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546" r:id="rId5"/>
    <p:sldId id="1772" r:id="rId6"/>
    <p:sldId id="547" r:id="rId7"/>
    <p:sldId id="550" r:id="rId8"/>
    <p:sldId id="549" r:id="rId9"/>
    <p:sldId id="551" r:id="rId10"/>
    <p:sldId id="552" r:id="rId11"/>
    <p:sldId id="1770" r:id="rId12"/>
    <p:sldId id="554" r:id="rId13"/>
    <p:sldId id="555" r:id="rId14"/>
    <p:sldId id="1730" r:id="rId15"/>
    <p:sldId id="559" r:id="rId16"/>
    <p:sldId id="306" r:id="rId17"/>
    <p:sldId id="452" r:id="rId18"/>
    <p:sldId id="560" r:id="rId19"/>
    <p:sldId id="561" r:id="rId20"/>
    <p:sldId id="563" r:id="rId21"/>
    <p:sldId id="301" r:id="rId22"/>
    <p:sldId id="303" r:id="rId23"/>
    <p:sldId id="53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1D2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8" autoAdjust="0"/>
  </p:normalViewPr>
  <p:slideViewPr>
    <p:cSldViewPr snapToGrid="0">
      <p:cViewPr varScale="1">
        <p:scale>
          <a:sx n="77" d="100"/>
          <a:sy n="77" d="100"/>
        </p:scale>
        <p:origin x="264" y="54"/>
      </p:cViewPr>
      <p:guideLst/>
    </p:cSldViewPr>
  </p:slideViewPr>
  <p:outlineViewPr>
    <p:cViewPr>
      <p:scale>
        <a:sx n="33" d="100"/>
        <a:sy n="33" d="100"/>
      </p:scale>
      <p:origin x="0" y="-54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9B1E5C"/>
              </a:solidFill>
              <a:ln w="19050">
                <a:solidFill>
                  <a:schemeClr val="lt1"/>
                </a:solidFill>
              </a:ln>
              <a:effectLst/>
            </c:spPr>
            <c:extLst>
              <c:ext xmlns:c16="http://schemas.microsoft.com/office/drawing/2014/chart" uri="{C3380CC4-5D6E-409C-BE32-E72D297353CC}">
                <c16:uniqueId val="{00000001-F462-0B41-8F63-C0DE3E0E5F07}"/>
              </c:ext>
            </c:extLst>
          </c:dPt>
          <c:dPt>
            <c:idx val="1"/>
            <c:bubble3D val="0"/>
            <c:spPr>
              <a:solidFill>
                <a:srgbClr val="F26631"/>
              </a:solidFill>
              <a:ln w="19050">
                <a:solidFill>
                  <a:schemeClr val="lt1"/>
                </a:solidFill>
              </a:ln>
              <a:effectLst/>
            </c:spPr>
            <c:extLst>
              <c:ext xmlns:c16="http://schemas.microsoft.com/office/drawing/2014/chart" uri="{C3380CC4-5D6E-409C-BE32-E72D297353CC}">
                <c16:uniqueId val="{00000003-F462-0B41-8F63-C0DE3E0E5F07}"/>
              </c:ext>
            </c:extLst>
          </c:dPt>
          <c:dPt>
            <c:idx val="2"/>
            <c:bubble3D val="0"/>
            <c:spPr>
              <a:solidFill>
                <a:srgbClr val="009290"/>
              </a:solidFill>
              <a:ln w="19050">
                <a:solidFill>
                  <a:schemeClr val="lt1"/>
                </a:solidFill>
              </a:ln>
              <a:effectLst/>
            </c:spPr>
            <c:extLst>
              <c:ext xmlns:c16="http://schemas.microsoft.com/office/drawing/2014/chart" uri="{C3380CC4-5D6E-409C-BE32-E72D297353CC}">
                <c16:uniqueId val="{00000005-F462-0B41-8F63-C0DE3E0E5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62-0B41-8F63-C0DE3E0E5F0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2-0B41-8F63-C0DE3E0E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B1E5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3E-A14E-9CB0-3C5889EE19FA}"/>
            </c:ext>
          </c:extLst>
        </c:ser>
        <c:ser>
          <c:idx val="1"/>
          <c:order val="1"/>
          <c:tx>
            <c:strRef>
              <c:f>Sheet1!$C$1</c:f>
              <c:strCache>
                <c:ptCount val="1"/>
                <c:pt idx="0">
                  <c:v>Series 2</c:v>
                </c:pt>
              </c:strCache>
            </c:strRef>
          </c:tx>
          <c:spPr>
            <a:solidFill>
              <a:srgbClr val="F2663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3E-A14E-9CB0-3C5889EE19FA}"/>
            </c:ext>
          </c:extLst>
        </c:ser>
        <c:ser>
          <c:idx val="2"/>
          <c:order val="2"/>
          <c:tx>
            <c:strRef>
              <c:f>Sheet1!$D$1</c:f>
              <c:strCache>
                <c:ptCount val="1"/>
                <c:pt idx="0">
                  <c:v>Series 3</c:v>
                </c:pt>
              </c:strCache>
            </c:strRef>
          </c:tx>
          <c:spPr>
            <a:solidFill>
              <a:srgbClr val="00929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3E-A14E-9CB0-3C5889EE19FA}"/>
            </c:ext>
          </c:extLst>
        </c:ser>
        <c:dLbls>
          <c:showLegendKey val="0"/>
          <c:showVal val="0"/>
          <c:showCatName val="0"/>
          <c:showSerName val="0"/>
          <c:showPercent val="0"/>
          <c:showBubbleSize val="0"/>
        </c:dLbls>
        <c:gapWidth val="219"/>
        <c:overlap val="-27"/>
        <c:axId val="515113440"/>
        <c:axId val="515111472"/>
      </c:barChart>
      <c:catAx>
        <c:axId val="5151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1472"/>
        <c:crosses val="autoZero"/>
        <c:auto val="1"/>
        <c:lblAlgn val="ctr"/>
        <c:lblOffset val="100"/>
        <c:noMultiLvlLbl val="0"/>
      </c:catAx>
      <c:valAx>
        <c:axId val="51511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0073E-DAB8-4508-BDA8-E6BEFD5626A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48BA7DC-025B-4142-85C3-4B7958974634}">
      <dgm:prSet/>
      <dgm:spPr/>
      <dgm:t>
        <a:bodyPr/>
        <a:lstStyle/>
        <a:p>
          <a:pPr>
            <a:lnSpc>
              <a:spcPct val="100000"/>
            </a:lnSpc>
          </a:pPr>
          <a:r>
            <a:rPr lang="en-GB" dirty="0">
              <a:latin typeface="Arial" panose="020B0604020202020204" pitchFamily="34" charset="0"/>
              <a:cs typeface="Arial" panose="020B0604020202020204" pitchFamily="34" charset="0"/>
            </a:rPr>
            <a:t>Understand some key points from DfE RSHE guidance</a:t>
          </a:r>
          <a:endParaRPr lang="en-US" dirty="0">
            <a:latin typeface="Arial" panose="020B0604020202020204" pitchFamily="34" charset="0"/>
            <a:cs typeface="Arial" panose="020B0604020202020204" pitchFamily="34" charset="0"/>
          </a:endParaRPr>
        </a:p>
      </dgm:t>
    </dgm:pt>
    <dgm:pt modelId="{900A326D-E26F-4EAF-B4F2-0C1EC76D3DD9}" type="parTrans" cxnId="{8303DCE9-B0E6-4649-A85D-B930DD7DA81F}">
      <dgm:prSet/>
      <dgm:spPr/>
      <dgm:t>
        <a:bodyPr/>
        <a:lstStyle/>
        <a:p>
          <a:endParaRPr lang="en-US"/>
        </a:p>
      </dgm:t>
    </dgm:pt>
    <dgm:pt modelId="{43508289-4CCB-41EF-9107-89B76FD02545}" type="sibTrans" cxnId="{8303DCE9-B0E6-4649-A85D-B930DD7DA81F}">
      <dgm:prSet/>
      <dgm:spPr/>
      <dgm:t>
        <a:bodyPr/>
        <a:lstStyle/>
        <a:p>
          <a:pPr>
            <a:lnSpc>
              <a:spcPct val="100000"/>
            </a:lnSpc>
          </a:pPr>
          <a:endParaRPr lang="en-US"/>
        </a:p>
      </dgm:t>
    </dgm:pt>
    <dgm:pt modelId="{33B8FCC2-C41C-42B0-BBC0-C1488E1A8886}">
      <dgm:prSet/>
      <dgm:spPr/>
      <dgm:t>
        <a:bodyPr/>
        <a:lstStyle/>
        <a:p>
          <a:pPr>
            <a:lnSpc>
              <a:spcPct val="100000"/>
            </a:lnSpc>
          </a:pPr>
          <a:r>
            <a:rPr lang="en-GB" dirty="0">
              <a:latin typeface="Arial" panose="020B0604020202020204" pitchFamily="34" charset="0"/>
              <a:cs typeface="Arial" panose="020B0604020202020204" pitchFamily="34" charset="0"/>
            </a:rPr>
            <a:t>Recognise the importance of RSHE for our pupils</a:t>
          </a:r>
          <a:endParaRPr lang="en-US" dirty="0">
            <a:latin typeface="Arial" panose="020B0604020202020204" pitchFamily="34" charset="0"/>
            <a:cs typeface="Arial" panose="020B0604020202020204" pitchFamily="34" charset="0"/>
          </a:endParaRPr>
        </a:p>
      </dgm:t>
    </dgm:pt>
    <dgm:pt modelId="{41C4D768-1755-477E-9259-7551B18B47BE}" type="parTrans" cxnId="{4B2CB337-D822-403C-9A44-5279E83E6EEC}">
      <dgm:prSet/>
      <dgm:spPr/>
      <dgm:t>
        <a:bodyPr/>
        <a:lstStyle/>
        <a:p>
          <a:endParaRPr lang="en-US"/>
        </a:p>
      </dgm:t>
    </dgm:pt>
    <dgm:pt modelId="{D06B18CF-EEF7-4CD3-81D6-8415506129C1}" type="sibTrans" cxnId="{4B2CB337-D822-403C-9A44-5279E83E6EEC}">
      <dgm:prSet/>
      <dgm:spPr/>
      <dgm:t>
        <a:bodyPr/>
        <a:lstStyle/>
        <a:p>
          <a:pPr>
            <a:lnSpc>
              <a:spcPct val="100000"/>
            </a:lnSpc>
          </a:pPr>
          <a:endParaRPr lang="en-US"/>
        </a:p>
      </dgm:t>
    </dgm:pt>
    <dgm:pt modelId="{99B530C4-75C3-4D41-B6E0-FFB081C958C6}">
      <dgm:prSet/>
      <dgm:spPr/>
      <dgm:t>
        <a:bodyPr/>
        <a:lstStyle/>
        <a:p>
          <a:pPr>
            <a:lnSpc>
              <a:spcPct val="100000"/>
            </a:lnSpc>
          </a:pPr>
          <a:r>
            <a:rPr lang="en-GB">
              <a:latin typeface="Arial" panose="020B0604020202020204" pitchFamily="34" charset="0"/>
              <a:cs typeface="Arial" panose="020B0604020202020204" pitchFamily="34" charset="0"/>
            </a:rPr>
            <a:t>Familiarisation with school curriculum and policy</a:t>
          </a:r>
          <a:endParaRPr lang="en-US">
            <a:latin typeface="Arial" panose="020B0604020202020204" pitchFamily="34" charset="0"/>
            <a:cs typeface="Arial" panose="020B0604020202020204" pitchFamily="34" charset="0"/>
          </a:endParaRPr>
        </a:p>
      </dgm:t>
    </dgm:pt>
    <dgm:pt modelId="{1998D4D1-F14D-4661-96D9-9530878C5815}" type="parTrans" cxnId="{2E4BB10A-EED7-4B7E-8E3C-C9064F90D3D3}">
      <dgm:prSet/>
      <dgm:spPr/>
      <dgm:t>
        <a:bodyPr/>
        <a:lstStyle/>
        <a:p>
          <a:endParaRPr lang="en-US"/>
        </a:p>
      </dgm:t>
    </dgm:pt>
    <dgm:pt modelId="{FD0FCAFA-57A2-4A74-9239-614885179E0C}" type="sibTrans" cxnId="{2E4BB10A-EED7-4B7E-8E3C-C9064F90D3D3}">
      <dgm:prSet/>
      <dgm:spPr/>
      <dgm:t>
        <a:bodyPr/>
        <a:lstStyle/>
        <a:p>
          <a:pPr>
            <a:lnSpc>
              <a:spcPct val="100000"/>
            </a:lnSpc>
          </a:pPr>
          <a:endParaRPr lang="en-US"/>
        </a:p>
      </dgm:t>
    </dgm:pt>
    <dgm:pt modelId="{17D74930-FD25-4B4C-BE4D-98DB7348CBD6}">
      <dgm:prSet/>
      <dgm:spPr/>
      <dgm:t>
        <a:bodyPr/>
        <a:lstStyle/>
        <a:p>
          <a:pPr>
            <a:lnSpc>
              <a:spcPct val="100000"/>
            </a:lnSpc>
          </a:pPr>
          <a:r>
            <a:rPr lang="en-GB">
              <a:latin typeface="Arial" panose="020B0604020202020204" pitchFamily="34" charset="0"/>
              <a:cs typeface="Arial" panose="020B0604020202020204" pitchFamily="34" charset="0"/>
            </a:rPr>
            <a:t>Develop consistent approaches to teaching RSHE within the school.</a:t>
          </a:r>
          <a:endParaRPr lang="en-US">
            <a:latin typeface="Arial" panose="020B0604020202020204" pitchFamily="34" charset="0"/>
            <a:cs typeface="Arial" panose="020B0604020202020204" pitchFamily="34" charset="0"/>
          </a:endParaRPr>
        </a:p>
      </dgm:t>
    </dgm:pt>
    <dgm:pt modelId="{A2A57228-5FBD-4938-9B6A-C252F508D779}" type="parTrans" cxnId="{0F15B139-4DD6-4C28-98DA-A28597B1B119}">
      <dgm:prSet/>
      <dgm:spPr/>
      <dgm:t>
        <a:bodyPr/>
        <a:lstStyle/>
        <a:p>
          <a:endParaRPr lang="en-US"/>
        </a:p>
      </dgm:t>
    </dgm:pt>
    <dgm:pt modelId="{1A27E177-A924-4464-B108-85BE60B416FA}" type="sibTrans" cxnId="{0F15B139-4DD6-4C28-98DA-A28597B1B119}">
      <dgm:prSet/>
      <dgm:spPr/>
      <dgm:t>
        <a:bodyPr/>
        <a:lstStyle/>
        <a:p>
          <a:endParaRPr lang="en-US"/>
        </a:p>
      </dgm:t>
    </dgm:pt>
    <dgm:pt modelId="{F34218C5-0A09-46D6-BD44-C5F7ADAB1E16}" type="pres">
      <dgm:prSet presAssocID="{F200073E-DAB8-4508-BDA8-E6BEFD5626AF}" presName="root" presStyleCnt="0">
        <dgm:presLayoutVars>
          <dgm:dir/>
          <dgm:resizeHandles val="exact"/>
        </dgm:presLayoutVars>
      </dgm:prSet>
      <dgm:spPr/>
    </dgm:pt>
    <dgm:pt modelId="{D58B5A36-8B21-476D-AE42-09FD64FDA808}" type="pres">
      <dgm:prSet presAssocID="{F200073E-DAB8-4508-BDA8-E6BEFD5626AF}" presName="container" presStyleCnt="0">
        <dgm:presLayoutVars>
          <dgm:dir/>
          <dgm:resizeHandles val="exact"/>
        </dgm:presLayoutVars>
      </dgm:prSet>
      <dgm:spPr/>
    </dgm:pt>
    <dgm:pt modelId="{1079299E-478A-41FA-A4ED-EA95CDA0F071}" type="pres">
      <dgm:prSet presAssocID="{D48BA7DC-025B-4142-85C3-4B7958974634}" presName="compNode" presStyleCnt="0"/>
      <dgm:spPr/>
    </dgm:pt>
    <dgm:pt modelId="{D1465BB0-DFBF-451C-839D-00BD4069F47C}" type="pres">
      <dgm:prSet presAssocID="{D48BA7DC-025B-4142-85C3-4B7958974634}" presName="iconBgRect" presStyleLbl="bgShp" presStyleIdx="0" presStyleCnt="4"/>
      <dgm:spPr/>
    </dgm:pt>
    <dgm:pt modelId="{D324F534-6DAF-4386-B300-D0139922D7DB}" type="pres">
      <dgm:prSet presAssocID="{D48BA7DC-025B-4142-85C3-4B79589746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A0BA9071-BFA4-4142-AA40-1C97ED235286}" type="pres">
      <dgm:prSet presAssocID="{D48BA7DC-025B-4142-85C3-4B7958974634}" presName="spaceRect" presStyleCnt="0"/>
      <dgm:spPr/>
    </dgm:pt>
    <dgm:pt modelId="{E507FA3F-9FC8-40FF-BE21-C73E1120954D}" type="pres">
      <dgm:prSet presAssocID="{D48BA7DC-025B-4142-85C3-4B7958974634}" presName="textRect" presStyleLbl="revTx" presStyleIdx="0" presStyleCnt="4">
        <dgm:presLayoutVars>
          <dgm:chMax val="1"/>
          <dgm:chPref val="1"/>
        </dgm:presLayoutVars>
      </dgm:prSet>
      <dgm:spPr/>
    </dgm:pt>
    <dgm:pt modelId="{0F519F82-A3D6-4D26-8189-7AA3164000A8}" type="pres">
      <dgm:prSet presAssocID="{43508289-4CCB-41EF-9107-89B76FD02545}" presName="sibTrans" presStyleLbl="sibTrans2D1" presStyleIdx="0" presStyleCnt="0"/>
      <dgm:spPr/>
    </dgm:pt>
    <dgm:pt modelId="{B07F686E-0EE3-4EDC-B8F7-5149958AB48F}" type="pres">
      <dgm:prSet presAssocID="{33B8FCC2-C41C-42B0-BBC0-C1488E1A8886}" presName="compNode" presStyleCnt="0"/>
      <dgm:spPr/>
    </dgm:pt>
    <dgm:pt modelId="{6F833006-7147-40DB-B6CC-BF6B4DCC11DA}" type="pres">
      <dgm:prSet presAssocID="{33B8FCC2-C41C-42B0-BBC0-C1488E1A8886}" presName="iconBgRect" presStyleLbl="bgShp" presStyleIdx="1" presStyleCnt="4"/>
      <dgm:spPr/>
    </dgm:pt>
    <dgm:pt modelId="{529DC402-42BC-433D-8D72-E379D0D3E466}" type="pres">
      <dgm:prSet presAssocID="{33B8FCC2-C41C-42B0-BBC0-C1488E1A88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F2EBC83D-6BAB-4C2D-A403-1B39BD4CA871}" type="pres">
      <dgm:prSet presAssocID="{33B8FCC2-C41C-42B0-BBC0-C1488E1A8886}" presName="spaceRect" presStyleCnt="0"/>
      <dgm:spPr/>
    </dgm:pt>
    <dgm:pt modelId="{509A84E6-E58F-439D-8739-622336E2BDC7}" type="pres">
      <dgm:prSet presAssocID="{33B8FCC2-C41C-42B0-BBC0-C1488E1A8886}" presName="textRect" presStyleLbl="revTx" presStyleIdx="1" presStyleCnt="4">
        <dgm:presLayoutVars>
          <dgm:chMax val="1"/>
          <dgm:chPref val="1"/>
        </dgm:presLayoutVars>
      </dgm:prSet>
      <dgm:spPr/>
    </dgm:pt>
    <dgm:pt modelId="{03F2CA6B-F1D1-4DB3-83D9-4DA464EB67C5}" type="pres">
      <dgm:prSet presAssocID="{D06B18CF-EEF7-4CD3-81D6-8415506129C1}" presName="sibTrans" presStyleLbl="sibTrans2D1" presStyleIdx="0" presStyleCnt="0"/>
      <dgm:spPr/>
    </dgm:pt>
    <dgm:pt modelId="{FA61F60B-B605-461E-8C91-2B5D089DD137}" type="pres">
      <dgm:prSet presAssocID="{99B530C4-75C3-4D41-B6E0-FFB081C958C6}" presName="compNode" presStyleCnt="0"/>
      <dgm:spPr/>
    </dgm:pt>
    <dgm:pt modelId="{2FF8D4F2-04D5-4290-8532-26C1B2CE18B9}" type="pres">
      <dgm:prSet presAssocID="{99B530C4-75C3-4D41-B6E0-FFB081C958C6}" presName="iconBgRect" presStyleLbl="bgShp" presStyleIdx="2" presStyleCnt="4"/>
      <dgm:spPr/>
    </dgm:pt>
    <dgm:pt modelId="{932DDD73-A17C-461E-B187-B401C24D88D8}" type="pres">
      <dgm:prSet presAssocID="{99B530C4-75C3-4D41-B6E0-FFB081C958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52AF8A7B-D4F4-437F-A034-74869CAC8C7B}" type="pres">
      <dgm:prSet presAssocID="{99B530C4-75C3-4D41-B6E0-FFB081C958C6}" presName="spaceRect" presStyleCnt="0"/>
      <dgm:spPr/>
    </dgm:pt>
    <dgm:pt modelId="{05A0DA9A-06B5-423E-904B-2BB3878AA733}" type="pres">
      <dgm:prSet presAssocID="{99B530C4-75C3-4D41-B6E0-FFB081C958C6}" presName="textRect" presStyleLbl="revTx" presStyleIdx="2" presStyleCnt="4">
        <dgm:presLayoutVars>
          <dgm:chMax val="1"/>
          <dgm:chPref val="1"/>
        </dgm:presLayoutVars>
      </dgm:prSet>
      <dgm:spPr/>
    </dgm:pt>
    <dgm:pt modelId="{F8704110-B868-49B7-8B68-E98CD8B5C9BB}" type="pres">
      <dgm:prSet presAssocID="{FD0FCAFA-57A2-4A74-9239-614885179E0C}" presName="sibTrans" presStyleLbl="sibTrans2D1" presStyleIdx="0" presStyleCnt="0"/>
      <dgm:spPr/>
    </dgm:pt>
    <dgm:pt modelId="{A8E756E9-77B6-4B9C-AF1B-99053D30BB3D}" type="pres">
      <dgm:prSet presAssocID="{17D74930-FD25-4B4C-BE4D-98DB7348CBD6}" presName="compNode" presStyleCnt="0"/>
      <dgm:spPr/>
    </dgm:pt>
    <dgm:pt modelId="{B698E3DC-1AC5-4271-BDA3-626E77613DD6}" type="pres">
      <dgm:prSet presAssocID="{17D74930-FD25-4B4C-BE4D-98DB7348CBD6}" presName="iconBgRect" presStyleLbl="bgShp" presStyleIdx="3" presStyleCnt="4"/>
      <dgm:spPr/>
    </dgm:pt>
    <dgm:pt modelId="{A79765BA-E0E0-4396-9A5C-3143F1599E50}" type="pres">
      <dgm:prSet presAssocID="{17D74930-FD25-4B4C-BE4D-98DB7348CB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A829129A-EBD9-4CF0-ADB3-35D3F5BD5F42}" type="pres">
      <dgm:prSet presAssocID="{17D74930-FD25-4B4C-BE4D-98DB7348CBD6}" presName="spaceRect" presStyleCnt="0"/>
      <dgm:spPr/>
    </dgm:pt>
    <dgm:pt modelId="{6A423987-06D8-4335-8CB5-58CB22F067FB}" type="pres">
      <dgm:prSet presAssocID="{17D74930-FD25-4B4C-BE4D-98DB7348CBD6}" presName="textRect" presStyleLbl="revTx" presStyleIdx="3" presStyleCnt="4">
        <dgm:presLayoutVars>
          <dgm:chMax val="1"/>
          <dgm:chPref val="1"/>
        </dgm:presLayoutVars>
      </dgm:prSet>
      <dgm:spPr/>
    </dgm:pt>
  </dgm:ptLst>
  <dgm:cxnLst>
    <dgm:cxn modelId="{B42BB908-4A1C-431A-BAB4-CFDF16372212}" type="presOf" srcId="{D48BA7DC-025B-4142-85C3-4B7958974634}" destId="{E507FA3F-9FC8-40FF-BE21-C73E1120954D}" srcOrd="0" destOrd="0" presId="urn:microsoft.com/office/officeart/2018/2/layout/IconCircleList"/>
    <dgm:cxn modelId="{2E4BB10A-EED7-4B7E-8E3C-C9064F90D3D3}" srcId="{F200073E-DAB8-4508-BDA8-E6BEFD5626AF}" destId="{99B530C4-75C3-4D41-B6E0-FFB081C958C6}" srcOrd="2" destOrd="0" parTransId="{1998D4D1-F14D-4661-96D9-9530878C5815}" sibTransId="{FD0FCAFA-57A2-4A74-9239-614885179E0C}"/>
    <dgm:cxn modelId="{A469760D-3044-4F28-9B90-A29C348ABF22}" type="presOf" srcId="{F200073E-DAB8-4508-BDA8-E6BEFD5626AF}" destId="{F34218C5-0A09-46D6-BD44-C5F7ADAB1E16}" srcOrd="0" destOrd="0" presId="urn:microsoft.com/office/officeart/2018/2/layout/IconCircleList"/>
    <dgm:cxn modelId="{4B2CB337-D822-403C-9A44-5279E83E6EEC}" srcId="{F200073E-DAB8-4508-BDA8-E6BEFD5626AF}" destId="{33B8FCC2-C41C-42B0-BBC0-C1488E1A8886}" srcOrd="1" destOrd="0" parTransId="{41C4D768-1755-477E-9259-7551B18B47BE}" sibTransId="{D06B18CF-EEF7-4CD3-81D6-8415506129C1}"/>
    <dgm:cxn modelId="{0F15B139-4DD6-4C28-98DA-A28597B1B119}" srcId="{F200073E-DAB8-4508-BDA8-E6BEFD5626AF}" destId="{17D74930-FD25-4B4C-BE4D-98DB7348CBD6}" srcOrd="3" destOrd="0" parTransId="{A2A57228-5FBD-4938-9B6A-C252F508D779}" sibTransId="{1A27E177-A924-4464-B108-85BE60B416FA}"/>
    <dgm:cxn modelId="{5829425B-C11E-4643-8AD1-E35C1B78FD8B}" type="presOf" srcId="{FD0FCAFA-57A2-4A74-9239-614885179E0C}" destId="{F8704110-B868-49B7-8B68-E98CD8B5C9BB}" srcOrd="0" destOrd="0" presId="urn:microsoft.com/office/officeart/2018/2/layout/IconCircleList"/>
    <dgm:cxn modelId="{2598A54B-C49E-4FBB-BE00-5C390389B7F2}" type="presOf" srcId="{99B530C4-75C3-4D41-B6E0-FFB081C958C6}" destId="{05A0DA9A-06B5-423E-904B-2BB3878AA733}" srcOrd="0" destOrd="0" presId="urn:microsoft.com/office/officeart/2018/2/layout/IconCircleList"/>
    <dgm:cxn modelId="{4E4A406E-1F54-440D-A216-5AF2AE15B148}" type="presOf" srcId="{43508289-4CCB-41EF-9107-89B76FD02545}" destId="{0F519F82-A3D6-4D26-8189-7AA3164000A8}" srcOrd="0" destOrd="0" presId="urn:microsoft.com/office/officeart/2018/2/layout/IconCircleList"/>
    <dgm:cxn modelId="{35654F75-8BAA-4BEE-92F6-888A690D4213}" type="presOf" srcId="{17D74930-FD25-4B4C-BE4D-98DB7348CBD6}" destId="{6A423987-06D8-4335-8CB5-58CB22F067FB}" srcOrd="0" destOrd="0" presId="urn:microsoft.com/office/officeart/2018/2/layout/IconCircleList"/>
    <dgm:cxn modelId="{CE8B3CBE-D1ED-43BB-9EC0-AEFA2ED2F6AA}" type="presOf" srcId="{D06B18CF-EEF7-4CD3-81D6-8415506129C1}" destId="{03F2CA6B-F1D1-4DB3-83D9-4DA464EB67C5}" srcOrd="0" destOrd="0" presId="urn:microsoft.com/office/officeart/2018/2/layout/IconCircleList"/>
    <dgm:cxn modelId="{9E416FDC-DCC0-4457-B4B9-EED4AB7C9F90}" type="presOf" srcId="{33B8FCC2-C41C-42B0-BBC0-C1488E1A8886}" destId="{509A84E6-E58F-439D-8739-622336E2BDC7}" srcOrd="0" destOrd="0" presId="urn:microsoft.com/office/officeart/2018/2/layout/IconCircleList"/>
    <dgm:cxn modelId="{8303DCE9-B0E6-4649-A85D-B930DD7DA81F}" srcId="{F200073E-DAB8-4508-BDA8-E6BEFD5626AF}" destId="{D48BA7DC-025B-4142-85C3-4B7958974634}" srcOrd="0" destOrd="0" parTransId="{900A326D-E26F-4EAF-B4F2-0C1EC76D3DD9}" sibTransId="{43508289-4CCB-41EF-9107-89B76FD02545}"/>
    <dgm:cxn modelId="{CF5B4723-C26D-480D-B080-C2FD79FEE8D9}" type="presParOf" srcId="{F34218C5-0A09-46D6-BD44-C5F7ADAB1E16}" destId="{D58B5A36-8B21-476D-AE42-09FD64FDA808}" srcOrd="0" destOrd="0" presId="urn:microsoft.com/office/officeart/2018/2/layout/IconCircleList"/>
    <dgm:cxn modelId="{DAF27D28-3C8F-4F4F-B99B-CCAF54274BB5}" type="presParOf" srcId="{D58B5A36-8B21-476D-AE42-09FD64FDA808}" destId="{1079299E-478A-41FA-A4ED-EA95CDA0F071}" srcOrd="0" destOrd="0" presId="urn:microsoft.com/office/officeart/2018/2/layout/IconCircleList"/>
    <dgm:cxn modelId="{54595C06-11FF-4DD4-BDA8-0336C8388C39}" type="presParOf" srcId="{1079299E-478A-41FA-A4ED-EA95CDA0F071}" destId="{D1465BB0-DFBF-451C-839D-00BD4069F47C}" srcOrd="0" destOrd="0" presId="urn:microsoft.com/office/officeart/2018/2/layout/IconCircleList"/>
    <dgm:cxn modelId="{BA0AB6EE-E817-4122-8B68-972466AB71DB}" type="presParOf" srcId="{1079299E-478A-41FA-A4ED-EA95CDA0F071}" destId="{D324F534-6DAF-4386-B300-D0139922D7DB}" srcOrd="1" destOrd="0" presId="urn:microsoft.com/office/officeart/2018/2/layout/IconCircleList"/>
    <dgm:cxn modelId="{3394D7F4-30BC-44E8-A1E6-682480E84CBE}" type="presParOf" srcId="{1079299E-478A-41FA-A4ED-EA95CDA0F071}" destId="{A0BA9071-BFA4-4142-AA40-1C97ED235286}" srcOrd="2" destOrd="0" presId="urn:microsoft.com/office/officeart/2018/2/layout/IconCircleList"/>
    <dgm:cxn modelId="{8187080B-BF94-45A4-B62D-3A61BF6DD596}" type="presParOf" srcId="{1079299E-478A-41FA-A4ED-EA95CDA0F071}" destId="{E507FA3F-9FC8-40FF-BE21-C73E1120954D}" srcOrd="3" destOrd="0" presId="urn:microsoft.com/office/officeart/2018/2/layout/IconCircleList"/>
    <dgm:cxn modelId="{8A929D6D-5CC8-4A63-80A0-4B28F8FFBC81}" type="presParOf" srcId="{D58B5A36-8B21-476D-AE42-09FD64FDA808}" destId="{0F519F82-A3D6-4D26-8189-7AA3164000A8}" srcOrd="1" destOrd="0" presId="urn:microsoft.com/office/officeart/2018/2/layout/IconCircleList"/>
    <dgm:cxn modelId="{9DCD621C-89A4-48C7-AB82-A5585E29D6D2}" type="presParOf" srcId="{D58B5A36-8B21-476D-AE42-09FD64FDA808}" destId="{B07F686E-0EE3-4EDC-B8F7-5149958AB48F}" srcOrd="2" destOrd="0" presId="urn:microsoft.com/office/officeart/2018/2/layout/IconCircleList"/>
    <dgm:cxn modelId="{46FBEEB7-F7CD-4129-AF35-FFF852D8DFAA}" type="presParOf" srcId="{B07F686E-0EE3-4EDC-B8F7-5149958AB48F}" destId="{6F833006-7147-40DB-B6CC-BF6B4DCC11DA}" srcOrd="0" destOrd="0" presId="urn:microsoft.com/office/officeart/2018/2/layout/IconCircleList"/>
    <dgm:cxn modelId="{D7035F6C-BA36-4057-9D59-7DC9F80B2124}" type="presParOf" srcId="{B07F686E-0EE3-4EDC-B8F7-5149958AB48F}" destId="{529DC402-42BC-433D-8D72-E379D0D3E466}" srcOrd="1" destOrd="0" presId="urn:microsoft.com/office/officeart/2018/2/layout/IconCircleList"/>
    <dgm:cxn modelId="{3213486F-CCB9-4889-AEE4-A0A3AF5DCB80}" type="presParOf" srcId="{B07F686E-0EE3-4EDC-B8F7-5149958AB48F}" destId="{F2EBC83D-6BAB-4C2D-A403-1B39BD4CA871}" srcOrd="2" destOrd="0" presId="urn:microsoft.com/office/officeart/2018/2/layout/IconCircleList"/>
    <dgm:cxn modelId="{CC69E254-5EFA-4647-AF95-7B2DCF9E5D10}" type="presParOf" srcId="{B07F686E-0EE3-4EDC-B8F7-5149958AB48F}" destId="{509A84E6-E58F-439D-8739-622336E2BDC7}" srcOrd="3" destOrd="0" presId="urn:microsoft.com/office/officeart/2018/2/layout/IconCircleList"/>
    <dgm:cxn modelId="{48F11717-1470-43CA-82FC-8EE7F9F63721}" type="presParOf" srcId="{D58B5A36-8B21-476D-AE42-09FD64FDA808}" destId="{03F2CA6B-F1D1-4DB3-83D9-4DA464EB67C5}" srcOrd="3" destOrd="0" presId="urn:microsoft.com/office/officeart/2018/2/layout/IconCircleList"/>
    <dgm:cxn modelId="{24518D26-AA3F-4D2F-B17B-F34D5E83510C}" type="presParOf" srcId="{D58B5A36-8B21-476D-AE42-09FD64FDA808}" destId="{FA61F60B-B605-461E-8C91-2B5D089DD137}" srcOrd="4" destOrd="0" presId="urn:microsoft.com/office/officeart/2018/2/layout/IconCircleList"/>
    <dgm:cxn modelId="{D2151BE4-02F7-4545-8876-A45518212250}" type="presParOf" srcId="{FA61F60B-B605-461E-8C91-2B5D089DD137}" destId="{2FF8D4F2-04D5-4290-8532-26C1B2CE18B9}" srcOrd="0" destOrd="0" presId="urn:microsoft.com/office/officeart/2018/2/layout/IconCircleList"/>
    <dgm:cxn modelId="{166E7155-0F91-45E9-B6F9-BC9F37AF4CE4}" type="presParOf" srcId="{FA61F60B-B605-461E-8C91-2B5D089DD137}" destId="{932DDD73-A17C-461E-B187-B401C24D88D8}" srcOrd="1" destOrd="0" presId="urn:microsoft.com/office/officeart/2018/2/layout/IconCircleList"/>
    <dgm:cxn modelId="{77AB5E1B-2C32-4D0C-8158-F17B822FC950}" type="presParOf" srcId="{FA61F60B-B605-461E-8C91-2B5D089DD137}" destId="{52AF8A7B-D4F4-437F-A034-74869CAC8C7B}" srcOrd="2" destOrd="0" presId="urn:microsoft.com/office/officeart/2018/2/layout/IconCircleList"/>
    <dgm:cxn modelId="{05753B5D-F5AE-4725-88EB-3EF2077CD33A}" type="presParOf" srcId="{FA61F60B-B605-461E-8C91-2B5D089DD137}" destId="{05A0DA9A-06B5-423E-904B-2BB3878AA733}" srcOrd="3" destOrd="0" presId="urn:microsoft.com/office/officeart/2018/2/layout/IconCircleList"/>
    <dgm:cxn modelId="{D5AF18A6-7019-41B0-B3BC-1E10BA74242A}" type="presParOf" srcId="{D58B5A36-8B21-476D-AE42-09FD64FDA808}" destId="{F8704110-B868-49B7-8B68-E98CD8B5C9BB}" srcOrd="5" destOrd="0" presId="urn:microsoft.com/office/officeart/2018/2/layout/IconCircleList"/>
    <dgm:cxn modelId="{D4DBD60C-DB89-4175-A30F-56E771BE0C61}" type="presParOf" srcId="{D58B5A36-8B21-476D-AE42-09FD64FDA808}" destId="{A8E756E9-77B6-4B9C-AF1B-99053D30BB3D}" srcOrd="6" destOrd="0" presId="urn:microsoft.com/office/officeart/2018/2/layout/IconCircleList"/>
    <dgm:cxn modelId="{33D56ABC-57EB-4105-89F0-5E32586016F5}" type="presParOf" srcId="{A8E756E9-77B6-4B9C-AF1B-99053D30BB3D}" destId="{B698E3DC-1AC5-4271-BDA3-626E77613DD6}" srcOrd="0" destOrd="0" presId="urn:microsoft.com/office/officeart/2018/2/layout/IconCircleList"/>
    <dgm:cxn modelId="{A62B852F-00D1-4DC8-8830-22CA394ADA95}" type="presParOf" srcId="{A8E756E9-77B6-4B9C-AF1B-99053D30BB3D}" destId="{A79765BA-E0E0-4396-9A5C-3143F1599E50}" srcOrd="1" destOrd="0" presId="urn:microsoft.com/office/officeart/2018/2/layout/IconCircleList"/>
    <dgm:cxn modelId="{27CE7811-A08B-4783-93CC-87F0DFF8EE11}" type="presParOf" srcId="{A8E756E9-77B6-4B9C-AF1B-99053D30BB3D}" destId="{A829129A-EBD9-4CF0-ADB3-35D3F5BD5F42}" srcOrd="2" destOrd="0" presId="urn:microsoft.com/office/officeart/2018/2/layout/IconCircleList"/>
    <dgm:cxn modelId="{65DE040C-05DD-4968-BAF7-BC1395926DBD}" type="presParOf" srcId="{A8E756E9-77B6-4B9C-AF1B-99053D30BB3D}" destId="{6A423987-06D8-4335-8CB5-58CB22F067F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F142C-D2E6-4B75-884F-6AA679E52E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4D6731-603C-4DCF-BBA1-E2054F7C715E}">
      <dgm:prSet custT="1"/>
      <dgm:spPr/>
      <dgm:t>
        <a:bodyPr/>
        <a:lstStyle/>
        <a:p>
          <a:pPr>
            <a:lnSpc>
              <a:spcPct val="100000"/>
            </a:lnSpc>
          </a:pPr>
          <a:r>
            <a:rPr lang="en-GB" sz="1600" dirty="0">
              <a:latin typeface="Arial" panose="020B0604020202020204" pitchFamily="34" charset="0"/>
              <a:cs typeface="Arial" panose="020B0604020202020204" pitchFamily="34" charset="0"/>
            </a:rPr>
            <a:t>Lessons are regular and follow a routine</a:t>
          </a:r>
          <a:endParaRPr lang="en-US" sz="1600" dirty="0">
            <a:latin typeface="Arial" panose="020B0604020202020204" pitchFamily="34" charset="0"/>
            <a:cs typeface="Arial" panose="020B0604020202020204" pitchFamily="34" charset="0"/>
          </a:endParaRPr>
        </a:p>
      </dgm:t>
    </dgm:pt>
    <dgm:pt modelId="{273FA673-B243-45A6-8545-6C0B1E6FEA3F}" type="parTrans" cxnId="{9956BB3F-A230-40D5-8C9A-A355DDE1F9DE}">
      <dgm:prSet/>
      <dgm:spPr/>
      <dgm:t>
        <a:bodyPr/>
        <a:lstStyle/>
        <a:p>
          <a:endParaRPr lang="en-US"/>
        </a:p>
      </dgm:t>
    </dgm:pt>
    <dgm:pt modelId="{AEA654EA-A149-43D1-AF46-DB3B9D82F19E}" type="sibTrans" cxnId="{9956BB3F-A230-40D5-8C9A-A355DDE1F9DE}">
      <dgm:prSet/>
      <dgm:spPr/>
      <dgm:t>
        <a:bodyPr/>
        <a:lstStyle/>
        <a:p>
          <a:endParaRPr lang="en-US"/>
        </a:p>
      </dgm:t>
    </dgm:pt>
    <dgm:pt modelId="{C159248C-0E78-4963-8AED-34F95879F2D0}">
      <dgm:prSet custT="1"/>
      <dgm:spPr/>
      <dgm:t>
        <a:bodyPr/>
        <a:lstStyle/>
        <a:p>
          <a:pPr>
            <a:lnSpc>
              <a:spcPct val="100000"/>
            </a:lnSpc>
          </a:pPr>
          <a:r>
            <a:rPr lang="en-GB" sz="1600" dirty="0">
              <a:latin typeface="Arial" panose="020B0604020202020204" pitchFamily="34" charset="0"/>
              <a:cs typeface="Arial" panose="020B0604020202020204" pitchFamily="34" charset="0"/>
            </a:rPr>
            <a:t>Working agreement</a:t>
          </a:r>
          <a:r>
            <a:rPr lang="en-US" sz="1600" dirty="0">
              <a:latin typeface="Arial" panose="020B0604020202020204" pitchFamily="34" charset="0"/>
              <a:cs typeface="Arial" panose="020B0604020202020204" pitchFamily="34" charset="0"/>
            </a:rPr>
            <a:t> </a:t>
          </a:r>
        </a:p>
      </dgm:t>
    </dgm:pt>
    <dgm:pt modelId="{F193A76A-1210-4C46-B758-94F455119CE2}" type="parTrans" cxnId="{F95CF23B-5704-4920-8015-DAA08522ACE4}">
      <dgm:prSet/>
      <dgm:spPr/>
      <dgm:t>
        <a:bodyPr/>
        <a:lstStyle/>
        <a:p>
          <a:endParaRPr lang="en-US"/>
        </a:p>
      </dgm:t>
    </dgm:pt>
    <dgm:pt modelId="{3C6CFC20-65F8-4DB7-9678-70E4CD1BB53B}" type="sibTrans" cxnId="{F95CF23B-5704-4920-8015-DAA08522ACE4}">
      <dgm:prSet/>
      <dgm:spPr/>
      <dgm:t>
        <a:bodyPr/>
        <a:lstStyle/>
        <a:p>
          <a:endParaRPr lang="en-US"/>
        </a:p>
      </dgm:t>
    </dgm:pt>
    <dgm:pt modelId="{9B79B945-5B8B-4C61-A1AC-322A671B9288}">
      <dgm:prSet custT="1"/>
      <dgm:spPr/>
      <dgm:t>
        <a:bodyPr/>
        <a:lstStyle/>
        <a:p>
          <a:pPr>
            <a:lnSpc>
              <a:spcPct val="100000"/>
            </a:lnSpc>
          </a:pPr>
          <a:r>
            <a:rPr lang="en-GB" sz="1600" dirty="0">
              <a:latin typeface="Arial" panose="020B0604020202020204" pitchFamily="34" charset="0"/>
              <a:cs typeface="Arial" panose="020B0604020202020204" pitchFamily="34" charset="0"/>
            </a:rPr>
            <a:t>Use of language </a:t>
          </a:r>
          <a:endParaRPr lang="en-US" sz="1600" dirty="0">
            <a:latin typeface="Arial" panose="020B0604020202020204" pitchFamily="34" charset="0"/>
            <a:cs typeface="Arial" panose="020B0604020202020204" pitchFamily="34" charset="0"/>
          </a:endParaRPr>
        </a:p>
      </dgm:t>
    </dgm:pt>
    <dgm:pt modelId="{754ACF33-C715-4624-985D-215716579DAD}" type="parTrans" cxnId="{695D3A77-7FB7-49E9-B847-BA6850193BCA}">
      <dgm:prSet/>
      <dgm:spPr/>
      <dgm:t>
        <a:bodyPr/>
        <a:lstStyle/>
        <a:p>
          <a:endParaRPr lang="en-US"/>
        </a:p>
      </dgm:t>
    </dgm:pt>
    <dgm:pt modelId="{1E1DCC67-D7F5-4C37-A3A2-92D88B552E67}" type="sibTrans" cxnId="{695D3A77-7FB7-49E9-B847-BA6850193BCA}">
      <dgm:prSet/>
      <dgm:spPr/>
      <dgm:t>
        <a:bodyPr/>
        <a:lstStyle/>
        <a:p>
          <a:endParaRPr lang="en-US"/>
        </a:p>
      </dgm:t>
    </dgm:pt>
    <dgm:pt modelId="{8FB90FD1-4EB6-499C-848D-FA68E5F2B2F9}">
      <dgm:prSet custT="1"/>
      <dgm:spPr/>
      <dgm:t>
        <a:bodyPr/>
        <a:lstStyle/>
        <a:p>
          <a:pPr>
            <a:lnSpc>
              <a:spcPct val="100000"/>
            </a:lnSpc>
          </a:pPr>
          <a:r>
            <a:rPr lang="en-GB" sz="1600" dirty="0">
              <a:latin typeface="Arial" panose="020B0604020202020204" pitchFamily="34" charset="0"/>
              <a:cs typeface="Arial" panose="020B0604020202020204" pitchFamily="34" charset="0"/>
            </a:rPr>
            <a:t>Asking and answering questions </a:t>
          </a:r>
          <a:endParaRPr lang="en-US" sz="1600" dirty="0">
            <a:latin typeface="Arial" panose="020B0604020202020204" pitchFamily="34" charset="0"/>
            <a:cs typeface="Arial" panose="020B0604020202020204" pitchFamily="34" charset="0"/>
          </a:endParaRPr>
        </a:p>
      </dgm:t>
    </dgm:pt>
    <dgm:pt modelId="{8E271475-7122-4779-A9D8-801301EBAF86}" type="parTrans" cxnId="{53FC675D-98BB-499C-B52A-F74AB2ACAC64}">
      <dgm:prSet/>
      <dgm:spPr/>
      <dgm:t>
        <a:bodyPr/>
        <a:lstStyle/>
        <a:p>
          <a:endParaRPr lang="en-US"/>
        </a:p>
      </dgm:t>
    </dgm:pt>
    <dgm:pt modelId="{53996CDF-895F-4055-B0D2-E908D81D7BBC}" type="sibTrans" cxnId="{53FC675D-98BB-499C-B52A-F74AB2ACAC64}">
      <dgm:prSet/>
      <dgm:spPr/>
      <dgm:t>
        <a:bodyPr/>
        <a:lstStyle/>
        <a:p>
          <a:endParaRPr lang="en-US"/>
        </a:p>
      </dgm:t>
    </dgm:pt>
    <dgm:pt modelId="{251663C0-4981-4082-9103-A87C3E582BA0}">
      <dgm:prSet custT="1"/>
      <dgm:spPr/>
      <dgm:t>
        <a:bodyPr/>
        <a:lstStyle/>
        <a:p>
          <a:pPr>
            <a:lnSpc>
              <a:spcPct val="100000"/>
            </a:lnSpc>
          </a:pPr>
          <a:r>
            <a:rPr lang="en-GB" sz="1600" dirty="0">
              <a:latin typeface="Arial" panose="020B0604020202020204" pitchFamily="34" charset="0"/>
              <a:cs typeface="Arial" panose="020B0604020202020204" pitchFamily="34" charset="0"/>
            </a:rPr>
            <a:t>Pupil voice that makes a difference</a:t>
          </a:r>
          <a:endParaRPr lang="en-US" sz="1600" dirty="0">
            <a:latin typeface="Arial" panose="020B0604020202020204" pitchFamily="34" charset="0"/>
            <a:cs typeface="Arial" panose="020B0604020202020204" pitchFamily="34" charset="0"/>
          </a:endParaRPr>
        </a:p>
      </dgm:t>
    </dgm:pt>
    <dgm:pt modelId="{C43BC0C1-1063-4403-B329-FE57A9F50803}" type="parTrans" cxnId="{848572DB-A06D-43B8-A13A-14F123C8E37B}">
      <dgm:prSet/>
      <dgm:spPr/>
      <dgm:t>
        <a:bodyPr/>
        <a:lstStyle/>
        <a:p>
          <a:endParaRPr lang="en-US"/>
        </a:p>
      </dgm:t>
    </dgm:pt>
    <dgm:pt modelId="{E09BE947-DA16-4869-A0F7-F41A10FEBFC7}" type="sibTrans" cxnId="{848572DB-A06D-43B8-A13A-14F123C8E37B}">
      <dgm:prSet/>
      <dgm:spPr/>
      <dgm:t>
        <a:bodyPr/>
        <a:lstStyle/>
        <a:p>
          <a:endParaRPr lang="en-US"/>
        </a:p>
      </dgm:t>
    </dgm:pt>
    <dgm:pt modelId="{A202FFAA-D6E4-42B9-93A2-3E6D6F7F56D9}">
      <dgm:prSet custT="1"/>
      <dgm:spPr/>
      <dgm:t>
        <a:bodyPr/>
        <a:lstStyle/>
        <a:p>
          <a:pPr>
            <a:lnSpc>
              <a:spcPct val="100000"/>
            </a:lnSpc>
          </a:pPr>
          <a:r>
            <a:rPr lang="en-GB" sz="1600" dirty="0">
              <a:latin typeface="Arial" panose="020B0604020202020204" pitchFamily="34" charset="0"/>
              <a:cs typeface="Arial" panose="020B0604020202020204" pitchFamily="34" charset="0"/>
            </a:rPr>
            <a:t>Adults are emotionally available</a:t>
          </a:r>
          <a:endParaRPr lang="en-US" sz="1600" dirty="0">
            <a:latin typeface="Arial" panose="020B0604020202020204" pitchFamily="34" charset="0"/>
            <a:cs typeface="Arial" panose="020B0604020202020204" pitchFamily="34" charset="0"/>
          </a:endParaRPr>
        </a:p>
      </dgm:t>
    </dgm:pt>
    <dgm:pt modelId="{A61CBFE4-6F19-4E51-B768-43544ED79438}" type="parTrans" cxnId="{77A66E5C-8194-4B3E-B077-6BCAF7A5090E}">
      <dgm:prSet/>
      <dgm:spPr/>
      <dgm:t>
        <a:bodyPr/>
        <a:lstStyle/>
        <a:p>
          <a:endParaRPr lang="en-US"/>
        </a:p>
      </dgm:t>
    </dgm:pt>
    <dgm:pt modelId="{CAB75411-F093-4D99-9970-4A26B4A46618}" type="sibTrans" cxnId="{77A66E5C-8194-4B3E-B077-6BCAF7A5090E}">
      <dgm:prSet/>
      <dgm:spPr/>
      <dgm:t>
        <a:bodyPr/>
        <a:lstStyle/>
        <a:p>
          <a:endParaRPr lang="en-US"/>
        </a:p>
      </dgm:t>
    </dgm:pt>
    <dgm:pt modelId="{AE9BA244-4F31-41ED-9B57-7D1FA205C27F}">
      <dgm:prSet custT="1"/>
      <dgm:spPr/>
      <dgm:t>
        <a:bodyPr/>
        <a:lstStyle/>
        <a:p>
          <a:pPr>
            <a:lnSpc>
              <a:spcPct val="100000"/>
            </a:lnSpc>
          </a:pPr>
          <a:r>
            <a:rPr lang="en-GB" sz="1600" dirty="0">
              <a:latin typeface="Arial" panose="020B0604020202020204" pitchFamily="34" charset="0"/>
              <a:cs typeface="Arial" panose="020B0604020202020204" pitchFamily="34" charset="0"/>
            </a:rPr>
            <a:t>Belonging and connection </a:t>
          </a:r>
          <a:endParaRPr lang="en-US" sz="1600" dirty="0">
            <a:latin typeface="Arial" panose="020B0604020202020204" pitchFamily="34" charset="0"/>
            <a:cs typeface="Arial" panose="020B0604020202020204" pitchFamily="34" charset="0"/>
          </a:endParaRPr>
        </a:p>
      </dgm:t>
    </dgm:pt>
    <dgm:pt modelId="{1C5FCBEA-E655-400A-8D74-F175658DF9A9}" type="parTrans" cxnId="{607061E0-81AF-42E7-991A-FE987582ED5F}">
      <dgm:prSet/>
      <dgm:spPr/>
      <dgm:t>
        <a:bodyPr/>
        <a:lstStyle/>
        <a:p>
          <a:endParaRPr lang="en-US"/>
        </a:p>
      </dgm:t>
    </dgm:pt>
    <dgm:pt modelId="{C1C7966C-F364-4231-A861-5BF9622876B9}" type="sibTrans" cxnId="{607061E0-81AF-42E7-991A-FE987582ED5F}">
      <dgm:prSet/>
      <dgm:spPr/>
      <dgm:t>
        <a:bodyPr/>
        <a:lstStyle/>
        <a:p>
          <a:endParaRPr lang="en-US"/>
        </a:p>
      </dgm:t>
    </dgm:pt>
    <dgm:pt modelId="{D8D401FA-B414-47F5-82A3-B1F6625E5753}">
      <dgm:prSet custT="1"/>
      <dgm:spPr/>
      <dgm:t>
        <a:bodyPr/>
        <a:lstStyle/>
        <a:p>
          <a:pPr>
            <a:lnSpc>
              <a:spcPct val="100000"/>
            </a:lnSpc>
          </a:pPr>
          <a:r>
            <a:rPr lang="en-US" sz="1600" dirty="0">
              <a:latin typeface="Arial" panose="020B0604020202020204" pitchFamily="34" charset="0"/>
              <a:cs typeface="Arial" panose="020B0604020202020204" pitchFamily="34" charset="0"/>
            </a:rPr>
            <a:t>Distancing</a:t>
          </a:r>
        </a:p>
      </dgm:t>
    </dgm:pt>
    <dgm:pt modelId="{2B81B3A8-5CD0-40A3-B833-2A3608FA7A89}" type="parTrans" cxnId="{F3A2F9A1-050C-444B-AB01-D00674619A4C}">
      <dgm:prSet/>
      <dgm:spPr/>
      <dgm:t>
        <a:bodyPr/>
        <a:lstStyle/>
        <a:p>
          <a:endParaRPr lang="en-GB"/>
        </a:p>
      </dgm:t>
    </dgm:pt>
    <dgm:pt modelId="{F689C926-5484-4794-AB3F-2ABBEEDB7528}" type="sibTrans" cxnId="{F3A2F9A1-050C-444B-AB01-D00674619A4C}">
      <dgm:prSet/>
      <dgm:spPr/>
      <dgm:t>
        <a:bodyPr/>
        <a:lstStyle/>
        <a:p>
          <a:endParaRPr lang="en-GB"/>
        </a:p>
      </dgm:t>
    </dgm:pt>
    <dgm:pt modelId="{05EE9E9C-C421-4A4E-8190-036387BEB2F6}">
      <dgm:prSet custT="1"/>
      <dgm:spPr/>
      <dgm:t>
        <a:bodyPr/>
        <a:lstStyle/>
        <a:p>
          <a:pPr>
            <a:lnSpc>
              <a:spcPct val="100000"/>
            </a:lnSpc>
          </a:pPr>
          <a:r>
            <a:rPr lang="en-GB" sz="1600" dirty="0">
              <a:latin typeface="Arial" panose="020B0604020202020204" pitchFamily="34" charset="0"/>
              <a:cs typeface="Arial" panose="020B0604020202020204" pitchFamily="34" charset="0"/>
            </a:rPr>
            <a:t>Teachers have been trained to teach these lessons</a:t>
          </a:r>
          <a:endParaRPr lang="en-US" sz="1600" dirty="0">
            <a:latin typeface="Arial" panose="020B0604020202020204" pitchFamily="34" charset="0"/>
            <a:cs typeface="Arial" panose="020B0604020202020204" pitchFamily="34" charset="0"/>
          </a:endParaRPr>
        </a:p>
      </dgm:t>
    </dgm:pt>
    <dgm:pt modelId="{92399FDA-EB1B-473B-9310-D8577964E523}" type="parTrans" cxnId="{2498BBD7-E1E3-4413-BC26-062748193B68}">
      <dgm:prSet/>
      <dgm:spPr/>
      <dgm:t>
        <a:bodyPr/>
        <a:lstStyle/>
        <a:p>
          <a:endParaRPr lang="en-GB"/>
        </a:p>
      </dgm:t>
    </dgm:pt>
    <dgm:pt modelId="{5686C2A3-9E2F-4559-B634-821F55D9D6C9}" type="sibTrans" cxnId="{2498BBD7-E1E3-4413-BC26-062748193B68}">
      <dgm:prSet/>
      <dgm:spPr/>
      <dgm:t>
        <a:bodyPr/>
        <a:lstStyle/>
        <a:p>
          <a:endParaRPr lang="en-GB"/>
        </a:p>
      </dgm:t>
    </dgm:pt>
    <dgm:pt modelId="{52AB593C-9F10-43AC-8946-C7C04B1282BE}">
      <dgm:prSet custT="1"/>
      <dgm:spPr/>
      <dgm:t>
        <a:bodyPr/>
        <a:lstStyle/>
        <a:p>
          <a:pPr>
            <a:lnSpc>
              <a:spcPct val="100000"/>
            </a:lnSpc>
          </a:pPr>
          <a:r>
            <a:rPr lang="en-GB" sz="1600" dirty="0">
              <a:latin typeface="Arial" panose="020B0604020202020204" pitchFamily="34" charset="0"/>
              <a:cs typeface="Arial" panose="020B0604020202020204" pitchFamily="34" charset="0"/>
            </a:rPr>
            <a:t>All causes for concern raised will follow the school safeguarding policy</a:t>
          </a:r>
          <a:endParaRPr lang="en-US" sz="1600" dirty="0">
            <a:latin typeface="Arial" panose="020B0604020202020204" pitchFamily="34" charset="0"/>
            <a:cs typeface="Arial" panose="020B0604020202020204" pitchFamily="34" charset="0"/>
          </a:endParaRPr>
        </a:p>
      </dgm:t>
    </dgm:pt>
    <dgm:pt modelId="{6CBD8AF8-A06D-48AC-BFB5-94381B48BA49}" type="parTrans" cxnId="{949272F3-1C41-4033-9E87-B226A94E5FFF}">
      <dgm:prSet/>
      <dgm:spPr/>
      <dgm:t>
        <a:bodyPr/>
        <a:lstStyle/>
        <a:p>
          <a:endParaRPr lang="en-GB"/>
        </a:p>
      </dgm:t>
    </dgm:pt>
    <dgm:pt modelId="{514E5D79-67DF-4999-AD0B-E650FA9A1269}" type="sibTrans" cxnId="{949272F3-1C41-4033-9E87-B226A94E5FFF}">
      <dgm:prSet/>
      <dgm:spPr/>
      <dgm:t>
        <a:bodyPr/>
        <a:lstStyle/>
        <a:p>
          <a:endParaRPr lang="en-GB"/>
        </a:p>
      </dgm:t>
    </dgm:pt>
    <dgm:pt modelId="{AE7A7708-1612-40EF-88C7-ACA7530251C2}" type="pres">
      <dgm:prSet presAssocID="{6D9F142C-D2E6-4B75-884F-6AA679E52E7A}" presName="diagram" presStyleCnt="0">
        <dgm:presLayoutVars>
          <dgm:dir/>
          <dgm:resizeHandles val="exact"/>
        </dgm:presLayoutVars>
      </dgm:prSet>
      <dgm:spPr/>
    </dgm:pt>
    <dgm:pt modelId="{DD553374-0484-4AB7-BC87-3EC2F94AA194}" type="pres">
      <dgm:prSet presAssocID="{05EE9E9C-C421-4A4E-8190-036387BEB2F6}" presName="node" presStyleLbl="node1" presStyleIdx="0" presStyleCnt="10" custLinFactNeighborX="2326" custLinFactNeighborY="-2584">
        <dgm:presLayoutVars>
          <dgm:bulletEnabled val="1"/>
        </dgm:presLayoutVars>
      </dgm:prSet>
      <dgm:spPr/>
    </dgm:pt>
    <dgm:pt modelId="{DB6D54F3-34A2-462B-848F-7716BA1B92C1}" type="pres">
      <dgm:prSet presAssocID="{5686C2A3-9E2F-4559-B634-821F55D9D6C9}" presName="sibTrans" presStyleCnt="0"/>
      <dgm:spPr/>
    </dgm:pt>
    <dgm:pt modelId="{48467B0C-757D-4A2C-988F-DB1840498260}" type="pres">
      <dgm:prSet presAssocID="{BC4D6731-603C-4DCF-BBA1-E2054F7C715E}" presName="node" presStyleLbl="node1" presStyleIdx="1" presStyleCnt="10">
        <dgm:presLayoutVars>
          <dgm:bulletEnabled val="1"/>
        </dgm:presLayoutVars>
      </dgm:prSet>
      <dgm:spPr/>
    </dgm:pt>
    <dgm:pt modelId="{5D8EC39F-3B48-4DEE-9747-433F947F924F}" type="pres">
      <dgm:prSet presAssocID="{AEA654EA-A149-43D1-AF46-DB3B9D82F19E}" presName="sibTrans" presStyleCnt="0"/>
      <dgm:spPr/>
    </dgm:pt>
    <dgm:pt modelId="{017B0EA7-2D47-4E4E-8A87-F663A0B31B04}" type="pres">
      <dgm:prSet presAssocID="{C159248C-0E78-4963-8AED-34F95879F2D0}" presName="node" presStyleLbl="node1" presStyleIdx="2" presStyleCnt="10">
        <dgm:presLayoutVars>
          <dgm:bulletEnabled val="1"/>
        </dgm:presLayoutVars>
      </dgm:prSet>
      <dgm:spPr/>
    </dgm:pt>
    <dgm:pt modelId="{3AAF2E05-4E56-4BE3-B324-3EB0AE51C179}" type="pres">
      <dgm:prSet presAssocID="{3C6CFC20-65F8-4DB7-9678-70E4CD1BB53B}" presName="sibTrans" presStyleCnt="0"/>
      <dgm:spPr/>
    </dgm:pt>
    <dgm:pt modelId="{5DE23A2D-17FC-45E3-9C3A-F031A0A8A20A}" type="pres">
      <dgm:prSet presAssocID="{D8D401FA-B414-47F5-82A3-B1F6625E5753}" presName="node" presStyleLbl="node1" presStyleIdx="3" presStyleCnt="10">
        <dgm:presLayoutVars>
          <dgm:bulletEnabled val="1"/>
        </dgm:presLayoutVars>
      </dgm:prSet>
      <dgm:spPr/>
    </dgm:pt>
    <dgm:pt modelId="{8B68A023-57E6-4991-9D52-D1040A4057FB}" type="pres">
      <dgm:prSet presAssocID="{F689C926-5484-4794-AB3F-2ABBEEDB7528}" presName="sibTrans" presStyleCnt="0"/>
      <dgm:spPr/>
    </dgm:pt>
    <dgm:pt modelId="{2EFF0894-8F81-49AF-B413-DC89BCC1228A}" type="pres">
      <dgm:prSet presAssocID="{9B79B945-5B8B-4C61-A1AC-322A671B9288}" presName="node" presStyleLbl="node1" presStyleIdx="4" presStyleCnt="10">
        <dgm:presLayoutVars>
          <dgm:bulletEnabled val="1"/>
        </dgm:presLayoutVars>
      </dgm:prSet>
      <dgm:spPr/>
    </dgm:pt>
    <dgm:pt modelId="{AB3E7B54-D324-45D5-A99F-FE153D3EF657}" type="pres">
      <dgm:prSet presAssocID="{1E1DCC67-D7F5-4C37-A3A2-92D88B552E67}" presName="sibTrans" presStyleCnt="0"/>
      <dgm:spPr/>
    </dgm:pt>
    <dgm:pt modelId="{089A643A-C73A-49B4-91ED-89603523FD49}" type="pres">
      <dgm:prSet presAssocID="{8FB90FD1-4EB6-499C-848D-FA68E5F2B2F9}" presName="node" presStyleLbl="node1" presStyleIdx="5" presStyleCnt="10" custLinFactNeighborX="1852" custLinFactNeighborY="-5144">
        <dgm:presLayoutVars>
          <dgm:bulletEnabled val="1"/>
        </dgm:presLayoutVars>
      </dgm:prSet>
      <dgm:spPr/>
    </dgm:pt>
    <dgm:pt modelId="{6D4AC49C-AF83-4725-A844-6415B4584489}" type="pres">
      <dgm:prSet presAssocID="{53996CDF-895F-4055-B0D2-E908D81D7BBC}" presName="sibTrans" presStyleCnt="0"/>
      <dgm:spPr/>
    </dgm:pt>
    <dgm:pt modelId="{A971CD1B-A367-46C8-9DCD-75C5E03FCA25}" type="pres">
      <dgm:prSet presAssocID="{251663C0-4981-4082-9103-A87C3E582BA0}" presName="node" presStyleLbl="node1" presStyleIdx="6" presStyleCnt="10">
        <dgm:presLayoutVars>
          <dgm:bulletEnabled val="1"/>
        </dgm:presLayoutVars>
      </dgm:prSet>
      <dgm:spPr/>
    </dgm:pt>
    <dgm:pt modelId="{B175DC47-C4C2-4234-8E70-3DCF6651C062}" type="pres">
      <dgm:prSet presAssocID="{E09BE947-DA16-4869-A0F7-F41A10FEBFC7}" presName="sibTrans" presStyleCnt="0"/>
      <dgm:spPr/>
    </dgm:pt>
    <dgm:pt modelId="{3DE8B791-32FD-4189-9AEF-061003CA4088}" type="pres">
      <dgm:prSet presAssocID="{A202FFAA-D6E4-42B9-93A2-3E6D6F7F56D9}" presName="node" presStyleLbl="node1" presStyleIdx="7" presStyleCnt="10">
        <dgm:presLayoutVars>
          <dgm:bulletEnabled val="1"/>
        </dgm:presLayoutVars>
      </dgm:prSet>
      <dgm:spPr/>
    </dgm:pt>
    <dgm:pt modelId="{AEC39538-13C4-4AC2-A946-D416AC1DEA61}" type="pres">
      <dgm:prSet presAssocID="{CAB75411-F093-4D99-9970-4A26B4A46618}" presName="sibTrans" presStyleCnt="0"/>
      <dgm:spPr/>
    </dgm:pt>
    <dgm:pt modelId="{2064DAC5-2C53-41B2-8256-F4FB96C1378F}" type="pres">
      <dgm:prSet presAssocID="{52AB593C-9F10-43AC-8946-C7C04B1282BE}" presName="node" presStyleLbl="node1" presStyleIdx="8" presStyleCnt="10">
        <dgm:presLayoutVars>
          <dgm:bulletEnabled val="1"/>
        </dgm:presLayoutVars>
      </dgm:prSet>
      <dgm:spPr/>
    </dgm:pt>
    <dgm:pt modelId="{4D104874-A3D3-48DD-9DF2-FC1D02381C2E}" type="pres">
      <dgm:prSet presAssocID="{514E5D79-67DF-4999-AD0B-E650FA9A1269}" presName="sibTrans" presStyleCnt="0"/>
      <dgm:spPr/>
    </dgm:pt>
    <dgm:pt modelId="{7BC54007-D189-4896-87DE-EAA30797D4B8}" type="pres">
      <dgm:prSet presAssocID="{AE9BA244-4F31-41ED-9B57-7D1FA205C27F}" presName="node" presStyleLbl="node1" presStyleIdx="9" presStyleCnt="10">
        <dgm:presLayoutVars>
          <dgm:bulletEnabled val="1"/>
        </dgm:presLayoutVars>
      </dgm:prSet>
      <dgm:spPr/>
    </dgm:pt>
  </dgm:ptLst>
  <dgm:cxnLst>
    <dgm:cxn modelId="{45B7A519-B3A8-4F9F-8953-A44DDE8EBECF}" type="presOf" srcId="{BC4D6731-603C-4DCF-BBA1-E2054F7C715E}" destId="{48467B0C-757D-4A2C-988F-DB1840498260}" srcOrd="0" destOrd="0" presId="urn:microsoft.com/office/officeart/2005/8/layout/default"/>
    <dgm:cxn modelId="{94D75D1B-9978-4E49-ADDE-0FBEA4CD4B46}" type="presOf" srcId="{251663C0-4981-4082-9103-A87C3E582BA0}" destId="{A971CD1B-A367-46C8-9DCD-75C5E03FCA25}" srcOrd="0" destOrd="0" presId="urn:microsoft.com/office/officeart/2005/8/layout/default"/>
    <dgm:cxn modelId="{2C07EF33-DE68-4023-8698-68DBB1B46E27}" type="presOf" srcId="{52AB593C-9F10-43AC-8946-C7C04B1282BE}" destId="{2064DAC5-2C53-41B2-8256-F4FB96C1378F}" srcOrd="0" destOrd="0" presId="urn:microsoft.com/office/officeart/2005/8/layout/default"/>
    <dgm:cxn modelId="{F95CF23B-5704-4920-8015-DAA08522ACE4}" srcId="{6D9F142C-D2E6-4B75-884F-6AA679E52E7A}" destId="{C159248C-0E78-4963-8AED-34F95879F2D0}" srcOrd="2" destOrd="0" parTransId="{F193A76A-1210-4C46-B758-94F455119CE2}" sibTransId="{3C6CFC20-65F8-4DB7-9678-70E4CD1BB53B}"/>
    <dgm:cxn modelId="{9956BB3F-A230-40D5-8C9A-A355DDE1F9DE}" srcId="{6D9F142C-D2E6-4B75-884F-6AA679E52E7A}" destId="{BC4D6731-603C-4DCF-BBA1-E2054F7C715E}" srcOrd="1" destOrd="0" parTransId="{273FA673-B243-45A6-8545-6C0B1E6FEA3F}" sibTransId="{AEA654EA-A149-43D1-AF46-DB3B9D82F19E}"/>
    <dgm:cxn modelId="{ECB43640-942D-4B5D-9136-27BCCE5E0331}" type="presOf" srcId="{C159248C-0E78-4963-8AED-34F95879F2D0}" destId="{017B0EA7-2D47-4E4E-8A87-F663A0B31B04}" srcOrd="0" destOrd="0" presId="urn:microsoft.com/office/officeart/2005/8/layout/default"/>
    <dgm:cxn modelId="{77A66E5C-8194-4B3E-B077-6BCAF7A5090E}" srcId="{6D9F142C-D2E6-4B75-884F-6AA679E52E7A}" destId="{A202FFAA-D6E4-42B9-93A2-3E6D6F7F56D9}" srcOrd="7" destOrd="0" parTransId="{A61CBFE4-6F19-4E51-B768-43544ED79438}" sibTransId="{CAB75411-F093-4D99-9970-4A26B4A46618}"/>
    <dgm:cxn modelId="{53FC675D-98BB-499C-B52A-F74AB2ACAC64}" srcId="{6D9F142C-D2E6-4B75-884F-6AA679E52E7A}" destId="{8FB90FD1-4EB6-499C-848D-FA68E5F2B2F9}" srcOrd="5" destOrd="0" parTransId="{8E271475-7122-4779-A9D8-801301EBAF86}" sibTransId="{53996CDF-895F-4055-B0D2-E908D81D7BBC}"/>
    <dgm:cxn modelId="{18140041-E364-4BFE-8CC8-014D7637565C}" type="presOf" srcId="{6D9F142C-D2E6-4B75-884F-6AA679E52E7A}" destId="{AE7A7708-1612-40EF-88C7-ACA7530251C2}" srcOrd="0" destOrd="0" presId="urn:microsoft.com/office/officeart/2005/8/layout/default"/>
    <dgm:cxn modelId="{C20D0865-9533-41C4-964D-7DE3DDEAB300}" type="presOf" srcId="{A202FFAA-D6E4-42B9-93A2-3E6D6F7F56D9}" destId="{3DE8B791-32FD-4189-9AEF-061003CA4088}" srcOrd="0" destOrd="0" presId="urn:microsoft.com/office/officeart/2005/8/layout/default"/>
    <dgm:cxn modelId="{E486EF6F-E6BF-484F-9B97-9B2D210D296B}" type="presOf" srcId="{8FB90FD1-4EB6-499C-848D-FA68E5F2B2F9}" destId="{089A643A-C73A-49B4-91ED-89603523FD49}" srcOrd="0" destOrd="0" presId="urn:microsoft.com/office/officeart/2005/8/layout/default"/>
    <dgm:cxn modelId="{695D3A77-7FB7-49E9-B847-BA6850193BCA}" srcId="{6D9F142C-D2E6-4B75-884F-6AA679E52E7A}" destId="{9B79B945-5B8B-4C61-A1AC-322A671B9288}" srcOrd="4" destOrd="0" parTransId="{754ACF33-C715-4624-985D-215716579DAD}" sibTransId="{1E1DCC67-D7F5-4C37-A3A2-92D88B552E67}"/>
    <dgm:cxn modelId="{F3A2F9A1-050C-444B-AB01-D00674619A4C}" srcId="{6D9F142C-D2E6-4B75-884F-6AA679E52E7A}" destId="{D8D401FA-B414-47F5-82A3-B1F6625E5753}" srcOrd="3" destOrd="0" parTransId="{2B81B3A8-5CD0-40A3-B833-2A3608FA7A89}" sibTransId="{F689C926-5484-4794-AB3F-2ABBEEDB7528}"/>
    <dgm:cxn modelId="{2CB392B3-0E6E-4944-B3E6-BE4DDCF42714}" type="presOf" srcId="{05EE9E9C-C421-4A4E-8190-036387BEB2F6}" destId="{DD553374-0484-4AB7-BC87-3EC2F94AA194}" srcOrd="0" destOrd="0" presId="urn:microsoft.com/office/officeart/2005/8/layout/default"/>
    <dgm:cxn modelId="{04D034CD-8543-4341-8744-9BE0006BD103}" type="presOf" srcId="{9B79B945-5B8B-4C61-A1AC-322A671B9288}" destId="{2EFF0894-8F81-49AF-B413-DC89BCC1228A}" srcOrd="0" destOrd="0" presId="urn:microsoft.com/office/officeart/2005/8/layout/default"/>
    <dgm:cxn modelId="{7FD226D6-84FE-422F-84E8-4ADAA0F55515}" type="presOf" srcId="{AE9BA244-4F31-41ED-9B57-7D1FA205C27F}" destId="{7BC54007-D189-4896-87DE-EAA30797D4B8}" srcOrd="0" destOrd="0" presId="urn:microsoft.com/office/officeart/2005/8/layout/default"/>
    <dgm:cxn modelId="{2498BBD7-E1E3-4413-BC26-062748193B68}" srcId="{6D9F142C-D2E6-4B75-884F-6AA679E52E7A}" destId="{05EE9E9C-C421-4A4E-8190-036387BEB2F6}" srcOrd="0" destOrd="0" parTransId="{92399FDA-EB1B-473B-9310-D8577964E523}" sibTransId="{5686C2A3-9E2F-4559-B634-821F55D9D6C9}"/>
    <dgm:cxn modelId="{848572DB-A06D-43B8-A13A-14F123C8E37B}" srcId="{6D9F142C-D2E6-4B75-884F-6AA679E52E7A}" destId="{251663C0-4981-4082-9103-A87C3E582BA0}" srcOrd="6" destOrd="0" parTransId="{C43BC0C1-1063-4403-B329-FE57A9F50803}" sibTransId="{E09BE947-DA16-4869-A0F7-F41A10FEBFC7}"/>
    <dgm:cxn modelId="{607061E0-81AF-42E7-991A-FE987582ED5F}" srcId="{6D9F142C-D2E6-4B75-884F-6AA679E52E7A}" destId="{AE9BA244-4F31-41ED-9B57-7D1FA205C27F}" srcOrd="9" destOrd="0" parTransId="{1C5FCBEA-E655-400A-8D74-F175658DF9A9}" sibTransId="{C1C7966C-F364-4231-A861-5BF9622876B9}"/>
    <dgm:cxn modelId="{8EA69BE4-113C-46EC-96FE-77269F874F12}" type="presOf" srcId="{D8D401FA-B414-47F5-82A3-B1F6625E5753}" destId="{5DE23A2D-17FC-45E3-9C3A-F031A0A8A20A}" srcOrd="0" destOrd="0" presId="urn:microsoft.com/office/officeart/2005/8/layout/default"/>
    <dgm:cxn modelId="{949272F3-1C41-4033-9E87-B226A94E5FFF}" srcId="{6D9F142C-D2E6-4B75-884F-6AA679E52E7A}" destId="{52AB593C-9F10-43AC-8946-C7C04B1282BE}" srcOrd="8" destOrd="0" parTransId="{6CBD8AF8-A06D-48AC-BFB5-94381B48BA49}" sibTransId="{514E5D79-67DF-4999-AD0B-E650FA9A1269}"/>
    <dgm:cxn modelId="{0091B092-E042-4B83-8A1D-A1DEE86CE126}" type="presParOf" srcId="{AE7A7708-1612-40EF-88C7-ACA7530251C2}" destId="{DD553374-0484-4AB7-BC87-3EC2F94AA194}" srcOrd="0" destOrd="0" presId="urn:microsoft.com/office/officeart/2005/8/layout/default"/>
    <dgm:cxn modelId="{28DC0523-0F34-4602-838F-236DAC5F576F}" type="presParOf" srcId="{AE7A7708-1612-40EF-88C7-ACA7530251C2}" destId="{DB6D54F3-34A2-462B-848F-7716BA1B92C1}" srcOrd="1" destOrd="0" presId="urn:microsoft.com/office/officeart/2005/8/layout/default"/>
    <dgm:cxn modelId="{199C4462-63F0-4C2B-A818-0EB49BE2595C}" type="presParOf" srcId="{AE7A7708-1612-40EF-88C7-ACA7530251C2}" destId="{48467B0C-757D-4A2C-988F-DB1840498260}" srcOrd="2" destOrd="0" presId="urn:microsoft.com/office/officeart/2005/8/layout/default"/>
    <dgm:cxn modelId="{07209D61-2DD9-4EC3-BDCA-AE86560972F8}" type="presParOf" srcId="{AE7A7708-1612-40EF-88C7-ACA7530251C2}" destId="{5D8EC39F-3B48-4DEE-9747-433F947F924F}" srcOrd="3" destOrd="0" presId="urn:microsoft.com/office/officeart/2005/8/layout/default"/>
    <dgm:cxn modelId="{ECEA5491-6958-4CD3-8630-B4FF04FE218A}" type="presParOf" srcId="{AE7A7708-1612-40EF-88C7-ACA7530251C2}" destId="{017B0EA7-2D47-4E4E-8A87-F663A0B31B04}" srcOrd="4" destOrd="0" presId="urn:microsoft.com/office/officeart/2005/8/layout/default"/>
    <dgm:cxn modelId="{CE555F56-441E-475F-B7A9-B7398262AB5F}" type="presParOf" srcId="{AE7A7708-1612-40EF-88C7-ACA7530251C2}" destId="{3AAF2E05-4E56-4BE3-B324-3EB0AE51C179}" srcOrd="5" destOrd="0" presId="urn:microsoft.com/office/officeart/2005/8/layout/default"/>
    <dgm:cxn modelId="{7AF64F22-51AA-4B35-B90A-32F8468F8AF5}" type="presParOf" srcId="{AE7A7708-1612-40EF-88C7-ACA7530251C2}" destId="{5DE23A2D-17FC-45E3-9C3A-F031A0A8A20A}" srcOrd="6" destOrd="0" presId="urn:microsoft.com/office/officeart/2005/8/layout/default"/>
    <dgm:cxn modelId="{597BE412-8626-4FA7-B3FE-370307974861}" type="presParOf" srcId="{AE7A7708-1612-40EF-88C7-ACA7530251C2}" destId="{8B68A023-57E6-4991-9D52-D1040A4057FB}" srcOrd="7" destOrd="0" presId="urn:microsoft.com/office/officeart/2005/8/layout/default"/>
    <dgm:cxn modelId="{99A54FEF-5433-498B-9E67-B6E5F3937DCA}" type="presParOf" srcId="{AE7A7708-1612-40EF-88C7-ACA7530251C2}" destId="{2EFF0894-8F81-49AF-B413-DC89BCC1228A}" srcOrd="8" destOrd="0" presId="urn:microsoft.com/office/officeart/2005/8/layout/default"/>
    <dgm:cxn modelId="{8D203EFF-5190-42C1-953D-ACCA79C9D2C5}" type="presParOf" srcId="{AE7A7708-1612-40EF-88C7-ACA7530251C2}" destId="{AB3E7B54-D324-45D5-A99F-FE153D3EF657}" srcOrd="9" destOrd="0" presId="urn:microsoft.com/office/officeart/2005/8/layout/default"/>
    <dgm:cxn modelId="{244D7070-91BE-4D9C-AFBB-F762FCAB0697}" type="presParOf" srcId="{AE7A7708-1612-40EF-88C7-ACA7530251C2}" destId="{089A643A-C73A-49B4-91ED-89603523FD49}" srcOrd="10" destOrd="0" presId="urn:microsoft.com/office/officeart/2005/8/layout/default"/>
    <dgm:cxn modelId="{05264977-7C04-4A66-8FAC-2BC9D7FC50D4}" type="presParOf" srcId="{AE7A7708-1612-40EF-88C7-ACA7530251C2}" destId="{6D4AC49C-AF83-4725-A844-6415B4584489}" srcOrd="11" destOrd="0" presId="urn:microsoft.com/office/officeart/2005/8/layout/default"/>
    <dgm:cxn modelId="{4E0D8607-BE59-4786-890C-9B2CE90A44E2}" type="presParOf" srcId="{AE7A7708-1612-40EF-88C7-ACA7530251C2}" destId="{A971CD1B-A367-46C8-9DCD-75C5E03FCA25}" srcOrd="12" destOrd="0" presId="urn:microsoft.com/office/officeart/2005/8/layout/default"/>
    <dgm:cxn modelId="{C31929B7-569F-4520-98DA-0AD1701F2841}" type="presParOf" srcId="{AE7A7708-1612-40EF-88C7-ACA7530251C2}" destId="{B175DC47-C4C2-4234-8E70-3DCF6651C062}" srcOrd="13" destOrd="0" presId="urn:microsoft.com/office/officeart/2005/8/layout/default"/>
    <dgm:cxn modelId="{BEB5CB31-294F-4DAD-8C74-33E1035EBD32}" type="presParOf" srcId="{AE7A7708-1612-40EF-88C7-ACA7530251C2}" destId="{3DE8B791-32FD-4189-9AEF-061003CA4088}" srcOrd="14" destOrd="0" presId="urn:microsoft.com/office/officeart/2005/8/layout/default"/>
    <dgm:cxn modelId="{5B559ADD-04F7-408B-A56C-0F4FE33D29CB}" type="presParOf" srcId="{AE7A7708-1612-40EF-88C7-ACA7530251C2}" destId="{AEC39538-13C4-4AC2-A946-D416AC1DEA61}" srcOrd="15" destOrd="0" presId="urn:microsoft.com/office/officeart/2005/8/layout/default"/>
    <dgm:cxn modelId="{C3A56AD4-B8F5-4490-9E63-C079A144AD59}" type="presParOf" srcId="{AE7A7708-1612-40EF-88C7-ACA7530251C2}" destId="{2064DAC5-2C53-41B2-8256-F4FB96C1378F}" srcOrd="16" destOrd="0" presId="urn:microsoft.com/office/officeart/2005/8/layout/default"/>
    <dgm:cxn modelId="{6882CCA4-7BC4-48F4-A61D-51C6700BCC26}" type="presParOf" srcId="{AE7A7708-1612-40EF-88C7-ACA7530251C2}" destId="{4D104874-A3D3-48DD-9DF2-FC1D02381C2E}" srcOrd="17" destOrd="0" presId="urn:microsoft.com/office/officeart/2005/8/layout/default"/>
    <dgm:cxn modelId="{1986EBB3-FE4D-47F6-BC7D-FFE1FBE61187}" type="presParOf" srcId="{AE7A7708-1612-40EF-88C7-ACA7530251C2}" destId="{7BC54007-D189-4896-87DE-EAA30797D4B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65BB0-DFBF-451C-839D-00BD4069F47C}">
      <dsp:nvSpPr>
        <dsp:cNvPr id="0" name=""/>
        <dsp:cNvSpPr/>
      </dsp:nvSpPr>
      <dsp:spPr>
        <a:xfrm>
          <a:off x="177886" y="168145"/>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4F534-6DAF-4386-B300-D0139922D7DB}">
      <dsp:nvSpPr>
        <dsp:cNvPr id="0" name=""/>
        <dsp:cNvSpPr/>
      </dsp:nvSpPr>
      <dsp:spPr>
        <a:xfrm>
          <a:off x="454694" y="444954"/>
          <a:ext cx="764518" cy="764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7FA3F-9FC8-40FF-BE21-C73E1120954D}">
      <dsp:nvSpPr>
        <dsp:cNvPr id="0" name=""/>
        <dsp:cNvSpPr/>
      </dsp:nvSpPr>
      <dsp:spPr>
        <a:xfrm>
          <a:off x="1778479" y="168145"/>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Arial" panose="020B0604020202020204" pitchFamily="34" charset="0"/>
              <a:cs typeface="Arial" panose="020B0604020202020204" pitchFamily="34" charset="0"/>
            </a:rPr>
            <a:t>Understand some key points from DfE RSHE guidance</a:t>
          </a:r>
          <a:endParaRPr lang="en-US" sz="2200" kern="1200" dirty="0">
            <a:latin typeface="Arial" panose="020B0604020202020204" pitchFamily="34" charset="0"/>
            <a:cs typeface="Arial" panose="020B0604020202020204" pitchFamily="34" charset="0"/>
          </a:endParaRPr>
        </a:p>
      </dsp:txBody>
      <dsp:txXfrm>
        <a:off x="1778479" y="168145"/>
        <a:ext cx="3107032" cy="1318135"/>
      </dsp:txXfrm>
    </dsp:sp>
    <dsp:sp modelId="{6F833006-7147-40DB-B6CC-BF6B4DCC11DA}">
      <dsp:nvSpPr>
        <dsp:cNvPr id="0" name=""/>
        <dsp:cNvSpPr/>
      </dsp:nvSpPr>
      <dsp:spPr>
        <a:xfrm>
          <a:off x="5426888" y="168145"/>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DC402-42BC-433D-8D72-E379D0D3E466}">
      <dsp:nvSpPr>
        <dsp:cNvPr id="0" name=""/>
        <dsp:cNvSpPr/>
      </dsp:nvSpPr>
      <dsp:spPr>
        <a:xfrm>
          <a:off x="5703696" y="444954"/>
          <a:ext cx="764518" cy="764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A84E6-E58F-439D-8739-622336E2BDC7}">
      <dsp:nvSpPr>
        <dsp:cNvPr id="0" name=""/>
        <dsp:cNvSpPr/>
      </dsp:nvSpPr>
      <dsp:spPr>
        <a:xfrm>
          <a:off x="7027480" y="168145"/>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dirty="0">
              <a:latin typeface="Arial" panose="020B0604020202020204" pitchFamily="34" charset="0"/>
              <a:cs typeface="Arial" panose="020B0604020202020204" pitchFamily="34" charset="0"/>
            </a:rPr>
            <a:t>Recognise the importance of RSHE for our pupils</a:t>
          </a:r>
          <a:endParaRPr lang="en-US" sz="2200" kern="1200" dirty="0">
            <a:latin typeface="Arial" panose="020B0604020202020204" pitchFamily="34" charset="0"/>
            <a:cs typeface="Arial" panose="020B0604020202020204" pitchFamily="34" charset="0"/>
          </a:endParaRPr>
        </a:p>
      </dsp:txBody>
      <dsp:txXfrm>
        <a:off x="7027480" y="168145"/>
        <a:ext cx="3107032" cy="1318135"/>
      </dsp:txXfrm>
    </dsp:sp>
    <dsp:sp modelId="{2FF8D4F2-04D5-4290-8532-26C1B2CE18B9}">
      <dsp:nvSpPr>
        <dsp:cNvPr id="0" name=""/>
        <dsp:cNvSpPr/>
      </dsp:nvSpPr>
      <dsp:spPr>
        <a:xfrm>
          <a:off x="177886" y="2095119"/>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DDD73-A17C-461E-B187-B401C24D88D8}">
      <dsp:nvSpPr>
        <dsp:cNvPr id="0" name=""/>
        <dsp:cNvSpPr/>
      </dsp:nvSpPr>
      <dsp:spPr>
        <a:xfrm>
          <a:off x="454694" y="2371927"/>
          <a:ext cx="764518" cy="764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0DA9A-06B5-423E-904B-2BB3878AA733}">
      <dsp:nvSpPr>
        <dsp:cNvPr id="0" name=""/>
        <dsp:cNvSpPr/>
      </dsp:nvSpPr>
      <dsp:spPr>
        <a:xfrm>
          <a:off x="1778479" y="2095119"/>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latin typeface="Arial" panose="020B0604020202020204" pitchFamily="34" charset="0"/>
              <a:cs typeface="Arial" panose="020B0604020202020204" pitchFamily="34" charset="0"/>
            </a:rPr>
            <a:t>Familiarisation with school curriculum and policy</a:t>
          </a:r>
          <a:endParaRPr lang="en-US" sz="2200" kern="1200">
            <a:latin typeface="Arial" panose="020B0604020202020204" pitchFamily="34" charset="0"/>
            <a:cs typeface="Arial" panose="020B0604020202020204" pitchFamily="34" charset="0"/>
          </a:endParaRPr>
        </a:p>
      </dsp:txBody>
      <dsp:txXfrm>
        <a:off x="1778479" y="2095119"/>
        <a:ext cx="3107032" cy="1318135"/>
      </dsp:txXfrm>
    </dsp:sp>
    <dsp:sp modelId="{B698E3DC-1AC5-4271-BDA3-626E77613DD6}">
      <dsp:nvSpPr>
        <dsp:cNvPr id="0" name=""/>
        <dsp:cNvSpPr/>
      </dsp:nvSpPr>
      <dsp:spPr>
        <a:xfrm>
          <a:off x="5426888" y="2095119"/>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9765BA-E0E0-4396-9A5C-3143F1599E50}">
      <dsp:nvSpPr>
        <dsp:cNvPr id="0" name=""/>
        <dsp:cNvSpPr/>
      </dsp:nvSpPr>
      <dsp:spPr>
        <a:xfrm>
          <a:off x="5703696" y="2371927"/>
          <a:ext cx="764518" cy="764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23987-06D8-4335-8CB5-58CB22F067FB}">
      <dsp:nvSpPr>
        <dsp:cNvPr id="0" name=""/>
        <dsp:cNvSpPr/>
      </dsp:nvSpPr>
      <dsp:spPr>
        <a:xfrm>
          <a:off x="7027480" y="2095119"/>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latin typeface="Arial" panose="020B0604020202020204" pitchFamily="34" charset="0"/>
              <a:cs typeface="Arial" panose="020B0604020202020204" pitchFamily="34" charset="0"/>
            </a:rPr>
            <a:t>Develop consistent approaches to teaching RSHE within the school.</a:t>
          </a:r>
          <a:endParaRPr lang="en-US" sz="2200" kern="1200">
            <a:latin typeface="Arial" panose="020B0604020202020204" pitchFamily="34" charset="0"/>
            <a:cs typeface="Arial" panose="020B0604020202020204" pitchFamily="34" charset="0"/>
          </a:endParaRPr>
        </a:p>
      </dsp:txBody>
      <dsp:txXfrm>
        <a:off x="7027480" y="2095119"/>
        <a:ext cx="3107032" cy="1318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3374-0484-4AB7-BC87-3EC2F94AA194}">
      <dsp:nvSpPr>
        <dsp:cNvPr id="0" name=""/>
        <dsp:cNvSpPr/>
      </dsp:nvSpPr>
      <dsp:spPr>
        <a:xfrm>
          <a:off x="48550" y="50379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Teachers have been trained to teach these lessons</a:t>
          </a:r>
          <a:endParaRPr lang="en-US" sz="1600" kern="1200" dirty="0">
            <a:latin typeface="Arial" panose="020B0604020202020204" pitchFamily="34" charset="0"/>
            <a:cs typeface="Arial" panose="020B0604020202020204" pitchFamily="34" charset="0"/>
          </a:endParaRPr>
        </a:p>
      </dsp:txBody>
      <dsp:txXfrm>
        <a:off x="48550" y="503795"/>
        <a:ext cx="1933729" cy="1160237"/>
      </dsp:txXfrm>
    </dsp:sp>
    <dsp:sp modelId="{48467B0C-757D-4A2C-988F-DB1840498260}">
      <dsp:nvSpPr>
        <dsp:cNvPr id="0" name=""/>
        <dsp:cNvSpPr/>
      </dsp:nvSpPr>
      <dsp:spPr>
        <a:xfrm>
          <a:off x="2130674"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Lessons are regular and follow a routine</a:t>
          </a:r>
          <a:endParaRPr lang="en-US" sz="1600" kern="1200" dirty="0">
            <a:latin typeface="Arial" panose="020B0604020202020204" pitchFamily="34" charset="0"/>
            <a:cs typeface="Arial" panose="020B0604020202020204" pitchFamily="34" charset="0"/>
          </a:endParaRPr>
        </a:p>
      </dsp:txBody>
      <dsp:txXfrm>
        <a:off x="2130674" y="533775"/>
        <a:ext cx="1933729" cy="1160237"/>
      </dsp:txXfrm>
    </dsp:sp>
    <dsp:sp modelId="{017B0EA7-2D47-4E4E-8A87-F663A0B31B04}">
      <dsp:nvSpPr>
        <dsp:cNvPr id="0" name=""/>
        <dsp:cNvSpPr/>
      </dsp:nvSpPr>
      <dsp:spPr>
        <a:xfrm>
          <a:off x="4257777"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Working agreement</a:t>
          </a:r>
          <a:r>
            <a:rPr lang="en-US" sz="1600" kern="1200" dirty="0">
              <a:latin typeface="Arial" panose="020B0604020202020204" pitchFamily="34" charset="0"/>
              <a:cs typeface="Arial" panose="020B0604020202020204" pitchFamily="34" charset="0"/>
            </a:rPr>
            <a:t> </a:t>
          </a:r>
        </a:p>
      </dsp:txBody>
      <dsp:txXfrm>
        <a:off x="4257777" y="533775"/>
        <a:ext cx="1933729" cy="1160237"/>
      </dsp:txXfrm>
    </dsp:sp>
    <dsp:sp modelId="{5DE23A2D-17FC-45E3-9C3A-F031A0A8A20A}">
      <dsp:nvSpPr>
        <dsp:cNvPr id="0" name=""/>
        <dsp:cNvSpPr/>
      </dsp:nvSpPr>
      <dsp:spPr>
        <a:xfrm>
          <a:off x="6384879"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latin typeface="Arial" panose="020B0604020202020204" pitchFamily="34" charset="0"/>
              <a:cs typeface="Arial" panose="020B0604020202020204" pitchFamily="34" charset="0"/>
            </a:rPr>
            <a:t>Distancing</a:t>
          </a:r>
        </a:p>
      </dsp:txBody>
      <dsp:txXfrm>
        <a:off x="6384879" y="533775"/>
        <a:ext cx="1933729" cy="1160237"/>
      </dsp:txXfrm>
    </dsp:sp>
    <dsp:sp modelId="{2EFF0894-8F81-49AF-B413-DC89BCC1228A}">
      <dsp:nvSpPr>
        <dsp:cNvPr id="0" name=""/>
        <dsp:cNvSpPr/>
      </dsp:nvSpPr>
      <dsp:spPr>
        <a:xfrm>
          <a:off x="8511982" y="533775"/>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Use of language </a:t>
          </a:r>
          <a:endParaRPr lang="en-US" sz="1600" kern="1200" dirty="0">
            <a:latin typeface="Arial" panose="020B0604020202020204" pitchFamily="34" charset="0"/>
            <a:cs typeface="Arial" panose="020B0604020202020204" pitchFamily="34" charset="0"/>
          </a:endParaRPr>
        </a:p>
      </dsp:txBody>
      <dsp:txXfrm>
        <a:off x="8511982" y="533775"/>
        <a:ext cx="1933729" cy="1160237"/>
      </dsp:txXfrm>
    </dsp:sp>
    <dsp:sp modelId="{089A643A-C73A-49B4-91ED-89603523FD49}">
      <dsp:nvSpPr>
        <dsp:cNvPr id="0" name=""/>
        <dsp:cNvSpPr/>
      </dsp:nvSpPr>
      <dsp:spPr>
        <a:xfrm>
          <a:off x="39384" y="1827703"/>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Asking and answering questions </a:t>
          </a:r>
          <a:endParaRPr lang="en-US" sz="1600" kern="1200" dirty="0">
            <a:latin typeface="Arial" panose="020B0604020202020204" pitchFamily="34" charset="0"/>
            <a:cs typeface="Arial" panose="020B0604020202020204" pitchFamily="34" charset="0"/>
          </a:endParaRPr>
        </a:p>
      </dsp:txBody>
      <dsp:txXfrm>
        <a:off x="39384" y="1827703"/>
        <a:ext cx="1933729" cy="1160237"/>
      </dsp:txXfrm>
    </dsp:sp>
    <dsp:sp modelId="{A971CD1B-A367-46C8-9DCD-75C5E03FCA25}">
      <dsp:nvSpPr>
        <dsp:cNvPr id="0" name=""/>
        <dsp:cNvSpPr/>
      </dsp:nvSpPr>
      <dsp:spPr>
        <a:xfrm>
          <a:off x="2130674"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Pupil voice that makes a difference</a:t>
          </a:r>
          <a:endParaRPr lang="en-US" sz="1600" kern="1200" dirty="0">
            <a:latin typeface="Arial" panose="020B0604020202020204" pitchFamily="34" charset="0"/>
            <a:cs typeface="Arial" panose="020B0604020202020204" pitchFamily="34" charset="0"/>
          </a:endParaRPr>
        </a:p>
      </dsp:txBody>
      <dsp:txXfrm>
        <a:off x="2130674" y="1887386"/>
        <a:ext cx="1933729" cy="1160237"/>
      </dsp:txXfrm>
    </dsp:sp>
    <dsp:sp modelId="{3DE8B791-32FD-4189-9AEF-061003CA4088}">
      <dsp:nvSpPr>
        <dsp:cNvPr id="0" name=""/>
        <dsp:cNvSpPr/>
      </dsp:nvSpPr>
      <dsp:spPr>
        <a:xfrm>
          <a:off x="4257777"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Adults are emotionally available</a:t>
          </a:r>
          <a:endParaRPr lang="en-US" sz="1600" kern="1200" dirty="0">
            <a:latin typeface="Arial" panose="020B0604020202020204" pitchFamily="34" charset="0"/>
            <a:cs typeface="Arial" panose="020B0604020202020204" pitchFamily="34" charset="0"/>
          </a:endParaRPr>
        </a:p>
      </dsp:txBody>
      <dsp:txXfrm>
        <a:off x="4257777" y="1887386"/>
        <a:ext cx="1933729" cy="1160237"/>
      </dsp:txXfrm>
    </dsp:sp>
    <dsp:sp modelId="{2064DAC5-2C53-41B2-8256-F4FB96C1378F}">
      <dsp:nvSpPr>
        <dsp:cNvPr id="0" name=""/>
        <dsp:cNvSpPr/>
      </dsp:nvSpPr>
      <dsp:spPr>
        <a:xfrm>
          <a:off x="6384879"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All causes for concern raised will follow the school safeguarding policy</a:t>
          </a:r>
          <a:endParaRPr lang="en-US" sz="1600" kern="1200" dirty="0">
            <a:latin typeface="Arial" panose="020B0604020202020204" pitchFamily="34" charset="0"/>
            <a:cs typeface="Arial" panose="020B0604020202020204" pitchFamily="34" charset="0"/>
          </a:endParaRPr>
        </a:p>
      </dsp:txBody>
      <dsp:txXfrm>
        <a:off x="6384879" y="1887386"/>
        <a:ext cx="1933729" cy="1160237"/>
      </dsp:txXfrm>
    </dsp:sp>
    <dsp:sp modelId="{7BC54007-D189-4896-87DE-EAA30797D4B8}">
      <dsp:nvSpPr>
        <dsp:cNvPr id="0" name=""/>
        <dsp:cNvSpPr/>
      </dsp:nvSpPr>
      <dsp:spPr>
        <a:xfrm>
          <a:off x="8511982" y="1887386"/>
          <a:ext cx="1933729" cy="11602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GB" sz="1600" kern="1200" dirty="0">
              <a:latin typeface="Arial" panose="020B0604020202020204" pitchFamily="34" charset="0"/>
              <a:cs typeface="Arial" panose="020B0604020202020204" pitchFamily="34" charset="0"/>
            </a:rPr>
            <a:t>Belonging and connection </a:t>
          </a:r>
          <a:endParaRPr lang="en-US" sz="1600" kern="1200" dirty="0">
            <a:latin typeface="Arial" panose="020B0604020202020204" pitchFamily="34" charset="0"/>
            <a:cs typeface="Arial" panose="020B0604020202020204" pitchFamily="34" charset="0"/>
          </a:endParaRPr>
        </a:p>
      </dsp:txBody>
      <dsp:txXfrm>
        <a:off x="8511982" y="1887386"/>
        <a:ext cx="1933729" cy="116023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4E21E-4CD6-4ACA-999D-C30FEECB9832}" type="datetimeFigureOut">
              <a:rPr lang="en-GB" smtClean="0"/>
              <a:t>10/06/2022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62851-0209-4526-BEDA-5769ACC2273E}" type="slidenum">
              <a:rPr lang="en-GB" smtClean="0"/>
              <a:t>‹#›</a:t>
            </a:fld>
            <a:endParaRPr lang="en-GB"/>
          </a:p>
        </p:txBody>
      </p:sp>
    </p:spTree>
    <p:extLst>
      <p:ext uri="{BB962C8B-B14F-4D97-AF65-F5344CB8AC3E}">
        <p14:creationId xmlns:p14="http://schemas.microsoft.com/office/powerpoint/2010/main" val="275895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families and introduce yourself</a:t>
            </a:r>
          </a:p>
          <a:p>
            <a:r>
              <a:rPr lang="en-GB" dirty="0"/>
              <a:t>Confirm finish time for the session</a:t>
            </a:r>
          </a:p>
          <a:p>
            <a:endParaRPr lang="en-GB" dirty="0"/>
          </a:p>
          <a:p>
            <a:r>
              <a:rPr lang="en-GB" dirty="0"/>
              <a:t>Ask parents / carers to consider if there is anything they want to get from the session.  Give them the chance to post it into an ask it basket- use Question Cards so parents can choose how it will be responded to.</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a:t>
            </a:fld>
            <a:endParaRPr lang="en-GB"/>
          </a:p>
        </p:txBody>
      </p:sp>
    </p:spTree>
    <p:extLst>
      <p:ext uri="{BB962C8B-B14F-4D97-AF65-F5344CB8AC3E}">
        <p14:creationId xmlns:p14="http://schemas.microsoft.com/office/powerpoint/2010/main" val="196935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we have looked at what pupils will be taught, it’s time to look at how we are planning to teach the statutory curriculum in our school:</a:t>
            </a:r>
          </a:p>
          <a:p>
            <a:endParaRPr lang="en-GB" dirty="0"/>
          </a:p>
          <a:p>
            <a:r>
              <a:rPr lang="en-GB" dirty="0"/>
              <a:t>Read quotation from guidance:</a:t>
            </a:r>
          </a:p>
          <a:p>
            <a:r>
              <a:rPr lang="en-GB" dirty="0"/>
              <a:t>‘Schools are free to determine how to deliver the content set out in this guidance, in the context of a broad and balanced curriculum. Effective teaching in these subjects will ensure that core knowledge is broken down into units of manageable size and communicated clearly to pupils, in a carefully sequenced way, within a planned programme or lessons’.</a:t>
            </a:r>
          </a:p>
          <a:p>
            <a:endParaRPr lang="en-GB" dirty="0"/>
          </a:p>
          <a:p>
            <a:r>
              <a:rPr lang="en-GB" dirty="0"/>
              <a:t>Introduce your school RSHE curriculum map. Highlight, using examples, how this is spiral and developmental, teaching acquisition of knowledge, values and interpersonal skills as required in the new guidance.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how parents / carers can get information about curriculum content; what is shared on the website etc and what the school will put in place to ensure learning around RSHE can happen in partnership with families.</a:t>
            </a:r>
          </a:p>
          <a:p>
            <a:endParaRPr lang="en-GB" dirty="0"/>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10</a:t>
            </a:fld>
            <a:endParaRPr lang="en-GB"/>
          </a:p>
        </p:txBody>
      </p:sp>
    </p:spTree>
    <p:extLst>
      <p:ext uri="{BB962C8B-B14F-4D97-AF65-F5344CB8AC3E}">
        <p14:creationId xmlns:p14="http://schemas.microsoft.com/office/powerpoint/2010/main" val="271052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80C8C08-D424-42C1-BDBD-484253833692}"/>
              </a:ext>
            </a:extLst>
          </p:cNvPr>
          <p:cNvSpPr>
            <a:spLocks noGrp="1"/>
          </p:cNvSpPr>
          <p:nvPr>
            <p:ph type="body" idx="1"/>
          </p:nvPr>
        </p:nvSpPr>
        <p:spPr/>
        <p:txBody>
          <a:bodyPr/>
          <a:lstStyle/>
          <a:p>
            <a:pPr marL="0" indent="0">
              <a:lnSpc>
                <a:spcPct val="100000"/>
              </a:lnSpc>
              <a:spcBef>
                <a:spcPts val="0"/>
              </a:spcBef>
              <a:buFont typeface="Wingdings" panose="05000000000000000000" pitchFamily="2" charset="2"/>
              <a:buNone/>
            </a:pPr>
            <a:r>
              <a:rPr lang="en-GB" sz="1200" b="1" dirty="0">
                <a:solidFill>
                  <a:srgbClr val="1D2A5A"/>
                </a:solidFill>
                <a:latin typeface="Arial"/>
                <a:ea typeface="+mn-ea"/>
                <a:cs typeface="Arial"/>
              </a:rPr>
              <a:t>Explain the importance of pupils feeling physically and emotionally safe in an RSHE; for their wellbeing and for effective learning to take place. Share these ways of creating a safe space for RSHE teaching.  This list is not exhaustive, and it is important that pupils are consulted.  </a:t>
            </a:r>
            <a:endParaRPr lang="en-GB" sz="1200" dirty="0">
              <a:solidFill>
                <a:srgbClr val="002060"/>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latin typeface="Arial" panose="020B0604020202020204" pitchFamily="34" charset="0"/>
                <a:cs typeface="Arial" panose="020B0604020202020204" pitchFamily="34" charset="0"/>
              </a:rPr>
              <a:t>Teachers have been trained to teach these lessons; using high quality, inclusive resources and using an approach that is needs led; not intended to cause shock or distress</a:t>
            </a:r>
            <a:endParaRPr lang="en-GB" sz="1200" dirty="0">
              <a:solidFill>
                <a:srgbClr val="002060"/>
              </a:solidFill>
              <a:latin typeface="Arial"/>
              <a:cs typeface="Arial"/>
            </a:endParaRP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Lessons are regular and follow a routine</a:t>
            </a:r>
          </a:p>
          <a:p>
            <a:pPr marL="171450" lvl="0" indent="-171450" algn="l" rtl="0">
              <a:spcBef>
                <a:spcPts val="0"/>
              </a:spcBef>
              <a:spcAft>
                <a:spcPts val="0"/>
              </a:spcAft>
              <a:buFont typeface="Wingdings" panose="05000000000000000000" pitchFamily="2" charset="2"/>
              <a:buChar char="ü"/>
            </a:pPr>
            <a:r>
              <a:rPr lang="en-GB" sz="1200" dirty="0">
                <a:solidFill>
                  <a:srgbClr val="002060"/>
                </a:solidFill>
                <a:latin typeface="Arial"/>
                <a:cs typeface="Arial"/>
              </a:rPr>
              <a:t>There will be a working agreement</a:t>
            </a:r>
            <a:r>
              <a:rPr lang="en-US" sz="1200" dirty="0">
                <a:solidFill>
                  <a:srgbClr val="002060"/>
                </a:solidFill>
                <a:latin typeface="Arial"/>
                <a:cs typeface="Arial"/>
              </a:rPr>
              <a:t>; c</a:t>
            </a:r>
            <a:r>
              <a:rPr lang="en-GB" sz="1200" dirty="0" err="1">
                <a:solidFill>
                  <a:schemeClr val="tx1"/>
                </a:solidFill>
              </a:rPr>
              <a:t>lear</a:t>
            </a:r>
            <a:r>
              <a:rPr lang="en-GB" sz="1200" dirty="0">
                <a:solidFill>
                  <a:schemeClr val="tx1"/>
                </a:solidFill>
              </a:rPr>
              <a:t> ground rules can help when teaching about sensitive topics. They also support confidentiality and safeguarding of pupils and will make it clear that n</a:t>
            </a:r>
            <a:r>
              <a:rPr lang="en-GB" dirty="0"/>
              <a:t>o pupil will be forced to join in an activity, or answer a question</a:t>
            </a:r>
            <a:r>
              <a:rPr lang="en-GB" sz="1200" dirty="0">
                <a:solidFill>
                  <a:schemeClr val="tx1"/>
                </a:solidFill>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b="0" i="0" dirty="0">
                <a:solidFill>
                  <a:srgbClr val="000000"/>
                </a:solidFill>
                <a:effectLst/>
                <a:latin typeface="Calibri"/>
                <a:cs typeface="Calibri"/>
              </a:rPr>
              <a:t>We avoid embarrassment and protect pupils’ privacy by always depersonalising discussion, for example, using a case study to illustrate an issue</a:t>
            </a:r>
            <a:r>
              <a:rPr lang="en-GB" dirty="0">
                <a:solidFill>
                  <a:srgbClr val="000000"/>
                </a:solidFill>
                <a:latin typeface="Calibri"/>
                <a:cs typeface="Calibri"/>
              </a:rPr>
              <a:t> or through the creation of fictional characters. </a:t>
            </a:r>
            <a:r>
              <a:rPr lang="en-GB" dirty="0"/>
              <a:t>Teachers are unlikely to, and pupils not be asked to, share personal experiences.</a:t>
            </a:r>
            <a:endParaRPr lang="en-US" sz="1200" dirty="0">
              <a:solidFill>
                <a:srgbClr val="002060"/>
              </a:solidFill>
              <a:latin typeface="Calibri"/>
              <a:cs typeface="Calibri"/>
            </a:endParaRPr>
          </a:p>
          <a:p>
            <a:pPr marL="171450" indent="-171450">
              <a:buFont typeface="Wingdings" panose="05000000000000000000" pitchFamily="2" charset="2"/>
              <a:buChar char="ü"/>
            </a:pPr>
            <a:r>
              <a:rPr lang="en-GB" sz="1200" dirty="0">
                <a:solidFill>
                  <a:srgbClr val="002060"/>
                </a:solidFill>
                <a:latin typeface="Arial"/>
                <a:cs typeface="Arial"/>
              </a:rPr>
              <a:t>Use of language; we use scientific language rather than pet names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dirty="0"/>
              <a:t>We enable pupils to </a:t>
            </a:r>
            <a:r>
              <a:rPr lang="en-GB" sz="1200" dirty="0">
                <a:solidFill>
                  <a:srgbClr val="002060"/>
                </a:solidFill>
                <a:latin typeface="Arial"/>
                <a:cs typeface="Arial"/>
              </a:rPr>
              <a:t>ask and answer questions in a variety of ways so that all pupils can participate and we handling difficult questions sensitively, being mindful of safeguarding.  Refer to the ‘ask-it basket’ and ‘question cards’ used at the start</a:t>
            </a: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Pupil voice that makes a difference</a:t>
            </a: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Adults are emotionally available; the school takes a trauma informed approach and there is a good knowledge of pupil need.  Within our lessons on ‘Asking for help’ we encourage pupils to create a ‘helping hand’- 5 trusted grown ups; 2 of which should be in school.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dirty="0"/>
              <a:t>All causes for concern raised as a result of the lessons will be dealt with according to the school safeguarding policy.</a:t>
            </a:r>
            <a:endParaRPr lang="en-GB" sz="1200" dirty="0">
              <a:solidFill>
                <a:srgbClr val="002060"/>
              </a:solidFill>
              <a:latin typeface="Arial"/>
              <a:cs typeface="Arial"/>
            </a:endParaRPr>
          </a:p>
          <a:p>
            <a:pPr marL="171450" indent="-171450">
              <a:lnSpc>
                <a:spcPct val="100000"/>
              </a:lnSpc>
              <a:spcBef>
                <a:spcPts val="0"/>
              </a:spcBef>
              <a:buFont typeface="Wingdings" panose="05000000000000000000" pitchFamily="2" charset="2"/>
              <a:buChar char="ü"/>
            </a:pPr>
            <a:r>
              <a:rPr lang="en-GB" sz="1200" dirty="0">
                <a:solidFill>
                  <a:srgbClr val="002060"/>
                </a:solidFill>
                <a:latin typeface="Arial"/>
                <a:cs typeface="Arial"/>
              </a:rPr>
              <a:t>Belonging and connection; pupils feel welcome in the classroom and relationships are healthy, positive and respectful.  At the heart of this is equality.</a:t>
            </a:r>
          </a:p>
          <a:p>
            <a:pPr marL="285750" indent="-285750">
              <a:lnSpc>
                <a:spcPct val="100000"/>
              </a:lnSpc>
              <a:spcBef>
                <a:spcPts val="0"/>
              </a:spcBef>
              <a:buFont typeface="Wingdings" panose="05000000000000000000" pitchFamily="2" charset="2"/>
              <a:buChar char="ü"/>
            </a:pPr>
            <a:endParaRPr lang="en-GB" sz="1200" dirty="0">
              <a:solidFill>
                <a:srgbClr val="002060"/>
              </a:solidFill>
              <a:latin typeface="Arial"/>
              <a:cs typeface="Arial"/>
            </a:endParaRPr>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Recognise that some parents / carers may find this initially uncomfortable, and it is important to role model not just use of the scientific term, but also confidence and comfort. Not talking about the terms communicates that this is something awkward and embarrassing. It is important that pupils know they can talk about those body parts if they need to discuss issues, including disclosure of abuse. We will share this content in advance and also when the content has been delivered so you can be prepared and support the learning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Key point: It is important to develop a clear, common language so all pupils can effectively engage with the learning. Some preferred slang terms or pet names may be comfortable for some, but not for others.</a:t>
            </a:r>
          </a:p>
          <a:p>
            <a:endParaRPr lang="en-GB" dirty="0"/>
          </a:p>
          <a:p>
            <a:r>
              <a:rPr lang="en-GB" dirty="0"/>
              <a:t>Be clear that all staff will use scientific language, as opposed to any preferred slang terms, when talking about the private parts of the body and encourage pupils to do the same.</a:t>
            </a:r>
          </a:p>
          <a:p>
            <a:endParaRPr lang="en-GB" dirty="0"/>
          </a:p>
          <a:p>
            <a:r>
              <a:rPr lang="en-GB" dirty="0"/>
              <a:t>The terms and their descriptions, displayed here, are how pupils are first introduced to the private parts of the body, in primary school, so are hopefully familiar to you.</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Anus: The private part of the body where poo comes out </a:t>
            </a:r>
            <a:endParaRPr lang="en-US" sz="1200" kern="1200" dirty="0">
              <a:latin typeface="Arial" panose="020B0604020202020204" pitchFamily="34" charset="0"/>
              <a:cs typeface="Arial" panose="020B060402020202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Penis: The private part of a boy where wee comes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latin typeface="Arial" panose="020B0604020202020204" pitchFamily="34" charset="0"/>
                <a:cs typeface="Arial" panose="020B0604020202020204" pitchFamily="34" charset="0"/>
              </a:rPr>
              <a:t>Vulva: The private part of a girl that she wipes when she has had a wee</a:t>
            </a:r>
            <a:endParaRPr lang="en-US" sz="1200" kern="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12</a:t>
            </a:fld>
            <a:endParaRPr lang="en-GB"/>
          </a:p>
        </p:txBody>
      </p:sp>
    </p:spTree>
    <p:extLst>
      <p:ext uri="{BB962C8B-B14F-4D97-AF65-F5344CB8AC3E}">
        <p14:creationId xmlns:p14="http://schemas.microsoft.com/office/powerpoint/2010/main" val="29403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Suggestions for sharing (if you use them):</a:t>
            </a:r>
          </a:p>
          <a:p>
            <a:endParaRPr lang="en-GB" dirty="0"/>
          </a:p>
          <a:p>
            <a:r>
              <a:rPr lang="en-GB" dirty="0"/>
              <a:t>The RSE Solution resources</a:t>
            </a:r>
          </a:p>
          <a:p>
            <a:r>
              <a:rPr lang="en-GB" dirty="0"/>
              <a:t>PSHE Association and Stonewall resources {highlight these are recommended by the DfE}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Resources that represent the protected characteristics, highlight the quote </a:t>
            </a:r>
            <a:r>
              <a:rPr lang="en-GB" sz="1200" dirty="0">
                <a:latin typeface="Arial" panose="020B0604020202020204" pitchFamily="34" charset="0"/>
                <a:cs typeface="Arial" panose="020B0604020202020204" pitchFamily="34" charset="0"/>
              </a:rPr>
              <a:t>“Families can include for example, single parent families, LGBT parents, families headed by grandparents, adoptive parents, foster parents and carers amongst other structures.” and think about sharing some resources that show families might look different </a:t>
            </a:r>
            <a:r>
              <a:rPr lang="en-GB" b="0" i="0" dirty="0">
                <a:solidFill>
                  <a:srgbClr val="0B0C0C"/>
                </a:solidFill>
                <a:effectLst/>
                <a:latin typeface="GDS Transport"/>
              </a:rPr>
              <a:t>but that differences they should be respected that other children’s families are also characterised by love and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13</a:t>
            </a:fld>
            <a:endParaRPr lang="en-GB"/>
          </a:p>
        </p:txBody>
      </p:sp>
    </p:spTree>
    <p:extLst>
      <p:ext uri="{BB962C8B-B14F-4D97-AF65-F5344CB8AC3E}">
        <p14:creationId xmlns:p14="http://schemas.microsoft.com/office/powerpoint/2010/main" val="57531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parents / carers that we are now going to do an activity which teaches pupils to correctly name the main body parts including external genitalia using the scientific terms.  Remind them that this work is the foundation needed for the work on the changing adolescent body, is part of staying safe</a:t>
            </a:r>
            <a:r>
              <a:rPr lang="en-GB" sz="1200" dirty="0">
                <a:solidFill>
                  <a:srgbClr val="002060"/>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dirty="0"/>
              <a:t>Explain you are going to work through an activity usually delivered in the </a:t>
            </a:r>
            <a:r>
              <a:rPr lang="en-GB" dirty="0" err="1"/>
              <a:t>Yr</a:t>
            </a:r>
            <a:r>
              <a:rPr lang="en-GB" dirty="0"/>
              <a:t> 7 curriculum. </a:t>
            </a:r>
          </a:p>
          <a:p>
            <a:pPr marL="0" indent="0">
              <a:buFont typeface="Wingdings" panose="05000000000000000000" pitchFamily="2" charset="2"/>
              <a:buNone/>
            </a:pPr>
            <a:endParaRPr lang="en-GB" dirty="0"/>
          </a:p>
          <a:p>
            <a:pPr marL="171450" indent="-171450">
              <a:buFont typeface="Wingdings" panose="05000000000000000000" pitchFamily="2" charset="2"/>
              <a:buChar char="§"/>
            </a:pPr>
            <a:r>
              <a:rPr lang="en-GB" dirty="0"/>
              <a:t>Conduct the session, as detailed in RSE Solution. YR7, Lesson 1. Activity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6B420E-36FB-40BB-B23F-A4511058788B}" type="slidenum">
              <a:rPr lang="en-GB" smtClean="0"/>
              <a:t>14</a:t>
            </a:fld>
            <a:endParaRPr lang="en-GB"/>
          </a:p>
        </p:txBody>
      </p:sp>
    </p:spTree>
    <p:extLst>
      <p:ext uri="{BB962C8B-B14F-4D97-AF65-F5344CB8AC3E}">
        <p14:creationId xmlns:p14="http://schemas.microsoft.com/office/powerpoint/2010/main" val="4005630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only need to include this slide if you are a school with KS2 pupils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parents / carers that we are now going to do an activity about puberty.  Remind them that ‘</a:t>
            </a:r>
            <a:r>
              <a:rPr lang="en-GB" sz="1200" dirty="0">
                <a:solidFill>
                  <a:srgbClr val="002060"/>
                </a:solidFill>
                <a:latin typeface="Arial" panose="020B0604020202020204" pitchFamily="34" charset="0"/>
                <a:cs typeface="Arial" panose="020B0604020202020204" pitchFamily="34" charset="0"/>
              </a:rPr>
              <a:t>Changing adolescent body’ is a topic within Health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parents, working in small groups, to draw a Venn Diagram (two overlapping circles). In one circle ask them to write every puberty experience they can think of that happens to girls only and in the other to boys only.  Ask them to use the middle overlapping space to write every puberty experience that is common to all genders. Discuss what they notice? </a:t>
            </a:r>
            <a:r>
              <a:rPr lang="en-GB" b="1" dirty="0"/>
              <a:t>Key point: Many puberty experiences are common to all genders.</a:t>
            </a:r>
          </a:p>
          <a:p>
            <a:endParaRPr lang="en-GB" dirty="0"/>
          </a:p>
          <a:p>
            <a:pPr marL="0" indent="0">
              <a:buFont typeface="Wingdings" panose="05000000000000000000" pitchFamily="2" charset="2"/>
              <a:buNone/>
            </a:pPr>
            <a:r>
              <a:rPr lang="en-GB" dirty="0"/>
              <a:t>Explain you are going to work through an activity usually delivered in the </a:t>
            </a:r>
            <a:r>
              <a:rPr lang="en-GB" dirty="0" err="1"/>
              <a:t>Yr</a:t>
            </a:r>
            <a:r>
              <a:rPr lang="en-GB" dirty="0"/>
              <a:t> 7 curriculum. </a:t>
            </a:r>
          </a:p>
          <a:p>
            <a:pPr marL="0" indent="0">
              <a:buFont typeface="Wingdings" panose="05000000000000000000" pitchFamily="2" charset="2"/>
              <a:buNone/>
            </a:pPr>
            <a:endParaRPr lang="en-GB" dirty="0"/>
          </a:p>
          <a:p>
            <a:pPr marL="171450" indent="-171450">
              <a:buFont typeface="Wingdings" panose="05000000000000000000" pitchFamily="2" charset="2"/>
              <a:buChar char="§"/>
            </a:pPr>
            <a:r>
              <a:rPr lang="en-GB" dirty="0"/>
              <a:t>Conduct the session, as detailed in RSE Solution. YR7, Lesson 1. Activity 2.</a:t>
            </a:r>
          </a:p>
          <a:p>
            <a:endParaRPr lang="en-GB" dirty="0"/>
          </a:p>
          <a:p>
            <a:r>
              <a:rPr lang="en-GB" dirty="0"/>
              <a:t>If time allows play the Puberty Pictionary game: RSE Solution. YR5, Lesson 2, extension activity.</a:t>
            </a:r>
          </a:p>
        </p:txBody>
      </p:sp>
      <p:sp>
        <p:nvSpPr>
          <p:cNvPr id="4" name="Slide Number Placeholder 3"/>
          <p:cNvSpPr>
            <a:spLocks noGrp="1"/>
          </p:cNvSpPr>
          <p:nvPr>
            <p:ph type="sldNum" sz="quarter" idx="5"/>
          </p:nvPr>
        </p:nvSpPr>
        <p:spPr/>
        <p:txBody>
          <a:bodyPr/>
          <a:lstStyle/>
          <a:p>
            <a:fld id="{9EC62851-0209-4526-BEDA-5769ACC2273E}" type="slidenum">
              <a:rPr lang="en-GB" smtClean="0"/>
              <a:t>15</a:t>
            </a:fld>
            <a:endParaRPr lang="en-GB"/>
          </a:p>
        </p:txBody>
      </p:sp>
    </p:spTree>
    <p:extLst>
      <p:ext uri="{BB962C8B-B14F-4D97-AF65-F5344CB8AC3E}">
        <p14:creationId xmlns:p14="http://schemas.microsoft.com/office/powerpoint/2010/main" val="155292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GB" dirty="0"/>
          </a:p>
          <a:p>
            <a:pPr marL="0" indent="0">
              <a:buFont typeface="Wingdings" panose="05000000000000000000" pitchFamily="2" charset="2"/>
              <a:buNone/>
            </a:pPr>
            <a:r>
              <a:rPr lang="en-GB" dirty="0"/>
              <a:t>Tell parents / carers that it is recognised </a:t>
            </a:r>
            <a:r>
              <a:rPr lang="en-GB" b="1" dirty="0"/>
              <a:t>Sex Education </a:t>
            </a:r>
            <a:r>
              <a:rPr lang="en-GB" dirty="0"/>
              <a:t>may be a topic area that parents / carers are often anxious about discussing and that is a perfectly natural response. Tell parents / carers that just like Relationships and Health Education; secondary schools must teach Sex Education.  It is recommended for primary schools and most pupils will have been taught Sex Education in </a:t>
            </a:r>
            <a:r>
              <a:rPr lang="en-GB" dirty="0" err="1"/>
              <a:t>Yr</a:t>
            </a:r>
            <a:r>
              <a:rPr lang="en-GB" dirty="0"/>
              <a:t> 6.</a:t>
            </a:r>
          </a:p>
          <a:p>
            <a:pPr marL="0" indent="0">
              <a:buFont typeface="Wingdings" panose="05000000000000000000" pitchFamily="2" charset="2"/>
              <a:buNone/>
            </a:pPr>
            <a:endParaRPr lang="en-GB" b="1" dirty="0"/>
          </a:p>
          <a:p>
            <a:pPr marL="0" indent="0">
              <a:buFont typeface="Wingdings" panose="05000000000000000000" pitchFamily="2" charset="2"/>
              <a:buNone/>
            </a:pPr>
            <a:r>
              <a:rPr lang="en-GB" dirty="0"/>
              <a:t>Explain you are going to work through an activity usually delivered in the </a:t>
            </a:r>
            <a:r>
              <a:rPr lang="en-GB" dirty="0" err="1"/>
              <a:t>Yr</a:t>
            </a:r>
            <a:r>
              <a:rPr lang="en-GB" dirty="0"/>
              <a:t> 7 curriculum. </a:t>
            </a:r>
          </a:p>
          <a:p>
            <a:pPr marL="0" indent="0">
              <a:buFont typeface="Wingdings" panose="05000000000000000000" pitchFamily="2" charset="2"/>
              <a:buNone/>
            </a:pPr>
            <a:endParaRPr lang="en-GB" dirty="0"/>
          </a:p>
          <a:p>
            <a:pPr marL="171450" indent="-171450">
              <a:buFont typeface="Wingdings" panose="05000000000000000000" pitchFamily="2" charset="2"/>
              <a:buChar char="§"/>
            </a:pPr>
            <a:r>
              <a:rPr lang="en-GB" dirty="0"/>
              <a:t>Conduct the session, as detailed in RSE Solution. YR7, Lesson 1. Activity 3.</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16</a:t>
            </a:fld>
            <a:endParaRPr lang="en-GB"/>
          </a:p>
        </p:txBody>
      </p:sp>
    </p:spTree>
    <p:extLst>
      <p:ext uri="{BB962C8B-B14F-4D97-AF65-F5344CB8AC3E}">
        <p14:creationId xmlns:p14="http://schemas.microsoft.com/office/powerpoint/2010/main" val="42457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quotation from the legislation:</a:t>
            </a:r>
          </a:p>
          <a:p>
            <a:r>
              <a:rPr lang="en-GB" dirty="0"/>
              <a:t>‘Schools should be alive to issues such as everyday sexism, misogyny, homophobia and gender stereotypes and take positive action to build a culture where these are not tolerated, and any occurrences are identified and tackled. Staff have an important role to play in modelling positive behaviours. Schools must ensure that they comply with the relevant provisions of the Equality Act 2010, (please see The Equality Act 2010 and schools: Departmental advice), under which sexual orientation and gender reassignment are amongst the protected characteristics’.</a:t>
            </a:r>
          </a:p>
          <a:p>
            <a:endParaRPr lang="en-GB" dirty="0"/>
          </a:p>
          <a:p>
            <a:r>
              <a:rPr lang="en-GB" dirty="0"/>
              <a:t>Remind staff that it is important that as a school we continue to prevent incidents of bullying linked to a young person’s actual (or perceived) gender and/or sexual orientation. Teaching should be fully inclusive and not assume a heteronormative approach. This is where it is assumed that relationships are between a man and a woman. Teaching should also challenge gender stereotypes as far as possible.</a:t>
            </a:r>
          </a:p>
          <a:p>
            <a:endParaRPr lang="en-GB" dirty="0"/>
          </a:p>
          <a:p>
            <a:r>
              <a:rPr lang="en-GB" dirty="0"/>
              <a:t>Recognise that as language can be fluid, some staff may feel anxious about the ‘right’ terms to use. Explain that we are now going to do an activity to help build confidence around this, ensuring as we scientific terms for describing the private parts of the body, that we also have a common language for talking about gender and sexuality.  </a:t>
            </a:r>
          </a:p>
          <a:p>
            <a:endParaRPr lang="en-GB" dirty="0"/>
          </a:p>
          <a:p>
            <a:pPr marL="0" indent="0">
              <a:buFont typeface="Wingdings" panose="05000000000000000000" pitchFamily="2" charset="2"/>
              <a:buNone/>
            </a:pPr>
            <a:r>
              <a:rPr lang="en-GB" dirty="0"/>
              <a:t>Explain you are going to work through an activity usually delivered in the </a:t>
            </a:r>
            <a:r>
              <a:rPr lang="en-GB" dirty="0" err="1"/>
              <a:t>Yr</a:t>
            </a:r>
            <a:r>
              <a:rPr lang="en-GB" dirty="0"/>
              <a:t> 7 curriculum. </a:t>
            </a:r>
          </a:p>
          <a:p>
            <a:pPr marL="0" indent="0">
              <a:buFont typeface="Wingdings" panose="05000000000000000000" pitchFamily="2" charset="2"/>
              <a:buNone/>
            </a:pPr>
            <a:endParaRPr lang="en-GB" dirty="0"/>
          </a:p>
          <a:p>
            <a:pPr marL="171450" indent="-171450">
              <a:buFont typeface="Wingdings" panose="05000000000000000000" pitchFamily="2" charset="2"/>
              <a:buChar char="§"/>
            </a:pPr>
            <a:r>
              <a:rPr lang="en-GB" dirty="0"/>
              <a:t>Conduct the session, as detailed in RSE Solution. YR7, Lesson 2. Activity 1.</a:t>
            </a:r>
          </a:p>
        </p:txBody>
      </p:sp>
      <p:sp>
        <p:nvSpPr>
          <p:cNvPr id="4" name="Slide Number Placeholder 3"/>
          <p:cNvSpPr>
            <a:spLocks noGrp="1"/>
          </p:cNvSpPr>
          <p:nvPr>
            <p:ph type="sldNum" sz="quarter" idx="5"/>
          </p:nvPr>
        </p:nvSpPr>
        <p:spPr/>
        <p:txBody>
          <a:bodyPr/>
          <a:lstStyle/>
          <a:p>
            <a:fld id="{9EC62851-0209-4526-BEDA-5769ACC2273E}" type="slidenum">
              <a:rPr lang="en-GB" smtClean="0"/>
              <a:t>17</a:t>
            </a:fld>
            <a:endParaRPr lang="en-GB"/>
          </a:p>
        </p:txBody>
      </p:sp>
    </p:spTree>
    <p:extLst>
      <p:ext uri="{BB962C8B-B14F-4D97-AF65-F5344CB8AC3E}">
        <p14:creationId xmlns:p14="http://schemas.microsoft.com/office/powerpoint/2010/main" val="165244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these tips (send them home and make available on your website)</a:t>
            </a:r>
          </a:p>
          <a:p>
            <a:endParaRPr lang="en-GB" dirty="0"/>
          </a:p>
          <a:p>
            <a:pPr marL="0" indent="0">
              <a:buNone/>
            </a:pPr>
            <a:r>
              <a:rPr lang="en-GB" dirty="0"/>
              <a:t>✔ Start by talking about something that you both find comfortable, such as feelings and emotions.  </a:t>
            </a:r>
          </a:p>
          <a:p>
            <a:pPr marL="0" indent="0">
              <a:buNone/>
            </a:pPr>
            <a:r>
              <a:rPr lang="en-GB" dirty="0"/>
              <a:t>✔ Ask your child what they think their friends know/think about the topic, as this provides a way to talk about your child’s views indirectly.  </a:t>
            </a:r>
          </a:p>
          <a:p>
            <a:pPr marL="0" indent="0">
              <a:buNone/>
            </a:pPr>
            <a:r>
              <a:rPr lang="en-GB" dirty="0"/>
              <a:t>✔ Avoid ‘The Chat’. Talk about these topics little and often over everyday events like playing, drawing, whilst driving in the car or watching TV. This can help to normalise the conversation, easing uncomfortable feelings.  </a:t>
            </a:r>
          </a:p>
          <a:p>
            <a:pPr marL="0" indent="0">
              <a:buNone/>
            </a:pPr>
            <a:r>
              <a:rPr lang="en-GB" dirty="0"/>
              <a:t>✔ Reading a picture book containing relevant content is a helpful way to stimulate discussion with your child. Your school or the library should be able to suggest some titles. </a:t>
            </a:r>
          </a:p>
          <a:p>
            <a:pPr marL="0" indent="0">
              <a:buNone/>
            </a:pPr>
            <a:r>
              <a:rPr lang="en-GB" dirty="0"/>
              <a:t>✔ Don’t leave it too late. Start talking about relevant topics before you feel your child is approaching a level of curiosity about it, so you establish strong channels of communication in readiness.  </a:t>
            </a:r>
          </a:p>
          <a:p>
            <a:pPr marL="0" indent="0">
              <a:buNone/>
            </a:pPr>
            <a:r>
              <a:rPr lang="en-GB" dirty="0"/>
              <a:t>✔ Be prepared to listen. Your child will want to have their voice heard without feeling judged. Feeling listened to will encourage your child to talk about issues in the future.  </a:t>
            </a:r>
          </a:p>
          <a:p>
            <a:pPr marL="0" indent="0">
              <a:buNone/>
            </a:pPr>
            <a:r>
              <a:rPr lang="en-GB" dirty="0"/>
              <a:t>✔ If your child asks you a question you are not sure how to answer, don’t panic! Let them know that you will answer it at another time, making sure you remember to. Sometimes a simple answer can provide a sufficient response.  </a:t>
            </a:r>
          </a:p>
          <a:p>
            <a:pPr marL="0" indent="0">
              <a:buNone/>
            </a:pPr>
            <a:r>
              <a:rPr lang="en-GB" dirty="0"/>
              <a:t>✔ Try to listen calmly, even if what they say surprises or concerns you. Remember that it is good that they are comfortable to discuss issues with you. They need to trust that you will not respond negatively.</a:t>
            </a:r>
          </a:p>
          <a:p>
            <a:pPr marL="0" indent="0">
              <a:buNone/>
            </a:pPr>
            <a:endParaRPr lang="en-GB" dirty="0"/>
          </a:p>
          <a:p>
            <a:pPr marL="0" indent="0">
              <a:buNone/>
            </a:pPr>
            <a:r>
              <a:rPr lang="en-GB" dirty="0"/>
              <a:t>Explain there is also a ‘Top tips for talking to your child about sex’</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18</a:t>
            </a:fld>
            <a:endParaRPr lang="en-GB"/>
          </a:p>
        </p:txBody>
      </p:sp>
    </p:spTree>
    <p:extLst>
      <p:ext uri="{BB962C8B-B14F-4D97-AF65-F5344CB8AC3E}">
        <p14:creationId xmlns:p14="http://schemas.microsoft.com/office/powerpoint/2010/main" val="1600043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a:t>
            </a:r>
            <a:r>
              <a:rPr lang="en-GB" b="0" i="0" dirty="0">
                <a:effectLst/>
                <a:latin typeface="Arial" panose="020B0604020202020204" pitchFamily="34" charset="0"/>
              </a:rPr>
              <a:t>in school we signpost pupils to who they can talk to in school if they have any questions or concerns about what has been taught in the lesson and reputable sources of information and guidance.  We aim to address all questions to minimise the risk of pupils finding themselves in an unsafe space via an Internet search.</a:t>
            </a:r>
          </a:p>
          <a:p>
            <a:endParaRPr lang="en-GB" b="0" i="0" dirty="0">
              <a:effectLst/>
              <a:latin typeface="Arial" panose="020B0604020202020204" pitchFamily="34" charset="0"/>
            </a:endParaRPr>
          </a:p>
          <a:p>
            <a:r>
              <a:rPr lang="en-GB" b="0" i="0" dirty="0">
                <a:effectLst/>
                <a:latin typeface="Arial" panose="020B0604020202020204" pitchFamily="34" charset="0"/>
              </a:rPr>
              <a:t>Explain that you are also here to support families- share details</a:t>
            </a:r>
          </a:p>
          <a:p>
            <a:endParaRPr lang="en-GB" b="0" i="0" dirty="0">
              <a:effectLst/>
              <a:latin typeface="Arial" panose="020B0604020202020204" pitchFamily="34" charset="0"/>
            </a:endParaRPr>
          </a:p>
          <a:p>
            <a:r>
              <a:rPr lang="en-GB" b="0" i="0" dirty="0">
                <a:effectLst/>
                <a:latin typeface="Arial" panose="020B0604020202020204" pitchFamily="34" charset="0"/>
              </a:rPr>
              <a:t>And share some reputable sources of information and guidance. </a:t>
            </a:r>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19</a:t>
            </a:fld>
            <a:endParaRPr lang="en-GB"/>
          </a:p>
        </p:txBody>
      </p:sp>
    </p:spTree>
    <p:extLst>
      <p:ext uri="{BB962C8B-B14F-4D97-AF65-F5344CB8AC3E}">
        <p14:creationId xmlns:p14="http://schemas.microsoft.com/office/powerpoint/2010/main" val="2187850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Tell parents that in order for this to be as a safe a space as possible for you all to share your thoughts, opinions and experiences you need to set some ground rules.  I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Please can everyone respect and value difference and diversity in all of its forms and aim to be compassionate even if there’s disagreement with what someone is saying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Think carefully how personal material and views might be used; share with 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And finally, learning can be taken out of the session but please don’t share any personal or identifying information, including online</a:t>
            </a:r>
          </a:p>
          <a:p>
            <a:pPr marL="285750" indent="-285750">
              <a:buFont typeface="Arial" panose="020B0604020202020204" pitchFamily="34" charset="0"/>
              <a:buChar char="•"/>
            </a:pPr>
            <a:endParaRPr lang="en-GB" dirty="0"/>
          </a:p>
          <a:p>
            <a:pPr marL="0" indent="0">
              <a:buFont typeface="Arial" panose="020B0604020202020204" pitchFamily="34" charset="0"/>
              <a:buNone/>
            </a:pPr>
            <a:r>
              <a:rPr lang="en-GB" dirty="0"/>
              <a:t>Ask if there’s anything anyone would like to add.</a:t>
            </a:r>
          </a:p>
          <a:p>
            <a:pPr marL="285750" indent="-2857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Explain that RSHE, by its nature, deals with topics that some folk might find distressing or triggering.  If they are affected by tonight’s content please practise self care, follow their usual support channels if they would like to follow anything up; how they can contact you using the usual; school channels.</a:t>
            </a:r>
          </a:p>
          <a:p>
            <a:endParaRPr lang="en-GB" dirty="0"/>
          </a:p>
        </p:txBody>
      </p:sp>
      <p:sp>
        <p:nvSpPr>
          <p:cNvPr id="4" name="Slide Number Placeholder 3"/>
          <p:cNvSpPr>
            <a:spLocks noGrp="1"/>
          </p:cNvSpPr>
          <p:nvPr>
            <p:ph type="sldNum" sz="quarter" idx="5"/>
          </p:nvPr>
        </p:nvSpPr>
        <p:spPr/>
        <p:txBody>
          <a:bodyPr/>
          <a:lstStyle/>
          <a:p>
            <a:fld id="{CA6B420E-36FB-40BB-B23F-A4511058788B}" type="slidenum">
              <a:rPr lang="en-GB" smtClean="0"/>
              <a:t>2</a:t>
            </a:fld>
            <a:endParaRPr lang="en-GB"/>
          </a:p>
        </p:txBody>
      </p:sp>
    </p:spTree>
    <p:extLst>
      <p:ext uri="{BB962C8B-B14F-4D97-AF65-F5344CB8AC3E}">
        <p14:creationId xmlns:p14="http://schemas.microsoft.com/office/powerpoint/2010/main" val="1952724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sz="1800" dirty="0"/>
              <a:t>Read final script from slide: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i="1" dirty="0"/>
              <a:t>‘These subjects represent a huge opportunity to help our children and young people develop. The knowledge and attributes gained will support their own, and others’, wellbeing and attainment and help young people to become successful and happy adults who make a meaningful contribution to society’.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dirty="0"/>
              <a:t>Reassure parents / carers that RSHE will have a positive impact of on the health, wellbeing and safeguarding of their children. However big the challenges they may face in parenting, it is not something anyone needs to do alone, and the school is here to support.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dirty="0"/>
              <a:t>Thank parents / carers for their attendance and engagement with the session.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285750" indent="-285750" algn="l" rtl="0" fontAlgn="base">
              <a:buFont typeface="Arial" panose="020B0604020202020204" pitchFamily="34" charset="0"/>
              <a:buChar char="•"/>
            </a:pPr>
            <a:r>
              <a:rPr lang="en-GB" sz="1800" b="1" i="0" dirty="0">
                <a:solidFill>
                  <a:srgbClr val="000000"/>
                </a:solidFill>
                <a:effectLst/>
                <a:latin typeface="inherit"/>
              </a:rPr>
              <a:t>Remind parents / carers they can stay behind for specific concerns</a:t>
            </a:r>
            <a:endParaRPr lang="en-GB" sz="1800" b="1" i="0" dirty="0">
              <a:solidFill>
                <a:srgbClr val="000000"/>
              </a:solidFill>
              <a:effectLst/>
              <a:latin typeface="var(--ricos-custom-h4-font-family,unset)"/>
            </a:endParaRPr>
          </a:p>
          <a:p>
            <a:pPr algn="l" rtl="0" fontAlgn="base"/>
            <a:r>
              <a:rPr lang="en-GB" sz="1800" b="0" i="0" dirty="0">
                <a:solidFill>
                  <a:srgbClr val="000000"/>
                </a:solidFill>
                <a:effectLst/>
                <a:latin typeface="Open Sans" panose="020B0606030504020204" pitchFamily="34" charset="0"/>
              </a:rPr>
              <a:t>Make sure that a member of staff is available at the end of the session to speak to any parents or carers who have specific questions. </a:t>
            </a:r>
            <a:endParaRPr lang="en-GB" sz="18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800" dirty="0"/>
          </a:p>
          <a:p>
            <a:pPr marL="0" indent="0">
              <a:buFont typeface="Wingdings" panose="05000000000000000000" pitchFamily="2" charset="2"/>
              <a:buNone/>
            </a:pPr>
            <a:endParaRPr lang="en-GB" sz="18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dirty="0"/>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20</a:t>
            </a:fld>
            <a:endParaRPr lang="en-GB"/>
          </a:p>
        </p:txBody>
      </p:sp>
    </p:spTree>
    <p:extLst>
      <p:ext uri="{BB962C8B-B14F-4D97-AF65-F5344CB8AC3E}">
        <p14:creationId xmlns:p14="http://schemas.microsoft.com/office/powerpoint/2010/main" val="369402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session aims:</a:t>
            </a:r>
          </a:p>
          <a:p>
            <a:endParaRPr lang="en-GB" dirty="0"/>
          </a:p>
          <a:p>
            <a:r>
              <a:rPr lang="en-GB" dirty="0"/>
              <a:t>Understand some key points from the DfE RSHE guidance</a:t>
            </a:r>
          </a:p>
          <a:p>
            <a:r>
              <a:rPr lang="en-GB" dirty="0"/>
              <a:t>Recognise the importance of RSHE for our pupils</a:t>
            </a:r>
          </a:p>
          <a:p>
            <a:r>
              <a:rPr lang="en-GB" dirty="0"/>
              <a:t>Familiarisation with school curriculum and policy</a:t>
            </a:r>
          </a:p>
          <a:p>
            <a:r>
              <a:rPr lang="en-GB" dirty="0"/>
              <a:t>Develop consistent approaches to teaching RSHE within the school</a:t>
            </a:r>
          </a:p>
          <a:p>
            <a:endParaRPr lang="en-GB" dirty="0"/>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3</a:t>
            </a:fld>
            <a:endParaRPr lang="en-GB"/>
          </a:p>
        </p:txBody>
      </p:sp>
    </p:spTree>
    <p:extLst>
      <p:ext uri="{BB962C8B-B14F-4D97-AF65-F5344CB8AC3E}">
        <p14:creationId xmlns:p14="http://schemas.microsoft.com/office/powerpoint/2010/main" val="194005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read aloud the foreword from the guidance, or allow parents / carers time to read themselves:</a:t>
            </a:r>
          </a:p>
          <a:p>
            <a:r>
              <a:rPr lang="en-GB" dirty="0"/>
              <a:t>“Today’s children are growing up in an increasingly complex world and living their lives seamlessly on and offline. This presents many positive and exciting opportunities, but also challenges and risks. In this environment, children and young people need to know how to be safe and healthy, and how to manage their academic, personal and social lives in a positive way”.</a:t>
            </a:r>
          </a:p>
          <a:p>
            <a:endParaRPr lang="en-GB" dirty="0"/>
          </a:p>
          <a:p>
            <a:r>
              <a:rPr lang="en-GB" dirty="0"/>
              <a:t>Damien Hinds was the Education Minister at the time the guidance was publicly published. In his forward he talks about the world being complex, challenges and risks.  Ask the parents and carers to consider how these relate to their child; what might they find complex, challenging and risky? Ask them to write these on Post It notes and stick them on a display board; ask them to have a look at other peoples’ and stick similar ones together.</a:t>
            </a:r>
          </a:p>
          <a:p>
            <a:endParaRPr lang="en-GB" dirty="0"/>
          </a:p>
          <a:p>
            <a:r>
              <a:rPr lang="en-GB" dirty="0"/>
              <a:t>Explain that his foreword also makes it clear that RSHE is about ensuring the safeguarding, health and happiness of young people and research has also linked high quality RSHE to improved attendance and attainment.</a:t>
            </a:r>
          </a:p>
          <a:p>
            <a:endParaRPr lang="en-GB" dirty="0"/>
          </a:p>
          <a:p>
            <a:r>
              <a:rPr lang="en-GB" dirty="0"/>
              <a:t> If anyone is keen to know more https://www.probonoeconomics.com/resources/pshe-association </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4</a:t>
            </a:fld>
            <a:endParaRPr lang="en-GB"/>
          </a:p>
        </p:txBody>
      </p:sp>
    </p:spTree>
    <p:extLst>
      <p:ext uri="{BB962C8B-B14F-4D97-AF65-F5344CB8AC3E}">
        <p14:creationId xmlns:p14="http://schemas.microsoft.com/office/powerpoint/2010/main" val="32660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with parents / carers your pupil voice work here; possibly framing it…</a:t>
            </a:r>
            <a:r>
              <a:rPr lang="en-GB" i="1" dirty="0"/>
              <a:t>“We conducted some pupil consultation to identify what knowledge they need to gain from RSHE and to ascertain that our own teaching is age and stage appropriate and relevant to their real lives. This is what we found out….”</a:t>
            </a:r>
          </a:p>
          <a:p>
            <a:pPr marL="171450" indent="-171450">
              <a:buFont typeface="Wingdings" panose="05000000000000000000" pitchFamily="2" charset="2"/>
              <a:buChar char="§"/>
            </a:pPr>
            <a:endParaRPr lang="en-GB" b="0" dirty="0"/>
          </a:p>
          <a:p>
            <a:pPr marL="0" indent="0">
              <a:buFont typeface="Wingdings" panose="05000000000000000000" pitchFamily="2" charset="2"/>
              <a:buNone/>
            </a:pPr>
            <a:r>
              <a:rPr lang="en-GB" b="0" dirty="0"/>
              <a:t>Use the pupil voice insight you have gained</a:t>
            </a:r>
          </a:p>
          <a:p>
            <a:pPr marL="0" indent="0">
              <a:buFontTx/>
              <a:buNone/>
            </a:pPr>
            <a:r>
              <a:rPr lang="en-GB" b="0" dirty="0"/>
              <a:t>- hopefully you can share some positive comments on the quality, content, relevance and inclusiveness of the teaching</a:t>
            </a:r>
          </a:p>
          <a:p>
            <a:pPr marL="0" indent="0">
              <a:buFontTx/>
              <a:buNone/>
            </a:pPr>
            <a:endParaRPr lang="en-GB" b="0" dirty="0"/>
          </a:p>
          <a:p>
            <a:pPr marL="171450" indent="-171450">
              <a:buFontTx/>
              <a:buChar char="-"/>
            </a:pPr>
            <a:r>
              <a:rPr lang="en-GB" dirty="0"/>
              <a:t>hopefully you can share some of the worries, challenges, risks the pupils have or face</a:t>
            </a:r>
          </a:p>
          <a:p>
            <a:pPr marL="171450" indent="-171450">
              <a:buFontTx/>
              <a:buChar char="-"/>
            </a:pPr>
            <a:endParaRPr lang="en-GB" dirty="0"/>
          </a:p>
          <a:p>
            <a:pPr marL="0" indent="0">
              <a:buFontTx/>
              <a:buNone/>
            </a:pPr>
            <a:r>
              <a:rPr lang="en-GB" dirty="0"/>
              <a:t>Have this insight printed out and stick it to the board containing the Post It notes from the parents / carers.</a:t>
            </a:r>
          </a:p>
        </p:txBody>
      </p:sp>
      <p:sp>
        <p:nvSpPr>
          <p:cNvPr id="4" name="Slide Number Placeholder 3"/>
          <p:cNvSpPr>
            <a:spLocks noGrp="1"/>
          </p:cNvSpPr>
          <p:nvPr>
            <p:ph type="sldNum" sz="quarter" idx="5"/>
          </p:nvPr>
        </p:nvSpPr>
        <p:spPr/>
        <p:txBody>
          <a:bodyPr/>
          <a:lstStyle/>
          <a:p>
            <a:fld id="{9EC62851-0209-4526-BEDA-5769ACC2273E}" type="slidenum">
              <a:rPr lang="en-GB" smtClean="0"/>
              <a:t>5</a:t>
            </a:fld>
            <a:endParaRPr lang="en-GB"/>
          </a:p>
        </p:txBody>
      </p:sp>
    </p:spTree>
    <p:extLst>
      <p:ext uri="{BB962C8B-B14F-4D97-AF65-F5344CB8AC3E}">
        <p14:creationId xmlns:p14="http://schemas.microsoft.com/office/powerpoint/2010/main" val="104651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the local and national health and behaviour data and add a print out to the board with the pupil and family insight on it.   Explain that this; underpinned by the DfE guidance for RSHE shapes what, as a school we aim our RSHE provision to provide the children with.</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6</a:t>
            </a:fld>
            <a:endParaRPr lang="en-GB"/>
          </a:p>
        </p:txBody>
      </p:sp>
    </p:spTree>
    <p:extLst>
      <p:ext uri="{BB962C8B-B14F-4D97-AF65-F5344CB8AC3E}">
        <p14:creationId xmlns:p14="http://schemas.microsoft.com/office/powerpoint/2010/main" val="311721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dirty="0"/>
              <a:t>Share your </a:t>
            </a:r>
            <a:r>
              <a:rPr lang="en-GB" b="1" dirty="0"/>
              <a:t>school vision for RSHE</a:t>
            </a:r>
            <a:r>
              <a:rPr lang="en-GB" dirty="0"/>
              <a:t>, highlighting how this links to the school’s overarching mission statement. </a:t>
            </a:r>
          </a:p>
          <a:p>
            <a:pPr marL="0" indent="0">
              <a:buFont typeface="Wingdings" panose="05000000000000000000" pitchFamily="2" charset="2"/>
              <a:buNone/>
            </a:pPr>
            <a:endParaRPr lang="en-GB" dirty="0"/>
          </a:p>
          <a:p>
            <a:pPr marL="0" indent="0">
              <a:buFont typeface="Wingdings" panose="05000000000000000000" pitchFamily="2" charset="2"/>
              <a:buNone/>
            </a:pPr>
            <a:r>
              <a:rPr lang="en-GB" dirty="0"/>
              <a:t>Explain that RSHE will be centralised at the core of your school to ensure pupils are safe, happy and healthy. As well as ensuring pupils understand what RSHE is and why it is taught, this is shared with the whole school community.  Framing it this way explains why Relationships, Sex Health Education must be taught in secondary school and should reduce the likelihood of resistance or requests for pupils to be excused from these subjects.</a:t>
            </a:r>
          </a:p>
          <a:p>
            <a:pPr marL="0" indent="0">
              <a:buFont typeface="Wingdings" panose="05000000000000000000" pitchFamily="2" charset="2"/>
              <a:buNone/>
            </a:pPr>
            <a:endParaRPr lang="en-GB" dirty="0"/>
          </a:p>
          <a:p>
            <a:pPr marL="0" indent="0">
              <a:buNone/>
            </a:pPr>
            <a:r>
              <a:rPr lang="en-GB" dirty="0"/>
              <a:t>You cannot withdraw your child from Health Education or the Relationships Education element of Relationships and Sex Education, because it is important that all children receive this content, covering topics such as friendships and how to stay safe. </a:t>
            </a:r>
          </a:p>
          <a:p>
            <a:pPr marL="0" indent="0">
              <a:buNone/>
            </a:pPr>
            <a:r>
              <a:rPr lang="en-GB" dirty="0"/>
              <a:t>If you do not want your child to take part in some or all of the Sex Education lessons delivered at secondary, you can ask that they are withdrawn. The head teacher will consider this request and discuss it with you, and will grant this in all but exceptional circumstances, up until three school terms before your child turns 16. At this age, your child can choose to receive Sex Education if they would like to, and the school should arrange for your child to receive this teaching in one of those three terms (unless there are exceptional circumstances). </a:t>
            </a:r>
          </a:p>
          <a:p>
            <a:pPr marL="0" indent="0">
              <a:buNone/>
            </a:pPr>
            <a:r>
              <a:rPr lang="en-GB" dirty="0"/>
              <a:t>The science curriculum in all maintained schools also includes content on human development, including reproduction, which there is no right to withdraw from. </a:t>
            </a:r>
          </a:p>
          <a:p>
            <a:pPr marL="0" indent="0">
              <a:buFont typeface="Wingdings" panose="05000000000000000000" pitchFamily="2" charset="2"/>
              <a:buNone/>
            </a:pPr>
            <a:endParaRPr lang="en-GB"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1" dirty="0"/>
              <a:t>Explain the procedure in your school that should be followed if a parent / carer wishes to excuse their child from Sex Education.</a:t>
            </a:r>
            <a:endParaRPr lang="en-GB" dirty="0"/>
          </a:p>
          <a:p>
            <a:pPr marL="0" indent="0">
              <a:buFont typeface="Wingdings" panose="05000000000000000000" pitchFamily="2" charset="2"/>
              <a:buNone/>
            </a:pPr>
            <a:endParaRPr lang="en-GB" dirty="0"/>
          </a:p>
          <a:p>
            <a:pPr marL="0" indent="0">
              <a:buFont typeface="Wingdings" panose="05000000000000000000" pitchFamily="2" charset="2"/>
              <a:buNone/>
            </a:pPr>
            <a:r>
              <a:rPr lang="en-GB" dirty="0"/>
              <a:t>Explain this is available in </a:t>
            </a:r>
            <a:r>
              <a:rPr lang="en-GB" b="1" dirty="0"/>
              <a:t>the RSHE policy </a:t>
            </a:r>
            <a:r>
              <a:rPr lang="en-GB" b="0" dirty="0"/>
              <a:t>and let parents / carers now how they can access this.</a:t>
            </a:r>
          </a:p>
        </p:txBody>
      </p:sp>
      <p:sp>
        <p:nvSpPr>
          <p:cNvPr id="4" name="Slide Number Placeholder 3"/>
          <p:cNvSpPr>
            <a:spLocks noGrp="1"/>
          </p:cNvSpPr>
          <p:nvPr>
            <p:ph type="sldNum" sz="quarter" idx="5"/>
          </p:nvPr>
        </p:nvSpPr>
        <p:spPr/>
        <p:txBody>
          <a:bodyPr/>
          <a:lstStyle/>
          <a:p>
            <a:fld id="{9EC62851-0209-4526-BEDA-5769ACC2273E}" type="slidenum">
              <a:rPr lang="en-GB" smtClean="0"/>
              <a:t>7</a:t>
            </a:fld>
            <a:endParaRPr lang="en-GB"/>
          </a:p>
        </p:txBody>
      </p:sp>
    </p:spTree>
    <p:extLst>
      <p:ext uri="{BB962C8B-B14F-4D97-AF65-F5344CB8AC3E}">
        <p14:creationId xmlns:p14="http://schemas.microsoft.com/office/powerpoint/2010/main" val="101751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dirty="0"/>
              <a:t>So now parents / carers understand the school’s intention of RSHE, its time to turn their attention to how that’s going to be achieved and we are going to do this initially by sharing the statutory curriculum content, starting with relationships and sex education. It is worth highlighting that this used to be called SRE and is now called RSE, usefully highlighting that the guidance is mainly focused on relationships education and sex education is taught within the context of relationships.</a:t>
            </a:r>
          </a:p>
          <a:p>
            <a:pPr marL="0" indent="0">
              <a:buFont typeface="Wingdings" panose="05000000000000000000" pitchFamily="2" charset="2"/>
              <a:buNone/>
            </a:pPr>
            <a:endParaRPr lang="en-GB" dirty="0"/>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 new guidance contains </a:t>
            </a:r>
            <a:r>
              <a:rPr lang="en-GB" sz="1800" b="1" i="0" u="none" strike="noStrike" dirty="0">
                <a:solidFill>
                  <a:srgbClr val="000000"/>
                </a:solidFill>
                <a:effectLst/>
                <a:latin typeface="Calibri" panose="020F0502020204030204" pitchFamily="34" charset="0"/>
              </a:rPr>
              <a:t>statutory curriculum</a:t>
            </a:r>
            <a:r>
              <a:rPr lang="en-GB" sz="1800" b="0" i="0" u="none" strike="noStrike" dirty="0">
                <a:solidFill>
                  <a:srgbClr val="000000"/>
                </a:solidFill>
                <a:effectLst/>
                <a:latin typeface="Calibri" panose="020F0502020204030204" pitchFamily="34" charset="0"/>
              </a:rPr>
              <a:t> content for </a:t>
            </a:r>
            <a:r>
              <a:rPr lang="en-GB" sz="1800" b="1" i="0" u="none" strike="noStrike" dirty="0">
                <a:solidFill>
                  <a:srgbClr val="000000"/>
                </a:solidFill>
                <a:effectLst/>
                <a:latin typeface="Calibri" panose="020F0502020204030204" pitchFamily="34" charset="0"/>
              </a:rPr>
              <a:t>relationships and sex education</a:t>
            </a:r>
            <a:r>
              <a:rPr lang="en-GB" sz="1800" b="0" i="0" u="none" strike="noStrike" dirty="0">
                <a:solidFill>
                  <a:srgbClr val="000000"/>
                </a:solidFill>
                <a:effectLst/>
                <a:latin typeface="Calibri" panose="020F0502020204030204" pitchFamily="34" charset="0"/>
              </a:rPr>
              <a:t>. The statutory curriculum includes: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Families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Respectful relationships, including friendships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Online and media</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Being safe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Intimate and sexual relationships, including sexual health</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GB" sz="1800" b="0" i="0" dirty="0">
                <a:solidFill>
                  <a:srgbClr val="444444"/>
                </a:solidFill>
                <a:effectLst/>
                <a:latin typeface="Calibri" panose="020F0502020204030204" pitchFamily="34" charset="0"/>
              </a:rPr>
              <a:t>​</a:t>
            </a:r>
            <a:endParaRPr lang="en-GB"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The guidance says:</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GB" sz="1800" b="0" i="1" u="none" strike="noStrike" dirty="0">
                <a:solidFill>
                  <a:srgbClr val="595959"/>
                </a:solidFill>
                <a:effectLst/>
                <a:latin typeface="Arial" panose="020B0604020202020204" pitchFamily="34" charset="0"/>
              </a:rPr>
              <a:t>‘The aim of RSE is to give young people the information they need to help them develop healthy, nurturing relationships of all kinds. It should also cover contraception, developing intimate relationships and resisting pressure to have sex (and not applying pressure). It should teach what is acceptable and unacceptable behaviour in relationships. It should teach young people to understand human sexuality and to respect themselves and others’</a:t>
            </a:r>
            <a:endParaRPr lang="en-GB" b="0" i="0" dirty="0">
              <a:solidFill>
                <a:srgbClr val="444444"/>
              </a:solidFill>
              <a:effectLst/>
              <a:latin typeface="Arial" panose="020B0604020202020204" pitchFamily="34" charset="0"/>
            </a:endParaRPr>
          </a:p>
          <a:p>
            <a:pPr lvl="1">
              <a:buFont typeface="Wingdings" panose="05000000000000000000" pitchFamily="2" charset="2"/>
              <a:buNone/>
            </a:pPr>
            <a:endParaRPr lang="en-GB" sz="1200" dirty="0"/>
          </a:p>
          <a:p>
            <a:pPr marL="171450" indent="-171450">
              <a:buFont typeface="Wingdings" panose="05000000000000000000" pitchFamily="2" charset="2"/>
              <a:buChar char="§"/>
            </a:pPr>
            <a:r>
              <a:rPr lang="en-GB" sz="1200" dirty="0"/>
              <a:t>Highlight that the school teaches much of this already, not just in RSHE but across the wider curriculum and throughout the school ethos and environment.</a:t>
            </a:r>
          </a:p>
          <a:p>
            <a:pPr marL="171450" indent="-171450">
              <a:buFont typeface="Wingdings" panose="05000000000000000000" pitchFamily="2" charset="2"/>
              <a:buChar char="§"/>
            </a:pPr>
            <a:r>
              <a:rPr lang="en-GB" sz="1200" dirty="0"/>
              <a:t>If time allows, it would be useful to Share any cross-curricular teaching of RSHE at this stage</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8</a:t>
            </a:fld>
            <a:endParaRPr lang="en-GB"/>
          </a:p>
        </p:txBody>
      </p:sp>
    </p:spTree>
    <p:extLst>
      <p:ext uri="{BB962C8B-B14F-4D97-AF65-F5344CB8AC3E}">
        <p14:creationId xmlns:p14="http://schemas.microsoft.com/office/powerpoint/2010/main" val="341985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The new guidance contains </a:t>
            </a:r>
            <a:r>
              <a:rPr lang="en-GB" b="1" dirty="0"/>
              <a:t>statutory curriculum</a:t>
            </a:r>
            <a:r>
              <a:rPr lang="en-GB" dirty="0"/>
              <a:t> content for </a:t>
            </a:r>
            <a:r>
              <a:rPr lang="en-GB" b="1" dirty="0"/>
              <a:t>health education</a:t>
            </a:r>
            <a:r>
              <a:rPr lang="en-GB" dirty="0"/>
              <a:t>. The statutory curriculum includes:</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Mental wellbeing </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Internet safety and harms </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Physical health and fitness</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Healthy eating </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Drugs, alcohol and tobacco</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Health and prevention</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Basic first aid</a:t>
            </a:r>
          </a:p>
          <a:p>
            <a:pPr marL="800100" lvl="1" indent="-342900">
              <a:buFont typeface="Wingdings" panose="05000000000000000000" pitchFamily="2" charset="2"/>
              <a:buChar char="§"/>
            </a:pPr>
            <a:r>
              <a:rPr lang="en-GB" sz="1200" dirty="0">
                <a:solidFill>
                  <a:schemeClr val="tx1">
                    <a:lumMod val="65000"/>
                    <a:lumOff val="35000"/>
                  </a:schemeClr>
                </a:solidFill>
                <a:latin typeface="Arial" panose="020B0604020202020204" pitchFamily="34" charset="0"/>
                <a:cs typeface="Arial" panose="020B0604020202020204" pitchFamily="34" charset="0"/>
              </a:rPr>
              <a:t>Changing adolescent body</a:t>
            </a:r>
          </a:p>
          <a:p>
            <a:pPr>
              <a:buFont typeface="Wingdings" panose="05000000000000000000" pitchFamily="2" charset="2"/>
              <a:buNone/>
            </a:pPr>
            <a:endParaRPr lang="en-GB" sz="1200" dirty="0"/>
          </a:p>
          <a:p>
            <a:pPr marL="171450" indent="-171450">
              <a:buFont typeface="Wingdings" panose="05000000000000000000" pitchFamily="2" charset="2"/>
              <a:buChar char="§"/>
            </a:pPr>
            <a:r>
              <a:rPr lang="en-GB" sz="1200" dirty="0"/>
              <a:t>The guidance says: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Arial" panose="020B0604020202020204" pitchFamily="34" charset="0"/>
                <a:cs typeface="Arial" panose="020B0604020202020204" pitchFamily="34" charset="0"/>
              </a:rPr>
              <a:t>‘It is important that the starting point for health and wellbeing education should be a focus on enabling pupils to make well-informed, positive choices for themselves. They should know that there is a relationship between good physical health and good mental wellbeing and that this can also influence their ability to learn’.</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dirty="0"/>
              <a:t>Highlight that the school teaches much of this already, not just in RSHE but across the wider curriculum and throughout the school ethos and environment. If time allows, it would be useful to ask staff to capture any cross-curricular teaching of RSHE at this stage.</a:t>
            </a:r>
          </a:p>
          <a:p>
            <a:endParaRPr lang="en-GB" dirty="0"/>
          </a:p>
          <a:p>
            <a:pPr marL="171450" indent="-171450">
              <a:buFont typeface="Wingdings" panose="05000000000000000000" pitchFamily="2" charset="2"/>
              <a:buChar char="§"/>
            </a:pPr>
            <a:r>
              <a:rPr lang="en-GB" dirty="0"/>
              <a:t>Parents can not withdraw their child from relationships education, health education; or sex education taught as part of the national curriculum for science.</a:t>
            </a:r>
          </a:p>
          <a:p>
            <a:pPr marL="0" indent="0">
              <a:buFont typeface="Wingdings" panose="05000000000000000000" pitchFamily="2" charset="2"/>
              <a:buNone/>
            </a:pPr>
            <a:endParaRPr lang="en-GB" dirty="0"/>
          </a:p>
          <a:p>
            <a:pPr marL="171450" indent="-171450">
              <a:buFont typeface="Arial" panose="020B0604020202020204" pitchFamily="34" charset="0"/>
              <a:buChar char="•"/>
            </a:pPr>
            <a:r>
              <a:rPr lang="en-GB" dirty="0"/>
              <a:t>They can withdraw their child from sex education taught as part of the RSHE curriculum until 3 terms before their child turns 16, when the child can decide for themselves</a:t>
            </a:r>
          </a:p>
          <a:p>
            <a:pPr marL="171450" indent="-171450">
              <a:buFont typeface="Arial" panose="020B0604020202020204" pitchFamily="34" charset="0"/>
              <a:buChar char="•"/>
            </a:pPr>
            <a:endParaRPr lang="en-GB" dirty="0"/>
          </a:p>
          <a:p>
            <a:pPr marL="171450" indent="-171450">
              <a:buFont typeface="Wingdings" panose="05000000000000000000" pitchFamily="2" charset="2"/>
              <a:buChar char="§"/>
            </a:pPr>
            <a:r>
              <a:rPr lang="en-GB" dirty="0"/>
              <a:t>Discuss plans for parental engagement and school process for when a parent exercises their right to have child excused.</a:t>
            </a:r>
          </a:p>
          <a:p>
            <a:endParaRPr lang="en-GB" dirty="0"/>
          </a:p>
        </p:txBody>
      </p:sp>
      <p:sp>
        <p:nvSpPr>
          <p:cNvPr id="4" name="Slide Number Placeholder 3"/>
          <p:cNvSpPr>
            <a:spLocks noGrp="1"/>
          </p:cNvSpPr>
          <p:nvPr>
            <p:ph type="sldNum" sz="quarter" idx="5"/>
          </p:nvPr>
        </p:nvSpPr>
        <p:spPr/>
        <p:txBody>
          <a:bodyPr/>
          <a:lstStyle/>
          <a:p>
            <a:fld id="{9EC62851-0209-4526-BEDA-5769ACC2273E}" type="slidenum">
              <a:rPr lang="en-GB" smtClean="0"/>
              <a:t>9</a:t>
            </a:fld>
            <a:endParaRPr lang="en-GB"/>
          </a:p>
        </p:txBody>
      </p:sp>
    </p:spTree>
    <p:extLst>
      <p:ext uri="{BB962C8B-B14F-4D97-AF65-F5344CB8AC3E}">
        <p14:creationId xmlns:p14="http://schemas.microsoft.com/office/powerpoint/2010/main" val="2157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F8F5078-F39A-524C-A02D-CD2E2B4C669A}"/>
              </a:ext>
            </a:extLst>
          </p:cNvPr>
          <p:cNvGraphicFramePr/>
          <p:nvPr userDrawn="1">
            <p:extLst>
              <p:ext uri="{D42A27DB-BD31-4B8C-83A1-F6EECF244321}">
                <p14:modId xmlns:p14="http://schemas.microsoft.com/office/powerpoint/2010/main" val="1563217352"/>
              </p:ext>
            </p:extLst>
          </p:nvPr>
        </p:nvGraphicFramePr>
        <p:xfrm>
          <a:off x="2443069" y="1357390"/>
          <a:ext cx="7353623" cy="4902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2105E56-9D3C-4546-8FA0-C7E8F5698F9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Text Placeholder 2">
            <a:extLst>
              <a:ext uri="{FF2B5EF4-FFF2-40B4-BE49-F238E27FC236}">
                <a16:creationId xmlns:a16="http://schemas.microsoft.com/office/drawing/2014/main" id="{E308285D-5B1F-1740-85E0-449B6833EA69}"/>
              </a:ext>
            </a:extLst>
          </p:cNvPr>
          <p:cNvSpPr>
            <a:spLocks noGrp="1"/>
          </p:cNvSpPr>
          <p:nvPr>
            <p:ph type="body" sz="quarter" idx="10" hasCustomPrompt="1"/>
          </p:nvPr>
        </p:nvSpPr>
        <p:spPr>
          <a:xfrm>
            <a:off x="593196" y="584729"/>
            <a:ext cx="8449204"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7848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82534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5561317" y="479535"/>
            <a:ext cx="3096395" cy="308170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9100572" y="2475141"/>
            <a:ext cx="2443989" cy="248301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6572182" y="3662959"/>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9100572" y="2475141"/>
            <a:ext cx="2443989" cy="2483018"/>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6572182" y="3659723"/>
            <a:ext cx="2580965" cy="2571957"/>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5574013" y="479533"/>
            <a:ext cx="3083699" cy="3081709"/>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2">
            <a:extLst>
              <a:ext uri="{FF2B5EF4-FFF2-40B4-BE49-F238E27FC236}">
                <a16:creationId xmlns:a16="http://schemas.microsoft.com/office/drawing/2014/main" id="{478EF3A3-1957-0243-AEF2-9F5C3EE7CA53}"/>
              </a:ext>
            </a:extLst>
          </p:cNvPr>
          <p:cNvSpPr>
            <a:spLocks noGrp="1"/>
          </p:cNvSpPr>
          <p:nvPr>
            <p:ph type="body" sz="quarter" idx="10" hasCustomPrompt="1"/>
          </p:nvPr>
        </p:nvSpPr>
        <p:spPr>
          <a:xfrm>
            <a:off x="593196" y="584729"/>
            <a:ext cx="48144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593725" y="1925950"/>
            <a:ext cx="4813888" cy="3111717"/>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33197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167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591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0" name="Media Placeholder 3">
            <a:extLst>
              <a:ext uri="{FF2B5EF4-FFF2-40B4-BE49-F238E27FC236}">
                <a16:creationId xmlns:a16="http://schemas.microsoft.com/office/drawing/2014/main" id="{09FDA4F8-ABB1-3041-89EB-B04EC797DAFF}"/>
              </a:ext>
            </a:extLst>
          </p:cNvPr>
          <p:cNvSpPr>
            <a:spLocks noGrp="1" noChangeAspect="1"/>
          </p:cNvSpPr>
          <p:nvPr>
            <p:ph type="media" sz="quarter" idx="10"/>
          </p:nvPr>
        </p:nvSpPr>
        <p:spPr>
          <a:xfrm>
            <a:off x="593196" y="1675526"/>
            <a:ext cx="7595541" cy="3458704"/>
          </a:xfrm>
          <a:prstGeom prst="rect">
            <a:avLst/>
          </a:prstGeom>
          <a:solidFill>
            <a:schemeClr val="bg1">
              <a:lumMod val="85000"/>
            </a:schemeClr>
          </a:solidFill>
        </p:spPr>
        <p:txBody>
          <a:bodyPr/>
          <a:lstStyle/>
          <a:p>
            <a:r>
              <a:rPr lang="en-US"/>
              <a:t>Click icon to add media</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9154886" y="-2496469"/>
            <a:ext cx="4947941" cy="4989298"/>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F3F9D71-FF75-6747-B98F-0768AEE6685E}"/>
              </a:ext>
            </a:extLst>
          </p:cNvPr>
          <p:cNvSpPr>
            <a:spLocks noGrp="1"/>
          </p:cNvSpPr>
          <p:nvPr>
            <p:ph type="body" sz="quarter" idx="11"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7294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423202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6F7265DC-CEEB-894E-B27E-1232069239D3}"/>
              </a:ext>
            </a:extLst>
          </p:cNvPr>
          <p:cNvGraphicFramePr/>
          <p:nvPr userDrawn="1">
            <p:extLst>
              <p:ext uri="{D42A27DB-BD31-4B8C-83A1-F6EECF244321}">
                <p14:modId xmlns:p14="http://schemas.microsoft.com/office/powerpoint/2010/main" val="1847748935"/>
              </p:ext>
            </p:extLst>
          </p:nvPr>
        </p:nvGraphicFramePr>
        <p:xfrm>
          <a:off x="5336253" y="580169"/>
          <a:ext cx="7791919" cy="519461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4094353"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AD3C8431-A7CA-0942-ABEC-4890CFA7473A}"/>
              </a:ext>
            </a:extLst>
          </p:cNvPr>
          <p:cNvSpPr>
            <a:spLocks noGrp="1"/>
          </p:cNvSpPr>
          <p:nvPr>
            <p:ph type="body" sz="quarter" idx="10" hasCustomPrompt="1"/>
          </p:nvPr>
        </p:nvSpPr>
        <p:spPr>
          <a:xfrm>
            <a:off x="593196" y="584729"/>
            <a:ext cx="607853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593725" y="1651000"/>
            <a:ext cx="6078008"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208540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6/10/2022</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F10946-609E-423F-B330-8D80C9014047}"/>
              </a:ext>
            </a:extLst>
          </p:cNvPr>
          <p:cNvSpPr>
            <a:spLocks noGrp="1"/>
          </p:cNvSpPr>
          <p:nvPr>
            <p:ph type="title"/>
          </p:nvPr>
        </p:nvSpPr>
        <p:spPr>
          <a:xfrm>
            <a:off x="616959" y="750493"/>
            <a:ext cx="6714201" cy="2378110"/>
          </a:xfrm>
        </p:spPr>
        <p:txBody>
          <a:bodyPr>
            <a:normAutofit fontScale="90000"/>
          </a:bodyPr>
          <a:lstStyle/>
          <a:p>
            <a:r>
              <a:rPr lang="en-GB" dirty="0"/>
              <a:t>RSHE: helping your child to stay safe and thrive in the modern world</a:t>
            </a:r>
          </a:p>
        </p:txBody>
      </p:sp>
      <p:sp>
        <p:nvSpPr>
          <p:cNvPr id="5" name="Text Placeholder 4">
            <a:extLst>
              <a:ext uri="{FF2B5EF4-FFF2-40B4-BE49-F238E27FC236}">
                <a16:creationId xmlns:a16="http://schemas.microsoft.com/office/drawing/2014/main" id="{A8352D9F-6446-42CB-BCE3-B9413F9CE71B}"/>
              </a:ext>
            </a:extLst>
          </p:cNvPr>
          <p:cNvSpPr>
            <a:spLocks noGrp="1"/>
          </p:cNvSpPr>
          <p:nvPr>
            <p:ph type="body" sz="quarter" idx="10"/>
          </p:nvPr>
        </p:nvSpPr>
        <p:spPr>
          <a:xfrm>
            <a:off x="7331160" y="1168400"/>
            <a:ext cx="5438775" cy="2260600"/>
          </a:xfrm>
        </p:spPr>
        <p:txBody>
          <a:bodyPr/>
          <a:lstStyle/>
          <a:p>
            <a:r>
              <a:rPr lang="en-GB"/>
              <a:t>Insert school logo here</a:t>
            </a:r>
          </a:p>
          <a:p>
            <a:endParaRPr lang="en-GB"/>
          </a:p>
        </p:txBody>
      </p:sp>
      <p:pic>
        <p:nvPicPr>
          <p:cNvPr id="7" name="Picture 6">
            <a:extLst>
              <a:ext uri="{FF2B5EF4-FFF2-40B4-BE49-F238E27FC236}">
                <a16:creationId xmlns:a16="http://schemas.microsoft.com/office/drawing/2014/main" id="{D761F087-6D69-4D80-9BB0-1AD71217F55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1072" y="3908462"/>
            <a:ext cx="914479" cy="914479"/>
          </a:xfrm>
          <a:prstGeom prst="rect">
            <a:avLst/>
          </a:prstGeom>
        </p:spPr>
      </p:pic>
      <p:pic>
        <p:nvPicPr>
          <p:cNvPr id="6" name="Picture 5">
            <a:extLst>
              <a:ext uri="{FF2B5EF4-FFF2-40B4-BE49-F238E27FC236}">
                <a16:creationId xmlns:a16="http://schemas.microsoft.com/office/drawing/2014/main" id="{A98DB700-E7F4-4C05-880B-F1EA8110FD7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51698" y="5689600"/>
            <a:ext cx="2359146" cy="1044629"/>
          </a:xfrm>
          <a:prstGeom prst="rect">
            <a:avLst/>
          </a:prstGeom>
        </p:spPr>
      </p:pic>
    </p:spTree>
    <p:extLst>
      <p:ext uri="{BB962C8B-B14F-4D97-AF65-F5344CB8AC3E}">
        <p14:creationId xmlns:p14="http://schemas.microsoft.com/office/powerpoint/2010/main" val="2122305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2C6D65-5249-49E2-873F-A6B38773BB6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Curriculum</a:t>
            </a:r>
          </a:p>
        </p:txBody>
      </p:sp>
      <p:pic>
        <p:nvPicPr>
          <p:cNvPr id="4" name="Picture 3">
            <a:extLst>
              <a:ext uri="{FF2B5EF4-FFF2-40B4-BE49-F238E27FC236}">
                <a16:creationId xmlns:a16="http://schemas.microsoft.com/office/drawing/2014/main" id="{6BDB61D0-8FD0-456A-B3A7-FD33A4741F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41554" y="1240346"/>
            <a:ext cx="5108891" cy="4377307"/>
          </a:xfrm>
          <a:prstGeom prst="rect">
            <a:avLst/>
          </a:prstGeom>
        </p:spPr>
      </p:pic>
    </p:spTree>
    <p:extLst>
      <p:ext uri="{BB962C8B-B14F-4D97-AF65-F5344CB8AC3E}">
        <p14:creationId xmlns:p14="http://schemas.microsoft.com/office/powerpoint/2010/main" val="117594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F7DD79-F524-EF65-1619-D777E299586F}"/>
              </a:ext>
            </a:extLst>
          </p:cNvPr>
          <p:cNvSpPr>
            <a:spLocks noGrp="1"/>
          </p:cNvSpPr>
          <p:nvPr>
            <p:ph type="title" idx="4294967295"/>
          </p:nvPr>
        </p:nvSpPr>
        <p:spPr>
          <a:xfrm>
            <a:off x="990936" y="571674"/>
            <a:ext cx="7734300" cy="998538"/>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rmAutofit/>
          </a:bodyPr>
          <a:lstStyle/>
          <a:p>
            <a:pPr>
              <a:spcBef>
                <a:spcPts val="1000"/>
              </a:spcBef>
              <a:defRPr/>
            </a:pPr>
            <a:r>
              <a:rPr lang="en-GB" sz="3000" b="1" dirty="0">
                <a:solidFill>
                  <a:srgbClr val="1D2A5A"/>
                </a:solidFill>
                <a:latin typeface="Arial"/>
                <a:ea typeface="+mn-ea"/>
                <a:cs typeface="Arial"/>
              </a:rPr>
              <a:t>How we create a safe space for teaching and learning</a:t>
            </a:r>
            <a:endParaRPr lang="en-GB" sz="3000" dirty="0">
              <a:solidFill>
                <a:srgbClr val="1D2A5A"/>
              </a:solidFill>
              <a:latin typeface="Arial"/>
              <a:ea typeface="+mn-ea"/>
              <a:cs typeface="Arial"/>
            </a:endParaRPr>
          </a:p>
          <a:p>
            <a:pPr>
              <a:spcBef>
                <a:spcPts val="1000"/>
              </a:spcBef>
              <a:defRPr/>
            </a:pPr>
            <a:endParaRPr lang="en-GB" sz="3000" b="1" dirty="0">
              <a:solidFill>
                <a:srgbClr val="1D2A5A"/>
              </a:solidFill>
              <a:latin typeface="Arial" panose="020B0604020202020204" pitchFamily="34" charset="0"/>
              <a:ea typeface="+mn-ea"/>
              <a:cs typeface="Arial" panose="020B0604020202020204" pitchFamily="34" charset="0"/>
            </a:endParaRPr>
          </a:p>
        </p:txBody>
      </p:sp>
      <p:graphicFrame>
        <p:nvGraphicFramePr>
          <p:cNvPr id="8" name="Text Placeholder 5">
            <a:extLst>
              <a:ext uri="{FF2B5EF4-FFF2-40B4-BE49-F238E27FC236}">
                <a16:creationId xmlns:a16="http://schemas.microsoft.com/office/drawing/2014/main" id="{201665EC-71FE-9AEE-9FA4-65174D9FDF1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2034748"/>
              </p:ext>
            </p:extLst>
          </p:nvPr>
        </p:nvGraphicFramePr>
        <p:xfrm>
          <a:off x="990936" y="1311953"/>
          <a:ext cx="10449284"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8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F6ECF-5C4C-4AC9-B905-061DF5011834}"/>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Scientific vocabulary</a:t>
            </a:r>
          </a:p>
        </p:txBody>
      </p:sp>
      <p:grpSp>
        <p:nvGrpSpPr>
          <p:cNvPr id="3" name="Group 2" descr="Image detailing:&#10;">
            <a:extLst>
              <a:ext uri="{FF2B5EF4-FFF2-40B4-BE49-F238E27FC236}">
                <a16:creationId xmlns:a16="http://schemas.microsoft.com/office/drawing/2014/main" id="{BF6057C7-2563-421A-A404-BA6BA4204895}"/>
              </a:ext>
            </a:extLst>
          </p:cNvPr>
          <p:cNvGrpSpPr/>
          <p:nvPr/>
        </p:nvGrpSpPr>
        <p:grpSpPr>
          <a:xfrm>
            <a:off x="3309544" y="1266927"/>
            <a:ext cx="4084493" cy="5097601"/>
            <a:chOff x="3895725" y="570895"/>
            <a:chExt cx="4885203" cy="5685481"/>
          </a:xfrm>
        </p:grpSpPr>
        <p:sp>
          <p:nvSpPr>
            <p:cNvPr id="4" name="Freeform: Shape 3">
              <a:extLst>
                <a:ext uri="{FF2B5EF4-FFF2-40B4-BE49-F238E27FC236}">
                  <a16:creationId xmlns:a16="http://schemas.microsoft.com/office/drawing/2014/main" id="{E5385FBF-1C5D-44B9-8C65-6E157BBE1DD5}"/>
                </a:ext>
              </a:extLst>
            </p:cNvPr>
            <p:cNvSpPr/>
            <p:nvPr/>
          </p:nvSpPr>
          <p:spPr>
            <a:xfrm>
              <a:off x="3895725" y="2498697"/>
              <a:ext cx="4885203" cy="1829880"/>
            </a:xfrm>
            <a:custGeom>
              <a:avLst/>
              <a:gdLst>
                <a:gd name="connsiteX0" fmla="*/ 0 w 4885203"/>
                <a:gd name="connsiteY0" fmla="*/ 304986 h 1829880"/>
                <a:gd name="connsiteX1" fmla="*/ 304986 w 4885203"/>
                <a:gd name="connsiteY1" fmla="*/ 0 h 1829880"/>
                <a:gd name="connsiteX2" fmla="*/ 4580217 w 4885203"/>
                <a:gd name="connsiteY2" fmla="*/ 0 h 1829880"/>
                <a:gd name="connsiteX3" fmla="*/ 4885203 w 4885203"/>
                <a:gd name="connsiteY3" fmla="*/ 304986 h 1829880"/>
                <a:gd name="connsiteX4" fmla="*/ 4885203 w 4885203"/>
                <a:gd name="connsiteY4" fmla="*/ 1524894 h 1829880"/>
                <a:gd name="connsiteX5" fmla="*/ 4580217 w 4885203"/>
                <a:gd name="connsiteY5" fmla="*/ 1829880 h 1829880"/>
                <a:gd name="connsiteX6" fmla="*/ 304986 w 4885203"/>
                <a:gd name="connsiteY6" fmla="*/ 1829880 h 1829880"/>
                <a:gd name="connsiteX7" fmla="*/ 0 w 4885203"/>
                <a:gd name="connsiteY7" fmla="*/ 1524894 h 1829880"/>
                <a:gd name="connsiteX8" fmla="*/ 0 w 4885203"/>
                <a:gd name="connsiteY8" fmla="*/ 304986 h 182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829880">
                  <a:moveTo>
                    <a:pt x="0" y="304986"/>
                  </a:moveTo>
                  <a:cubicBezTo>
                    <a:pt x="0" y="136547"/>
                    <a:pt x="136547" y="0"/>
                    <a:pt x="304986" y="0"/>
                  </a:cubicBezTo>
                  <a:lnTo>
                    <a:pt x="4580217" y="0"/>
                  </a:lnTo>
                  <a:cubicBezTo>
                    <a:pt x="4748656" y="0"/>
                    <a:pt x="4885203" y="136547"/>
                    <a:pt x="4885203" y="304986"/>
                  </a:cubicBezTo>
                  <a:lnTo>
                    <a:pt x="4885203" y="1524894"/>
                  </a:lnTo>
                  <a:cubicBezTo>
                    <a:pt x="4885203" y="1693333"/>
                    <a:pt x="4748656" y="1829880"/>
                    <a:pt x="4580217" y="1829880"/>
                  </a:cubicBezTo>
                  <a:lnTo>
                    <a:pt x="304986" y="1829880"/>
                  </a:lnTo>
                  <a:cubicBezTo>
                    <a:pt x="136547" y="1829880"/>
                    <a:pt x="0" y="1693333"/>
                    <a:pt x="0" y="1524894"/>
                  </a:cubicBezTo>
                  <a:lnTo>
                    <a:pt x="0" y="304986"/>
                  </a:lnTo>
                  <a:close/>
                </a:path>
              </a:pathLst>
            </a:custGeom>
            <a:solidFill>
              <a:srgbClr val="003217"/>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18867" tIns="218867" rIns="218867" bIns="218867" numCol="1" spcCol="1270" anchor="ctr" anchorCtr="0">
              <a:noAutofit/>
            </a:bodyPr>
            <a:lstStyle/>
            <a:p>
              <a:pPr marL="0" lvl="0" indent="0" algn="l" defTabSz="15113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Penis: The private part of a boy where wee comes out</a:t>
              </a:r>
              <a:endParaRPr lang="en-US" sz="2800" kern="1200" dirty="0">
                <a:latin typeface="Arial" panose="020B0604020202020204" pitchFamily="34" charset="0"/>
                <a:cs typeface="Arial" panose="020B0604020202020204" pitchFamily="34" charset="0"/>
              </a:endParaRPr>
            </a:p>
          </p:txBody>
        </p:sp>
        <p:sp>
          <p:nvSpPr>
            <p:cNvPr id="5" name="Freeform: Shape 4" descr="Image of scientific vocabulary including descriptions of anus, penis and vulva">
              <a:extLst>
                <a:ext uri="{FF2B5EF4-FFF2-40B4-BE49-F238E27FC236}">
                  <a16:creationId xmlns:a16="http://schemas.microsoft.com/office/drawing/2014/main" id="{C20D847D-BF0F-44C5-902C-0238F135E5BC}"/>
                </a:ext>
              </a:extLst>
            </p:cNvPr>
            <p:cNvSpPr/>
            <p:nvPr/>
          </p:nvSpPr>
          <p:spPr>
            <a:xfrm>
              <a:off x="3895725" y="570895"/>
              <a:ext cx="4885203" cy="1829879"/>
            </a:xfrm>
            <a:custGeom>
              <a:avLst/>
              <a:gdLst>
                <a:gd name="connsiteX0" fmla="*/ 0 w 4885203"/>
                <a:gd name="connsiteY0" fmla="*/ 304986 h 1829880"/>
                <a:gd name="connsiteX1" fmla="*/ 304986 w 4885203"/>
                <a:gd name="connsiteY1" fmla="*/ 0 h 1829880"/>
                <a:gd name="connsiteX2" fmla="*/ 4580217 w 4885203"/>
                <a:gd name="connsiteY2" fmla="*/ 0 h 1829880"/>
                <a:gd name="connsiteX3" fmla="*/ 4885203 w 4885203"/>
                <a:gd name="connsiteY3" fmla="*/ 304986 h 1829880"/>
                <a:gd name="connsiteX4" fmla="*/ 4885203 w 4885203"/>
                <a:gd name="connsiteY4" fmla="*/ 1524894 h 1829880"/>
                <a:gd name="connsiteX5" fmla="*/ 4580217 w 4885203"/>
                <a:gd name="connsiteY5" fmla="*/ 1829880 h 1829880"/>
                <a:gd name="connsiteX6" fmla="*/ 304986 w 4885203"/>
                <a:gd name="connsiteY6" fmla="*/ 1829880 h 1829880"/>
                <a:gd name="connsiteX7" fmla="*/ 0 w 4885203"/>
                <a:gd name="connsiteY7" fmla="*/ 1524894 h 1829880"/>
                <a:gd name="connsiteX8" fmla="*/ 0 w 4885203"/>
                <a:gd name="connsiteY8" fmla="*/ 304986 h 182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829880">
                  <a:moveTo>
                    <a:pt x="0" y="304986"/>
                  </a:moveTo>
                  <a:cubicBezTo>
                    <a:pt x="0" y="136547"/>
                    <a:pt x="136547" y="0"/>
                    <a:pt x="304986" y="0"/>
                  </a:cubicBezTo>
                  <a:lnTo>
                    <a:pt x="4580217" y="0"/>
                  </a:lnTo>
                  <a:cubicBezTo>
                    <a:pt x="4748656" y="0"/>
                    <a:pt x="4885203" y="136547"/>
                    <a:pt x="4885203" y="304986"/>
                  </a:cubicBezTo>
                  <a:lnTo>
                    <a:pt x="4885203" y="1524894"/>
                  </a:lnTo>
                  <a:cubicBezTo>
                    <a:pt x="4885203" y="1693333"/>
                    <a:pt x="4748656" y="1829880"/>
                    <a:pt x="4580217" y="1829880"/>
                  </a:cubicBezTo>
                  <a:lnTo>
                    <a:pt x="304986" y="1829880"/>
                  </a:lnTo>
                  <a:cubicBezTo>
                    <a:pt x="136547" y="1829880"/>
                    <a:pt x="0" y="1693333"/>
                    <a:pt x="0" y="1524894"/>
                  </a:cubicBezTo>
                  <a:lnTo>
                    <a:pt x="0" y="304986"/>
                  </a:lnTo>
                  <a:close/>
                </a:path>
              </a:pathLst>
            </a:custGeom>
            <a:solidFill>
              <a:schemeClr val="tx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8867" tIns="218867" rIns="218867" bIns="218867" numCol="1" spcCol="1270" anchor="ctr" anchorCtr="0">
              <a:noAutofit/>
            </a:bodyPr>
            <a:lstStyle/>
            <a:p>
              <a:pPr marL="0" lvl="0" indent="0" algn="l" defTabSz="15113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Anus: The private part of the body where poo comes out </a:t>
              </a:r>
              <a:endParaRPr lang="en-US" sz="2800" kern="1200" dirty="0">
                <a:latin typeface="Arial" panose="020B0604020202020204" pitchFamily="34" charset="0"/>
                <a:cs typeface="Arial" panose="020B0604020202020204" pitchFamily="34" charset="0"/>
              </a:endParaRPr>
            </a:p>
          </p:txBody>
        </p:sp>
        <p:sp>
          <p:nvSpPr>
            <p:cNvPr id="6" name="Freeform: Shape 5">
              <a:extLst>
                <a:ext uri="{FF2B5EF4-FFF2-40B4-BE49-F238E27FC236}">
                  <a16:creationId xmlns:a16="http://schemas.microsoft.com/office/drawing/2014/main" id="{18BCC9C2-1B0D-4858-9520-30986A8A6141}"/>
                </a:ext>
              </a:extLst>
            </p:cNvPr>
            <p:cNvSpPr/>
            <p:nvPr/>
          </p:nvSpPr>
          <p:spPr>
            <a:xfrm>
              <a:off x="3895725" y="4426496"/>
              <a:ext cx="4885203" cy="1829880"/>
            </a:xfrm>
            <a:custGeom>
              <a:avLst/>
              <a:gdLst>
                <a:gd name="connsiteX0" fmla="*/ 0 w 4885203"/>
                <a:gd name="connsiteY0" fmla="*/ 304986 h 1829880"/>
                <a:gd name="connsiteX1" fmla="*/ 304986 w 4885203"/>
                <a:gd name="connsiteY1" fmla="*/ 0 h 1829880"/>
                <a:gd name="connsiteX2" fmla="*/ 4580217 w 4885203"/>
                <a:gd name="connsiteY2" fmla="*/ 0 h 1829880"/>
                <a:gd name="connsiteX3" fmla="*/ 4885203 w 4885203"/>
                <a:gd name="connsiteY3" fmla="*/ 304986 h 1829880"/>
                <a:gd name="connsiteX4" fmla="*/ 4885203 w 4885203"/>
                <a:gd name="connsiteY4" fmla="*/ 1524894 h 1829880"/>
                <a:gd name="connsiteX5" fmla="*/ 4580217 w 4885203"/>
                <a:gd name="connsiteY5" fmla="*/ 1829880 h 1829880"/>
                <a:gd name="connsiteX6" fmla="*/ 304986 w 4885203"/>
                <a:gd name="connsiteY6" fmla="*/ 1829880 h 1829880"/>
                <a:gd name="connsiteX7" fmla="*/ 0 w 4885203"/>
                <a:gd name="connsiteY7" fmla="*/ 1524894 h 1829880"/>
                <a:gd name="connsiteX8" fmla="*/ 0 w 4885203"/>
                <a:gd name="connsiteY8" fmla="*/ 304986 h 182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5203" h="1829880">
                  <a:moveTo>
                    <a:pt x="0" y="304986"/>
                  </a:moveTo>
                  <a:cubicBezTo>
                    <a:pt x="0" y="136547"/>
                    <a:pt x="136547" y="0"/>
                    <a:pt x="304986" y="0"/>
                  </a:cubicBezTo>
                  <a:lnTo>
                    <a:pt x="4580217" y="0"/>
                  </a:lnTo>
                  <a:cubicBezTo>
                    <a:pt x="4748656" y="0"/>
                    <a:pt x="4885203" y="136547"/>
                    <a:pt x="4885203" y="304986"/>
                  </a:cubicBezTo>
                  <a:lnTo>
                    <a:pt x="4885203" y="1524894"/>
                  </a:lnTo>
                  <a:cubicBezTo>
                    <a:pt x="4885203" y="1693333"/>
                    <a:pt x="4748656" y="1829880"/>
                    <a:pt x="4580217" y="1829880"/>
                  </a:cubicBezTo>
                  <a:lnTo>
                    <a:pt x="304986" y="1829880"/>
                  </a:lnTo>
                  <a:cubicBezTo>
                    <a:pt x="136547" y="1829880"/>
                    <a:pt x="0" y="1693333"/>
                    <a:pt x="0" y="1524894"/>
                  </a:cubicBezTo>
                  <a:lnTo>
                    <a:pt x="0" y="304986"/>
                  </a:lnTo>
                  <a:close/>
                </a:path>
              </a:pathLst>
            </a:custGeom>
            <a:solidFill>
              <a:schemeClr val="accent6">
                <a:lumMod val="50000"/>
              </a:schemeClr>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18867" tIns="218867" rIns="218867" bIns="218867" numCol="1" spcCol="1270" anchor="ctr" anchorCtr="0">
              <a:noAutofit/>
            </a:bodyPr>
            <a:lstStyle/>
            <a:p>
              <a:pPr marL="0" lvl="0" indent="0" algn="l" defTabSz="15113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Vulva: The private part of a girl that she wipes when she has had a wee</a:t>
              </a:r>
              <a:endParaRPr lang="en-US" sz="2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0640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8397C1-CA50-42C7-AADB-E762415AE5F2}"/>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Some resources we will use…</a:t>
            </a:r>
            <a:endPar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5EEE8156-2223-449C-8FE3-684A5B1B60B6}"/>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9154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11744-6D47-4257-A40B-02BFF059666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Activity 1; private parts</a:t>
            </a:r>
          </a:p>
        </p:txBody>
      </p:sp>
      <p:pic>
        <p:nvPicPr>
          <p:cNvPr id="5" name="Picture 4">
            <a:extLst>
              <a:ext uri="{FF2B5EF4-FFF2-40B4-BE49-F238E27FC236}">
                <a16:creationId xmlns:a16="http://schemas.microsoft.com/office/drawing/2014/main" id="{113C767D-AC67-4D1B-A0B1-6B15B01D35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653" y="1269673"/>
            <a:ext cx="2660296" cy="4006865"/>
          </a:xfrm>
          <a:prstGeom prst="rect">
            <a:avLst/>
          </a:prstGeom>
        </p:spPr>
      </p:pic>
      <p:pic>
        <p:nvPicPr>
          <p:cNvPr id="7" name="Picture 6">
            <a:extLst>
              <a:ext uri="{FF2B5EF4-FFF2-40B4-BE49-F238E27FC236}">
                <a16:creationId xmlns:a16="http://schemas.microsoft.com/office/drawing/2014/main" id="{02CD2F26-37BA-4737-9750-F8F432F6FC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32952" y="1838099"/>
            <a:ext cx="3067208" cy="2514729"/>
          </a:xfrm>
          <a:prstGeom prst="rect">
            <a:avLst/>
          </a:prstGeom>
        </p:spPr>
      </p:pic>
      <p:pic>
        <p:nvPicPr>
          <p:cNvPr id="9" name="Picture 8">
            <a:extLst>
              <a:ext uri="{FF2B5EF4-FFF2-40B4-BE49-F238E27FC236}">
                <a16:creationId xmlns:a16="http://schemas.microsoft.com/office/drawing/2014/main" id="{26560D78-8D46-4E41-A68D-22B47196BCC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15064" y="1838098"/>
            <a:ext cx="3256338" cy="2514729"/>
          </a:xfrm>
          <a:prstGeom prst="rect">
            <a:avLst/>
          </a:prstGeom>
        </p:spPr>
      </p:pic>
    </p:spTree>
    <p:extLst>
      <p:ext uri="{BB962C8B-B14F-4D97-AF65-F5344CB8AC3E}">
        <p14:creationId xmlns:p14="http://schemas.microsoft.com/office/powerpoint/2010/main" val="400180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5C6185-C06D-4D0D-8BF2-350AFF06FEDA}"/>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Activity 2; Puberty</a:t>
            </a:r>
          </a:p>
        </p:txBody>
      </p:sp>
      <p:sp>
        <p:nvSpPr>
          <p:cNvPr id="3" name="Oval 2" descr="Puberty diagram">
            <a:extLst>
              <a:ext uri="{FF2B5EF4-FFF2-40B4-BE49-F238E27FC236}">
                <a16:creationId xmlns:a16="http://schemas.microsoft.com/office/drawing/2014/main" id="{25ABEC12-FC9A-4412-A3CE-CC722B0B3DAB}"/>
              </a:ext>
            </a:extLst>
          </p:cNvPr>
          <p:cNvSpPr/>
          <p:nvPr/>
        </p:nvSpPr>
        <p:spPr>
          <a:xfrm>
            <a:off x="1672683" y="1376363"/>
            <a:ext cx="5228705" cy="42091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Oval 4" descr="Puberty diagram">
            <a:extLst>
              <a:ext uri="{FF2B5EF4-FFF2-40B4-BE49-F238E27FC236}">
                <a16:creationId xmlns:a16="http://schemas.microsoft.com/office/drawing/2014/main" id="{789206E1-860B-4ADA-AC6F-329B22FAD770}"/>
              </a:ext>
            </a:extLst>
          </p:cNvPr>
          <p:cNvSpPr/>
          <p:nvPr/>
        </p:nvSpPr>
        <p:spPr>
          <a:xfrm>
            <a:off x="4646342" y="1324427"/>
            <a:ext cx="5228705" cy="420914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809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01C9ED-A1FE-42A2-93E4-81079F07096B}"/>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Activity 3; Sex Education</a:t>
            </a:r>
          </a:p>
        </p:txBody>
      </p:sp>
      <p:pic>
        <p:nvPicPr>
          <p:cNvPr id="5" name="Picture 4">
            <a:extLst>
              <a:ext uri="{FF2B5EF4-FFF2-40B4-BE49-F238E27FC236}">
                <a16:creationId xmlns:a16="http://schemas.microsoft.com/office/drawing/2014/main" id="{9E1E68D5-C1B0-4015-A659-BD2B3A824448}"/>
              </a:ext>
              <a:ext uri="{C183D7F6-B498-43B3-948B-1728B52AA6E4}">
                <adec:decorative xmlns:adec="http://schemas.microsoft.com/office/drawing/2017/decorative" val="1"/>
              </a:ext>
            </a:extLst>
          </p:cNvPr>
          <p:cNvPicPr>
            <a:picLocks noChangeAspect="1"/>
          </p:cNvPicPr>
          <p:nvPr/>
        </p:nvPicPr>
        <p:blipFill rotWithShape="1">
          <a:blip r:embed="rId3"/>
          <a:srcRect t="33536" b="32927"/>
          <a:stretch/>
        </p:blipFill>
        <p:spPr>
          <a:xfrm>
            <a:off x="4495566" y="1327884"/>
            <a:ext cx="2991004" cy="1580208"/>
          </a:xfrm>
          <a:prstGeom prst="rect">
            <a:avLst/>
          </a:prstGeom>
        </p:spPr>
      </p:pic>
      <p:pic>
        <p:nvPicPr>
          <p:cNvPr id="7" name="Picture 6">
            <a:extLst>
              <a:ext uri="{FF2B5EF4-FFF2-40B4-BE49-F238E27FC236}">
                <a16:creationId xmlns:a16="http://schemas.microsoft.com/office/drawing/2014/main" id="{8D8F9014-D6A3-4EC5-9C0E-8C2F72AE28F8}"/>
              </a:ext>
              <a:ext uri="{C183D7F6-B498-43B3-948B-1728B52AA6E4}">
                <adec:decorative xmlns:adec="http://schemas.microsoft.com/office/drawing/2017/decorative" val="1"/>
              </a:ext>
            </a:extLst>
          </p:cNvPr>
          <p:cNvPicPr>
            <a:picLocks noChangeAspect="1"/>
          </p:cNvPicPr>
          <p:nvPr/>
        </p:nvPicPr>
        <p:blipFill rotWithShape="1">
          <a:blip r:embed="rId3"/>
          <a:srcRect b="66464"/>
          <a:stretch/>
        </p:blipFill>
        <p:spPr>
          <a:xfrm>
            <a:off x="718046" y="1327884"/>
            <a:ext cx="2991004" cy="1580208"/>
          </a:xfrm>
          <a:prstGeom prst="rect">
            <a:avLst/>
          </a:prstGeom>
        </p:spPr>
      </p:pic>
      <p:pic>
        <p:nvPicPr>
          <p:cNvPr id="9" name="Picture 8">
            <a:extLst>
              <a:ext uri="{FF2B5EF4-FFF2-40B4-BE49-F238E27FC236}">
                <a16:creationId xmlns:a16="http://schemas.microsoft.com/office/drawing/2014/main" id="{5A3E5103-D456-4491-926B-03250426754E}"/>
              </a:ext>
              <a:ext uri="{C183D7F6-B498-43B3-948B-1728B52AA6E4}">
                <adec:decorative xmlns:adec="http://schemas.microsoft.com/office/drawing/2017/decorative" val="1"/>
              </a:ext>
            </a:extLst>
          </p:cNvPr>
          <p:cNvPicPr>
            <a:picLocks noChangeAspect="1"/>
          </p:cNvPicPr>
          <p:nvPr/>
        </p:nvPicPr>
        <p:blipFill rotWithShape="1">
          <a:blip r:embed="rId3"/>
          <a:srcRect t="66464"/>
          <a:stretch/>
        </p:blipFill>
        <p:spPr>
          <a:xfrm>
            <a:off x="8308379" y="1327884"/>
            <a:ext cx="2991004" cy="1580208"/>
          </a:xfrm>
          <a:prstGeom prst="rect">
            <a:avLst/>
          </a:prstGeom>
        </p:spPr>
      </p:pic>
      <p:pic>
        <p:nvPicPr>
          <p:cNvPr id="11" name="Picture 10">
            <a:extLst>
              <a:ext uri="{FF2B5EF4-FFF2-40B4-BE49-F238E27FC236}">
                <a16:creationId xmlns:a16="http://schemas.microsoft.com/office/drawing/2014/main" id="{01ED440D-5012-4AFE-8827-83C670DCA3C6}"/>
              </a:ext>
              <a:ext uri="{C183D7F6-B498-43B3-948B-1728B52AA6E4}">
                <adec:decorative xmlns:adec="http://schemas.microsoft.com/office/drawing/2017/decorative" val="1"/>
              </a:ext>
            </a:extLst>
          </p:cNvPr>
          <p:cNvPicPr>
            <a:picLocks noChangeAspect="1"/>
          </p:cNvPicPr>
          <p:nvPr/>
        </p:nvPicPr>
        <p:blipFill rotWithShape="1">
          <a:blip r:embed="rId4"/>
          <a:srcRect t="33024" b="33440"/>
          <a:stretch/>
        </p:blipFill>
        <p:spPr>
          <a:xfrm>
            <a:off x="4527318" y="3296167"/>
            <a:ext cx="2959252" cy="1580208"/>
          </a:xfrm>
          <a:prstGeom prst="rect">
            <a:avLst/>
          </a:prstGeom>
        </p:spPr>
      </p:pic>
      <p:pic>
        <p:nvPicPr>
          <p:cNvPr id="13" name="Picture 12">
            <a:extLst>
              <a:ext uri="{FF2B5EF4-FFF2-40B4-BE49-F238E27FC236}">
                <a16:creationId xmlns:a16="http://schemas.microsoft.com/office/drawing/2014/main" id="{46BD7304-BE9E-466C-991D-066DB738D6C9}"/>
              </a:ext>
              <a:ext uri="{C183D7F6-B498-43B3-948B-1728B52AA6E4}">
                <adec:decorative xmlns:adec="http://schemas.microsoft.com/office/drawing/2017/decorative" val="1"/>
              </a:ext>
            </a:extLst>
          </p:cNvPr>
          <p:cNvPicPr>
            <a:picLocks noChangeAspect="1"/>
          </p:cNvPicPr>
          <p:nvPr/>
        </p:nvPicPr>
        <p:blipFill rotWithShape="1">
          <a:blip r:embed="rId4"/>
          <a:srcRect t="66464"/>
          <a:stretch/>
        </p:blipFill>
        <p:spPr>
          <a:xfrm>
            <a:off x="8336590" y="3429000"/>
            <a:ext cx="2959252" cy="1580208"/>
          </a:xfrm>
          <a:prstGeom prst="rect">
            <a:avLst/>
          </a:prstGeom>
        </p:spPr>
      </p:pic>
      <p:pic>
        <p:nvPicPr>
          <p:cNvPr id="15" name="Picture 14">
            <a:extLst>
              <a:ext uri="{FF2B5EF4-FFF2-40B4-BE49-F238E27FC236}">
                <a16:creationId xmlns:a16="http://schemas.microsoft.com/office/drawing/2014/main" id="{6BE83BF2-5BEE-49C8-97AE-29C6B6E677C9}"/>
              </a:ext>
              <a:ext uri="{C183D7F6-B498-43B3-948B-1728B52AA6E4}">
                <adec:decorative xmlns:adec="http://schemas.microsoft.com/office/drawing/2017/decorative" val="1"/>
              </a:ext>
            </a:extLst>
          </p:cNvPr>
          <p:cNvPicPr>
            <a:picLocks noChangeAspect="1"/>
          </p:cNvPicPr>
          <p:nvPr/>
        </p:nvPicPr>
        <p:blipFill rotWithShape="1">
          <a:blip r:embed="rId4"/>
          <a:srcRect b="66464"/>
          <a:stretch/>
        </p:blipFill>
        <p:spPr>
          <a:xfrm>
            <a:off x="718046" y="3296167"/>
            <a:ext cx="2959252" cy="1580208"/>
          </a:xfrm>
          <a:prstGeom prst="rect">
            <a:avLst/>
          </a:prstGeom>
        </p:spPr>
      </p:pic>
    </p:spTree>
    <p:extLst>
      <p:ext uri="{BB962C8B-B14F-4D97-AF65-F5344CB8AC3E}">
        <p14:creationId xmlns:p14="http://schemas.microsoft.com/office/powerpoint/2010/main" val="251142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E60A55-0B5D-4D4B-BF9C-7B21E571AEA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Activity 4; Inclusive approaches</a:t>
            </a:r>
          </a:p>
        </p:txBody>
      </p:sp>
      <p:pic>
        <p:nvPicPr>
          <p:cNvPr id="3" name="Graphic 2" descr="Cheers">
            <a:extLst>
              <a:ext uri="{FF2B5EF4-FFF2-40B4-BE49-F238E27FC236}">
                <a16:creationId xmlns:a16="http://schemas.microsoft.com/office/drawing/2014/main" id="{A171ED78-0920-42FD-BB3E-46413A7DA0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8493" y="1414966"/>
            <a:ext cx="4267200" cy="4267200"/>
          </a:xfrm>
          <a:prstGeom prst="rect">
            <a:avLst/>
          </a:prstGeom>
        </p:spPr>
      </p:pic>
    </p:spTree>
    <p:extLst>
      <p:ext uri="{BB962C8B-B14F-4D97-AF65-F5344CB8AC3E}">
        <p14:creationId xmlns:p14="http://schemas.microsoft.com/office/powerpoint/2010/main" val="168853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D78C4-313E-41FD-BA22-6E7479A57A5F}"/>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Top tips for talking to your child…</a:t>
            </a:r>
            <a:endPar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B7D608C1-73C2-44C7-B3AB-C148DBE1684E}"/>
              </a:ext>
            </a:extLst>
          </p:cNvPr>
          <p:cNvSpPr>
            <a:spLocks noGrp="1"/>
          </p:cNvSpPr>
          <p:nvPr>
            <p:ph type="body" sz="quarter" idx="11"/>
          </p:nvPr>
        </p:nvSpPr>
        <p:spPr/>
        <p:txBody>
          <a:bodyPr>
            <a:normAutofit fontScale="92500" lnSpcReduction="10000"/>
          </a:bodyPr>
          <a:lstStyle/>
          <a:p>
            <a:pPr marL="0" indent="0">
              <a:buNone/>
            </a:pPr>
            <a:r>
              <a:rPr lang="en-GB" dirty="0"/>
              <a:t>✔ Start by talking about something that you both find comfortable, such as feelings and emotions</a:t>
            </a:r>
          </a:p>
          <a:p>
            <a:pPr marL="0" indent="0">
              <a:buNone/>
            </a:pPr>
            <a:r>
              <a:rPr lang="en-GB" dirty="0"/>
              <a:t>✔ Ask your child what they think their friends know/think about the topic</a:t>
            </a:r>
          </a:p>
          <a:p>
            <a:pPr marL="0" indent="0">
              <a:buNone/>
            </a:pPr>
            <a:r>
              <a:rPr lang="en-GB" dirty="0"/>
              <a:t>✔ Avoid ‘The Chat’</a:t>
            </a:r>
          </a:p>
          <a:p>
            <a:pPr marL="0" indent="0">
              <a:buNone/>
            </a:pPr>
            <a:r>
              <a:rPr lang="en-GB" dirty="0"/>
              <a:t>✔ Reading a picture book containing relevant content is a helpful way to stimulate discussion with your child </a:t>
            </a:r>
          </a:p>
          <a:p>
            <a:pPr marL="0" indent="0">
              <a:buNone/>
            </a:pPr>
            <a:r>
              <a:rPr lang="en-GB" dirty="0"/>
              <a:t>✔ Don’t leave it too late </a:t>
            </a:r>
          </a:p>
          <a:p>
            <a:pPr marL="0" indent="0">
              <a:buNone/>
            </a:pPr>
            <a:r>
              <a:rPr lang="en-GB" dirty="0"/>
              <a:t>✔ Be prepared to listen</a:t>
            </a:r>
          </a:p>
          <a:p>
            <a:pPr marL="0" indent="0">
              <a:buNone/>
            </a:pPr>
            <a:r>
              <a:rPr lang="en-GB" dirty="0"/>
              <a:t>✔ If your child asks you a question you are not sure how to answer, don’t panic!</a:t>
            </a:r>
          </a:p>
          <a:p>
            <a:pPr marL="0" indent="0">
              <a:buNone/>
            </a:pPr>
            <a:r>
              <a:rPr lang="en-GB" dirty="0"/>
              <a:t>✔ Try to listen calmly, even if what they say surprises or concerns you.</a:t>
            </a:r>
          </a:p>
        </p:txBody>
      </p:sp>
    </p:spTree>
    <p:extLst>
      <p:ext uri="{BB962C8B-B14F-4D97-AF65-F5344CB8AC3E}">
        <p14:creationId xmlns:p14="http://schemas.microsoft.com/office/powerpoint/2010/main" val="341973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B991B0-C9E6-477F-AC07-48FE2C42CBEF}"/>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How else can we help you…</a:t>
            </a:r>
            <a:endPar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15A9D989-C4B6-4C4D-A638-75793556246A}"/>
              </a:ext>
            </a:extLst>
          </p:cNvPr>
          <p:cNvSpPr>
            <a:spLocks noGrp="1"/>
          </p:cNvSpPr>
          <p:nvPr>
            <p:ph type="body" sz="quarter" idx="11"/>
          </p:nvPr>
        </p:nvSpPr>
        <p:spPr/>
        <p:txBody>
          <a:bodyPr>
            <a:normAutofit/>
          </a:bodyPr>
          <a:lstStyle/>
          <a:p>
            <a:pPr marL="0" indent="0">
              <a:buNone/>
            </a:pPr>
            <a:r>
              <a:rPr lang="en-GB" dirty="0"/>
              <a:t>If you would like to discuss the RSHE provision further, please:</a:t>
            </a:r>
            <a:br>
              <a:rPr lang="en-GB" dirty="0"/>
            </a:br>
            <a:r>
              <a:rPr lang="en-GB" dirty="0"/>
              <a:t>Insert email/phone</a:t>
            </a:r>
            <a:br>
              <a:rPr lang="en-GB" dirty="0"/>
            </a:br>
            <a:r>
              <a:rPr lang="en-GB" dirty="0"/>
              <a:t>Staff member</a:t>
            </a:r>
          </a:p>
          <a:p>
            <a:pPr marL="0" indent="0">
              <a:buNone/>
            </a:pPr>
            <a:endParaRPr lang="en-GB" dirty="0"/>
          </a:p>
          <a:p>
            <a:pPr marL="0" indent="0">
              <a:buNone/>
            </a:pPr>
            <a:r>
              <a:rPr lang="en-GB" b="1" dirty="0"/>
              <a:t>Information, advice, guidance</a:t>
            </a:r>
          </a:p>
          <a:p>
            <a:pPr marL="0" indent="0">
              <a:buNone/>
            </a:pPr>
            <a:endParaRPr lang="en-GB" b="1" dirty="0"/>
          </a:p>
          <a:p>
            <a:pPr marL="0" indent="0">
              <a:buNone/>
            </a:pPr>
            <a:r>
              <a:rPr lang="en-GB" dirty="0"/>
              <a:t>Just One Number; 0300 300 0123</a:t>
            </a:r>
          </a:p>
          <a:p>
            <a:pPr marL="0" indent="0">
              <a:buNone/>
            </a:pPr>
            <a:r>
              <a:rPr lang="en-GB" dirty="0"/>
              <a:t>Childline.org.uk; 0800 1111</a:t>
            </a:r>
          </a:p>
          <a:p>
            <a:pPr marL="0" indent="0">
              <a:buNone/>
            </a:pPr>
            <a:r>
              <a:rPr lang="en-GB" dirty="0"/>
              <a:t>Kooth.com (11+)</a:t>
            </a:r>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273984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3752-2ABF-4643-8F96-6C72458270F9}"/>
              </a:ext>
            </a:extLst>
          </p:cNvPr>
          <p:cNvSpPr>
            <a:spLocks noGrp="1"/>
          </p:cNvSpPr>
          <p:nvPr>
            <p:ph type="title"/>
          </p:nvPr>
        </p:nvSpPr>
        <p:spPr/>
        <p:txBody>
          <a:bodyPr>
            <a:normAutofit fontScale="90000"/>
          </a:bodyPr>
          <a:lstStyle/>
          <a:p>
            <a:r>
              <a:rPr lang="en-GB"/>
              <a:t>Help keep this space as safe as possible</a:t>
            </a:r>
            <a:br>
              <a:rPr lang="en-GB"/>
            </a:br>
            <a:endParaRPr lang="en-GB"/>
          </a:p>
        </p:txBody>
      </p:sp>
      <p:sp>
        <p:nvSpPr>
          <p:cNvPr id="3" name="Text Placeholder 2">
            <a:extLst>
              <a:ext uri="{FF2B5EF4-FFF2-40B4-BE49-F238E27FC236}">
                <a16:creationId xmlns:a16="http://schemas.microsoft.com/office/drawing/2014/main" id="{145A1433-FA41-41D7-9212-79EC2E120691}"/>
              </a:ext>
            </a:extLst>
          </p:cNvPr>
          <p:cNvSpPr>
            <a:spLocks noGrp="1"/>
          </p:cNvSpPr>
          <p:nvPr>
            <p:ph type="body" sz="quarter" idx="10"/>
          </p:nvPr>
        </p:nvSpPr>
        <p:spPr/>
        <p:txBody>
          <a:bodyPr/>
          <a:lstStyle/>
          <a:p>
            <a:r>
              <a:rPr lang="en-GB"/>
              <a:t>Respect and compassion</a:t>
            </a:r>
          </a:p>
          <a:p>
            <a:r>
              <a:rPr lang="en-GB"/>
              <a:t>Share with care</a:t>
            </a:r>
          </a:p>
          <a:p>
            <a:r>
              <a:rPr lang="en-GB"/>
              <a:t>Confidentiality</a:t>
            </a:r>
          </a:p>
        </p:txBody>
      </p:sp>
      <p:pic>
        <p:nvPicPr>
          <p:cNvPr id="6" name="Picture Placeholder 5" descr="Succulent plant">
            <a:extLst>
              <a:ext uri="{FF2B5EF4-FFF2-40B4-BE49-F238E27FC236}">
                <a16:creationId xmlns:a16="http://schemas.microsoft.com/office/drawing/2014/main" id="{A64AD96D-FCCF-4E0C-BE37-4FD4BBCB4C87}"/>
              </a:ext>
            </a:extLst>
          </p:cNvPr>
          <p:cNvPicPr>
            <a:picLocks noGrp="1" noChangeAspect="1"/>
          </p:cNvPicPr>
          <p:nvPr>
            <p:ph type="pic" sz="quarter" idx="4294967295"/>
          </p:nvPr>
        </p:nvPicPr>
        <p:blipFill>
          <a:blip r:embed="rId3"/>
          <a:srcRect l="16982" r="16982"/>
          <a:stretch>
            <a:fillRect/>
          </a:stretch>
        </p:blipFill>
        <p:spPr>
          <a:xfrm>
            <a:off x="6356816" y="514985"/>
            <a:ext cx="5182708" cy="4351338"/>
          </a:xfrm>
        </p:spPr>
      </p:pic>
    </p:spTree>
    <p:extLst>
      <p:ext uri="{BB962C8B-B14F-4D97-AF65-F5344CB8AC3E}">
        <p14:creationId xmlns:p14="http://schemas.microsoft.com/office/powerpoint/2010/main" val="2588272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CBD6B3-6CD4-4E6F-ADE0-4CD3365E52C9}"/>
              </a:ext>
            </a:extLst>
          </p:cNvPr>
          <p:cNvSpPr>
            <a:spLocks noGrp="1"/>
          </p:cNvSpPr>
          <p:nvPr>
            <p:ph type="title"/>
          </p:nvPr>
        </p:nvSpPr>
        <p:spPr>
          <a:xfrm>
            <a:off x="616958" y="750493"/>
            <a:ext cx="11341680" cy="1749820"/>
          </a:xfrm>
        </p:spPr>
        <p:txBody>
          <a:bodyPr>
            <a:normAutofit/>
          </a:bodyPr>
          <a:lstStyle/>
          <a:p>
            <a:r>
              <a:rPr lang="en-GB" sz="4000"/>
              <a:t>RSHE can make a difference!</a:t>
            </a:r>
          </a:p>
        </p:txBody>
      </p:sp>
      <p:sp>
        <p:nvSpPr>
          <p:cNvPr id="3" name="Text Placeholder 2">
            <a:extLst>
              <a:ext uri="{FF2B5EF4-FFF2-40B4-BE49-F238E27FC236}">
                <a16:creationId xmlns:a16="http://schemas.microsoft.com/office/drawing/2014/main" id="{991C0836-3BB5-4BD8-80CC-69032A7FDC3A}"/>
              </a:ext>
            </a:extLst>
          </p:cNvPr>
          <p:cNvSpPr>
            <a:spLocks noGrp="1"/>
          </p:cNvSpPr>
          <p:nvPr>
            <p:ph type="body" sz="quarter" idx="4294967295"/>
          </p:nvPr>
        </p:nvSpPr>
        <p:spPr>
          <a:xfrm>
            <a:off x="616958" y="2228490"/>
            <a:ext cx="10312400" cy="3581400"/>
          </a:xfrm>
        </p:spPr>
        <p:txBody>
          <a:bodyPr/>
          <a:lstStyle/>
          <a:p>
            <a:pPr marL="0" indent="0">
              <a:buNone/>
            </a:pPr>
            <a:r>
              <a:rPr lang="en-GB">
                <a:solidFill>
                  <a:schemeClr val="bg1"/>
                </a:solidFill>
                <a:latin typeface="Arial" panose="020B0604020202020204" pitchFamily="34" charset="0"/>
                <a:cs typeface="Arial" panose="020B0604020202020204" pitchFamily="34" charset="0"/>
              </a:rPr>
              <a:t>“These subjects represent a huge opportunity to help our children and young people develop. The knowledge and attributes gained will support their own, and others’, well-being and attainment and help young people to become successful and happy adults who make a meaningful contribution to society.” </a:t>
            </a:r>
          </a:p>
          <a:p>
            <a:endParaRPr lang="en-GB"/>
          </a:p>
        </p:txBody>
      </p:sp>
    </p:spTree>
    <p:extLst>
      <p:ext uri="{BB962C8B-B14F-4D97-AF65-F5344CB8AC3E}">
        <p14:creationId xmlns:p14="http://schemas.microsoft.com/office/powerpoint/2010/main" val="423126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30F9CA-9693-4609-80C3-568093C291AC}"/>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The intentions of this session are to...</a:t>
            </a:r>
          </a:p>
        </p:txBody>
      </p:sp>
      <p:graphicFrame>
        <p:nvGraphicFramePr>
          <p:cNvPr id="8" name="Text Placeholder 5">
            <a:extLst>
              <a:ext uri="{FF2B5EF4-FFF2-40B4-BE49-F238E27FC236}">
                <a16:creationId xmlns:a16="http://schemas.microsoft.com/office/drawing/2014/main" id="{99877764-473C-FE0B-1B61-AFA0CD97E6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7065205"/>
              </p:ext>
            </p:extLst>
          </p:nvPr>
        </p:nvGraphicFramePr>
        <p:xfrm>
          <a:off x="593725" y="1651000"/>
          <a:ext cx="10312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62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701ED-77FF-4B8E-BA0A-6A2314423320}"/>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lvl="0">
              <a:spcBef>
                <a:spcPts val="1000"/>
              </a:spcBef>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RSHE </a:t>
            </a:r>
            <a:r>
              <a:rPr lang="en-GB" sz="4000" b="1" dirty="0">
                <a:solidFill>
                  <a:srgbClr val="1D2A5A"/>
                </a:solidFill>
                <a:latin typeface="Arial" panose="020B0604020202020204" pitchFamily="34" charset="0"/>
                <a:ea typeface="+mn-ea"/>
                <a:cs typeface="Arial" panose="020B0604020202020204" pitchFamily="34" charset="0"/>
              </a:rPr>
              <a:t>Guidance; Secretary of State Foreword </a:t>
            </a:r>
            <a:endPar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F471F688-6A1A-449D-B26E-31D290762661}"/>
              </a:ext>
            </a:extLst>
          </p:cNvPr>
          <p:cNvSpPr>
            <a:spLocks noGrp="1"/>
          </p:cNvSpPr>
          <p:nvPr>
            <p:ph type="body" sz="quarter" idx="11"/>
          </p:nvPr>
        </p:nvSpPr>
        <p:spPr>
          <a:xfrm>
            <a:off x="593725" y="1650999"/>
            <a:ext cx="10312400" cy="3340725"/>
          </a:xfrm>
        </p:spPr>
        <p:txBody>
          <a:bodyPr>
            <a:normAutofit/>
          </a:bodyPr>
          <a:lstStyle/>
          <a:p>
            <a:r>
              <a:rPr lang="en-GB" sz="2400" dirty="0"/>
              <a:t>“Today’s children are growing up in an increasingly complex world and living their lives seamlessly on and offline. This presents many positive and exciting opportunities, but also challenges and risks. </a:t>
            </a:r>
          </a:p>
          <a:p>
            <a:r>
              <a:rPr lang="en-GB" sz="2400" dirty="0"/>
              <a:t>In this environment, children and young people need to know how to be safe and healthy, and how to manage their academic, personal and social lives in a positive way.”</a:t>
            </a:r>
          </a:p>
          <a:p>
            <a:endParaRPr lang="en-GB" dirty="0"/>
          </a:p>
        </p:txBody>
      </p:sp>
    </p:spTree>
    <p:extLst>
      <p:ext uri="{BB962C8B-B14F-4D97-AF65-F5344CB8AC3E}">
        <p14:creationId xmlns:p14="http://schemas.microsoft.com/office/powerpoint/2010/main" val="427365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DA7E8-BB80-403E-8570-9382E4BFE4C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What do our pupils say?</a:t>
            </a:r>
          </a:p>
        </p:txBody>
      </p:sp>
      <p:sp>
        <p:nvSpPr>
          <p:cNvPr id="3" name="Text Placeholder 2">
            <a:extLst>
              <a:ext uri="{FF2B5EF4-FFF2-40B4-BE49-F238E27FC236}">
                <a16:creationId xmlns:a16="http://schemas.microsoft.com/office/drawing/2014/main" id="{C879D353-9C04-41A8-BBE0-794B4C8A9A1F}"/>
              </a:ext>
            </a:extLst>
          </p:cNvPr>
          <p:cNvSpPr>
            <a:spLocks noGrp="1"/>
          </p:cNvSpPr>
          <p:nvPr>
            <p:ph type="body" sz="quarter" idx="11"/>
          </p:nvPr>
        </p:nvSpPr>
        <p:spPr/>
        <p:txBody>
          <a:bodyPr/>
          <a:lstStyle/>
          <a:p>
            <a:r>
              <a:rPr lang="en-GB"/>
              <a:t>Insert an image from your school website picturing your pupils here</a:t>
            </a:r>
          </a:p>
          <a:p>
            <a:endParaRPr lang="en-GB"/>
          </a:p>
        </p:txBody>
      </p:sp>
    </p:spTree>
    <p:extLst>
      <p:ext uri="{BB962C8B-B14F-4D97-AF65-F5344CB8AC3E}">
        <p14:creationId xmlns:p14="http://schemas.microsoft.com/office/powerpoint/2010/main" val="72249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B471D-329E-4DD9-82AC-C11800C7A8DD}"/>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What are the challenges and risks for our young people?</a:t>
            </a:r>
          </a:p>
        </p:txBody>
      </p:sp>
      <p:pic>
        <p:nvPicPr>
          <p:cNvPr id="4" name="Picture 3">
            <a:extLst>
              <a:ext uri="{FF2B5EF4-FFF2-40B4-BE49-F238E27FC236}">
                <a16:creationId xmlns:a16="http://schemas.microsoft.com/office/drawing/2014/main" id="{5EBE2321-DDC6-4362-A4C2-3763395A16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54882" y="1153527"/>
            <a:ext cx="2739099" cy="5221236"/>
          </a:xfrm>
          <a:prstGeom prst="rect">
            <a:avLst/>
          </a:prstGeom>
        </p:spPr>
      </p:pic>
    </p:spTree>
    <p:extLst>
      <p:ext uri="{BB962C8B-B14F-4D97-AF65-F5344CB8AC3E}">
        <p14:creationId xmlns:p14="http://schemas.microsoft.com/office/powerpoint/2010/main" val="245320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D29176-8B35-490D-A2DA-E7300E47C736}"/>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Our school vision for RSHE</a:t>
            </a:r>
          </a:p>
        </p:txBody>
      </p:sp>
      <p:sp>
        <p:nvSpPr>
          <p:cNvPr id="7" name="Text Placeholder 6">
            <a:extLst>
              <a:ext uri="{FF2B5EF4-FFF2-40B4-BE49-F238E27FC236}">
                <a16:creationId xmlns:a16="http://schemas.microsoft.com/office/drawing/2014/main" id="{BB38682D-B91B-43E2-A5FC-C7741BC84C93}"/>
              </a:ext>
            </a:extLst>
          </p:cNvPr>
          <p:cNvSpPr>
            <a:spLocks noGrp="1"/>
          </p:cNvSpPr>
          <p:nvPr>
            <p:ph type="body" sz="quarter" idx="11"/>
          </p:nvPr>
        </p:nvSpPr>
        <p:spPr/>
        <p:txBody>
          <a:bodyPr/>
          <a:lstStyle/>
          <a:p>
            <a:r>
              <a:rPr lang="en-GB"/>
              <a:t>Insert your vision statement here</a:t>
            </a:r>
          </a:p>
          <a:p>
            <a:endParaRPr lang="en-GB"/>
          </a:p>
        </p:txBody>
      </p:sp>
    </p:spTree>
    <p:extLst>
      <p:ext uri="{BB962C8B-B14F-4D97-AF65-F5344CB8AC3E}">
        <p14:creationId xmlns:p14="http://schemas.microsoft.com/office/powerpoint/2010/main" val="381539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4A93D-5443-48B6-BE4C-C53798B80B6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Curriculum- Relationships and Sex Education</a:t>
            </a:r>
          </a:p>
        </p:txBody>
      </p:sp>
      <p:sp>
        <p:nvSpPr>
          <p:cNvPr id="3" name="Text Placeholder 2">
            <a:extLst>
              <a:ext uri="{FF2B5EF4-FFF2-40B4-BE49-F238E27FC236}">
                <a16:creationId xmlns:a16="http://schemas.microsoft.com/office/drawing/2014/main" id="{995F87E7-53A0-4561-B2E1-37538F4CD9D2}"/>
              </a:ext>
            </a:extLst>
          </p:cNvPr>
          <p:cNvSpPr>
            <a:spLocks noGrp="1"/>
          </p:cNvSpPr>
          <p:nvPr>
            <p:ph type="body" sz="quarter" idx="11"/>
          </p:nvPr>
        </p:nvSpPr>
        <p:spPr>
          <a:xfrm>
            <a:off x="593725" y="1325323"/>
            <a:ext cx="10312400" cy="3581400"/>
          </a:xfrm>
        </p:spPr>
        <p:txBody>
          <a:bodyPr>
            <a:normAutofit fontScale="92500" lnSpcReduction="10000"/>
          </a:bodyPr>
          <a:lstStyle/>
          <a:p>
            <a:endParaRPr lang="en-GB" dirty="0"/>
          </a:p>
          <a:p>
            <a:pPr marL="342900" indent="-342900">
              <a:buFont typeface="Arial" panose="020B0604020202020204" pitchFamily="34" charset="0"/>
              <a:buChar char="•"/>
            </a:pPr>
            <a:r>
              <a:rPr lang="en-GB" dirty="0"/>
              <a:t>Families​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Respectful relationships, including friendships​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​Online and media​</a:t>
            </a:r>
          </a:p>
          <a:p>
            <a:endParaRPr lang="en-GB" dirty="0"/>
          </a:p>
          <a:p>
            <a:pPr marL="342900" indent="-342900">
              <a:buFont typeface="Arial" panose="020B0604020202020204" pitchFamily="34" charset="0"/>
              <a:buChar char="•"/>
            </a:pPr>
            <a:r>
              <a:rPr lang="en-GB" dirty="0"/>
              <a:t>Being safe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Intimate and sexual relationships, including sexual health​</a:t>
            </a:r>
          </a:p>
          <a:p>
            <a:endParaRPr lang="en-GB" dirty="0"/>
          </a:p>
          <a:p>
            <a:endParaRPr lang="en-GB" dirty="0"/>
          </a:p>
        </p:txBody>
      </p:sp>
    </p:spTree>
    <p:extLst>
      <p:ext uri="{BB962C8B-B14F-4D97-AF65-F5344CB8AC3E}">
        <p14:creationId xmlns:p14="http://schemas.microsoft.com/office/powerpoint/2010/main" val="116269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4A93D-5443-48B6-BE4C-C53798B80B65}"/>
              </a:ext>
            </a:extLst>
          </p:cNvPr>
          <p:cNvSpPr>
            <a:spLocks noGrp="1"/>
          </p:cNvSpPr>
          <p:nvPr>
            <p:ph type="title" idx="4294967295"/>
          </p:nvPr>
        </p:nvSpPr>
        <p:spPr>
          <a:xfrm>
            <a:off x="593725" y="584200"/>
            <a:ext cx="10312400" cy="9985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Curriculum- Health</a:t>
            </a:r>
          </a:p>
        </p:txBody>
      </p:sp>
      <p:sp>
        <p:nvSpPr>
          <p:cNvPr id="3" name="Text Placeholder 2">
            <a:extLst>
              <a:ext uri="{FF2B5EF4-FFF2-40B4-BE49-F238E27FC236}">
                <a16:creationId xmlns:a16="http://schemas.microsoft.com/office/drawing/2014/main" id="{995F87E7-53A0-4561-B2E1-37538F4CD9D2}"/>
              </a:ext>
            </a:extLst>
          </p:cNvPr>
          <p:cNvSpPr>
            <a:spLocks noGrp="1"/>
          </p:cNvSpPr>
          <p:nvPr>
            <p:ph type="body" sz="quarter" idx="11"/>
          </p:nvPr>
        </p:nvSpPr>
        <p:spPr/>
        <p:txBody>
          <a:bodyPr/>
          <a:lstStyle/>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Mental wellbeing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Internet safety and harms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Physical health and fitness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Healthy eating </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Drugs, alcohol and tobacco</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Health and prevention</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Basic first aid</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Changing adolescent body.</a:t>
            </a:r>
            <a:endParaRPr lang="en-GB" dirty="0">
              <a:solidFill>
                <a:srgbClr val="002060"/>
              </a:solidFill>
            </a:endParaRPr>
          </a:p>
        </p:txBody>
      </p:sp>
    </p:spTree>
    <p:extLst>
      <p:ext uri="{BB962C8B-B14F-4D97-AF65-F5344CB8AC3E}">
        <p14:creationId xmlns:p14="http://schemas.microsoft.com/office/powerpoint/2010/main" val="343532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684AEE3C30BB47BC62FCD4E5AD9B37" ma:contentTypeVersion="6" ma:contentTypeDescription="Create a new document." ma:contentTypeScope="" ma:versionID="8a4d4927ecae8f411a0662500b9d335b">
  <xsd:schema xmlns:xsd="http://www.w3.org/2001/XMLSchema" xmlns:xs="http://www.w3.org/2001/XMLSchema" xmlns:p="http://schemas.microsoft.com/office/2006/metadata/properties" xmlns:ns2="94223aaa-26bc-4776-9cb7-9f7d144c6216" targetNamespace="http://schemas.microsoft.com/office/2006/metadata/properties" ma:root="true" ma:fieldsID="728a157b521480d53ada49eca21d312c" ns2:_="">
    <xsd:import namespace="94223aaa-26bc-4776-9cb7-9f7d144c62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23aaa-26bc-4776-9cb7-9f7d144c62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673C32-C823-4585-915C-F6C16B470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223aaa-26bc-4776-9cb7-9f7d144c62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410928-D182-461B-BBCF-1C1CA5FBED8F}">
  <ds:schemaRefs>
    <ds:schemaRef ds:uri="http://schemas.microsoft.com/sharepoint/v3/contenttype/forms"/>
  </ds:schemaRefs>
</ds:datastoreItem>
</file>

<file path=customXml/itemProps3.xml><?xml version="1.0" encoding="utf-8"?>
<ds:datastoreItem xmlns:ds="http://schemas.openxmlformats.org/officeDocument/2006/customXml" ds:itemID="{463D6601-0191-46DE-A2DE-A0B9C5F1D859}">
  <ds:schemaRefs>
    <ds:schemaRef ds:uri="http://schemas.microsoft.com/office/2006/metadata/properties"/>
    <ds:schemaRef ds:uri="94223aaa-26bc-4776-9cb7-9f7d144c6216"/>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3236</TotalTime>
  <Words>4164</Words>
  <Application>Microsoft Office PowerPoint</Application>
  <PresentationFormat>Widescreen</PresentationFormat>
  <Paragraphs>278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GDS Transport</vt:lpstr>
      <vt:lpstr>inherit</vt:lpstr>
      <vt:lpstr>Open Sans</vt:lpstr>
      <vt:lpstr>var(--ricos-custom-h4-font-family,unset)</vt:lpstr>
      <vt:lpstr>Wingdings</vt:lpstr>
      <vt:lpstr>Office Theme</vt:lpstr>
      <vt:lpstr>RSHE: helping your child to stay safe and thrive in the modern world</vt:lpstr>
      <vt:lpstr>Help keep this space as safe as possible </vt:lpstr>
      <vt:lpstr>The intentions of this session are to...</vt:lpstr>
      <vt:lpstr>RSHE Guidance; Secretary of State Foreword </vt:lpstr>
      <vt:lpstr>What do our pupils say?</vt:lpstr>
      <vt:lpstr>What are the challenges and risks for our young people?</vt:lpstr>
      <vt:lpstr>Our school vision for RSHE</vt:lpstr>
      <vt:lpstr>Curriculum- Relationships and Sex Education</vt:lpstr>
      <vt:lpstr>Curriculum- Health</vt:lpstr>
      <vt:lpstr>Curriculum</vt:lpstr>
      <vt:lpstr>How we create a safe space for teaching and learning </vt:lpstr>
      <vt:lpstr>Scientific vocabulary</vt:lpstr>
      <vt:lpstr>Some resources we will use…</vt:lpstr>
      <vt:lpstr>Activity 1; private parts</vt:lpstr>
      <vt:lpstr>Activity 2; Puberty</vt:lpstr>
      <vt:lpstr>Activity 3; Sex Education</vt:lpstr>
      <vt:lpstr>Activity 4; Inclusive approaches</vt:lpstr>
      <vt:lpstr>Top tips for talking to your child…</vt:lpstr>
      <vt:lpstr>How else can we help you…</vt:lpstr>
      <vt:lpstr>RSHE can make a difference!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surgery:  LGBT-inclusive RSHE</dc:title>
  <dc:creator>Ndiaye, Alice</dc:creator>
  <cp:lastModifiedBy>Harris, Jennifer</cp:lastModifiedBy>
  <cp:revision>74</cp:revision>
  <dcterms:modified xsi:type="dcterms:W3CDTF">2022-06-10T11:25:55Z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0x010100F5684AEE3C30BB47BC62FCD4E5AD9B37</vt:lpwstr>
  </property>
</Properties>
</file>