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7" r:id="rId5"/>
    <p:sldId id="1542" r:id="rId6"/>
    <p:sldId id="294" r:id="rId7"/>
    <p:sldId id="262" r:id="rId8"/>
    <p:sldId id="295" r:id="rId9"/>
    <p:sldId id="1547" r:id="rId10"/>
    <p:sldId id="1548" r:id="rId11"/>
    <p:sldId id="1543" r:id="rId12"/>
    <p:sldId id="1544" r:id="rId13"/>
    <p:sldId id="1545" r:id="rId14"/>
    <p:sldId id="1546" r:id="rId15"/>
    <p:sldId id="154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ylor, Simon" initials="PS" lastIdx="1" clrIdx="0">
    <p:extLst>
      <p:ext uri="{19B8F6BF-5375-455C-9EA6-DF929625EA0E}">
        <p15:presenceInfo xmlns:p15="http://schemas.microsoft.com/office/powerpoint/2012/main" userId="S::simon.paylor@norfolk.gov.uk::768c13f1-f5a0-4249-967c-f0ecddff63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F0F9"/>
    <a:srgbClr val="E5EBF7"/>
    <a:srgbClr val="D3DEF1"/>
    <a:srgbClr val="FF3300"/>
    <a:srgbClr val="CC99FF"/>
    <a:srgbClr val="C79FEF"/>
    <a:srgbClr val="E6A546"/>
    <a:srgbClr val="E66B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9C732C-49B3-4FB9-991B-65AAAA6C8748}" v="4" dt="2021-01-26T12:30:27.2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06" autoAdjust="0"/>
    <p:restoredTop sz="94249" autoAdjust="0"/>
  </p:normalViewPr>
  <p:slideViewPr>
    <p:cSldViewPr snapToGrid="0">
      <p:cViewPr varScale="1">
        <p:scale>
          <a:sx n="68" d="100"/>
          <a:sy n="68" d="100"/>
        </p:scale>
        <p:origin x="1158"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E058CF-0CFB-4C50-86CA-DDE54F578F77}" type="datetimeFigureOut">
              <a:rPr lang="en-GB" smtClean="0"/>
              <a:t>14/04/2021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E218B0-8DF8-4D67-8F9B-2E750CE7516F}" type="slidenum">
              <a:rPr lang="en-GB" smtClean="0"/>
              <a:t>‹#›</a:t>
            </a:fld>
            <a:endParaRPr lang="en-GB"/>
          </a:p>
        </p:txBody>
      </p:sp>
    </p:spTree>
    <p:extLst>
      <p:ext uri="{BB962C8B-B14F-4D97-AF65-F5344CB8AC3E}">
        <p14:creationId xmlns:p14="http://schemas.microsoft.com/office/powerpoint/2010/main" val="3533070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Expectation setting: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This isn’t capacity and demand (we haven’t been asked to work on that), nor a piece of work aimed at reducing the wait lists;</a:t>
            </a:r>
          </a:p>
          <a:p>
            <a:pPr lvl="0"/>
            <a:r>
              <a:rPr lang="en-GB" sz="1200" kern="1200" dirty="0">
                <a:solidFill>
                  <a:schemeClr val="tx1"/>
                </a:solidFill>
                <a:effectLst/>
                <a:latin typeface="+mn-lt"/>
                <a:ea typeface="+mn-ea"/>
                <a:cs typeface="+mn-cs"/>
              </a:rPr>
              <a:t>we don’t have the answers to reducing the burden on existing teams. </a:t>
            </a:r>
          </a:p>
          <a:p>
            <a:pPr lvl="0"/>
            <a:r>
              <a:rPr lang="en-GB" sz="1200" kern="1200" dirty="0">
                <a:solidFill>
                  <a:schemeClr val="tx1"/>
                </a:solidFill>
                <a:effectLst/>
                <a:latin typeface="+mn-lt"/>
                <a:ea typeface="+mn-ea"/>
                <a:cs typeface="+mn-cs"/>
              </a:rPr>
              <a:t>This is focused on how we improve the experience of young people by changing / creating the overall clinical model.</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Overview:</a:t>
            </a:r>
          </a:p>
          <a:p>
            <a:pPr lvl="0"/>
            <a:r>
              <a:rPr lang="en-GB" sz="1200" kern="1200" dirty="0">
                <a:solidFill>
                  <a:schemeClr val="tx1"/>
                </a:solidFill>
                <a:effectLst/>
                <a:latin typeface="+mn-lt"/>
                <a:ea typeface="+mn-ea"/>
                <a:cs typeface="+mn-cs"/>
              </a:rPr>
              <a:t>Feedback from previous events and young people</a:t>
            </a:r>
          </a:p>
          <a:p>
            <a:pPr lvl="0"/>
            <a:r>
              <a:rPr lang="en-GB" sz="1200" kern="1200" dirty="0">
                <a:solidFill>
                  <a:schemeClr val="tx1"/>
                </a:solidFill>
                <a:effectLst/>
                <a:latin typeface="+mn-lt"/>
                <a:ea typeface="+mn-ea"/>
                <a:cs typeface="+mn-cs"/>
              </a:rPr>
              <a:t>The model paper which was already been agreed</a:t>
            </a:r>
          </a:p>
          <a:p>
            <a:pPr lvl="0"/>
            <a:r>
              <a:rPr lang="en-GB" sz="1200" kern="1200" dirty="0">
                <a:solidFill>
                  <a:schemeClr val="tx1"/>
                </a:solidFill>
                <a:effectLst/>
                <a:latin typeface="+mn-lt"/>
                <a:ea typeface="+mn-ea"/>
                <a:cs typeface="+mn-cs"/>
              </a:rPr>
              <a:t>What we have done to date now</a:t>
            </a:r>
          </a:p>
          <a:p>
            <a:pPr lvl="0"/>
            <a:r>
              <a:rPr lang="en-GB" sz="1200" kern="1200" dirty="0">
                <a:solidFill>
                  <a:schemeClr val="tx1"/>
                </a:solidFill>
                <a:effectLst/>
                <a:latin typeface="+mn-lt"/>
                <a:ea typeface="+mn-ea"/>
                <a:cs typeface="+mn-cs"/>
              </a:rPr>
              <a:t>What do we need to make it work – ask 3 questions to get feedback</a:t>
            </a:r>
          </a:p>
          <a:p>
            <a:endParaRPr lang="en-GB" dirty="0"/>
          </a:p>
        </p:txBody>
      </p:sp>
      <p:sp>
        <p:nvSpPr>
          <p:cNvPr id="4" name="Slide Number Placeholder 3"/>
          <p:cNvSpPr>
            <a:spLocks noGrp="1"/>
          </p:cNvSpPr>
          <p:nvPr>
            <p:ph type="sldNum" sz="quarter" idx="5"/>
          </p:nvPr>
        </p:nvSpPr>
        <p:spPr/>
        <p:txBody>
          <a:bodyPr/>
          <a:lstStyle/>
          <a:p>
            <a:fld id="{717B212F-8B0B-4CD8-8664-13C08FB21B89}" type="slidenum">
              <a:rPr lang="en-GB" smtClean="0"/>
              <a:t>1</a:t>
            </a:fld>
            <a:endParaRPr lang="en-GB"/>
          </a:p>
        </p:txBody>
      </p:sp>
    </p:spTree>
    <p:extLst>
      <p:ext uri="{BB962C8B-B14F-4D97-AF65-F5344CB8AC3E}">
        <p14:creationId xmlns:p14="http://schemas.microsoft.com/office/powerpoint/2010/main" val="2556857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800" b="0" i="0" u="none" strike="noStrike" cap="none" normalizeH="0" baseline="0" dirty="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800" b="0" i="0" u="none" strike="noStrike" cap="none" normalizeH="0" baseline="0" dirty="0">
                <a:ln>
                  <a:noFill/>
                </a:ln>
                <a:solidFill>
                  <a:srgbClr val="000000"/>
                </a:solidFill>
                <a:effectLst/>
                <a:latin typeface="Arial" panose="020B0604020202020204" pitchFamily="34" charset="0"/>
              </a:rPr>
              <a:t> </a:t>
            </a:r>
          </a:p>
          <a:p>
            <a:endParaRPr lang="en-GB" dirty="0"/>
          </a:p>
        </p:txBody>
      </p:sp>
      <p:sp>
        <p:nvSpPr>
          <p:cNvPr id="4" name="Slide Number Placeholder 3"/>
          <p:cNvSpPr>
            <a:spLocks noGrp="1"/>
          </p:cNvSpPr>
          <p:nvPr>
            <p:ph type="sldNum" sz="quarter" idx="10"/>
          </p:nvPr>
        </p:nvSpPr>
        <p:spPr/>
        <p:txBody>
          <a:bodyPr/>
          <a:lstStyle/>
          <a:p>
            <a:fld id="{77A07F87-74EA-48DB-AB1A-E8FFCD104DBB}" type="slidenum">
              <a:rPr lang="en-GB" smtClean="0"/>
              <a:t>3</a:t>
            </a:fld>
            <a:endParaRPr lang="en-GB"/>
          </a:p>
        </p:txBody>
      </p:sp>
    </p:spTree>
    <p:extLst>
      <p:ext uri="{BB962C8B-B14F-4D97-AF65-F5344CB8AC3E}">
        <p14:creationId xmlns:p14="http://schemas.microsoft.com/office/powerpoint/2010/main" val="1476945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7E218B0-8DF8-4D67-8F9B-2E750CE7516F}" type="slidenum">
              <a:rPr lang="en-GB" smtClean="0"/>
              <a:t>5</a:t>
            </a:fld>
            <a:endParaRPr lang="en-GB"/>
          </a:p>
        </p:txBody>
      </p:sp>
    </p:spTree>
    <p:extLst>
      <p:ext uri="{BB962C8B-B14F-4D97-AF65-F5344CB8AC3E}">
        <p14:creationId xmlns:p14="http://schemas.microsoft.com/office/powerpoint/2010/main" val="3984170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2A04D-3D2E-4D71-883E-7AA4FFC49C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3F30E77-605A-4516-A628-5714C3B812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8340F52-3DB7-405C-88C8-058DB39758F6}"/>
              </a:ext>
            </a:extLst>
          </p:cNvPr>
          <p:cNvSpPr>
            <a:spLocks noGrp="1"/>
          </p:cNvSpPr>
          <p:nvPr>
            <p:ph type="dt" sz="half" idx="10"/>
          </p:nvPr>
        </p:nvSpPr>
        <p:spPr/>
        <p:txBody>
          <a:bodyPr/>
          <a:lstStyle/>
          <a:p>
            <a:fld id="{A555CCF9-9E09-46CE-9F0B-EC1E983E3AD3}" type="datetimeFigureOut">
              <a:rPr lang="en-GB" smtClean="0"/>
              <a:t>14/04/2021</a:t>
            </a:fld>
            <a:endParaRPr lang="en-GB"/>
          </a:p>
        </p:txBody>
      </p:sp>
      <p:sp>
        <p:nvSpPr>
          <p:cNvPr id="5" name="Footer Placeholder 4">
            <a:extLst>
              <a:ext uri="{FF2B5EF4-FFF2-40B4-BE49-F238E27FC236}">
                <a16:creationId xmlns:a16="http://schemas.microsoft.com/office/drawing/2014/main" id="{EF7E97FD-AE48-4A03-BB6C-B40C78B250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4D60BC-275E-4A6C-AD39-E8DFA69AE5B5}"/>
              </a:ext>
            </a:extLst>
          </p:cNvPr>
          <p:cNvSpPr>
            <a:spLocks noGrp="1"/>
          </p:cNvSpPr>
          <p:nvPr>
            <p:ph type="sldNum" sz="quarter" idx="12"/>
          </p:nvPr>
        </p:nvSpPr>
        <p:spPr/>
        <p:txBody>
          <a:bodyPr/>
          <a:lstStyle/>
          <a:p>
            <a:fld id="{B7B102AD-496A-4A65-823A-BB29BE65CA55}" type="slidenum">
              <a:rPr lang="en-GB" smtClean="0"/>
              <a:t>‹#›</a:t>
            </a:fld>
            <a:endParaRPr lang="en-GB"/>
          </a:p>
        </p:txBody>
      </p:sp>
    </p:spTree>
    <p:extLst>
      <p:ext uri="{BB962C8B-B14F-4D97-AF65-F5344CB8AC3E}">
        <p14:creationId xmlns:p14="http://schemas.microsoft.com/office/powerpoint/2010/main" val="885319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4C04A-308A-43C3-A517-2FCA3A50A2D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F8D634-C451-43F4-AD4A-F4338B3CAE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2582D2-6B45-4B9F-A382-B2B826656592}"/>
              </a:ext>
            </a:extLst>
          </p:cNvPr>
          <p:cNvSpPr>
            <a:spLocks noGrp="1"/>
          </p:cNvSpPr>
          <p:nvPr>
            <p:ph type="dt" sz="half" idx="10"/>
          </p:nvPr>
        </p:nvSpPr>
        <p:spPr/>
        <p:txBody>
          <a:bodyPr/>
          <a:lstStyle/>
          <a:p>
            <a:fld id="{A555CCF9-9E09-46CE-9F0B-EC1E983E3AD3}" type="datetimeFigureOut">
              <a:rPr lang="en-GB" smtClean="0"/>
              <a:t>14/04/2021</a:t>
            </a:fld>
            <a:endParaRPr lang="en-GB"/>
          </a:p>
        </p:txBody>
      </p:sp>
      <p:sp>
        <p:nvSpPr>
          <p:cNvPr id="5" name="Footer Placeholder 4">
            <a:extLst>
              <a:ext uri="{FF2B5EF4-FFF2-40B4-BE49-F238E27FC236}">
                <a16:creationId xmlns:a16="http://schemas.microsoft.com/office/drawing/2014/main" id="{8A16793C-4B0B-4AAA-93B8-18543C9F49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B648F2-0EDC-451A-99EF-86A0E237A4B7}"/>
              </a:ext>
            </a:extLst>
          </p:cNvPr>
          <p:cNvSpPr>
            <a:spLocks noGrp="1"/>
          </p:cNvSpPr>
          <p:nvPr>
            <p:ph type="sldNum" sz="quarter" idx="12"/>
          </p:nvPr>
        </p:nvSpPr>
        <p:spPr/>
        <p:txBody>
          <a:bodyPr/>
          <a:lstStyle/>
          <a:p>
            <a:fld id="{B7B102AD-496A-4A65-823A-BB29BE65CA55}" type="slidenum">
              <a:rPr lang="en-GB" smtClean="0"/>
              <a:t>‹#›</a:t>
            </a:fld>
            <a:endParaRPr lang="en-GB"/>
          </a:p>
        </p:txBody>
      </p:sp>
    </p:spTree>
    <p:extLst>
      <p:ext uri="{BB962C8B-B14F-4D97-AF65-F5344CB8AC3E}">
        <p14:creationId xmlns:p14="http://schemas.microsoft.com/office/powerpoint/2010/main" val="1331303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0AAC4D-8F5B-46E9-9F3D-1734542ADBE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9C45A28-7117-4CA8-8087-206694DF11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C63CF7-BB83-4B5E-A2EC-19E446FEFD2C}"/>
              </a:ext>
            </a:extLst>
          </p:cNvPr>
          <p:cNvSpPr>
            <a:spLocks noGrp="1"/>
          </p:cNvSpPr>
          <p:nvPr>
            <p:ph type="dt" sz="half" idx="10"/>
          </p:nvPr>
        </p:nvSpPr>
        <p:spPr/>
        <p:txBody>
          <a:bodyPr/>
          <a:lstStyle/>
          <a:p>
            <a:fld id="{A555CCF9-9E09-46CE-9F0B-EC1E983E3AD3}" type="datetimeFigureOut">
              <a:rPr lang="en-GB" smtClean="0"/>
              <a:t>14/04/2021</a:t>
            </a:fld>
            <a:endParaRPr lang="en-GB"/>
          </a:p>
        </p:txBody>
      </p:sp>
      <p:sp>
        <p:nvSpPr>
          <p:cNvPr id="5" name="Footer Placeholder 4">
            <a:extLst>
              <a:ext uri="{FF2B5EF4-FFF2-40B4-BE49-F238E27FC236}">
                <a16:creationId xmlns:a16="http://schemas.microsoft.com/office/drawing/2014/main" id="{27999726-EDDF-406C-A281-ADE539A067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FF7739-3738-42CF-A19C-85D6C2197671}"/>
              </a:ext>
            </a:extLst>
          </p:cNvPr>
          <p:cNvSpPr>
            <a:spLocks noGrp="1"/>
          </p:cNvSpPr>
          <p:nvPr>
            <p:ph type="sldNum" sz="quarter" idx="12"/>
          </p:nvPr>
        </p:nvSpPr>
        <p:spPr/>
        <p:txBody>
          <a:bodyPr/>
          <a:lstStyle/>
          <a:p>
            <a:fld id="{B7B102AD-496A-4A65-823A-BB29BE65CA55}" type="slidenum">
              <a:rPr lang="en-GB" smtClean="0"/>
              <a:t>‹#›</a:t>
            </a:fld>
            <a:endParaRPr lang="en-GB"/>
          </a:p>
        </p:txBody>
      </p:sp>
    </p:spTree>
    <p:extLst>
      <p:ext uri="{BB962C8B-B14F-4D97-AF65-F5344CB8AC3E}">
        <p14:creationId xmlns:p14="http://schemas.microsoft.com/office/powerpoint/2010/main" val="3206548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19CDA1E-DAA7-4AFE-8BC5-0CBCE2065CFA}"/>
              </a:ext>
            </a:extLst>
          </p:cNvPr>
          <p:cNvSpPr>
            <a:spLocks noGrp="1"/>
          </p:cNvSpPr>
          <p:nvPr>
            <p:ph type="pic" sz="quarter" idx="10"/>
          </p:nvPr>
        </p:nvSpPr>
        <p:spPr>
          <a:xfrm>
            <a:off x="5732323" y="-1458460"/>
            <a:ext cx="7471593" cy="7543574"/>
          </a:xfrm>
          <a:prstGeom prst="ellipse">
            <a:avLst/>
          </a:prstGeom>
        </p:spPr>
        <p:txBody>
          <a:bodyPr/>
          <a:lstStyle/>
          <a:p>
            <a:endParaRPr lang="en-US"/>
          </a:p>
        </p:txBody>
      </p:sp>
    </p:spTree>
    <p:extLst>
      <p:ext uri="{BB962C8B-B14F-4D97-AF65-F5344CB8AC3E}">
        <p14:creationId xmlns:p14="http://schemas.microsoft.com/office/powerpoint/2010/main" val="368333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6B027-3FA8-4C60-BE56-D1C4EACE725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BB45B96-A431-420D-8253-F582A69189B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8AF5659-F58C-48D9-A2F7-D3AD0D351FF9}"/>
              </a:ext>
            </a:extLst>
          </p:cNvPr>
          <p:cNvSpPr>
            <a:spLocks noGrp="1"/>
          </p:cNvSpPr>
          <p:nvPr>
            <p:ph type="dt" sz="half" idx="10"/>
          </p:nvPr>
        </p:nvSpPr>
        <p:spPr/>
        <p:txBody>
          <a:bodyPr/>
          <a:lstStyle/>
          <a:p>
            <a:fld id="{A555CCF9-9E09-46CE-9F0B-EC1E983E3AD3}" type="datetimeFigureOut">
              <a:rPr lang="en-GB" smtClean="0"/>
              <a:t>14/04/2021</a:t>
            </a:fld>
            <a:endParaRPr lang="en-GB"/>
          </a:p>
        </p:txBody>
      </p:sp>
      <p:sp>
        <p:nvSpPr>
          <p:cNvPr id="5" name="Footer Placeholder 4">
            <a:extLst>
              <a:ext uri="{FF2B5EF4-FFF2-40B4-BE49-F238E27FC236}">
                <a16:creationId xmlns:a16="http://schemas.microsoft.com/office/drawing/2014/main" id="{AC295C65-27D2-4462-9C35-AFC9B77035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5950D0-BE56-4B38-AA82-D362EDE1353D}"/>
              </a:ext>
            </a:extLst>
          </p:cNvPr>
          <p:cNvSpPr>
            <a:spLocks noGrp="1"/>
          </p:cNvSpPr>
          <p:nvPr>
            <p:ph type="sldNum" sz="quarter" idx="12"/>
          </p:nvPr>
        </p:nvSpPr>
        <p:spPr/>
        <p:txBody>
          <a:bodyPr/>
          <a:lstStyle/>
          <a:p>
            <a:fld id="{B7B102AD-496A-4A65-823A-BB29BE65CA55}" type="slidenum">
              <a:rPr lang="en-GB" smtClean="0"/>
              <a:t>‹#›</a:t>
            </a:fld>
            <a:endParaRPr lang="en-GB"/>
          </a:p>
        </p:txBody>
      </p:sp>
    </p:spTree>
    <p:extLst>
      <p:ext uri="{BB962C8B-B14F-4D97-AF65-F5344CB8AC3E}">
        <p14:creationId xmlns:p14="http://schemas.microsoft.com/office/powerpoint/2010/main" val="3267558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E583C-A704-4654-AD5F-87C9EA57DC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0FB4A07-97B1-4A1B-BD9B-B31B356D46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9E42B29-70CF-4297-8B22-9FA53B66933B}"/>
              </a:ext>
            </a:extLst>
          </p:cNvPr>
          <p:cNvSpPr>
            <a:spLocks noGrp="1"/>
          </p:cNvSpPr>
          <p:nvPr>
            <p:ph type="dt" sz="half" idx="10"/>
          </p:nvPr>
        </p:nvSpPr>
        <p:spPr/>
        <p:txBody>
          <a:bodyPr/>
          <a:lstStyle/>
          <a:p>
            <a:fld id="{A555CCF9-9E09-46CE-9F0B-EC1E983E3AD3}" type="datetimeFigureOut">
              <a:rPr lang="en-GB" smtClean="0"/>
              <a:t>14/04/2021</a:t>
            </a:fld>
            <a:endParaRPr lang="en-GB"/>
          </a:p>
        </p:txBody>
      </p:sp>
      <p:sp>
        <p:nvSpPr>
          <p:cNvPr id="5" name="Footer Placeholder 4">
            <a:extLst>
              <a:ext uri="{FF2B5EF4-FFF2-40B4-BE49-F238E27FC236}">
                <a16:creationId xmlns:a16="http://schemas.microsoft.com/office/drawing/2014/main" id="{5007D413-A755-43EE-A417-441AFE8CCC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FD2B85-45FE-4C54-A771-E8B29AB068C3}"/>
              </a:ext>
            </a:extLst>
          </p:cNvPr>
          <p:cNvSpPr>
            <a:spLocks noGrp="1"/>
          </p:cNvSpPr>
          <p:nvPr>
            <p:ph type="sldNum" sz="quarter" idx="12"/>
          </p:nvPr>
        </p:nvSpPr>
        <p:spPr/>
        <p:txBody>
          <a:bodyPr/>
          <a:lstStyle/>
          <a:p>
            <a:fld id="{B7B102AD-496A-4A65-823A-BB29BE65CA55}" type="slidenum">
              <a:rPr lang="en-GB" smtClean="0"/>
              <a:t>‹#›</a:t>
            </a:fld>
            <a:endParaRPr lang="en-GB"/>
          </a:p>
        </p:txBody>
      </p:sp>
    </p:spTree>
    <p:extLst>
      <p:ext uri="{BB962C8B-B14F-4D97-AF65-F5344CB8AC3E}">
        <p14:creationId xmlns:p14="http://schemas.microsoft.com/office/powerpoint/2010/main" val="4157749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9B022-8FC0-4BB4-92E9-FAE4EEB2ED1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1CAEB4-BBF9-4CC0-888B-CC8EA03ECCC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A7D393D-9895-4241-93E9-9817378DC6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2D8A6A5-6396-41D6-B114-CDAD078C344D}"/>
              </a:ext>
            </a:extLst>
          </p:cNvPr>
          <p:cNvSpPr>
            <a:spLocks noGrp="1"/>
          </p:cNvSpPr>
          <p:nvPr>
            <p:ph type="dt" sz="half" idx="10"/>
          </p:nvPr>
        </p:nvSpPr>
        <p:spPr/>
        <p:txBody>
          <a:bodyPr/>
          <a:lstStyle/>
          <a:p>
            <a:fld id="{A555CCF9-9E09-46CE-9F0B-EC1E983E3AD3}" type="datetimeFigureOut">
              <a:rPr lang="en-GB" smtClean="0"/>
              <a:t>14/04/2021</a:t>
            </a:fld>
            <a:endParaRPr lang="en-GB"/>
          </a:p>
        </p:txBody>
      </p:sp>
      <p:sp>
        <p:nvSpPr>
          <p:cNvPr id="6" name="Footer Placeholder 5">
            <a:extLst>
              <a:ext uri="{FF2B5EF4-FFF2-40B4-BE49-F238E27FC236}">
                <a16:creationId xmlns:a16="http://schemas.microsoft.com/office/drawing/2014/main" id="{76907EEC-271B-4575-AFDD-6AB3AC12A15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485356-BBDE-4172-B3DD-4FA053A5278C}"/>
              </a:ext>
            </a:extLst>
          </p:cNvPr>
          <p:cNvSpPr>
            <a:spLocks noGrp="1"/>
          </p:cNvSpPr>
          <p:nvPr>
            <p:ph type="sldNum" sz="quarter" idx="12"/>
          </p:nvPr>
        </p:nvSpPr>
        <p:spPr/>
        <p:txBody>
          <a:bodyPr/>
          <a:lstStyle/>
          <a:p>
            <a:fld id="{B7B102AD-496A-4A65-823A-BB29BE65CA55}" type="slidenum">
              <a:rPr lang="en-GB" smtClean="0"/>
              <a:t>‹#›</a:t>
            </a:fld>
            <a:endParaRPr lang="en-GB"/>
          </a:p>
        </p:txBody>
      </p:sp>
    </p:spTree>
    <p:extLst>
      <p:ext uri="{BB962C8B-B14F-4D97-AF65-F5344CB8AC3E}">
        <p14:creationId xmlns:p14="http://schemas.microsoft.com/office/powerpoint/2010/main" val="2985054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3C43D-31D4-4335-9775-EAFF2FF7C28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C1CE31-9EA2-4DE1-AB7C-5C4210E716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4D84DC-3A6B-4353-B2D5-3E317EE74C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792D27E-B652-4750-836E-903D346612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81E75D9-69AC-4840-B27C-A8CA08914BE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ADD4203-FEF8-4337-92FB-1ACF8567C8A5}"/>
              </a:ext>
            </a:extLst>
          </p:cNvPr>
          <p:cNvSpPr>
            <a:spLocks noGrp="1"/>
          </p:cNvSpPr>
          <p:nvPr>
            <p:ph type="dt" sz="half" idx="10"/>
          </p:nvPr>
        </p:nvSpPr>
        <p:spPr/>
        <p:txBody>
          <a:bodyPr/>
          <a:lstStyle/>
          <a:p>
            <a:fld id="{A555CCF9-9E09-46CE-9F0B-EC1E983E3AD3}" type="datetimeFigureOut">
              <a:rPr lang="en-GB" smtClean="0"/>
              <a:t>14/04/2021</a:t>
            </a:fld>
            <a:endParaRPr lang="en-GB"/>
          </a:p>
        </p:txBody>
      </p:sp>
      <p:sp>
        <p:nvSpPr>
          <p:cNvPr id="8" name="Footer Placeholder 7">
            <a:extLst>
              <a:ext uri="{FF2B5EF4-FFF2-40B4-BE49-F238E27FC236}">
                <a16:creationId xmlns:a16="http://schemas.microsoft.com/office/drawing/2014/main" id="{2B2D829E-2C99-41E5-A8A8-5E73D867D56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F88ACDD-687D-467A-81F7-EA65674C7DF1}"/>
              </a:ext>
            </a:extLst>
          </p:cNvPr>
          <p:cNvSpPr>
            <a:spLocks noGrp="1"/>
          </p:cNvSpPr>
          <p:nvPr>
            <p:ph type="sldNum" sz="quarter" idx="12"/>
          </p:nvPr>
        </p:nvSpPr>
        <p:spPr/>
        <p:txBody>
          <a:bodyPr/>
          <a:lstStyle/>
          <a:p>
            <a:fld id="{B7B102AD-496A-4A65-823A-BB29BE65CA55}" type="slidenum">
              <a:rPr lang="en-GB" smtClean="0"/>
              <a:t>‹#›</a:t>
            </a:fld>
            <a:endParaRPr lang="en-GB"/>
          </a:p>
        </p:txBody>
      </p:sp>
    </p:spTree>
    <p:extLst>
      <p:ext uri="{BB962C8B-B14F-4D97-AF65-F5344CB8AC3E}">
        <p14:creationId xmlns:p14="http://schemas.microsoft.com/office/powerpoint/2010/main" val="594323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8465D-287F-4900-BC6C-859C954CBCD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F18C116-CBA3-4201-AE2C-6ED1AE69452C}"/>
              </a:ext>
            </a:extLst>
          </p:cNvPr>
          <p:cNvSpPr>
            <a:spLocks noGrp="1"/>
          </p:cNvSpPr>
          <p:nvPr>
            <p:ph type="dt" sz="half" idx="10"/>
          </p:nvPr>
        </p:nvSpPr>
        <p:spPr/>
        <p:txBody>
          <a:bodyPr/>
          <a:lstStyle/>
          <a:p>
            <a:fld id="{A555CCF9-9E09-46CE-9F0B-EC1E983E3AD3}" type="datetimeFigureOut">
              <a:rPr lang="en-GB" smtClean="0"/>
              <a:t>14/04/2021</a:t>
            </a:fld>
            <a:endParaRPr lang="en-GB"/>
          </a:p>
        </p:txBody>
      </p:sp>
      <p:sp>
        <p:nvSpPr>
          <p:cNvPr id="4" name="Footer Placeholder 3">
            <a:extLst>
              <a:ext uri="{FF2B5EF4-FFF2-40B4-BE49-F238E27FC236}">
                <a16:creationId xmlns:a16="http://schemas.microsoft.com/office/drawing/2014/main" id="{C28416C1-89CF-44E5-BD18-61D5D2B526A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933F7FC-EBC4-4014-9FB3-0B830D8D1F18}"/>
              </a:ext>
            </a:extLst>
          </p:cNvPr>
          <p:cNvSpPr>
            <a:spLocks noGrp="1"/>
          </p:cNvSpPr>
          <p:nvPr>
            <p:ph type="sldNum" sz="quarter" idx="12"/>
          </p:nvPr>
        </p:nvSpPr>
        <p:spPr/>
        <p:txBody>
          <a:bodyPr/>
          <a:lstStyle/>
          <a:p>
            <a:fld id="{B7B102AD-496A-4A65-823A-BB29BE65CA55}" type="slidenum">
              <a:rPr lang="en-GB" smtClean="0"/>
              <a:t>‹#›</a:t>
            </a:fld>
            <a:endParaRPr lang="en-GB"/>
          </a:p>
        </p:txBody>
      </p:sp>
    </p:spTree>
    <p:extLst>
      <p:ext uri="{BB962C8B-B14F-4D97-AF65-F5344CB8AC3E}">
        <p14:creationId xmlns:p14="http://schemas.microsoft.com/office/powerpoint/2010/main" val="2574441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C0E9B6-23E0-4F42-B934-FDE0DE3B7DCB}"/>
              </a:ext>
            </a:extLst>
          </p:cNvPr>
          <p:cNvSpPr>
            <a:spLocks noGrp="1"/>
          </p:cNvSpPr>
          <p:nvPr>
            <p:ph type="dt" sz="half" idx="10"/>
          </p:nvPr>
        </p:nvSpPr>
        <p:spPr/>
        <p:txBody>
          <a:bodyPr/>
          <a:lstStyle/>
          <a:p>
            <a:fld id="{A555CCF9-9E09-46CE-9F0B-EC1E983E3AD3}" type="datetimeFigureOut">
              <a:rPr lang="en-GB" smtClean="0"/>
              <a:t>14/04/2021</a:t>
            </a:fld>
            <a:endParaRPr lang="en-GB"/>
          </a:p>
        </p:txBody>
      </p:sp>
      <p:sp>
        <p:nvSpPr>
          <p:cNvPr id="3" name="Footer Placeholder 2">
            <a:extLst>
              <a:ext uri="{FF2B5EF4-FFF2-40B4-BE49-F238E27FC236}">
                <a16:creationId xmlns:a16="http://schemas.microsoft.com/office/drawing/2014/main" id="{0B09AD93-BCB5-4479-9DC6-7D3CB3A728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A5F21FB-59BB-4B18-90DF-B8C765CA2308}"/>
              </a:ext>
            </a:extLst>
          </p:cNvPr>
          <p:cNvSpPr>
            <a:spLocks noGrp="1"/>
          </p:cNvSpPr>
          <p:nvPr>
            <p:ph type="sldNum" sz="quarter" idx="12"/>
          </p:nvPr>
        </p:nvSpPr>
        <p:spPr/>
        <p:txBody>
          <a:bodyPr/>
          <a:lstStyle/>
          <a:p>
            <a:fld id="{B7B102AD-496A-4A65-823A-BB29BE65CA55}" type="slidenum">
              <a:rPr lang="en-GB" smtClean="0"/>
              <a:t>‹#›</a:t>
            </a:fld>
            <a:endParaRPr lang="en-GB"/>
          </a:p>
        </p:txBody>
      </p:sp>
    </p:spTree>
    <p:extLst>
      <p:ext uri="{BB962C8B-B14F-4D97-AF65-F5344CB8AC3E}">
        <p14:creationId xmlns:p14="http://schemas.microsoft.com/office/powerpoint/2010/main" val="3277045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BA010-5A20-4298-BD0C-B88250D12B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527ACCE-DEA2-4794-A449-6E0ED51265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2DD15E2-87F3-4952-AF5F-D93E36CB4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9F9CFA-E0FE-4D09-B423-2585449981E3}"/>
              </a:ext>
            </a:extLst>
          </p:cNvPr>
          <p:cNvSpPr>
            <a:spLocks noGrp="1"/>
          </p:cNvSpPr>
          <p:nvPr>
            <p:ph type="dt" sz="half" idx="10"/>
          </p:nvPr>
        </p:nvSpPr>
        <p:spPr/>
        <p:txBody>
          <a:bodyPr/>
          <a:lstStyle/>
          <a:p>
            <a:fld id="{A555CCF9-9E09-46CE-9F0B-EC1E983E3AD3}" type="datetimeFigureOut">
              <a:rPr lang="en-GB" smtClean="0"/>
              <a:t>14/04/2021</a:t>
            </a:fld>
            <a:endParaRPr lang="en-GB"/>
          </a:p>
        </p:txBody>
      </p:sp>
      <p:sp>
        <p:nvSpPr>
          <p:cNvPr id="6" name="Footer Placeholder 5">
            <a:extLst>
              <a:ext uri="{FF2B5EF4-FFF2-40B4-BE49-F238E27FC236}">
                <a16:creationId xmlns:a16="http://schemas.microsoft.com/office/drawing/2014/main" id="{C6F27E28-ADF1-4B27-B9F0-C20817E6CFC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7A135EB-D413-46B7-A664-1338C14EE63C}"/>
              </a:ext>
            </a:extLst>
          </p:cNvPr>
          <p:cNvSpPr>
            <a:spLocks noGrp="1"/>
          </p:cNvSpPr>
          <p:nvPr>
            <p:ph type="sldNum" sz="quarter" idx="12"/>
          </p:nvPr>
        </p:nvSpPr>
        <p:spPr/>
        <p:txBody>
          <a:bodyPr/>
          <a:lstStyle/>
          <a:p>
            <a:fld id="{B7B102AD-496A-4A65-823A-BB29BE65CA55}" type="slidenum">
              <a:rPr lang="en-GB" smtClean="0"/>
              <a:t>‹#›</a:t>
            </a:fld>
            <a:endParaRPr lang="en-GB"/>
          </a:p>
        </p:txBody>
      </p:sp>
    </p:spTree>
    <p:extLst>
      <p:ext uri="{BB962C8B-B14F-4D97-AF65-F5344CB8AC3E}">
        <p14:creationId xmlns:p14="http://schemas.microsoft.com/office/powerpoint/2010/main" val="4270629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C93F8-4358-40DC-B824-56DA527AF3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6B90BEC-69C9-473B-9B21-3EA950913F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1516CCB-92A2-4DE8-9CEF-F99B1740A1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029091-D7F2-4215-AF95-96B3586D4DBE}"/>
              </a:ext>
            </a:extLst>
          </p:cNvPr>
          <p:cNvSpPr>
            <a:spLocks noGrp="1"/>
          </p:cNvSpPr>
          <p:nvPr>
            <p:ph type="dt" sz="half" idx="10"/>
          </p:nvPr>
        </p:nvSpPr>
        <p:spPr/>
        <p:txBody>
          <a:bodyPr/>
          <a:lstStyle/>
          <a:p>
            <a:fld id="{A555CCF9-9E09-46CE-9F0B-EC1E983E3AD3}" type="datetimeFigureOut">
              <a:rPr lang="en-GB" smtClean="0"/>
              <a:t>14/04/2021</a:t>
            </a:fld>
            <a:endParaRPr lang="en-GB"/>
          </a:p>
        </p:txBody>
      </p:sp>
      <p:sp>
        <p:nvSpPr>
          <p:cNvPr id="6" name="Footer Placeholder 5">
            <a:extLst>
              <a:ext uri="{FF2B5EF4-FFF2-40B4-BE49-F238E27FC236}">
                <a16:creationId xmlns:a16="http://schemas.microsoft.com/office/drawing/2014/main" id="{0ADCE22F-8A6F-467B-9761-8DB9A25E36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E0C6943-ECF6-4879-A611-32F4C9217E51}"/>
              </a:ext>
            </a:extLst>
          </p:cNvPr>
          <p:cNvSpPr>
            <a:spLocks noGrp="1"/>
          </p:cNvSpPr>
          <p:nvPr>
            <p:ph type="sldNum" sz="quarter" idx="12"/>
          </p:nvPr>
        </p:nvSpPr>
        <p:spPr/>
        <p:txBody>
          <a:bodyPr/>
          <a:lstStyle/>
          <a:p>
            <a:fld id="{B7B102AD-496A-4A65-823A-BB29BE65CA55}" type="slidenum">
              <a:rPr lang="en-GB" smtClean="0"/>
              <a:t>‹#›</a:t>
            </a:fld>
            <a:endParaRPr lang="en-GB"/>
          </a:p>
        </p:txBody>
      </p:sp>
    </p:spTree>
    <p:extLst>
      <p:ext uri="{BB962C8B-B14F-4D97-AF65-F5344CB8AC3E}">
        <p14:creationId xmlns:p14="http://schemas.microsoft.com/office/powerpoint/2010/main" val="3502481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2016D3-5D0A-4DB4-9D06-DD736FFBB9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35FE231-2377-4F42-A2E7-6CDF792AC2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79F0B9-F255-453C-BA75-1310A20834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55CCF9-9E09-46CE-9F0B-EC1E983E3AD3}" type="datetimeFigureOut">
              <a:rPr lang="en-GB" smtClean="0"/>
              <a:t>14/04/2021</a:t>
            </a:fld>
            <a:endParaRPr lang="en-GB"/>
          </a:p>
        </p:txBody>
      </p:sp>
      <p:sp>
        <p:nvSpPr>
          <p:cNvPr id="5" name="Footer Placeholder 4">
            <a:extLst>
              <a:ext uri="{FF2B5EF4-FFF2-40B4-BE49-F238E27FC236}">
                <a16:creationId xmlns:a16="http://schemas.microsoft.com/office/drawing/2014/main" id="{215F8A9F-3083-42D1-A7AC-DCE6718CBE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8CA8ED9-054A-48E5-AAB5-E87FABFB80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B102AD-496A-4A65-823A-BB29BE65CA55}" type="slidenum">
              <a:rPr lang="en-GB" smtClean="0"/>
              <a:t>‹#›</a:t>
            </a:fld>
            <a:endParaRPr lang="en-GB"/>
          </a:p>
        </p:txBody>
      </p:sp>
    </p:spTree>
    <p:extLst>
      <p:ext uri="{BB962C8B-B14F-4D97-AF65-F5344CB8AC3E}">
        <p14:creationId xmlns:p14="http://schemas.microsoft.com/office/powerpoint/2010/main" val="11176236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ur02.safelinks.protection.outlook.com/?url=https%3A%2F%2Fs4s.norfolk.gov.uk%2FEvent%2F135201&amp;data=04%7C01%7Cvictoria.groom%40norfolk.gov.uk%7C0dbaf22e736d460e15ca08d8e3ec1908%7C1419177e57e04f0faff0fd61b549d10e%7C0%7C0%7C637509950453778694%7CUnknown%7CTWFpbGZsb3d8eyJWIjoiMC4wLjAwMDAiLCJQIjoiV2luMzIiLCJBTiI6Ik1haWwiLCJXVCI6Mn0%3D%7C1000&amp;sdata=OvL8Ycg3Sscea%2FLkw%2BRjSeftF%2FUgRjTpCr39t5uUhXI%3D&amp;reserved=0" TargetMode="External"/><Relationship Id="rId7" Type="http://schemas.openxmlformats.org/officeDocument/2006/relationships/image" Target="../media/image7.jpg"/><Relationship Id="rId2" Type="http://schemas.openxmlformats.org/officeDocument/2006/relationships/hyperlink" Target="https://www.schools.norfolk.gov.uk/teaching-and-learning/wellbeing-in-education/wellbeing-introduction" TargetMode="External"/><Relationship Id="rId1" Type="http://schemas.openxmlformats.org/officeDocument/2006/relationships/slideLayout" Target="../slideLayouts/slideLayout2.xml"/><Relationship Id="rId6" Type="http://schemas.openxmlformats.org/officeDocument/2006/relationships/hyperlink" Target="mailto:victoria.groom@norfolk.gov.uk" TargetMode="External"/><Relationship Id="rId5" Type="http://schemas.openxmlformats.org/officeDocument/2006/relationships/hyperlink" Target="mailto:josie.rayner-wells@norfolk.gov.uk" TargetMode="External"/><Relationship Id="rId4" Type="http://schemas.openxmlformats.org/officeDocument/2006/relationships/hyperlink" Target="https://eur02.safelinks.protection.outlook.com/?url=https%3A%2F%2Fs4s.norfolk.gov.uk%2FEvent%2F135203&amp;data=04%7C01%7Cvictoria.groom%40norfolk.gov.uk%7C0dbaf22e736d460e15ca08d8e3ec1908%7C1419177e57e04f0faff0fd61b549d10e%7C0%7C0%7C637509950453778694%7CUnknown%7CTWFpbGZsb3d8eyJWIjoiMC4wLjAwMDAiLCJQIjoiV2luMzIiLCJBTiI6Ik1haWwiLCJXVCI6Mn0%3D%7C1000&amp;sdata=4r%2BieXSxwtYjqDlhznVQX5dVk2GOz2BLdh8gVa5R6I4%3D&amp;reserved=0"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Kelly.semper@nhs.net"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mailto:linkwork-point1@ormistonfamilies.org.uk"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england.nhs.uk/mental-health/cyp/" TargetMode="External"/><Relationship Id="rId2" Type="http://schemas.openxmlformats.org/officeDocument/2006/relationships/hyperlink" Target="https://www.gov.uk/government/consultations/transforming-children-and-young-peoples-mental-health-provision-a-green-pape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C25BB22-0A82-43CF-B0E9-0E9C01502563}"/>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49389" y="749898"/>
            <a:ext cx="3192774" cy="688542"/>
          </a:xfrm>
          <a:prstGeom prst="rect">
            <a:avLst/>
          </a:prstGeom>
        </p:spPr>
      </p:pic>
      <p:sp>
        <p:nvSpPr>
          <p:cNvPr id="7" name="Title 6">
            <a:extLst>
              <a:ext uri="{FF2B5EF4-FFF2-40B4-BE49-F238E27FC236}">
                <a16:creationId xmlns:a16="http://schemas.microsoft.com/office/drawing/2014/main" id="{DBB4673D-3C90-46B8-9012-331F7C81A5A9}"/>
              </a:ext>
            </a:extLst>
          </p:cNvPr>
          <p:cNvSpPr>
            <a:spLocks noGrp="1"/>
          </p:cNvSpPr>
          <p:nvPr>
            <p:ph type="title" idx="4294967295"/>
          </p:nvPr>
        </p:nvSpPr>
        <p:spPr>
          <a:xfrm>
            <a:off x="2692058" y="2369159"/>
            <a:ext cx="6794029" cy="22955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4000" b="1" i="0" u="none" strike="noStrike" kern="1200" cap="none" spc="0" normalizeH="0" baseline="0" noProof="0" dirty="0">
                <a:ln>
                  <a:noFill/>
                </a:ln>
                <a:solidFill>
                  <a:srgbClr val="3381BD"/>
                </a:solidFill>
                <a:effectLst/>
                <a:uLnTx/>
                <a:uFillTx/>
                <a:latin typeface="Arial" panose="020B0604020202020204" pitchFamily="34" charset="0"/>
                <a:ea typeface="Calibri" panose="020F0502020204030204" pitchFamily="34" charset="0"/>
                <a:cs typeface="Times New Roman" panose="02020603050405020304" pitchFamily="18" charset="0"/>
              </a:rPr>
              <a:t>Norfolk &amp; Waveney </a:t>
            </a:r>
          </a:p>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4000" b="1" i="0" u="none" strike="noStrike" kern="1200" cap="none" spc="0" normalizeH="0" baseline="0" noProof="0" dirty="0">
                <a:ln>
                  <a:noFill/>
                </a:ln>
                <a:solidFill>
                  <a:srgbClr val="3381BD"/>
                </a:solidFill>
                <a:effectLst/>
                <a:uLnTx/>
                <a:uFillTx/>
                <a:latin typeface="Arial" panose="020B0604020202020204" pitchFamily="34" charset="0"/>
                <a:ea typeface="Calibri" panose="020F0502020204030204" pitchFamily="34" charset="0"/>
                <a:cs typeface="Times New Roman" panose="02020603050405020304" pitchFamily="18" charset="0"/>
              </a:rPr>
              <a:t>CYPMH Transformation</a:t>
            </a:r>
          </a:p>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3000" b="1" i="1" u="none" strike="noStrike" kern="1200" cap="none" spc="0" normalizeH="0" baseline="0" noProof="0" dirty="0">
                <a:ln>
                  <a:noFill/>
                </a:ln>
                <a:solidFill>
                  <a:srgbClr val="3381BD"/>
                </a:solidFill>
                <a:effectLst/>
                <a:uLnTx/>
                <a:uFillTx/>
                <a:latin typeface="Arial" panose="020B0604020202020204" pitchFamily="34" charset="0"/>
                <a:ea typeface="Calibri" panose="020F0502020204030204" pitchFamily="34" charset="0"/>
                <a:cs typeface="Times New Roman" panose="02020603050405020304" pitchFamily="18" charset="0"/>
              </a:rPr>
              <a:t>School Forum Meeting – 12</a:t>
            </a:r>
            <a:r>
              <a:rPr kumimoji="0" lang="en-GB" sz="3000" b="1" i="1" u="none" strike="noStrike" kern="1200" cap="none" spc="0" normalizeH="0" baseline="30000" noProof="0" dirty="0">
                <a:ln>
                  <a:noFill/>
                </a:ln>
                <a:solidFill>
                  <a:srgbClr val="3381BD"/>
                </a:solidFill>
                <a:effectLst/>
                <a:uLnTx/>
                <a:uFillTx/>
                <a:latin typeface="Arial" panose="020B0604020202020204" pitchFamily="34" charset="0"/>
                <a:ea typeface="Calibri" panose="020F0502020204030204" pitchFamily="34" charset="0"/>
                <a:cs typeface="Times New Roman" panose="02020603050405020304" pitchFamily="18" charset="0"/>
              </a:rPr>
              <a:t>th</a:t>
            </a:r>
            <a:r>
              <a:rPr kumimoji="0" lang="en-GB" sz="3000" b="1" i="1" u="none" strike="noStrike" kern="1200" cap="none" spc="0" normalizeH="0" baseline="0" noProof="0" dirty="0">
                <a:ln>
                  <a:noFill/>
                </a:ln>
                <a:solidFill>
                  <a:srgbClr val="3381BD"/>
                </a:solidFill>
                <a:effectLst/>
                <a:uLnTx/>
                <a:uFillTx/>
                <a:latin typeface="Arial" panose="020B0604020202020204" pitchFamily="34" charset="0"/>
                <a:ea typeface="Calibri" panose="020F0502020204030204" pitchFamily="34" charset="0"/>
                <a:cs typeface="Times New Roman" panose="02020603050405020304" pitchFamily="18" charset="0"/>
              </a:rPr>
              <a:t> March </a:t>
            </a:r>
            <a:endParaRPr kumimoji="0" lang="en-GB" sz="3000" b="0" i="1" u="none" strike="noStrike" kern="1200" cap="none" spc="0" normalizeH="0" baseline="0" noProof="0" dirty="0">
              <a:ln>
                <a:noFill/>
              </a:ln>
              <a:solidFill>
                <a:srgbClr val="3381BD"/>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0995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418" y="212726"/>
            <a:ext cx="10515600" cy="861002"/>
          </a:xfrm>
        </p:spPr>
        <p:txBody>
          <a:bodyPr/>
          <a:lstStyle/>
          <a:p>
            <a:r>
              <a:rPr lang="en-GB" dirty="0"/>
              <a:t>‘Nurturing Resilience’ Programme</a:t>
            </a:r>
          </a:p>
        </p:txBody>
      </p:sp>
      <p:sp>
        <p:nvSpPr>
          <p:cNvPr id="3" name="Content Placeholder 2"/>
          <p:cNvSpPr>
            <a:spLocks noGrp="1"/>
          </p:cNvSpPr>
          <p:nvPr>
            <p:ph idx="1"/>
          </p:nvPr>
        </p:nvSpPr>
        <p:spPr>
          <a:xfrm>
            <a:off x="436418" y="983337"/>
            <a:ext cx="10965873" cy="5724960"/>
          </a:xfrm>
        </p:spPr>
        <p:txBody>
          <a:bodyPr>
            <a:normAutofit fontScale="62500" lnSpcReduction="20000"/>
          </a:bodyPr>
          <a:lstStyle/>
          <a:p>
            <a:pPr marL="0" indent="0" algn="ctr">
              <a:buNone/>
            </a:pPr>
            <a:r>
              <a:rPr lang="en-GB" sz="2200" i="1" dirty="0"/>
              <a:t>Fully funded (by </a:t>
            </a:r>
            <a:r>
              <a:rPr lang="en-GB" sz="2200" i="1" dirty="0" err="1"/>
              <a:t>DfE</a:t>
            </a:r>
            <a:r>
              <a:rPr lang="en-GB" sz="2200" i="1" dirty="0"/>
              <a:t> and </a:t>
            </a:r>
            <a:r>
              <a:rPr lang="en-GB" sz="2200" i="1" dirty="0" err="1"/>
              <a:t>DfHSC</a:t>
            </a:r>
            <a:r>
              <a:rPr lang="en-GB" sz="2200" i="1" dirty="0"/>
              <a:t>) project to support schools around emotional wellbeing and embedding whole school approaches to mental health in light of the pandemic</a:t>
            </a:r>
          </a:p>
          <a:p>
            <a:pPr marL="0" indent="0">
              <a:buNone/>
            </a:pPr>
            <a:endParaRPr lang="en-GB" sz="2200" i="1" dirty="0"/>
          </a:p>
          <a:p>
            <a:pPr marL="0" indent="0">
              <a:buNone/>
            </a:pPr>
            <a:r>
              <a:rPr lang="en-GB" sz="2900" u="sng" dirty="0"/>
              <a:t>Phase 1 (delivered Sep-Dec 2020)</a:t>
            </a:r>
          </a:p>
          <a:p>
            <a:r>
              <a:rPr lang="en-GB" sz="2200" dirty="0"/>
              <a:t>2 part webinar and evidence based resources available to access for all schools to promote Whole School Approaches to Emotional Health</a:t>
            </a:r>
          </a:p>
          <a:p>
            <a:r>
              <a:rPr lang="en-GB" sz="2200" dirty="0"/>
              <a:t>Whole school approach to EHWB; A Toolkit</a:t>
            </a:r>
          </a:p>
          <a:p>
            <a:pPr marL="0" indent="0" algn="ctr">
              <a:buNone/>
            </a:pPr>
            <a:r>
              <a:rPr lang="en-GB" sz="2600" b="1" dirty="0"/>
              <a:t>All resources accessible for any education setting: </a:t>
            </a:r>
            <a:r>
              <a:rPr lang="en-GB" sz="2600" b="1" dirty="0">
                <a:hlinkClick r:id="rId2"/>
              </a:rPr>
              <a:t>https://www.schools.norfolk.gov.uk/teaching-and-learning/wellbeing-in-education/wellbeing-introduction</a:t>
            </a:r>
            <a:endParaRPr lang="en-GB" sz="2600" b="1" dirty="0"/>
          </a:p>
          <a:p>
            <a:pPr marL="0" indent="0" algn="ctr">
              <a:buNone/>
            </a:pPr>
            <a:endParaRPr lang="en-GB" sz="3200" dirty="0"/>
          </a:p>
          <a:p>
            <a:pPr marL="0" indent="0">
              <a:buNone/>
            </a:pPr>
            <a:r>
              <a:rPr lang="en-GB" sz="2900" u="sng" dirty="0"/>
              <a:t>Phase 2  (March-July 2021)</a:t>
            </a:r>
          </a:p>
          <a:p>
            <a:r>
              <a:rPr lang="en-GB" sz="2200" dirty="0"/>
              <a:t>Webinars on identified areas of concern focussing on NQTs, SENCOs, DSLs – focus on Trauma informed practice. </a:t>
            </a:r>
          </a:p>
          <a:p>
            <a:r>
              <a:rPr lang="en-GB" sz="2200" dirty="0"/>
              <a:t>Nurturing Wellbeing Webinars aimed at both Primary and Secondary Age pupils – all schools – Part 1 has happened (and will be available online soon) to book part 2:</a:t>
            </a:r>
          </a:p>
          <a:p>
            <a:pPr lvl="1"/>
            <a:r>
              <a:rPr lang="en-GB" sz="2200" dirty="0"/>
              <a:t>Primary </a:t>
            </a:r>
            <a:r>
              <a:rPr lang="en-GB" sz="2200" u="sng" dirty="0">
                <a:hlinkClick r:id="rId3"/>
              </a:rPr>
              <a:t>https://s4s.norfolk.gov.uk/Event/135201</a:t>
            </a:r>
            <a:r>
              <a:rPr lang="en-GB" sz="2200" dirty="0"/>
              <a:t> </a:t>
            </a:r>
          </a:p>
          <a:p>
            <a:pPr lvl="1"/>
            <a:r>
              <a:rPr lang="en-GB" sz="2200" dirty="0"/>
              <a:t>Secondary </a:t>
            </a:r>
            <a:r>
              <a:rPr lang="en-GB" sz="2200" u="sng" dirty="0">
                <a:hlinkClick r:id="rId4"/>
              </a:rPr>
              <a:t>https://s4s.norfolk.gov.uk/Event/135203</a:t>
            </a:r>
            <a:endParaRPr lang="en-GB" sz="2200" dirty="0"/>
          </a:p>
          <a:p>
            <a:endParaRPr lang="en-GB" sz="2200" dirty="0"/>
          </a:p>
          <a:p>
            <a:r>
              <a:rPr lang="en-GB" sz="2200" dirty="0"/>
              <a:t>Targeted offer for some schools to develop their own ‘Whole School Approach’ (supported by an advisor) – EOI Closed</a:t>
            </a:r>
          </a:p>
          <a:p>
            <a:r>
              <a:rPr lang="en-GB" sz="2200" dirty="0"/>
              <a:t>Further targeted offer to schools who will be additionally supported to mobilise their approaches to EHWB – EOI Closed</a:t>
            </a:r>
            <a:endParaRPr lang="en-GB" sz="2900" dirty="0"/>
          </a:p>
          <a:p>
            <a:pPr marL="0" indent="0">
              <a:buNone/>
            </a:pPr>
            <a:endParaRPr lang="en-GB" sz="3200" dirty="0"/>
          </a:p>
          <a:p>
            <a:pPr marL="0" indent="0" algn="ctr">
              <a:buNone/>
            </a:pPr>
            <a:r>
              <a:rPr lang="en-GB" sz="2600" b="1" dirty="0"/>
              <a:t>For further information please contact the Inclusion and Opportunity Team in Norfolk County Council: </a:t>
            </a:r>
            <a:r>
              <a:rPr lang="en-GB" sz="2600" b="1" dirty="0">
                <a:hlinkClick r:id="rId5"/>
              </a:rPr>
              <a:t>josie.rayner-wells@norfolk.gov.uk</a:t>
            </a:r>
            <a:r>
              <a:rPr lang="en-GB" sz="2600" b="1" dirty="0"/>
              <a:t> and </a:t>
            </a:r>
            <a:r>
              <a:rPr lang="en-GB" sz="2600" b="1" dirty="0">
                <a:hlinkClick r:id="rId6"/>
              </a:rPr>
              <a:t>victoria.groom@norfolk.gov.uk</a:t>
            </a:r>
            <a:endParaRPr lang="en-GB" sz="2200" b="1" dirty="0"/>
          </a:p>
          <a:p>
            <a:pPr marL="0" indent="0">
              <a:buNone/>
            </a:pPr>
            <a:endParaRPr lang="en-GB" dirty="0"/>
          </a:p>
          <a:p>
            <a:pPr marL="0" indent="0">
              <a:buNone/>
            </a:pPr>
            <a:endParaRPr lang="en-GB" dirty="0"/>
          </a:p>
          <a:p>
            <a:pPr marL="0" indent="0">
              <a:buNone/>
            </a:pPr>
            <a:endParaRPr lang="en-GB" dirty="0"/>
          </a:p>
          <a:p>
            <a:endParaRPr lang="en-GB" dirty="0"/>
          </a:p>
        </p:txBody>
      </p:sp>
      <p:pic>
        <p:nvPicPr>
          <p:cNvPr id="4" name="Picture 3">
            <a:extLst>
              <a:ext uri="{C183D7F6-B498-43B3-948B-1728B52AA6E4}">
                <adec:decorative xmlns:adec="http://schemas.microsoft.com/office/drawing/2017/decorative" val="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389918" y="303117"/>
            <a:ext cx="2448791" cy="680220"/>
          </a:xfrm>
          <a:prstGeom prst="rect">
            <a:avLst/>
          </a:prstGeom>
        </p:spPr>
      </p:pic>
    </p:spTree>
    <p:extLst>
      <p:ext uri="{BB962C8B-B14F-4D97-AF65-F5344CB8AC3E}">
        <p14:creationId xmlns:p14="http://schemas.microsoft.com/office/powerpoint/2010/main" val="2011994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0675"/>
            <a:ext cx="10515600" cy="868362"/>
          </a:xfrm>
        </p:spPr>
        <p:txBody>
          <a:bodyPr/>
          <a:lstStyle/>
          <a:p>
            <a:r>
              <a:rPr lang="en-GB" dirty="0"/>
              <a:t>Key Calls to Action/Things to Consider…</a:t>
            </a:r>
          </a:p>
        </p:txBody>
      </p:sp>
      <p:sp>
        <p:nvSpPr>
          <p:cNvPr id="3" name="Content Placeholder 2"/>
          <p:cNvSpPr>
            <a:spLocks noGrp="1"/>
          </p:cNvSpPr>
          <p:nvPr>
            <p:ph idx="1"/>
          </p:nvPr>
        </p:nvSpPr>
        <p:spPr>
          <a:xfrm>
            <a:off x="250853" y="1039091"/>
            <a:ext cx="11102947" cy="5562600"/>
          </a:xfrm>
        </p:spPr>
        <p:txBody>
          <a:bodyPr>
            <a:normAutofit fontScale="62500" lnSpcReduction="20000"/>
          </a:bodyPr>
          <a:lstStyle/>
          <a:p>
            <a:r>
              <a:rPr lang="en-GB" i="1" dirty="0"/>
              <a:t>How many of our schools do not have any Mental Health Champions (how many schools have only one and should have more)? How do we promote this? </a:t>
            </a:r>
          </a:p>
          <a:p>
            <a:endParaRPr lang="en-GB" i="1" dirty="0"/>
          </a:p>
          <a:p>
            <a:r>
              <a:rPr lang="en-GB" i="1" dirty="0"/>
              <a:t>How consistent are policies and procedures around supporting CYP with EWB and MH (and behavioural) needs across Norfolk schools? How frequently are these reviewed and revised? </a:t>
            </a:r>
          </a:p>
          <a:p>
            <a:endParaRPr lang="en-GB" i="1" dirty="0"/>
          </a:p>
          <a:p>
            <a:r>
              <a:rPr lang="en-GB" i="1" dirty="0"/>
              <a:t>How are we promoting </a:t>
            </a:r>
            <a:r>
              <a:rPr lang="en-GB" i="1" dirty="0" err="1"/>
              <a:t>Kooth</a:t>
            </a:r>
            <a:r>
              <a:rPr lang="en-GB" i="1" dirty="0"/>
              <a:t> within the Education sector – could we be doing more to utilise this resource? </a:t>
            </a:r>
          </a:p>
          <a:p>
            <a:endParaRPr lang="en-GB" i="1" dirty="0"/>
          </a:p>
          <a:p>
            <a:r>
              <a:rPr lang="en-GB" i="1" dirty="0"/>
              <a:t>How can we as a system ‘give pupils a voice’…what do CYP want to see schools do to support their mental health and wellbeing – could this be through school council groups, or regular engagement as part of the tutor time? How do we ensure these suggestions are properly considered/implemented? </a:t>
            </a:r>
          </a:p>
          <a:p>
            <a:endParaRPr lang="en-GB" i="1" dirty="0"/>
          </a:p>
          <a:p>
            <a:r>
              <a:rPr lang="en-GB" i="1" dirty="0"/>
              <a:t>How do we embed wellbeing and resilience building ‘activities’ into the school curriculum/day e.g. Mindfulness Monday, Time to Talk Tuesday – so wellbeing is not just considered during RSHE time? </a:t>
            </a:r>
          </a:p>
          <a:p>
            <a:endParaRPr lang="en-GB" i="1" dirty="0"/>
          </a:p>
          <a:p>
            <a:r>
              <a:rPr lang="en-GB" i="1" dirty="0"/>
              <a:t>How is staff wellbeing considered? Are there places/people school staff can go to if they have just had a really difficult conversation? How can a culture around promoting wellbeing and resilience be modelled across the entire school landscape (as opposed to prioritising discussion around mental illness)?</a:t>
            </a:r>
          </a:p>
          <a:p>
            <a:endParaRPr lang="en-GB" i="1" dirty="0"/>
          </a:p>
          <a:p>
            <a:r>
              <a:rPr lang="en-GB" i="1" dirty="0"/>
              <a:t> What more could we do to support parents? </a:t>
            </a:r>
          </a:p>
          <a:p>
            <a:endParaRPr lang="en-GB" i="1" dirty="0"/>
          </a:p>
          <a:p>
            <a:endParaRPr lang="en-GB" i="1" dirty="0"/>
          </a:p>
        </p:txBody>
      </p:sp>
    </p:spTree>
    <p:extLst>
      <p:ext uri="{BB962C8B-B14F-4D97-AF65-F5344CB8AC3E}">
        <p14:creationId xmlns:p14="http://schemas.microsoft.com/office/powerpoint/2010/main" val="1579686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7068E179-44A9-4789-87D8-6F5CB1494D32}"/>
              </a:ext>
            </a:extLst>
          </p:cNvPr>
          <p:cNvSpPr>
            <a:spLocks noGrp="1"/>
          </p:cNvSpPr>
          <p:nvPr>
            <p:ph type="title" idx="4294967295"/>
          </p:nvPr>
        </p:nvSpPr>
        <p:spPr>
          <a:xfrm>
            <a:off x="3855839" y="2694742"/>
            <a:ext cx="6794029" cy="74001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4000" b="1" i="0" u="none" strike="noStrike" kern="1200" cap="none" spc="0" normalizeH="0" baseline="0" noProof="0" dirty="0">
                <a:ln>
                  <a:noFill/>
                </a:ln>
                <a:solidFill>
                  <a:srgbClr val="3381BD"/>
                </a:solidFill>
                <a:effectLst/>
                <a:uLnTx/>
                <a:uFillTx/>
                <a:latin typeface="Arial" panose="020B0604020202020204" pitchFamily="34" charset="0"/>
                <a:ea typeface="Calibri" panose="020F0502020204030204" pitchFamily="34" charset="0"/>
                <a:cs typeface="Times New Roman" panose="02020603050405020304" pitchFamily="18" charset="0"/>
              </a:rPr>
              <a:t>Any questions?</a:t>
            </a:r>
          </a:p>
        </p:txBody>
      </p:sp>
      <p:pic>
        <p:nvPicPr>
          <p:cNvPr id="3" name="Picture 2">
            <a:extLst>
              <a:ext uri="{FF2B5EF4-FFF2-40B4-BE49-F238E27FC236}">
                <a16:creationId xmlns:a16="http://schemas.microsoft.com/office/drawing/2014/main" id="{2C25BB22-0A82-43CF-B0E9-0E9C01502563}"/>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49389" y="749898"/>
            <a:ext cx="3192774" cy="688542"/>
          </a:xfrm>
          <a:prstGeom prst="rect">
            <a:avLst/>
          </a:prstGeom>
        </p:spPr>
      </p:pic>
      <p:sp>
        <p:nvSpPr>
          <p:cNvPr id="4" name="Rectangle 3">
            <a:extLst>
              <a:ext uri="{FF2B5EF4-FFF2-40B4-BE49-F238E27FC236}">
                <a16:creationId xmlns:a16="http://schemas.microsoft.com/office/drawing/2014/main" id="{7068E179-44A9-4789-87D8-6F5CB1494D32}"/>
              </a:ext>
            </a:extLst>
          </p:cNvPr>
          <p:cNvSpPr/>
          <p:nvPr/>
        </p:nvSpPr>
        <p:spPr>
          <a:xfrm>
            <a:off x="4551219" y="6400834"/>
            <a:ext cx="8227540" cy="410882"/>
          </a:xfrm>
          <a:prstGeom prst="rect">
            <a:avLst/>
          </a:prstGeom>
        </p:spPr>
        <p:txBody>
          <a:bodyPr wrap="square">
            <a:spAutoFit/>
          </a:bodyPr>
          <a:lstStyle/>
          <a:p>
            <a:pPr>
              <a:lnSpc>
                <a:spcPct val="115000"/>
              </a:lnSpc>
              <a:spcAft>
                <a:spcPts val="1000"/>
              </a:spcAft>
            </a:pPr>
            <a:r>
              <a:rPr lang="en-GB" b="1" dirty="0">
                <a:solidFill>
                  <a:srgbClr val="3381BD"/>
                </a:solidFill>
                <a:latin typeface="Arial" panose="020B0604020202020204" pitchFamily="34" charset="0"/>
                <a:ea typeface="Calibri" panose="020F0502020204030204" pitchFamily="34" charset="0"/>
                <a:cs typeface="Times New Roman" panose="02020603050405020304" pitchFamily="18" charset="0"/>
              </a:rPr>
              <a:t>Please email </a:t>
            </a:r>
            <a:r>
              <a:rPr lang="en-GB" b="1" dirty="0">
                <a:solidFill>
                  <a:srgbClr val="3381BD"/>
                </a:solidFill>
                <a:latin typeface="Arial" panose="020B0604020202020204" pitchFamily="34" charset="0"/>
                <a:ea typeface="Calibri" panose="020F0502020204030204" pitchFamily="34" charset="0"/>
                <a:cs typeface="Times New Roman" panose="02020603050405020304" pitchFamily="18" charset="0"/>
                <a:hlinkClick r:id="rId3"/>
              </a:rPr>
              <a:t>Kelly.semper@nhs.net</a:t>
            </a:r>
            <a:r>
              <a:rPr lang="en-GB" b="1" dirty="0">
                <a:solidFill>
                  <a:srgbClr val="3381BD"/>
                </a:solidFill>
                <a:latin typeface="Arial" panose="020B0604020202020204" pitchFamily="34" charset="0"/>
                <a:ea typeface="Calibri" panose="020F0502020204030204" pitchFamily="34" charset="0"/>
                <a:cs typeface="Times New Roman" panose="02020603050405020304" pitchFamily="18" charset="0"/>
              </a:rPr>
              <a:t> if you need further information</a:t>
            </a:r>
          </a:p>
        </p:txBody>
      </p:sp>
    </p:spTree>
    <p:extLst>
      <p:ext uri="{BB962C8B-B14F-4D97-AF65-F5344CB8AC3E}">
        <p14:creationId xmlns:p14="http://schemas.microsoft.com/office/powerpoint/2010/main" val="1907682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417BA084-65F3-4704-B50F-38AC33AD0D21}"/>
              </a:ext>
              <a:ext uri="{C183D7F6-B498-43B3-948B-1728B52AA6E4}">
                <adec:decorative xmlns:adec="http://schemas.microsoft.com/office/drawing/2017/decorative" val="1"/>
              </a:ext>
            </a:extLst>
          </p:cNvPr>
          <p:cNvSpPr/>
          <p:nvPr/>
        </p:nvSpPr>
        <p:spPr>
          <a:xfrm>
            <a:off x="0" y="0"/>
            <a:ext cx="12192000" cy="118437"/>
          </a:xfrm>
          <a:prstGeom prst="rect">
            <a:avLst/>
          </a:prstGeom>
          <a:solidFill>
            <a:srgbClr val="98BF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C2247ADE-FC06-4FD9-94E0-D174A0A3C62E}"/>
              </a:ext>
              <a:ext uri="{C183D7F6-B498-43B3-948B-1728B52AA6E4}">
                <adec:decorative xmlns:adec="http://schemas.microsoft.com/office/drawing/2017/decorative" val="1"/>
              </a:ext>
            </a:extLst>
          </p:cNvPr>
          <p:cNvSpPr/>
          <p:nvPr/>
        </p:nvSpPr>
        <p:spPr>
          <a:xfrm>
            <a:off x="6527383" y="-1382230"/>
            <a:ext cx="6181747" cy="6181747"/>
          </a:xfrm>
          <a:prstGeom prst="ellipse">
            <a:avLst/>
          </a:prstGeom>
          <a:solidFill>
            <a:srgbClr val="97BF0D">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27" name="Picture 26">
            <a:extLst>
              <a:ext uri="{FF2B5EF4-FFF2-40B4-BE49-F238E27FC236}">
                <a16:creationId xmlns:a16="http://schemas.microsoft.com/office/drawing/2014/main" id="{AE09303A-7724-45FF-8743-D56F88B20C8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0439742" y="6047454"/>
            <a:ext cx="1307802" cy="397409"/>
          </a:xfrm>
          <a:prstGeom prst="rect">
            <a:avLst/>
          </a:prstGeom>
        </p:spPr>
      </p:pic>
      <p:sp>
        <p:nvSpPr>
          <p:cNvPr id="2" name="Title 1">
            <a:extLst>
              <a:ext uri="{FF2B5EF4-FFF2-40B4-BE49-F238E27FC236}">
                <a16:creationId xmlns:a16="http://schemas.microsoft.com/office/drawing/2014/main" id="{2227DB34-7D6E-4A70-86AF-708AB993040E}"/>
              </a:ext>
            </a:extLst>
          </p:cNvPr>
          <p:cNvSpPr txBox="1">
            <a:spLocks noGrp="1"/>
          </p:cNvSpPr>
          <p:nvPr>
            <p:ph type="title" idx="4294967295"/>
          </p:nvPr>
        </p:nvSpPr>
        <p:spPr>
          <a:xfrm>
            <a:off x="332509" y="318655"/>
            <a:ext cx="11415035" cy="64633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The Integrated CYP MH Commissioning Team</a:t>
            </a:r>
          </a:p>
        </p:txBody>
      </p:sp>
      <p:sp>
        <p:nvSpPr>
          <p:cNvPr id="3" name="TextBox 2">
            <a:extLst>
              <a:ext uri="{FF2B5EF4-FFF2-40B4-BE49-F238E27FC236}">
                <a16:creationId xmlns:a16="http://schemas.microsoft.com/office/drawing/2014/main" id="{8E1AB8C7-44D7-4EB1-A821-B25B9B5AF32B}"/>
              </a:ext>
            </a:extLst>
          </p:cNvPr>
          <p:cNvSpPr txBox="1"/>
          <p:nvPr/>
        </p:nvSpPr>
        <p:spPr>
          <a:xfrm>
            <a:off x="311649" y="1128219"/>
            <a:ext cx="11234926" cy="5447645"/>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The CYP Mental Health Integrated Commissioning team is currently a team of 4 with a WTE of 3.2 (although 2 more are joining soon!)</a:t>
            </a:r>
          </a:p>
          <a:p>
            <a:r>
              <a:rPr lang="en-GB" sz="1200" dirty="0">
                <a:latin typeface="Arial" panose="020B0604020202020204" pitchFamily="34" charset="0"/>
                <a:cs typeface="Arial" panose="020B0604020202020204" pitchFamily="34" charset="0"/>
              </a:rPr>
              <a:t> </a:t>
            </a:r>
          </a:p>
          <a:p>
            <a:r>
              <a:rPr lang="en-GB" sz="1200" dirty="0">
                <a:latin typeface="Arial" panose="020B0604020202020204" pitchFamily="34" charset="0"/>
                <a:cs typeface="Arial" panose="020B0604020202020204" pitchFamily="34" charset="0"/>
              </a:rPr>
              <a:t>We are responsible for the commissioning of and ongoing transformation relating to all CYP MH service areas – in line with the NHS Long Term Plan we are moving to a model which views CYP from birth to the young persons 25</a:t>
            </a:r>
            <a:r>
              <a:rPr lang="en-GB" sz="1200" baseline="30000" dirty="0">
                <a:latin typeface="Arial" panose="020B0604020202020204" pitchFamily="34" charset="0"/>
                <a:cs typeface="Arial" panose="020B0604020202020204" pitchFamily="34" charset="0"/>
              </a:rPr>
              <a:t>th</a:t>
            </a:r>
            <a:r>
              <a:rPr lang="en-GB" sz="1200" dirty="0">
                <a:latin typeface="Arial" panose="020B0604020202020204" pitchFamily="34" charset="0"/>
                <a:cs typeface="Arial" panose="020B0604020202020204" pitchFamily="34" charset="0"/>
              </a:rPr>
              <a:t> Birthday. </a:t>
            </a:r>
          </a:p>
          <a:p>
            <a:r>
              <a:rPr lang="en-GB" sz="1200" dirty="0">
                <a:latin typeface="Arial" panose="020B0604020202020204" pitchFamily="34" charset="0"/>
                <a:cs typeface="Arial" panose="020B0604020202020204" pitchFamily="34" charset="0"/>
              </a:rPr>
              <a:t>There are also significant overlaps with other areas of CYP commissioning and transformation and thus we are also involved in wider programmes relating to NDD, Safeguarding and SEND. </a:t>
            </a:r>
          </a:p>
          <a:p>
            <a:r>
              <a:rPr lang="en-GB" sz="1200" dirty="0">
                <a:latin typeface="Arial" panose="020B0604020202020204" pitchFamily="34" charset="0"/>
                <a:cs typeface="Arial" panose="020B0604020202020204" pitchFamily="34" charset="0"/>
              </a:rPr>
              <a:t>Across CYPMH services in Norfolk and Waveney we are adopting the ‘Thrive Framework’ which means every child across Norfolk and Waveney will have an offer of support for their emotional wellbeing and mental health needs across all 5 ‘needs based groupings’. </a:t>
            </a:r>
          </a:p>
          <a:p>
            <a:endParaRPr lang="en-GB" sz="1200" dirty="0">
              <a:latin typeface="Arial" panose="020B0604020202020204" pitchFamily="34" charset="0"/>
              <a:cs typeface="Arial" panose="020B0604020202020204" pitchFamily="34" charset="0"/>
            </a:endParaRPr>
          </a:p>
          <a:p>
            <a:r>
              <a:rPr lang="en-GB" sz="1200" dirty="0">
                <a:latin typeface="Arial" panose="020B0604020202020204" pitchFamily="34" charset="0"/>
                <a:cs typeface="Arial" panose="020B0604020202020204" pitchFamily="34" charset="0"/>
              </a:rPr>
              <a:t>The portfolio for our team is significant. However headline priorities include:</a:t>
            </a:r>
          </a:p>
          <a:p>
            <a:endParaRPr lang="en-GB" sz="1200" dirty="0">
              <a:latin typeface="Arial" panose="020B0604020202020204" pitchFamily="34" charset="0"/>
              <a:cs typeface="Arial" panose="020B0604020202020204" pitchFamily="34" charset="0"/>
            </a:endParaRPr>
          </a:p>
          <a:p>
            <a:pPr marL="342900" indent="-342900">
              <a:lnSpc>
                <a:spcPct val="100000"/>
              </a:lnSpc>
              <a:spcBef>
                <a:spcPts val="0"/>
              </a:spcBef>
              <a:buFont typeface="+mj-lt"/>
              <a:buAutoNum type="arabicPeriod"/>
            </a:pPr>
            <a:r>
              <a:rPr lang="en-GB" sz="1200" dirty="0">
                <a:latin typeface="Arial" panose="020B0604020202020204" pitchFamily="34" charset="0"/>
                <a:cs typeface="Arial" panose="020B0604020202020204" pitchFamily="34" charset="0"/>
              </a:rPr>
              <a:t>Meeting National Standard in line with the Five Year Forward View and the Long Term Plan – Minimum access of 35% increasing year on year and the Eating Disorder Access and Waiting Time Standard, 1 Week to Treatment for Urgent and 1 Week to Treatment for Routine</a:t>
            </a:r>
          </a:p>
          <a:p>
            <a:pPr marL="342900" indent="-342900">
              <a:buFont typeface="+mj-lt"/>
              <a:buAutoNum type="arabicPeriod"/>
            </a:pPr>
            <a:r>
              <a:rPr lang="en-GB" sz="1200" dirty="0">
                <a:latin typeface="Arial" panose="020B0604020202020204" pitchFamily="34" charset="0"/>
                <a:cs typeface="Arial" panose="020B0604020202020204" pitchFamily="34" charset="0"/>
              </a:rPr>
              <a:t>Multiple transformation programmes; including Core CAMHS Commissioning (Early Intervention and NSFT Core Offer), Eating Disorders, Crisis Presentations and Inpatient admissions, Self Harm and Suicide Prevention, Improving Transitions (particularly 18-25 years), Perinatal and Maternal Mental Health, LAC, T</a:t>
            </a:r>
            <a:r>
              <a:rPr lang="en-GB" sz="1200" b="1" dirty="0">
                <a:latin typeface="Arial" panose="020B0604020202020204" pitchFamily="34" charset="0"/>
                <a:cs typeface="Arial" panose="020B0604020202020204" pitchFamily="34" charset="0"/>
              </a:rPr>
              <a:t>hriving and Universal (including the MH Offer to Schools) </a:t>
            </a:r>
            <a:r>
              <a:rPr lang="en-GB" sz="1200" dirty="0">
                <a:latin typeface="Arial" panose="020B0604020202020204" pitchFamily="34" charset="0"/>
                <a:cs typeface="Arial" panose="020B0604020202020204" pitchFamily="34" charset="0"/>
              </a:rPr>
              <a:t>and Digital e.g. digital solutions to case management and the online offer of support. </a:t>
            </a:r>
          </a:p>
          <a:p>
            <a:pPr marL="342900" indent="-342900">
              <a:lnSpc>
                <a:spcPct val="100000"/>
              </a:lnSpc>
              <a:spcBef>
                <a:spcPts val="0"/>
              </a:spcBef>
              <a:buFont typeface="+mj-lt"/>
              <a:buAutoNum type="arabicPeriod"/>
            </a:pPr>
            <a:r>
              <a:rPr lang="en-GB" sz="1200" dirty="0">
                <a:latin typeface="Arial" panose="020B0604020202020204" pitchFamily="34" charset="0"/>
                <a:cs typeface="Arial" panose="020B0604020202020204" pitchFamily="34" charset="0"/>
              </a:rPr>
              <a:t>Ensuring Easy Access to CYPMHS and appropriate support regardless of presentation or severity of need (improving external referral forms, scoping an integrated front door, </a:t>
            </a:r>
            <a:r>
              <a:rPr lang="en-GB" sz="1200" b="1" dirty="0">
                <a:latin typeface="Arial" panose="020B0604020202020204" pitchFamily="34" charset="0"/>
                <a:cs typeface="Arial" panose="020B0604020202020204" pitchFamily="34" charset="0"/>
              </a:rPr>
              <a:t>improving communications and access to advice and guidance</a:t>
            </a:r>
            <a:r>
              <a:rPr lang="en-GB" sz="1200" dirty="0">
                <a:latin typeface="Arial" panose="020B0604020202020204" pitchFamily="34" charset="0"/>
                <a:cs typeface="Arial" panose="020B0604020202020204" pitchFamily="34" charset="0"/>
              </a:rPr>
              <a:t>, mobilising a shared case management system, and coproduced triage and assessment forms)</a:t>
            </a:r>
          </a:p>
          <a:p>
            <a:pPr marL="342900" indent="-342900">
              <a:lnSpc>
                <a:spcPct val="100000"/>
              </a:lnSpc>
              <a:spcBef>
                <a:spcPts val="0"/>
              </a:spcBef>
              <a:buFont typeface="+mj-lt"/>
              <a:buAutoNum type="arabicPeriod"/>
            </a:pPr>
            <a:r>
              <a:rPr lang="en-GB" sz="1200" dirty="0">
                <a:latin typeface="Arial" panose="020B0604020202020204" pitchFamily="34" charset="0"/>
                <a:cs typeface="Arial" panose="020B0604020202020204" pitchFamily="34" charset="0"/>
              </a:rPr>
              <a:t>Reducing Waiting Times to access CYPMHS Therapeutic Teams </a:t>
            </a:r>
            <a:r>
              <a:rPr lang="en-GB" sz="1200" b="1" dirty="0">
                <a:latin typeface="Arial" panose="020B0604020202020204" pitchFamily="34" charset="0"/>
                <a:cs typeface="Arial" panose="020B0604020202020204" pitchFamily="34" charset="0"/>
              </a:rPr>
              <a:t>(and promoting alternative support sources)</a:t>
            </a:r>
          </a:p>
          <a:p>
            <a:pPr marL="342900" indent="-342900">
              <a:lnSpc>
                <a:spcPct val="100000"/>
              </a:lnSpc>
              <a:spcBef>
                <a:spcPts val="0"/>
              </a:spcBef>
              <a:buFont typeface="+mj-lt"/>
              <a:buAutoNum type="arabicPeriod"/>
            </a:pPr>
            <a:r>
              <a:rPr lang="en-GB" sz="1200" b="1" dirty="0">
                <a:latin typeface="Arial" panose="020B0604020202020204" pitchFamily="34" charset="0"/>
                <a:cs typeface="Arial" panose="020B0604020202020204" pitchFamily="34" charset="0"/>
              </a:rPr>
              <a:t>Improved Integration with wider statutory partners on ongoing transformation including Childrens Services (ECFS, Social Care, LAAC, Exploitation) and Education. </a:t>
            </a:r>
          </a:p>
          <a:p>
            <a:pPr marL="342900" indent="-342900">
              <a:lnSpc>
                <a:spcPct val="100000"/>
              </a:lnSpc>
              <a:spcBef>
                <a:spcPts val="0"/>
              </a:spcBef>
              <a:buFont typeface="+mj-lt"/>
              <a:buAutoNum type="arabicPeriod"/>
            </a:pPr>
            <a:r>
              <a:rPr lang="en-GB" sz="1200" b="1" dirty="0">
                <a:latin typeface="Arial" panose="020B0604020202020204" pitchFamily="34" charset="0"/>
                <a:cs typeface="Arial" panose="020B0604020202020204" pitchFamily="34" charset="0"/>
              </a:rPr>
              <a:t>Developing and growing the CYP MH workforce </a:t>
            </a:r>
            <a:r>
              <a:rPr lang="en-GB" sz="1200" b="1" i="1" dirty="0">
                <a:latin typeface="Arial" panose="020B0604020202020204" pitchFamily="34" charset="0"/>
                <a:cs typeface="Arial" panose="020B0604020202020204" pitchFamily="34" charset="0"/>
              </a:rPr>
              <a:t>(we very much see education staff as part of this growing workforce!)</a:t>
            </a:r>
            <a:endParaRPr lang="en-GB" sz="1200" b="1" dirty="0">
              <a:latin typeface="Arial" panose="020B0604020202020204" pitchFamily="34" charset="0"/>
              <a:cs typeface="Arial" panose="020B0604020202020204" pitchFamily="34" charset="0"/>
            </a:endParaRPr>
          </a:p>
          <a:p>
            <a:pPr marL="342900" indent="-342900">
              <a:lnSpc>
                <a:spcPct val="100000"/>
              </a:lnSpc>
              <a:spcBef>
                <a:spcPts val="0"/>
              </a:spcBef>
              <a:buFont typeface="+mj-lt"/>
              <a:buAutoNum type="arabicPeriod"/>
            </a:pPr>
            <a:r>
              <a:rPr lang="en-GB" sz="1200" dirty="0">
                <a:latin typeface="Arial" panose="020B0604020202020204" pitchFamily="34" charset="0"/>
                <a:cs typeface="Arial" panose="020B0604020202020204" pitchFamily="34" charset="0"/>
              </a:rPr>
              <a:t>Ensuring CYP and their families are involved in the ongoing development and improvement of CYPMHS (Participation and Engagement Model)</a:t>
            </a:r>
          </a:p>
          <a:p>
            <a:pPr marL="342900" indent="-342900">
              <a:lnSpc>
                <a:spcPct val="100000"/>
              </a:lnSpc>
              <a:spcBef>
                <a:spcPts val="0"/>
              </a:spcBef>
              <a:buFont typeface="+mj-lt"/>
              <a:buAutoNum type="arabicPeriod"/>
            </a:pPr>
            <a:r>
              <a:rPr lang="en-GB" sz="1200" dirty="0">
                <a:latin typeface="Arial" panose="020B0604020202020204" pitchFamily="34" charset="0"/>
                <a:cs typeface="Arial" panose="020B0604020202020204" pitchFamily="34" charset="0"/>
              </a:rPr>
              <a:t>Service gaps; Trauma (particularly linked to NDD agenda), Family Focussed Therapeutic Services, All-age eating disorder, crisis and self harm/suicide prevention strategies and pathways, </a:t>
            </a:r>
          </a:p>
          <a:p>
            <a:pPr marL="342900" indent="-342900">
              <a:lnSpc>
                <a:spcPct val="100000"/>
              </a:lnSpc>
              <a:spcBef>
                <a:spcPts val="0"/>
              </a:spcBef>
              <a:buFont typeface="+mj-lt"/>
              <a:buAutoNum type="arabicPeriod"/>
            </a:pPr>
            <a:r>
              <a:rPr lang="en-GB" sz="1200" dirty="0">
                <a:latin typeface="Arial" panose="020B0604020202020204" pitchFamily="34" charset="0"/>
                <a:cs typeface="Arial" panose="020B0604020202020204" pitchFamily="34" charset="0"/>
              </a:rPr>
              <a:t>Vast CYP programme of contract and performance management and short term projects e.g. improving discharge and reducing admissions, MHIS, Recruit to Train Posts</a:t>
            </a:r>
          </a:p>
          <a:p>
            <a:pPr marL="342900" indent="-342900">
              <a:lnSpc>
                <a:spcPct val="100000"/>
              </a:lnSpc>
              <a:spcBef>
                <a:spcPts val="0"/>
              </a:spcBef>
              <a:buFont typeface="+mj-lt"/>
              <a:buAutoNum type="arabicPeriod"/>
            </a:pPr>
            <a:r>
              <a:rPr lang="en-GB" sz="1200" dirty="0">
                <a:latin typeface="Arial" panose="020B0604020202020204" pitchFamily="34" charset="0"/>
                <a:cs typeface="Arial" panose="020B0604020202020204" pitchFamily="34" charset="0"/>
              </a:rPr>
              <a:t>Managing the operational implications and complications of COVID19 and its wider impact on the Mental Health support available to CYP and families</a:t>
            </a:r>
          </a:p>
        </p:txBody>
      </p:sp>
    </p:spTree>
    <p:extLst>
      <p:ext uri="{BB962C8B-B14F-4D97-AF65-F5344CB8AC3E}">
        <p14:creationId xmlns:p14="http://schemas.microsoft.com/office/powerpoint/2010/main" val="2584257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A2587-95B4-4F12-AB2A-3C2F57BDA8C4}"/>
              </a:ext>
            </a:extLst>
          </p:cNvPr>
          <p:cNvSpPr>
            <a:spLocks noGrp="1"/>
          </p:cNvSpPr>
          <p:nvPr>
            <p:ph type="ctrTitle"/>
          </p:nvPr>
        </p:nvSpPr>
        <p:spPr>
          <a:xfrm>
            <a:off x="1524000" y="-2387600"/>
            <a:ext cx="9144000" cy="2387600"/>
          </a:xfrm>
        </p:spPr>
        <p:txBody>
          <a:bodyPr vert="horz" lIns="91440" tIns="45720" rIns="91440" bIns="45720" rtlCol="0" anchor="b">
            <a:normAutofit/>
          </a:bodyPr>
          <a:lstStyle/>
          <a:p>
            <a:r>
              <a:rPr lang="en-GB" dirty="0"/>
              <a:t>THRIVE Framework</a:t>
            </a:r>
          </a:p>
        </p:txBody>
      </p:sp>
      <p:sp>
        <p:nvSpPr>
          <p:cNvPr id="4" name="Text Box 3">
            <a:extLst>
              <a:ext uri="{FF2B5EF4-FFF2-40B4-BE49-F238E27FC236}">
                <a16:creationId xmlns:a16="http://schemas.microsoft.com/office/drawing/2014/main" id="{90ABBAAB-876E-4FA5-83FA-69687B4F2636}"/>
              </a:ext>
            </a:extLst>
          </p:cNvPr>
          <p:cNvSpPr txBox="1">
            <a:spLocks noChangeArrowheads="1"/>
          </p:cNvSpPr>
          <p:nvPr/>
        </p:nvSpPr>
        <p:spPr bwMode="auto">
          <a:xfrm>
            <a:off x="282792" y="277467"/>
            <a:ext cx="5572879" cy="647938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b="0" i="0" u="none" strike="noStrike" cap="none" normalizeH="0" baseline="0" dirty="0">
                <a:ln>
                  <a:noFill/>
                </a:ln>
                <a:solidFill>
                  <a:srgbClr val="000000"/>
                </a:solidFill>
                <a:effectLst/>
                <a:latin typeface="Arial" panose="020B0604020202020204" pitchFamily="34" charset="0"/>
              </a:rPr>
              <a:t>We want to create a system based on the THRIVE  framework, a nationally recognised best practice approach cited in the Government’s recent Green Paper.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b="0" i="0" u="none" strike="noStrike" cap="none" normalizeH="0" baseline="0" dirty="0">
              <a:ln>
                <a:noFill/>
              </a:ln>
              <a:solidFill>
                <a:srgbClr val="000000"/>
              </a:solidFill>
              <a:effectLst/>
              <a:latin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Pts val="1000"/>
              <a:buFont typeface="Arial" panose="020B0604020202020204" pitchFamily="34" charset="0"/>
              <a:buChar char="•"/>
              <a:tabLst/>
            </a:pPr>
            <a:r>
              <a:rPr kumimoji="0" lang="en-GB" altLang="en-US" b="0" i="0" u="none" strike="noStrike" cap="none" normalizeH="0" baseline="0" dirty="0">
                <a:ln>
                  <a:noFill/>
                </a:ln>
                <a:solidFill>
                  <a:srgbClr val="000000"/>
                </a:solidFill>
                <a:effectLst/>
                <a:latin typeface="Arial" panose="020B0604020202020204" pitchFamily="34" charset="0"/>
              </a:rPr>
              <a:t>Instead of a tiered system that creates gaps and exacerbates waiting times, a THRIVE-based system focuses on the needs of individual children, young people and young adults.</a:t>
            </a:r>
          </a:p>
          <a:p>
            <a:pPr marL="342900" marR="0" lvl="0" indent="-342900" algn="l" defTabSz="914400" rtl="0" eaLnBrk="0" fontAlgn="base" latinLnBrk="0" hangingPunct="0">
              <a:lnSpc>
                <a:spcPct val="100000"/>
              </a:lnSpc>
              <a:spcBef>
                <a:spcPct val="0"/>
              </a:spcBef>
              <a:spcAft>
                <a:spcPct val="0"/>
              </a:spcAft>
              <a:buClrTx/>
              <a:buSzPts val="1000"/>
              <a:buFont typeface="Arial" panose="020B0604020202020204" pitchFamily="34" charset="0"/>
              <a:buChar char="•"/>
              <a:tabLst/>
            </a:pPr>
            <a:endParaRPr kumimoji="0" lang="en-GB" altLang="en-US" b="0" i="0" u="none" strike="noStrike" cap="none" normalizeH="0" baseline="0" dirty="0">
              <a:ln>
                <a:noFill/>
              </a:ln>
              <a:solidFill>
                <a:srgbClr val="000000"/>
              </a:solidFill>
              <a:effectLst/>
              <a:latin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Pts val="1000"/>
              <a:buFont typeface="Arial" panose="020B0604020202020204" pitchFamily="34" charset="0"/>
              <a:buChar char="•"/>
              <a:tabLst/>
            </a:pPr>
            <a:r>
              <a:rPr kumimoji="0" lang="en-GB" altLang="en-US" b="0" i="0" u="none" strike="noStrike" cap="none" normalizeH="0" baseline="0" dirty="0">
                <a:ln>
                  <a:noFill/>
                </a:ln>
                <a:solidFill>
                  <a:srgbClr val="000000"/>
                </a:solidFill>
                <a:effectLst/>
                <a:latin typeface="Arial" panose="020B0604020202020204" pitchFamily="34" charset="0"/>
              </a:rPr>
              <a:t>All 0—25 year olds are considered  to be </a:t>
            </a:r>
            <a:r>
              <a:rPr kumimoji="0" lang="en-GB" altLang="en-US" b="0" i="1" u="none" strike="noStrike" cap="none" normalizeH="0" baseline="0" dirty="0">
                <a:ln>
                  <a:noFill/>
                </a:ln>
                <a:solidFill>
                  <a:srgbClr val="000000"/>
                </a:solidFill>
                <a:effectLst/>
                <a:latin typeface="Arial" panose="020B0604020202020204" pitchFamily="34" charset="0"/>
              </a:rPr>
              <a:t>‘in’ </a:t>
            </a:r>
            <a:r>
              <a:rPr kumimoji="0" lang="en-GB" altLang="en-US" b="0" i="0" u="none" strike="noStrike" cap="none" normalizeH="0" baseline="0" dirty="0">
                <a:ln>
                  <a:noFill/>
                </a:ln>
                <a:solidFill>
                  <a:srgbClr val="000000"/>
                </a:solidFill>
                <a:effectLst/>
                <a:latin typeface="Arial" panose="020B0604020202020204" pitchFamily="34" charset="0"/>
              </a:rPr>
              <a:t>the THRIVE framework.  The majority of CYP will be ‘Thriving’.  1 in 6 are likely to need some kind of help (above</a:t>
            </a:r>
            <a:r>
              <a:rPr kumimoji="0" lang="en-GB" altLang="en-US" b="0" i="0" u="none" strike="noStrike" cap="none" normalizeH="0" dirty="0">
                <a:ln>
                  <a:noFill/>
                </a:ln>
                <a:solidFill>
                  <a:srgbClr val="000000"/>
                </a:solidFill>
                <a:effectLst/>
                <a:latin typeface="Arial" panose="020B0604020202020204" pitchFamily="34" charset="0"/>
              </a:rPr>
              <a:t> traditional promotion of wellbeing across schools, community groups </a:t>
            </a:r>
            <a:r>
              <a:rPr kumimoji="0" lang="en-GB" altLang="en-US" b="0" i="0" u="none" strike="noStrike" cap="none" normalizeH="0" dirty="0" err="1">
                <a:ln>
                  <a:noFill/>
                </a:ln>
                <a:solidFill>
                  <a:srgbClr val="000000"/>
                </a:solidFill>
                <a:effectLst/>
                <a:latin typeface="Arial" panose="020B0604020202020204" pitchFamily="34" charset="0"/>
              </a:rPr>
              <a:t>etc</a:t>
            </a:r>
            <a:r>
              <a:rPr kumimoji="0" lang="en-GB" altLang="en-US" b="0" i="0" u="none" strike="noStrike" cap="none" normalizeH="0" dirty="0">
                <a:ln>
                  <a:noFill/>
                </a:ln>
                <a:solidFill>
                  <a:srgbClr val="000000"/>
                </a:solidFill>
                <a:effectLst/>
                <a:latin typeface="Arial" panose="020B0604020202020204" pitchFamily="34" charset="0"/>
              </a:rPr>
              <a:t>)</a:t>
            </a:r>
            <a:r>
              <a:rPr kumimoji="0" lang="en-GB" altLang="en-US" b="0" i="0" u="none" strike="noStrike" cap="none" normalizeH="0" baseline="0" dirty="0">
                <a:ln>
                  <a:noFill/>
                </a:ln>
                <a:solidFill>
                  <a:srgbClr val="000000"/>
                </a:solidFill>
                <a:effectLst/>
                <a:latin typeface="Arial" panose="020B0604020202020204" pitchFamily="34" charset="0"/>
              </a:rPr>
              <a:t>, with the majority having needs met through ‘Getting Advice’.  </a:t>
            </a:r>
          </a:p>
          <a:p>
            <a:pPr marL="342900" marR="0" lvl="0" indent="-342900" algn="l" defTabSz="914400" rtl="0" eaLnBrk="0" fontAlgn="base" latinLnBrk="0" hangingPunct="0">
              <a:lnSpc>
                <a:spcPct val="100000"/>
              </a:lnSpc>
              <a:spcBef>
                <a:spcPct val="0"/>
              </a:spcBef>
              <a:spcAft>
                <a:spcPct val="0"/>
              </a:spcAft>
              <a:buClrTx/>
              <a:buSzPts val="1000"/>
              <a:buFont typeface="Arial" panose="020B0604020202020204" pitchFamily="34" charset="0"/>
              <a:buChar char="•"/>
              <a:tabLst/>
            </a:pPr>
            <a:endParaRPr lang="en-GB" altLang="en-US" dirty="0">
              <a:solidFill>
                <a:srgbClr val="000000"/>
              </a:solidFill>
              <a:latin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Pts val="1000"/>
              <a:buFont typeface="Arial" panose="020B0604020202020204" pitchFamily="34" charset="0"/>
              <a:buChar char="•"/>
              <a:tabLst/>
            </a:pPr>
            <a:r>
              <a:rPr lang="en-GB" altLang="en-US" dirty="0">
                <a:solidFill>
                  <a:srgbClr val="000000"/>
                </a:solidFill>
                <a:latin typeface="Arial" panose="020B0604020202020204" pitchFamily="34" charset="0"/>
              </a:rPr>
              <a:t>Education establishments have a vital role to play in not only educating on mental health and emotional wellbeing but creating a school culture that promotes </a:t>
            </a:r>
            <a:r>
              <a:rPr lang="en-GB" altLang="en-US" i="1" dirty="0">
                <a:solidFill>
                  <a:srgbClr val="000000"/>
                </a:solidFill>
                <a:latin typeface="Arial" panose="020B0604020202020204" pitchFamily="34" charset="0"/>
              </a:rPr>
              <a:t>good mental wellbeing and resilience. </a:t>
            </a:r>
            <a:endParaRPr kumimoji="0" lang="en-GB" altLang="en-US" b="0" i="1" u="none" strike="noStrike" cap="none" normalizeH="0" baseline="0" dirty="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b="0" i="0" u="none" strike="noStrike" cap="none" normalizeH="0" baseline="0" dirty="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2" descr="Thrive Framework: Centre - Thriving: Those whose current need is support to maintain mental wellbeing through effective prevention and promotion strategies. 1st quadrant - Getting Advice: Those who need advice and signposting. 2nd quadrant - Getting Help: Those who need focused goals-based input. 3rd quadrant - Getting More Help: Those who need more extensive and specialised goals-based help. 4th quadrant - Getting Risk Support: Those who have not benefitted from or are unable to use help, but are of such a risk that they are still in contact with services.">
            <a:extLst>
              <a:ext uri="{FF2B5EF4-FFF2-40B4-BE49-F238E27FC236}">
                <a16:creationId xmlns:a16="http://schemas.microsoft.com/office/drawing/2014/main" id="{E61DBA45-F69A-497E-ABFA-E4A510B2DA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2237" y="629342"/>
            <a:ext cx="5080000" cy="559931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070425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5215D63-1F1E-43BA-A541-402293A56A85}"/>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en-GB" dirty="0"/>
              <a:t>Moving the system around the child or young person</a:t>
            </a:r>
          </a:p>
        </p:txBody>
      </p:sp>
      <p:pic>
        <p:nvPicPr>
          <p:cNvPr id="2050" name="Picture 2" descr="Innermost circle: Child, young person, young adult, and family. Next circle enclosing it: Key worker - could absolutely be a teacher, teaching assistant, pastoral lead or school nurse. Third circle enclosing others: Clinician or professional/s called in to support. Fourth circle enclosing all others: Whole system.">
            <a:extLst>
              <a:ext uri="{FF2B5EF4-FFF2-40B4-BE49-F238E27FC236}">
                <a16:creationId xmlns:a16="http://schemas.microsoft.com/office/drawing/2014/main" id="{5D7FA657-27DF-4A12-850C-E7E7EC32BE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2391" y="602887"/>
            <a:ext cx="8525797" cy="558316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Rectangle 1"/>
          <p:cNvSpPr/>
          <p:nvPr/>
        </p:nvSpPr>
        <p:spPr>
          <a:xfrm>
            <a:off x="657450" y="2809115"/>
            <a:ext cx="1593913" cy="117071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400" dirty="0"/>
              <a:t>Could absolutely be a teacher, teaching assistant, pastoral lead or school nurse</a:t>
            </a:r>
          </a:p>
        </p:txBody>
      </p:sp>
      <p:sp>
        <p:nvSpPr>
          <p:cNvPr id="4" name="Text Box 3">
            <a:extLst>
              <a:ext uri="{FF2B5EF4-FFF2-40B4-BE49-F238E27FC236}">
                <a16:creationId xmlns:a16="http://schemas.microsoft.com/office/drawing/2014/main" id="{5A13EF25-26EE-437E-8B70-80096EC14921}"/>
              </a:ext>
            </a:extLst>
          </p:cNvPr>
          <p:cNvSpPr txBox="1">
            <a:spLocks noChangeArrowheads="1"/>
          </p:cNvSpPr>
          <p:nvPr/>
        </p:nvSpPr>
        <p:spPr bwMode="auto">
          <a:xfrm>
            <a:off x="6096000" y="362879"/>
            <a:ext cx="5572061" cy="662053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rgbClr val="000000"/>
                </a:solidFill>
                <a:effectLst/>
                <a:latin typeface="Arial" panose="020B0604020202020204" pitchFamily="34" charset="0"/>
              </a:rPr>
              <a:t>Instead of moving a child or young person around the system, we will move the system around the child or young person.  Our new model will embrace some core principles: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rgbClr val="000000"/>
                </a:solidFill>
                <a:effectLst/>
                <a:latin typeface="Arial" panose="020B0604020202020204" pitchFamily="34" charset="0"/>
              </a:rPr>
              <a:t> </a:t>
            </a:r>
          </a:p>
          <a:p>
            <a:pPr marL="285750" marR="0" lvl="0" indent="-285750" algn="l" defTabSz="914400" rtl="0" eaLnBrk="0" fontAlgn="base" latinLnBrk="0" hangingPunct="0">
              <a:lnSpc>
                <a:spcPct val="100000"/>
              </a:lnSpc>
              <a:spcBef>
                <a:spcPct val="0"/>
              </a:spcBef>
              <a:spcAft>
                <a:spcPts val="300"/>
              </a:spcAft>
              <a:buClrTx/>
              <a:buSzPts val="1000"/>
              <a:buFont typeface="Arial" panose="020B0604020202020204" pitchFamily="34" charset="0"/>
              <a:buChar char="•"/>
              <a:tabLst/>
            </a:pPr>
            <a:r>
              <a:rPr kumimoji="0" lang="en-GB" altLang="en-US" sz="1600" b="1" i="0" u="none" strike="noStrike" cap="none" normalizeH="0" baseline="0" dirty="0">
                <a:ln>
                  <a:noFill/>
                </a:ln>
                <a:solidFill>
                  <a:srgbClr val="000000"/>
                </a:solidFill>
                <a:effectLst/>
                <a:latin typeface="Arial" panose="020B0604020202020204" pitchFamily="34" charset="0"/>
              </a:rPr>
              <a:t>0—25 </a:t>
            </a:r>
            <a:r>
              <a:rPr kumimoji="0" lang="en-GB" altLang="en-US" sz="1600" b="1" i="0" u="none" strike="noStrike" cap="none" normalizeH="0" baseline="0" dirty="0" err="1">
                <a:ln>
                  <a:noFill/>
                </a:ln>
                <a:solidFill>
                  <a:srgbClr val="000000"/>
                </a:solidFill>
                <a:effectLst/>
                <a:latin typeface="Arial" panose="020B0604020202020204" pitchFamily="34" charset="0"/>
              </a:rPr>
              <a:t>yrs</a:t>
            </a:r>
            <a:r>
              <a:rPr kumimoji="0" lang="en-GB" altLang="en-US" sz="1600" b="1" i="0" u="none" strike="noStrike" cap="none" normalizeH="0" baseline="0" dirty="0">
                <a:ln>
                  <a:noFill/>
                </a:ln>
                <a:solidFill>
                  <a:srgbClr val="000000"/>
                </a:solidFill>
                <a:effectLst/>
                <a:latin typeface="Arial" panose="020B0604020202020204" pitchFamily="34" charset="0"/>
              </a:rPr>
              <a:t>: </a:t>
            </a:r>
            <a:r>
              <a:rPr kumimoji="0" lang="en-GB" altLang="en-US" sz="1600" b="0" i="0" u="none" strike="noStrike" cap="none" normalizeH="0" baseline="0" dirty="0">
                <a:ln>
                  <a:noFill/>
                </a:ln>
                <a:solidFill>
                  <a:srgbClr val="000000"/>
                </a:solidFill>
                <a:effectLst/>
                <a:latin typeface="Arial" panose="020B0604020202020204" pitchFamily="34" charset="0"/>
              </a:rPr>
              <a:t>any child, young person or young adult up to their 25th birthday will be served by this model.</a:t>
            </a:r>
          </a:p>
          <a:p>
            <a:pPr marL="285750" indent="-285750" eaLnBrk="0" fontAlgn="base" hangingPunct="0">
              <a:spcBef>
                <a:spcPct val="0"/>
              </a:spcBef>
              <a:spcAft>
                <a:spcPts val="300"/>
              </a:spcAft>
              <a:buSzPts val="1000"/>
              <a:buFont typeface="Arial" panose="020B0604020202020204" pitchFamily="34" charset="0"/>
              <a:buChar char="•"/>
            </a:pPr>
            <a:r>
              <a:rPr lang="en-GB" altLang="en-US" sz="1600" b="1" dirty="0">
                <a:solidFill>
                  <a:srgbClr val="000000"/>
                </a:solidFill>
                <a:latin typeface="Arial" panose="020B0604020202020204" pitchFamily="34" charset="0"/>
              </a:rPr>
              <a:t>Relationship focused: </a:t>
            </a:r>
            <a:r>
              <a:rPr lang="en-GB" altLang="en-US" sz="1600" dirty="0">
                <a:solidFill>
                  <a:srgbClr val="000000"/>
                </a:solidFill>
                <a:latin typeface="Arial" panose="020B0604020202020204" pitchFamily="34" charset="0"/>
              </a:rPr>
              <a:t>reducing ‘hand offs’ and reducing the amount of times children and young people need to tell their story.</a:t>
            </a:r>
          </a:p>
          <a:p>
            <a:pPr marL="285750" indent="-285750" eaLnBrk="0" fontAlgn="base" hangingPunct="0">
              <a:spcBef>
                <a:spcPct val="0"/>
              </a:spcBef>
              <a:spcAft>
                <a:spcPts val="300"/>
              </a:spcAft>
              <a:buSzPts val="1000"/>
              <a:buFont typeface="Arial" panose="020B0604020202020204" pitchFamily="34" charset="0"/>
              <a:buChar char="•"/>
            </a:pPr>
            <a:r>
              <a:rPr lang="en-GB" altLang="en-US" sz="1600" b="1" dirty="0">
                <a:solidFill>
                  <a:srgbClr val="000000"/>
                </a:solidFill>
                <a:latin typeface="Arial" panose="020B0604020202020204" pitchFamily="34" charset="0"/>
              </a:rPr>
              <a:t>Clear access routes </a:t>
            </a:r>
            <a:r>
              <a:rPr lang="en-GB" altLang="en-US" sz="1600" dirty="0">
                <a:solidFill>
                  <a:srgbClr val="000000"/>
                </a:solidFill>
                <a:latin typeface="Arial" panose="020B0604020202020204" pitchFamily="34" charset="0"/>
              </a:rPr>
              <a:t>for children, young people, young adults and professionals.</a:t>
            </a:r>
            <a:endParaRPr kumimoji="0" lang="en-GB" altLang="en-US" sz="1600" b="0" i="0" u="none" strike="noStrike" cap="none" normalizeH="0" baseline="0" dirty="0">
              <a:ln>
                <a:noFill/>
              </a:ln>
              <a:solidFill>
                <a:srgbClr val="000000"/>
              </a:solidFill>
              <a:effectLst/>
              <a:latin typeface="Arial" panose="020B0604020202020204" pitchFamily="34" charset="0"/>
            </a:endParaRPr>
          </a:p>
          <a:p>
            <a:pPr marL="285750" marR="0" lvl="0" indent="-285750" algn="l" defTabSz="914400" rtl="0" eaLnBrk="0" fontAlgn="base" latinLnBrk="0" hangingPunct="0">
              <a:lnSpc>
                <a:spcPct val="100000"/>
              </a:lnSpc>
              <a:spcBef>
                <a:spcPct val="0"/>
              </a:spcBef>
              <a:spcAft>
                <a:spcPts val="300"/>
              </a:spcAft>
              <a:buClrTx/>
              <a:buSzPts val="1000"/>
              <a:buFont typeface="Arial" panose="020B0604020202020204" pitchFamily="34" charset="0"/>
              <a:buChar char="•"/>
              <a:tabLst/>
            </a:pPr>
            <a:r>
              <a:rPr kumimoji="0" lang="en-GB" altLang="en-US" sz="1600" b="1" i="0" u="none" strike="noStrike" cap="none" normalizeH="0" baseline="0" dirty="0">
                <a:ln>
                  <a:noFill/>
                </a:ln>
                <a:solidFill>
                  <a:srgbClr val="FF0000"/>
                </a:solidFill>
                <a:effectLst/>
                <a:latin typeface="Arial" panose="020B0604020202020204" pitchFamily="34" charset="0"/>
              </a:rPr>
              <a:t>A focus on Thriving: </a:t>
            </a:r>
            <a:r>
              <a:rPr kumimoji="0" lang="en-GB" altLang="en-US" sz="1600" b="0" i="0" u="none" strike="noStrike" cap="none" normalizeH="0" baseline="0" dirty="0">
                <a:ln>
                  <a:noFill/>
                </a:ln>
                <a:solidFill>
                  <a:srgbClr val="FF0000"/>
                </a:solidFill>
                <a:effectLst/>
                <a:latin typeface="Arial" panose="020B0604020202020204" pitchFamily="34" charset="0"/>
              </a:rPr>
              <a:t>investing in early prevention and aiming to return those with difficulties to a Thriving state.</a:t>
            </a:r>
          </a:p>
          <a:p>
            <a:pPr marL="285750" indent="-285750" eaLnBrk="0" fontAlgn="base" hangingPunct="0">
              <a:spcBef>
                <a:spcPct val="0"/>
              </a:spcBef>
              <a:spcAft>
                <a:spcPts val="300"/>
              </a:spcAft>
              <a:buSzPts val="1000"/>
              <a:buFont typeface="Arial" panose="020B0604020202020204" pitchFamily="34" charset="0"/>
              <a:buChar char="•"/>
            </a:pPr>
            <a:r>
              <a:rPr lang="en-GB" altLang="en-US" sz="1600" b="1" dirty="0">
                <a:solidFill>
                  <a:srgbClr val="000000"/>
                </a:solidFill>
                <a:latin typeface="Arial" panose="020B0604020202020204" pitchFamily="34" charset="0"/>
              </a:rPr>
              <a:t>Community Based: </a:t>
            </a:r>
            <a:r>
              <a:rPr lang="en-GB" altLang="en-US" sz="1600" dirty="0">
                <a:solidFill>
                  <a:srgbClr val="000000"/>
                </a:solidFill>
                <a:latin typeface="Arial" panose="020B0604020202020204" pitchFamily="34" charset="0"/>
              </a:rPr>
              <a:t>serving local communities and building community capacity.</a:t>
            </a:r>
            <a:endParaRPr kumimoji="0" lang="en-GB" altLang="en-US" sz="1600" b="0" i="0" u="none" strike="noStrike" cap="none" normalizeH="0" baseline="0" dirty="0">
              <a:ln>
                <a:noFill/>
              </a:ln>
              <a:solidFill>
                <a:srgbClr val="000000"/>
              </a:solidFill>
              <a:effectLst/>
              <a:latin typeface="Arial" panose="020B0604020202020204" pitchFamily="34" charset="0"/>
            </a:endParaRPr>
          </a:p>
          <a:p>
            <a:pPr marL="285750" marR="0" lvl="0" indent="-285750" algn="l" defTabSz="914400" rtl="0" eaLnBrk="0" fontAlgn="base" latinLnBrk="0" hangingPunct="0">
              <a:lnSpc>
                <a:spcPct val="100000"/>
              </a:lnSpc>
              <a:spcBef>
                <a:spcPct val="0"/>
              </a:spcBef>
              <a:spcAft>
                <a:spcPts val="300"/>
              </a:spcAft>
              <a:buClrTx/>
              <a:buSzPts val="1000"/>
              <a:buFont typeface="Arial" panose="020B0604020202020204" pitchFamily="34" charset="0"/>
              <a:buChar char="•"/>
              <a:tabLst/>
            </a:pPr>
            <a:r>
              <a:rPr kumimoji="0" lang="en-GB" altLang="en-US" sz="1600" b="1" i="0" u="none" strike="noStrike" cap="none" normalizeH="0" baseline="0" dirty="0">
                <a:ln>
                  <a:noFill/>
                </a:ln>
                <a:solidFill>
                  <a:srgbClr val="000000"/>
                </a:solidFill>
                <a:effectLst/>
                <a:latin typeface="Arial" panose="020B0604020202020204" pitchFamily="34" charset="0"/>
              </a:rPr>
              <a:t>Working as a single system</a:t>
            </a:r>
            <a:r>
              <a:rPr kumimoji="0" lang="en-GB" altLang="en-US" sz="1600" b="0" i="0" u="none" strike="noStrike" cap="none" normalizeH="0" baseline="0" dirty="0">
                <a:ln>
                  <a:noFill/>
                </a:ln>
                <a:solidFill>
                  <a:srgbClr val="000000"/>
                </a:solidFill>
                <a:effectLst/>
                <a:latin typeface="Arial" panose="020B0604020202020204" pitchFamily="34" charset="0"/>
              </a:rPr>
              <a:t>, with shared case management, performance management and assessments across providers.  </a:t>
            </a:r>
          </a:p>
          <a:p>
            <a:pPr marL="285750" marR="0" lvl="0" indent="-285750" algn="l" defTabSz="914400" rtl="0" eaLnBrk="0" fontAlgn="base" latinLnBrk="0" hangingPunct="0">
              <a:lnSpc>
                <a:spcPct val="100000"/>
              </a:lnSpc>
              <a:spcBef>
                <a:spcPct val="0"/>
              </a:spcBef>
              <a:spcAft>
                <a:spcPts val="300"/>
              </a:spcAft>
              <a:buClrTx/>
              <a:buSzPts val="1000"/>
              <a:buFont typeface="Arial" panose="020B0604020202020204" pitchFamily="34" charset="0"/>
              <a:buChar char="•"/>
              <a:tabLst/>
            </a:pPr>
            <a:r>
              <a:rPr kumimoji="0" lang="en-GB" altLang="en-US" sz="1600" b="1" i="0" u="none" strike="noStrike" cap="none" normalizeH="0" baseline="0" dirty="0">
                <a:ln>
                  <a:noFill/>
                </a:ln>
                <a:solidFill>
                  <a:srgbClr val="FF0000"/>
                </a:solidFill>
                <a:effectLst/>
                <a:latin typeface="Arial" panose="020B0604020202020204" pitchFamily="34" charset="0"/>
              </a:rPr>
              <a:t>Multi-agency multi disciplinary teams </a:t>
            </a:r>
            <a:r>
              <a:rPr kumimoji="0" lang="en-GB" altLang="en-US" sz="1600" b="0" i="0" u="none" strike="noStrike" cap="none" normalizeH="0" baseline="0" dirty="0">
                <a:ln>
                  <a:noFill/>
                </a:ln>
                <a:solidFill>
                  <a:srgbClr val="FF0000"/>
                </a:solidFill>
                <a:effectLst/>
                <a:latin typeface="Arial" panose="020B0604020202020204" pitchFamily="34" charset="0"/>
              </a:rPr>
              <a:t>that provide support to families, professionals, and universal settings (especially schools).</a:t>
            </a:r>
          </a:p>
          <a:p>
            <a:pPr marL="285750" marR="0" lvl="0" indent="-285750" algn="l" defTabSz="914400" rtl="0" eaLnBrk="0" fontAlgn="base" latinLnBrk="0" hangingPunct="0">
              <a:lnSpc>
                <a:spcPct val="100000"/>
              </a:lnSpc>
              <a:spcBef>
                <a:spcPct val="0"/>
              </a:spcBef>
              <a:spcAft>
                <a:spcPts val="300"/>
              </a:spcAft>
              <a:buClrTx/>
              <a:buSzPts val="1000"/>
              <a:buFont typeface="Arial" panose="020B0604020202020204" pitchFamily="34" charset="0"/>
              <a:buChar char="•"/>
              <a:tabLst/>
            </a:pPr>
            <a:r>
              <a:rPr kumimoji="0" lang="en-GB" altLang="en-US" sz="1600" b="1" i="0" u="none" strike="noStrike" cap="none" normalizeH="0" baseline="0" dirty="0">
                <a:ln>
                  <a:noFill/>
                </a:ln>
                <a:solidFill>
                  <a:srgbClr val="000000"/>
                </a:solidFill>
                <a:effectLst/>
                <a:latin typeface="Arial" panose="020B0604020202020204" pitchFamily="34" charset="0"/>
              </a:rPr>
              <a:t>Goal-Focused &amp; Episodic Interventions: </a:t>
            </a:r>
            <a:r>
              <a:rPr kumimoji="0" lang="en-GB" altLang="en-US" sz="1600" b="0" i="0" u="none" strike="noStrike" cap="none" normalizeH="0" baseline="0" dirty="0">
                <a:ln>
                  <a:noFill/>
                </a:ln>
                <a:solidFill>
                  <a:srgbClr val="000000"/>
                </a:solidFill>
                <a:effectLst/>
                <a:latin typeface="Arial" panose="020B0604020202020204" pitchFamily="34" charset="0"/>
              </a:rPr>
              <a:t>involving children, young people and young adults in setting goals and making choices.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600" b="0" i="0" u="none" strike="noStrike" cap="none" normalizeH="0" baseline="0" dirty="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600" b="0" i="0" u="none" strike="noStrike" cap="none" normalizeH="0" baseline="0" dirty="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3" name="Left Brace 2">
            <a:extLst>
              <a:ext uri="{C183D7F6-B498-43B3-948B-1728B52AA6E4}">
                <adec:decorative xmlns:adec="http://schemas.microsoft.com/office/drawing/2017/decorative" val="1"/>
              </a:ext>
            </a:extLst>
          </p:cNvPr>
          <p:cNvSpPr/>
          <p:nvPr/>
        </p:nvSpPr>
        <p:spPr>
          <a:xfrm>
            <a:off x="2251363" y="2978727"/>
            <a:ext cx="429491" cy="872837"/>
          </a:xfrm>
          <a:prstGeom prst="leftBrace">
            <a:avLst/>
          </a:prstGeom>
          <a:ln w="19050"/>
        </p:spPr>
        <p:style>
          <a:lnRef idx="1">
            <a:schemeClr val="accent2"/>
          </a:lnRef>
          <a:fillRef idx="0">
            <a:schemeClr val="accent2"/>
          </a:fillRef>
          <a:effectRef idx="0">
            <a:schemeClr val="accent2"/>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281047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88ECCD0-8133-49D3-A233-8AD562154D51}"/>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en-GB" dirty="0"/>
              <a:t>Benefits</a:t>
            </a:r>
          </a:p>
        </p:txBody>
      </p:sp>
      <p:graphicFrame>
        <p:nvGraphicFramePr>
          <p:cNvPr id="4" name="Table 3">
            <a:extLst>
              <a:ext uri="{FF2B5EF4-FFF2-40B4-BE49-F238E27FC236}">
                <a16:creationId xmlns:a16="http://schemas.microsoft.com/office/drawing/2014/main" id="{A05FA002-F54C-42AE-BC25-112A4ED306BF}"/>
              </a:ext>
            </a:extLst>
          </p:cNvPr>
          <p:cNvGraphicFramePr>
            <a:graphicFrameLocks noGrp="1"/>
          </p:cNvGraphicFramePr>
          <p:nvPr>
            <p:extLst>
              <p:ext uri="{D42A27DB-BD31-4B8C-83A1-F6EECF244321}">
                <p14:modId xmlns:p14="http://schemas.microsoft.com/office/powerpoint/2010/main" val="1710544377"/>
              </p:ext>
            </p:extLst>
          </p:nvPr>
        </p:nvGraphicFramePr>
        <p:xfrm>
          <a:off x="304801" y="103910"/>
          <a:ext cx="8444344" cy="2258290"/>
        </p:xfrm>
        <a:graphic>
          <a:graphicData uri="http://schemas.openxmlformats.org/drawingml/2006/table">
            <a:tbl>
              <a:tblPr firstRow="1" firstCol="1" bandRow="1">
                <a:tableStyleId>{5C22544A-7EE6-4342-B048-85BDC9FD1C3A}</a:tableStyleId>
              </a:tblPr>
              <a:tblGrid>
                <a:gridCol w="1988048">
                  <a:extLst>
                    <a:ext uri="{9D8B030D-6E8A-4147-A177-3AD203B41FA5}">
                      <a16:colId xmlns:a16="http://schemas.microsoft.com/office/drawing/2014/main" val="306904893"/>
                    </a:ext>
                  </a:extLst>
                </a:gridCol>
                <a:gridCol w="6456296">
                  <a:extLst>
                    <a:ext uri="{9D8B030D-6E8A-4147-A177-3AD203B41FA5}">
                      <a16:colId xmlns:a16="http://schemas.microsoft.com/office/drawing/2014/main" val="851838417"/>
                    </a:ext>
                  </a:extLst>
                </a:gridCol>
              </a:tblGrid>
              <a:tr h="2258290">
                <a:tc>
                  <a:txBody>
                    <a:bodyPr/>
                    <a:lstStyle/>
                    <a:p>
                      <a:pPr>
                        <a:lnSpc>
                          <a:spcPct val="107000"/>
                        </a:lnSpc>
                        <a:spcAft>
                          <a:spcPts val="0"/>
                        </a:spcAft>
                      </a:pPr>
                      <a:r>
                        <a:rPr lang="en-GB" sz="1600" dirty="0">
                          <a:solidFill>
                            <a:schemeClr val="tx1"/>
                          </a:solidFill>
                          <a:effectLst/>
                          <a:latin typeface="Abadi" panose="020B0604020104020204" pitchFamily="34" charset="0"/>
                        </a:rPr>
                        <a:t>Supporting children and young people to have good mental health and wellbeing</a:t>
                      </a:r>
                      <a:endParaRPr lang="en-GB" sz="1600" dirty="0">
                        <a:solidFill>
                          <a:schemeClr val="tx1"/>
                        </a:solidFill>
                        <a:effectLst/>
                        <a:latin typeface="Abadi" panose="020B0604020104020204" pitchFamily="34" charset="0"/>
                        <a:ea typeface="Calibri" panose="020F0502020204030204" pitchFamily="34" charset="0"/>
                        <a:cs typeface="Times New Roman" panose="02020603050405020304" pitchFamily="18" charset="0"/>
                      </a:endParaRPr>
                    </a:p>
                  </a:txBody>
                  <a:tcPr marL="54514" marR="54514" marT="0" marB="0" anchor="ctr">
                    <a:solidFill>
                      <a:srgbClr val="E5EBF7"/>
                    </a:solidFill>
                  </a:tcPr>
                </a:tc>
                <a:tc>
                  <a:txBody>
                    <a:bodyPr/>
                    <a:lstStyle/>
                    <a:p>
                      <a:pPr marL="342900" lvl="0" indent="-342900">
                        <a:lnSpc>
                          <a:spcPct val="107000"/>
                        </a:lnSpc>
                        <a:spcAft>
                          <a:spcPts val="0"/>
                        </a:spcAft>
                        <a:buFont typeface="+mj-lt"/>
                        <a:buAutoNum type="arabicPeriod"/>
                      </a:pPr>
                      <a:r>
                        <a:rPr lang="en-GB" sz="1400" b="0" dirty="0">
                          <a:solidFill>
                            <a:schemeClr val="tx1"/>
                          </a:solidFill>
                          <a:effectLst/>
                          <a:latin typeface="Abadi" panose="020B0604020104020204" pitchFamily="34" charset="0"/>
                        </a:rPr>
                        <a:t>Improved mental health and wellbeing </a:t>
                      </a:r>
                    </a:p>
                    <a:p>
                      <a:pPr marL="342900" lvl="0" indent="-342900">
                        <a:lnSpc>
                          <a:spcPct val="107000"/>
                        </a:lnSpc>
                        <a:spcAft>
                          <a:spcPts val="0"/>
                        </a:spcAft>
                        <a:buFont typeface="+mj-lt"/>
                        <a:buAutoNum type="arabicPeriod"/>
                      </a:pPr>
                      <a:r>
                        <a:rPr lang="en-GB" sz="1400" b="0" dirty="0">
                          <a:solidFill>
                            <a:srgbClr val="FF0000"/>
                          </a:solidFill>
                          <a:effectLst/>
                          <a:latin typeface="Abadi" panose="020B0604020104020204" pitchFamily="34" charset="0"/>
                        </a:rPr>
                        <a:t>CYPF are enabled to look after their own mental health and wellbeing</a:t>
                      </a:r>
                    </a:p>
                    <a:p>
                      <a:pPr marL="342900" lvl="0" indent="-342900">
                        <a:lnSpc>
                          <a:spcPct val="107000"/>
                        </a:lnSpc>
                        <a:spcAft>
                          <a:spcPts val="0"/>
                        </a:spcAft>
                        <a:buFont typeface="+mj-lt"/>
                        <a:buAutoNum type="arabicPeriod"/>
                      </a:pPr>
                      <a:r>
                        <a:rPr lang="en-GB" sz="1400" b="0" dirty="0">
                          <a:solidFill>
                            <a:srgbClr val="FF0000"/>
                          </a:solidFill>
                          <a:effectLst/>
                          <a:latin typeface="Abadi" panose="020B0604020104020204" pitchFamily="34" charset="0"/>
                        </a:rPr>
                        <a:t>CYPF feel supported to recognise mental health issues and know where to go for help</a:t>
                      </a:r>
                    </a:p>
                    <a:p>
                      <a:pPr marL="342900" lvl="0" indent="-342900">
                        <a:lnSpc>
                          <a:spcPct val="107000"/>
                        </a:lnSpc>
                        <a:spcAft>
                          <a:spcPts val="0"/>
                        </a:spcAft>
                        <a:buFont typeface="+mj-lt"/>
                        <a:buAutoNum type="arabicPeriod"/>
                      </a:pPr>
                      <a:r>
                        <a:rPr lang="en-GB" sz="1400" b="0" dirty="0">
                          <a:solidFill>
                            <a:srgbClr val="FF0000"/>
                          </a:solidFill>
                          <a:effectLst/>
                          <a:latin typeface="Abadi" panose="020B0604020104020204" pitchFamily="34" charset="0"/>
                        </a:rPr>
                        <a:t>Increased number of CYPF are appropriately supported by the right services at the right time</a:t>
                      </a:r>
                    </a:p>
                    <a:p>
                      <a:pPr marL="342900" lvl="0" indent="-342900">
                        <a:lnSpc>
                          <a:spcPct val="107000"/>
                        </a:lnSpc>
                        <a:spcAft>
                          <a:spcPts val="0"/>
                        </a:spcAft>
                        <a:buFont typeface="+mj-lt"/>
                        <a:buAutoNum type="arabicPeriod"/>
                      </a:pPr>
                      <a:r>
                        <a:rPr lang="en-GB" sz="1400" b="0" dirty="0">
                          <a:solidFill>
                            <a:schemeClr val="tx1"/>
                          </a:solidFill>
                          <a:effectLst/>
                          <a:latin typeface="Abadi" panose="020B0604020104020204" pitchFamily="34" charset="0"/>
                        </a:rPr>
                        <a:t>Increased knowledge and awareness within communities to support health and wellbeing </a:t>
                      </a:r>
                      <a:endParaRPr lang="en-GB" sz="1400" b="0" dirty="0">
                        <a:solidFill>
                          <a:schemeClr val="tx1"/>
                        </a:solidFill>
                        <a:effectLst/>
                        <a:latin typeface="Abadi" panose="020B0604020104020204" pitchFamily="34" charset="0"/>
                        <a:ea typeface="Calibri" panose="020F0502020204030204" pitchFamily="34" charset="0"/>
                        <a:cs typeface="Times New Roman" panose="02020603050405020304" pitchFamily="18" charset="0"/>
                      </a:endParaRPr>
                    </a:p>
                  </a:txBody>
                  <a:tcPr marL="54514" marR="54514" marT="0" marB="0" anchor="ctr">
                    <a:solidFill>
                      <a:srgbClr val="EBF0F9"/>
                    </a:solidFill>
                  </a:tcPr>
                </a:tc>
                <a:extLst>
                  <a:ext uri="{0D108BD9-81ED-4DB2-BD59-A6C34878D82A}">
                    <a16:rowId xmlns:a16="http://schemas.microsoft.com/office/drawing/2014/main" val="134949737"/>
                  </a:ext>
                </a:extLst>
              </a:tr>
            </a:tbl>
          </a:graphicData>
        </a:graphic>
      </p:graphicFrame>
      <p:sp>
        <p:nvSpPr>
          <p:cNvPr id="2" name="Rounded Rectangle 1"/>
          <p:cNvSpPr/>
          <p:nvPr/>
        </p:nvSpPr>
        <p:spPr>
          <a:xfrm>
            <a:off x="8811491" y="76201"/>
            <a:ext cx="3332018" cy="217516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n-GB" sz="1200" dirty="0"/>
              <a:t>Educational establishments are in a unique position in that they see, and importantly, develop a relationship with a young person more than any other professional</a:t>
            </a:r>
          </a:p>
          <a:p>
            <a:pPr algn="just"/>
            <a:endParaRPr lang="en-GB" sz="1200" dirty="0"/>
          </a:p>
          <a:p>
            <a:pPr algn="just"/>
            <a:r>
              <a:rPr lang="en-GB" sz="1200" dirty="0"/>
              <a:t>By ensuring that schools adopt ‘whole school approaches’ to MH and EWB, CYP will be able to recognise MH issues and know who to go to for support</a:t>
            </a:r>
          </a:p>
        </p:txBody>
      </p:sp>
      <p:graphicFrame>
        <p:nvGraphicFramePr>
          <p:cNvPr id="5" name="Table 4">
            <a:extLst>
              <a:ext uri="{FF2B5EF4-FFF2-40B4-BE49-F238E27FC236}">
                <a16:creationId xmlns:a16="http://schemas.microsoft.com/office/drawing/2014/main" id="{47E49B63-8839-4E58-AEF7-10F3CCDEA7AC}"/>
              </a:ext>
            </a:extLst>
          </p:cNvPr>
          <p:cNvGraphicFramePr>
            <a:graphicFrameLocks noGrp="1"/>
          </p:cNvGraphicFramePr>
          <p:nvPr>
            <p:extLst>
              <p:ext uri="{D42A27DB-BD31-4B8C-83A1-F6EECF244321}">
                <p14:modId xmlns:p14="http://schemas.microsoft.com/office/powerpoint/2010/main" val="842613928"/>
              </p:ext>
            </p:extLst>
          </p:nvPr>
        </p:nvGraphicFramePr>
        <p:xfrm>
          <a:off x="304800" y="2382982"/>
          <a:ext cx="8444345" cy="2486892"/>
        </p:xfrm>
        <a:graphic>
          <a:graphicData uri="http://schemas.openxmlformats.org/drawingml/2006/table">
            <a:tbl>
              <a:tblPr firstRow="1" firstCol="1" bandRow="1">
                <a:tableStyleId>{5C22544A-7EE6-4342-B048-85BDC9FD1C3A}</a:tableStyleId>
              </a:tblPr>
              <a:tblGrid>
                <a:gridCol w="1988048">
                  <a:extLst>
                    <a:ext uri="{9D8B030D-6E8A-4147-A177-3AD203B41FA5}">
                      <a16:colId xmlns:a16="http://schemas.microsoft.com/office/drawing/2014/main" val="3179745618"/>
                    </a:ext>
                  </a:extLst>
                </a:gridCol>
                <a:gridCol w="6456297">
                  <a:extLst>
                    <a:ext uri="{9D8B030D-6E8A-4147-A177-3AD203B41FA5}">
                      <a16:colId xmlns:a16="http://schemas.microsoft.com/office/drawing/2014/main" val="1350938745"/>
                    </a:ext>
                  </a:extLst>
                </a:gridCol>
              </a:tblGrid>
              <a:tr h="2486892">
                <a:tc>
                  <a:txBody>
                    <a:bodyPr/>
                    <a:lstStyle/>
                    <a:p>
                      <a:pPr>
                        <a:lnSpc>
                          <a:spcPct val="107000"/>
                        </a:lnSpc>
                        <a:spcAft>
                          <a:spcPts val="0"/>
                        </a:spcAft>
                      </a:pPr>
                      <a:r>
                        <a:rPr lang="en-GB" sz="1600" dirty="0">
                          <a:solidFill>
                            <a:schemeClr val="tx1"/>
                          </a:solidFill>
                          <a:effectLst/>
                          <a:latin typeface="Abadi" panose="020B0604020104020204"/>
                        </a:rPr>
                        <a:t>Reducing the negative effects of emotional and mental health difficulties </a:t>
                      </a:r>
                      <a:endParaRPr lang="en-GB" sz="1600" dirty="0">
                        <a:solidFill>
                          <a:schemeClr val="tx1"/>
                        </a:solidFill>
                        <a:effectLst/>
                        <a:latin typeface="Abadi" panose="020B0604020104020204"/>
                        <a:ea typeface="Calibri" panose="020F0502020204030204" pitchFamily="34" charset="0"/>
                        <a:cs typeface="Times New Roman" panose="02020603050405020304" pitchFamily="18" charset="0"/>
                      </a:endParaRPr>
                    </a:p>
                  </a:txBody>
                  <a:tcPr marL="54514" marR="54514" marT="0" marB="0" anchor="ctr">
                    <a:solidFill>
                      <a:srgbClr val="E5EBF7"/>
                    </a:solidFill>
                  </a:tcPr>
                </a:tc>
                <a:tc>
                  <a:txBody>
                    <a:bodyPr/>
                    <a:lstStyle/>
                    <a:p>
                      <a:pPr marL="342900" lvl="0" indent="-342900">
                        <a:lnSpc>
                          <a:spcPct val="107000"/>
                        </a:lnSpc>
                        <a:spcAft>
                          <a:spcPts val="0"/>
                        </a:spcAft>
                        <a:buFont typeface="+mj-lt"/>
                        <a:buAutoNum type="arabicPeriod"/>
                      </a:pPr>
                      <a:r>
                        <a:rPr lang="en-GB" sz="1400" b="0" dirty="0">
                          <a:solidFill>
                            <a:srgbClr val="FF0000"/>
                          </a:solidFill>
                          <a:effectLst/>
                          <a:latin typeface="Abadi" panose="020B0604020104020204" pitchFamily="34" charset="0"/>
                        </a:rPr>
                        <a:t>Improved functioning (social, educational) for CYP experiencing mental and emotional health difficulties</a:t>
                      </a:r>
                    </a:p>
                    <a:p>
                      <a:pPr marL="342900" lvl="0" indent="-342900">
                        <a:lnSpc>
                          <a:spcPct val="107000"/>
                        </a:lnSpc>
                        <a:spcAft>
                          <a:spcPts val="0"/>
                        </a:spcAft>
                        <a:buFont typeface="+mj-lt"/>
                        <a:buAutoNum type="arabicPeriod"/>
                      </a:pPr>
                      <a:r>
                        <a:rPr lang="en-GB" sz="1400" b="0" dirty="0">
                          <a:solidFill>
                            <a:schemeClr val="tx1"/>
                          </a:solidFill>
                          <a:effectLst/>
                          <a:latin typeface="Abadi" panose="020B0604020104020204" pitchFamily="34" charset="0"/>
                        </a:rPr>
                        <a:t>Reduced need for emergency, crisis and social care interventions</a:t>
                      </a:r>
                    </a:p>
                    <a:p>
                      <a:pPr marL="342900" lvl="0" indent="-342900">
                        <a:lnSpc>
                          <a:spcPct val="107000"/>
                        </a:lnSpc>
                        <a:spcAft>
                          <a:spcPts val="0"/>
                        </a:spcAft>
                        <a:buFont typeface="+mj-lt"/>
                        <a:buAutoNum type="arabicPeriod"/>
                      </a:pPr>
                      <a:r>
                        <a:rPr lang="en-GB" sz="1400" b="0" dirty="0">
                          <a:solidFill>
                            <a:schemeClr val="tx1"/>
                          </a:solidFill>
                          <a:effectLst/>
                          <a:latin typeface="Abadi" panose="020B0604020104020204" pitchFamily="34" charset="0"/>
                        </a:rPr>
                        <a:t>Timely access to and progress through interventions</a:t>
                      </a:r>
                    </a:p>
                    <a:p>
                      <a:pPr marL="342900" lvl="0" indent="-342900">
                        <a:lnSpc>
                          <a:spcPct val="107000"/>
                        </a:lnSpc>
                        <a:spcAft>
                          <a:spcPts val="0"/>
                        </a:spcAft>
                        <a:buFont typeface="+mj-lt"/>
                        <a:buAutoNum type="arabicPeriod"/>
                      </a:pPr>
                      <a:r>
                        <a:rPr lang="en-GB" sz="1400" b="0" dirty="0">
                          <a:solidFill>
                            <a:schemeClr val="tx1"/>
                          </a:solidFill>
                          <a:effectLst/>
                          <a:latin typeface="Abadi" panose="020B0604020104020204" pitchFamily="34" charset="0"/>
                        </a:rPr>
                        <a:t>Improved physical health</a:t>
                      </a:r>
                    </a:p>
                    <a:p>
                      <a:pPr marL="342900" lvl="0" indent="-342900">
                        <a:lnSpc>
                          <a:spcPct val="107000"/>
                        </a:lnSpc>
                        <a:spcAft>
                          <a:spcPts val="0"/>
                        </a:spcAft>
                        <a:buFont typeface="+mj-lt"/>
                        <a:buAutoNum type="arabicPeriod"/>
                      </a:pPr>
                      <a:r>
                        <a:rPr lang="en-GB" sz="1400" b="0" dirty="0">
                          <a:solidFill>
                            <a:schemeClr val="tx1"/>
                          </a:solidFill>
                          <a:effectLst/>
                          <a:latin typeface="Abadi" panose="020B0604020104020204" pitchFamily="34" charset="0"/>
                        </a:rPr>
                        <a:t>Reduced inequality gap for key developmental milestones</a:t>
                      </a:r>
                    </a:p>
                    <a:p>
                      <a:pPr marL="342900" lvl="0" indent="-342900">
                        <a:lnSpc>
                          <a:spcPct val="107000"/>
                        </a:lnSpc>
                        <a:spcAft>
                          <a:spcPts val="0"/>
                        </a:spcAft>
                        <a:buFont typeface="+mj-lt"/>
                        <a:buAutoNum type="arabicPeriod"/>
                      </a:pPr>
                      <a:r>
                        <a:rPr lang="en-GB" sz="1400" b="0" dirty="0">
                          <a:solidFill>
                            <a:srgbClr val="FF0000"/>
                          </a:solidFill>
                          <a:effectLst/>
                          <a:latin typeface="Abadi" panose="020B0604020104020204" pitchFamily="34" charset="0"/>
                        </a:rPr>
                        <a:t>Duration of help-seeking is reduced</a:t>
                      </a:r>
                    </a:p>
                    <a:p>
                      <a:pPr marL="342900" lvl="0" indent="-342900">
                        <a:lnSpc>
                          <a:spcPct val="107000"/>
                        </a:lnSpc>
                        <a:spcAft>
                          <a:spcPts val="0"/>
                        </a:spcAft>
                        <a:buFont typeface="+mj-lt"/>
                        <a:buAutoNum type="arabicPeriod"/>
                      </a:pPr>
                      <a:r>
                        <a:rPr lang="en-GB" sz="1400" b="0" dirty="0">
                          <a:solidFill>
                            <a:schemeClr val="tx1"/>
                          </a:solidFill>
                          <a:effectLst/>
                          <a:latin typeface="Abadi" panose="020B0604020104020204" pitchFamily="34" charset="0"/>
                        </a:rPr>
                        <a:t>Parents/carers, CYP and </a:t>
                      </a:r>
                      <a:r>
                        <a:rPr lang="en-GB" sz="1400" b="0" dirty="0">
                          <a:solidFill>
                            <a:srgbClr val="FF0000"/>
                          </a:solidFill>
                          <a:effectLst/>
                          <a:latin typeface="Abadi" panose="020B0604020104020204" pitchFamily="34" charset="0"/>
                        </a:rPr>
                        <a:t>professionals are aware of available help and how to access it </a:t>
                      </a:r>
                    </a:p>
                    <a:p>
                      <a:pPr marL="342900" lvl="0" indent="-342900">
                        <a:lnSpc>
                          <a:spcPct val="107000"/>
                        </a:lnSpc>
                        <a:spcAft>
                          <a:spcPts val="0"/>
                        </a:spcAft>
                        <a:buFont typeface="+mj-lt"/>
                        <a:buAutoNum type="arabicPeriod"/>
                      </a:pPr>
                      <a:r>
                        <a:rPr lang="en-GB" sz="1400" b="0" dirty="0">
                          <a:solidFill>
                            <a:schemeClr val="tx1"/>
                          </a:solidFill>
                          <a:effectLst/>
                          <a:latin typeface="Abadi" panose="020B0604020104020204" pitchFamily="34" charset="0"/>
                        </a:rPr>
                        <a:t>CYP are able to remain at home in safe, stable, nurturing environments</a:t>
                      </a:r>
                      <a:endParaRPr lang="en-GB" sz="1400" b="0" dirty="0">
                        <a:solidFill>
                          <a:schemeClr val="tx1"/>
                        </a:solidFill>
                        <a:effectLst/>
                        <a:latin typeface="Abadi" panose="020B0604020104020204" pitchFamily="34" charset="0"/>
                        <a:ea typeface="Calibri" panose="020F0502020204030204" pitchFamily="34" charset="0"/>
                        <a:cs typeface="Times New Roman" panose="02020603050405020304" pitchFamily="18" charset="0"/>
                      </a:endParaRPr>
                    </a:p>
                  </a:txBody>
                  <a:tcPr marL="54514" marR="54514" marT="0" marB="0" anchor="ctr">
                    <a:solidFill>
                      <a:srgbClr val="EBF0F9"/>
                    </a:solidFill>
                  </a:tcPr>
                </a:tc>
                <a:extLst>
                  <a:ext uri="{0D108BD9-81ED-4DB2-BD59-A6C34878D82A}">
                    <a16:rowId xmlns:a16="http://schemas.microsoft.com/office/drawing/2014/main" val="473416610"/>
                  </a:ext>
                </a:extLst>
              </a:tr>
            </a:tbl>
          </a:graphicData>
        </a:graphic>
      </p:graphicFrame>
      <p:sp>
        <p:nvSpPr>
          <p:cNvPr id="7" name="Rounded Rectangle 6"/>
          <p:cNvSpPr/>
          <p:nvPr/>
        </p:nvSpPr>
        <p:spPr>
          <a:xfrm>
            <a:off x="8749145" y="2362200"/>
            <a:ext cx="3394364" cy="248689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en-GB" sz="1200" dirty="0"/>
              <a:t>We know if CYP’s emotional health needs are met that improves social and educational functioning (it also improves staff wellbeing)</a:t>
            </a:r>
          </a:p>
          <a:p>
            <a:endParaRPr lang="en-GB" sz="1200" dirty="0"/>
          </a:p>
          <a:p>
            <a:r>
              <a:rPr lang="en-GB" sz="1200" dirty="0"/>
              <a:t>Good MH and resilience is a vital predictor of attendance, attainment and positive social relationships</a:t>
            </a:r>
          </a:p>
          <a:p>
            <a:endParaRPr lang="en-GB" sz="1200" dirty="0"/>
          </a:p>
          <a:p>
            <a:r>
              <a:rPr lang="en-GB" sz="1200" dirty="0"/>
              <a:t>If a CYP’s MH needs are addressed at an earlier opportunity the duration of help seeking is reduced, and the likelihood of escalation is far lower (reducing the demand on therapeutic/secondary MH services)</a:t>
            </a:r>
          </a:p>
        </p:txBody>
      </p:sp>
      <p:graphicFrame>
        <p:nvGraphicFramePr>
          <p:cNvPr id="6" name="Table 5">
            <a:extLst>
              <a:ext uri="{FF2B5EF4-FFF2-40B4-BE49-F238E27FC236}">
                <a16:creationId xmlns:a16="http://schemas.microsoft.com/office/drawing/2014/main" id="{CBC32F60-2D9E-4266-AF5B-BB200079E524}"/>
              </a:ext>
            </a:extLst>
          </p:cNvPr>
          <p:cNvGraphicFramePr>
            <a:graphicFrameLocks noGrp="1"/>
          </p:cNvGraphicFramePr>
          <p:nvPr>
            <p:extLst>
              <p:ext uri="{D42A27DB-BD31-4B8C-83A1-F6EECF244321}">
                <p14:modId xmlns:p14="http://schemas.microsoft.com/office/powerpoint/2010/main" val="1670344992"/>
              </p:ext>
            </p:extLst>
          </p:nvPr>
        </p:nvGraphicFramePr>
        <p:xfrm>
          <a:off x="304800" y="4869874"/>
          <a:ext cx="8444345" cy="1943100"/>
        </p:xfrm>
        <a:graphic>
          <a:graphicData uri="http://schemas.openxmlformats.org/drawingml/2006/table">
            <a:tbl>
              <a:tblPr firstRow="1" firstCol="1" bandRow="1">
                <a:tableStyleId>{5C22544A-7EE6-4342-B048-85BDC9FD1C3A}</a:tableStyleId>
              </a:tblPr>
              <a:tblGrid>
                <a:gridCol w="1988048">
                  <a:extLst>
                    <a:ext uri="{9D8B030D-6E8A-4147-A177-3AD203B41FA5}">
                      <a16:colId xmlns:a16="http://schemas.microsoft.com/office/drawing/2014/main" val="1902392409"/>
                    </a:ext>
                  </a:extLst>
                </a:gridCol>
                <a:gridCol w="6456297">
                  <a:extLst>
                    <a:ext uri="{9D8B030D-6E8A-4147-A177-3AD203B41FA5}">
                      <a16:colId xmlns:a16="http://schemas.microsoft.com/office/drawing/2014/main" val="1810042728"/>
                    </a:ext>
                  </a:extLst>
                </a:gridCol>
              </a:tblGrid>
              <a:tr h="1943100">
                <a:tc>
                  <a:txBody>
                    <a:bodyPr/>
                    <a:lstStyle/>
                    <a:p>
                      <a:pPr>
                        <a:lnSpc>
                          <a:spcPct val="107000"/>
                        </a:lnSpc>
                        <a:spcAft>
                          <a:spcPts val="0"/>
                        </a:spcAft>
                      </a:pPr>
                      <a:r>
                        <a:rPr lang="en-GB" sz="1600" dirty="0">
                          <a:solidFill>
                            <a:schemeClr val="tx1"/>
                          </a:solidFill>
                          <a:effectLst/>
                          <a:latin typeface="Abadi" panose="020B0604020104020204"/>
                        </a:rPr>
                        <a:t>Improving transitions into and experiences of adulthood </a:t>
                      </a:r>
                      <a:endParaRPr lang="en-GB" sz="1600" dirty="0">
                        <a:solidFill>
                          <a:schemeClr val="tx1"/>
                        </a:solidFill>
                        <a:effectLst/>
                        <a:latin typeface="Abadi" panose="020B0604020104020204"/>
                        <a:ea typeface="Calibri" panose="020F0502020204030204" pitchFamily="34" charset="0"/>
                        <a:cs typeface="Times New Roman" panose="02020603050405020304" pitchFamily="18" charset="0"/>
                      </a:endParaRPr>
                    </a:p>
                  </a:txBody>
                  <a:tcPr marL="54514" marR="54514" marT="0" marB="0" anchor="ctr">
                    <a:solidFill>
                      <a:srgbClr val="E5EBF7"/>
                    </a:solidFill>
                  </a:tcPr>
                </a:tc>
                <a:tc>
                  <a:txBody>
                    <a:bodyPr/>
                    <a:lstStyle/>
                    <a:p>
                      <a:pPr marL="342900" lvl="0" indent="-342900">
                        <a:lnSpc>
                          <a:spcPct val="107000"/>
                        </a:lnSpc>
                        <a:spcAft>
                          <a:spcPts val="0"/>
                        </a:spcAft>
                        <a:buFont typeface="+mj-lt"/>
                        <a:buAutoNum type="arabicPeriod"/>
                      </a:pPr>
                      <a:r>
                        <a:rPr lang="en-GB" sz="1400" b="0" dirty="0">
                          <a:solidFill>
                            <a:srgbClr val="FF0000"/>
                          </a:solidFill>
                          <a:effectLst/>
                          <a:latin typeface="Abadi" panose="020B0604020104020204" pitchFamily="34" charset="0"/>
                        </a:rPr>
                        <a:t>Improved engagement with universal services including school/college/university and apprenticeships</a:t>
                      </a:r>
                    </a:p>
                    <a:p>
                      <a:pPr marL="342900" lvl="0" indent="-342900">
                        <a:lnSpc>
                          <a:spcPct val="107000"/>
                        </a:lnSpc>
                        <a:spcAft>
                          <a:spcPts val="0"/>
                        </a:spcAft>
                        <a:buFont typeface="+mj-lt"/>
                        <a:buAutoNum type="arabicPeriod"/>
                      </a:pPr>
                      <a:r>
                        <a:rPr lang="en-GB" sz="1400" b="0" dirty="0">
                          <a:solidFill>
                            <a:srgbClr val="FF0000"/>
                          </a:solidFill>
                          <a:effectLst/>
                          <a:latin typeface="Abadi" panose="020B0604020104020204" pitchFamily="34" charset="0"/>
                        </a:rPr>
                        <a:t>Improved achievement of educational milestones</a:t>
                      </a:r>
                    </a:p>
                    <a:p>
                      <a:pPr marL="342900" lvl="0" indent="-342900">
                        <a:lnSpc>
                          <a:spcPct val="107000"/>
                        </a:lnSpc>
                        <a:spcAft>
                          <a:spcPts val="0"/>
                        </a:spcAft>
                        <a:buFont typeface="+mj-lt"/>
                        <a:buAutoNum type="arabicPeriod"/>
                      </a:pPr>
                      <a:r>
                        <a:rPr lang="en-GB" sz="1400" b="0" dirty="0">
                          <a:solidFill>
                            <a:schemeClr val="tx1"/>
                          </a:solidFill>
                          <a:effectLst/>
                          <a:latin typeface="Abadi" panose="020B0604020104020204" pitchFamily="34" charset="0"/>
                        </a:rPr>
                        <a:t>More YP accessing training and skills development opportunities</a:t>
                      </a:r>
                    </a:p>
                    <a:p>
                      <a:pPr marL="342900" lvl="0" indent="-342900">
                        <a:lnSpc>
                          <a:spcPct val="107000"/>
                        </a:lnSpc>
                        <a:spcAft>
                          <a:spcPts val="0"/>
                        </a:spcAft>
                        <a:buFont typeface="+mj-lt"/>
                        <a:buAutoNum type="arabicPeriod"/>
                      </a:pPr>
                      <a:r>
                        <a:rPr lang="en-GB" sz="1400" b="0" dirty="0">
                          <a:solidFill>
                            <a:schemeClr val="tx1"/>
                          </a:solidFill>
                          <a:effectLst/>
                          <a:latin typeface="Abadi" panose="020B0604020104020204" pitchFamily="34" charset="0"/>
                        </a:rPr>
                        <a:t>YP are confident in developing their independence</a:t>
                      </a:r>
                    </a:p>
                    <a:p>
                      <a:pPr marL="342900" lvl="0" indent="-342900">
                        <a:lnSpc>
                          <a:spcPct val="107000"/>
                        </a:lnSpc>
                        <a:spcAft>
                          <a:spcPts val="0"/>
                        </a:spcAft>
                        <a:buFont typeface="+mj-lt"/>
                        <a:buAutoNum type="arabicPeriod"/>
                      </a:pPr>
                      <a:r>
                        <a:rPr lang="en-GB" sz="1400" b="0" dirty="0">
                          <a:solidFill>
                            <a:srgbClr val="FF0000"/>
                          </a:solidFill>
                          <a:effectLst/>
                          <a:latin typeface="Abadi" panose="020B0604020104020204" pitchFamily="34" charset="0"/>
                        </a:rPr>
                        <a:t>YP report greater agency and autonomy and have sufficient understanding and skills to take a leading role in their own recovery </a:t>
                      </a:r>
                      <a:endParaRPr lang="en-GB" sz="1400" b="0" dirty="0">
                        <a:solidFill>
                          <a:srgbClr val="FF0000"/>
                        </a:solidFill>
                        <a:effectLst/>
                        <a:latin typeface="Abadi" panose="020B0604020104020204" pitchFamily="34" charset="0"/>
                        <a:ea typeface="Calibri" panose="020F0502020204030204" pitchFamily="34" charset="0"/>
                        <a:cs typeface="Times New Roman" panose="02020603050405020304" pitchFamily="18" charset="0"/>
                      </a:endParaRPr>
                    </a:p>
                  </a:txBody>
                  <a:tcPr marL="54514" marR="54514" marT="0" marB="0" anchor="ctr">
                    <a:solidFill>
                      <a:srgbClr val="EBF0F9"/>
                    </a:solidFill>
                  </a:tcPr>
                </a:tc>
                <a:extLst>
                  <a:ext uri="{0D108BD9-81ED-4DB2-BD59-A6C34878D82A}">
                    <a16:rowId xmlns:a16="http://schemas.microsoft.com/office/drawing/2014/main" val="455273263"/>
                  </a:ext>
                </a:extLst>
              </a:tr>
            </a:tbl>
          </a:graphicData>
        </a:graphic>
      </p:graphicFrame>
      <p:sp>
        <p:nvSpPr>
          <p:cNvPr id="8" name="Rounded Rectangle 7"/>
          <p:cNvSpPr/>
          <p:nvPr/>
        </p:nvSpPr>
        <p:spPr>
          <a:xfrm>
            <a:off x="8811491" y="4966856"/>
            <a:ext cx="3332018" cy="178030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en-GB" sz="1200" dirty="0"/>
              <a:t>50% of MH presentations occur before a child's 14</a:t>
            </a:r>
            <a:r>
              <a:rPr lang="en-GB" sz="1200" baseline="30000" dirty="0"/>
              <a:t>th</a:t>
            </a:r>
            <a:r>
              <a:rPr lang="en-GB" sz="1200" dirty="0"/>
              <a:t> Birthday, and 75% before they turn 24. </a:t>
            </a:r>
          </a:p>
          <a:p>
            <a:endParaRPr lang="en-GB" sz="1200" dirty="0"/>
          </a:p>
          <a:p>
            <a:r>
              <a:rPr lang="en-GB" sz="1200" dirty="0"/>
              <a:t>Creating a culture, embedding learning around wellbeing and the importance of resilience and equipping CYP with core life skills within education settings, has the potential to impact a young person through their entire life.</a:t>
            </a:r>
          </a:p>
        </p:txBody>
      </p:sp>
    </p:spTree>
    <p:extLst>
      <p:ext uri="{BB962C8B-B14F-4D97-AF65-F5344CB8AC3E}">
        <p14:creationId xmlns:p14="http://schemas.microsoft.com/office/powerpoint/2010/main" val="20235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7068E179-44A9-4789-87D8-6F5CB1494D32}"/>
              </a:ext>
            </a:extLst>
          </p:cNvPr>
          <p:cNvSpPr>
            <a:spLocks noGrp="1"/>
          </p:cNvSpPr>
          <p:nvPr>
            <p:ph type="title" idx="4294967295"/>
          </p:nvPr>
        </p:nvSpPr>
        <p:spPr>
          <a:xfrm>
            <a:off x="2020112" y="2826361"/>
            <a:ext cx="7671143" cy="144789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4000" b="1" i="0" u="none" strike="noStrike" kern="1200" cap="none" spc="0" normalizeH="0" baseline="0" noProof="0" dirty="0">
                <a:ln>
                  <a:noFill/>
                </a:ln>
                <a:solidFill>
                  <a:srgbClr val="3381BD"/>
                </a:solidFill>
                <a:effectLst/>
                <a:uLnTx/>
                <a:uFillTx/>
                <a:latin typeface="Arial" panose="020B0604020202020204" pitchFamily="34" charset="0"/>
                <a:ea typeface="Calibri" panose="020F0502020204030204" pitchFamily="34" charset="0"/>
                <a:cs typeface="Times New Roman" panose="02020603050405020304" pitchFamily="18" charset="0"/>
              </a:rPr>
              <a:t>So what is the education offer currently…</a:t>
            </a:r>
          </a:p>
        </p:txBody>
      </p:sp>
      <p:pic>
        <p:nvPicPr>
          <p:cNvPr id="3" name="Picture 2">
            <a:extLst>
              <a:ext uri="{FF2B5EF4-FFF2-40B4-BE49-F238E27FC236}">
                <a16:creationId xmlns:a16="http://schemas.microsoft.com/office/drawing/2014/main" id="{2C25BB22-0A82-43CF-B0E9-0E9C01502563}"/>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49389" y="749898"/>
            <a:ext cx="3192774" cy="688542"/>
          </a:xfrm>
          <a:prstGeom prst="rect">
            <a:avLst/>
          </a:prstGeom>
        </p:spPr>
      </p:pic>
    </p:spTree>
    <p:extLst>
      <p:ext uri="{BB962C8B-B14F-4D97-AF65-F5344CB8AC3E}">
        <p14:creationId xmlns:p14="http://schemas.microsoft.com/office/powerpoint/2010/main" val="3252874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109" y="60325"/>
            <a:ext cx="10515600" cy="1325563"/>
          </a:xfrm>
        </p:spPr>
        <p:txBody>
          <a:bodyPr/>
          <a:lstStyle/>
          <a:p>
            <a:r>
              <a:rPr lang="en-GB" dirty="0"/>
              <a:t>Healthy Child Programme</a:t>
            </a:r>
          </a:p>
        </p:txBody>
      </p:sp>
      <p:sp>
        <p:nvSpPr>
          <p:cNvPr id="3" name="Content Placeholder 2"/>
          <p:cNvSpPr>
            <a:spLocks noGrp="1"/>
          </p:cNvSpPr>
          <p:nvPr>
            <p:ph idx="1"/>
          </p:nvPr>
        </p:nvSpPr>
        <p:spPr>
          <a:xfrm>
            <a:off x="561109" y="1152548"/>
            <a:ext cx="10792691" cy="5486400"/>
          </a:xfrm>
        </p:spPr>
        <p:txBody>
          <a:bodyPr>
            <a:normAutofit lnSpcReduction="10000"/>
          </a:bodyPr>
          <a:lstStyle/>
          <a:p>
            <a:pPr marL="0" indent="0" algn="ctr">
              <a:buNone/>
            </a:pPr>
            <a:r>
              <a:rPr lang="en-GB" sz="2000" i="1" dirty="0"/>
              <a:t>Our Healthy Child Programme team can help you by providing health advice and information about a child or young person (or help the young person, and their family directly). </a:t>
            </a:r>
          </a:p>
          <a:p>
            <a:pPr marL="0" indent="0">
              <a:buNone/>
            </a:pPr>
            <a:r>
              <a:rPr lang="en-GB" sz="1600" u="sng" dirty="0"/>
              <a:t>‘Just One’ Number</a:t>
            </a:r>
          </a:p>
          <a:p>
            <a:r>
              <a:rPr lang="en-GB" sz="1600" dirty="0"/>
              <a:t>They are able to support you over the telephone (whether you are a parent, young person or professional). Just call </a:t>
            </a:r>
            <a:r>
              <a:rPr lang="en-GB" sz="1600" b="1" dirty="0"/>
              <a:t>0300 300 0123</a:t>
            </a:r>
            <a:r>
              <a:rPr lang="en-GB" sz="1600" dirty="0"/>
              <a:t> or text </a:t>
            </a:r>
            <a:r>
              <a:rPr lang="en-GB" sz="1600" b="1" dirty="0"/>
              <a:t>07520 631590</a:t>
            </a:r>
            <a:r>
              <a:rPr lang="en-GB" sz="1600" dirty="0"/>
              <a:t> with any questions </a:t>
            </a:r>
          </a:p>
          <a:p>
            <a:r>
              <a:rPr lang="en-GB" sz="1600" dirty="0"/>
              <a:t>This service is available from Monday – Friday 8am to 6pm and 9am to 1pm on Saturdays. </a:t>
            </a:r>
          </a:p>
          <a:p>
            <a:pPr marL="0" indent="0">
              <a:buNone/>
            </a:pPr>
            <a:r>
              <a:rPr lang="en-GB" sz="1600" u="sng" dirty="0"/>
              <a:t>Chat Health</a:t>
            </a:r>
          </a:p>
          <a:p>
            <a:r>
              <a:rPr lang="en-GB" sz="1600" dirty="0"/>
              <a:t>ChatHealth is a secure NHS approved text messaging service for 11- 19 year olds.</a:t>
            </a:r>
          </a:p>
          <a:p>
            <a:r>
              <a:rPr lang="en-GB" sz="1600" dirty="0"/>
              <a:t>All the CYP needs to do is </a:t>
            </a:r>
            <a:r>
              <a:rPr lang="en-GB" sz="1600" b="1" dirty="0"/>
              <a:t>text</a:t>
            </a:r>
            <a:r>
              <a:rPr lang="en-GB" sz="1600" dirty="0"/>
              <a:t> </a:t>
            </a:r>
            <a:r>
              <a:rPr lang="en-GB" sz="1600" b="1" dirty="0"/>
              <a:t>07480 635060</a:t>
            </a:r>
            <a:r>
              <a:rPr lang="en-GB" sz="1600" dirty="0"/>
              <a:t> to start a conversation about anything that is worrying them and a health practitioner will respond as soon as they can</a:t>
            </a:r>
          </a:p>
          <a:p>
            <a:pPr marL="0" indent="0">
              <a:buNone/>
            </a:pPr>
            <a:r>
              <a:rPr lang="en-GB" sz="1600" u="sng" dirty="0"/>
              <a:t>Health Passport App</a:t>
            </a:r>
          </a:p>
          <a:p>
            <a:r>
              <a:rPr lang="en-GB" sz="1600" dirty="0"/>
              <a:t>The Just1Norfolk Health Passport has been developed to support Norfolk 16-19 year olds make the transition into adulthood and to help young people become more independent with their own health needs. </a:t>
            </a:r>
          </a:p>
          <a:p>
            <a:r>
              <a:rPr lang="en-GB" sz="1600" dirty="0"/>
              <a:t>The app provides general health information and advice on a variety of topics</a:t>
            </a:r>
          </a:p>
          <a:p>
            <a:pPr marL="0" indent="0">
              <a:buNone/>
            </a:pPr>
            <a:r>
              <a:rPr lang="en-GB" sz="1600" u="sng" dirty="0"/>
              <a:t>Emotional Health Pathway and Resilience Practitioners</a:t>
            </a:r>
          </a:p>
          <a:p>
            <a:r>
              <a:rPr lang="en-GB" sz="1600" dirty="0"/>
              <a:t>Referrals for this offer come through school nurses (already working with a CYP) or through the Just One Number phone line. </a:t>
            </a:r>
          </a:p>
          <a:p>
            <a:r>
              <a:rPr lang="en-GB" sz="1600" dirty="0"/>
              <a:t>When a referral is made (either by a parent, school, family) they are called back and a full assessment of need completed. </a:t>
            </a:r>
          </a:p>
          <a:p>
            <a:r>
              <a:rPr lang="en-GB" sz="1600" dirty="0"/>
              <a:t>A short intervention (6-8 sessions) from a Resilience and Emotional Health Practitioner may be appropriate. </a:t>
            </a:r>
          </a:p>
        </p:txBody>
      </p:sp>
      <p:pic>
        <p:nvPicPr>
          <p:cNvPr id="4" name="Picture 3">
            <a:extLs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0220" y="0"/>
            <a:ext cx="1922508" cy="1152548"/>
          </a:xfrm>
          <a:prstGeom prst="rect">
            <a:avLst/>
          </a:prstGeom>
        </p:spPr>
      </p:pic>
    </p:spTree>
    <p:extLst>
      <p:ext uri="{BB962C8B-B14F-4D97-AF65-F5344CB8AC3E}">
        <p14:creationId xmlns:p14="http://schemas.microsoft.com/office/powerpoint/2010/main" val="4014611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299" y="242274"/>
            <a:ext cx="10515600" cy="805585"/>
          </a:xfrm>
        </p:spPr>
        <p:txBody>
          <a:bodyPr/>
          <a:lstStyle/>
          <a:p>
            <a:r>
              <a:rPr lang="en-GB" dirty="0"/>
              <a:t>‘The LINK’ Programme</a:t>
            </a:r>
          </a:p>
        </p:txBody>
      </p:sp>
      <p:sp>
        <p:nvSpPr>
          <p:cNvPr id="3" name="Content Placeholder 2"/>
          <p:cNvSpPr>
            <a:spLocks noGrp="1"/>
          </p:cNvSpPr>
          <p:nvPr>
            <p:ph idx="1"/>
          </p:nvPr>
        </p:nvSpPr>
        <p:spPr>
          <a:xfrm>
            <a:off x="252876" y="1260060"/>
            <a:ext cx="11623964" cy="5437908"/>
          </a:xfrm>
        </p:spPr>
        <p:txBody>
          <a:bodyPr>
            <a:normAutofit lnSpcReduction="10000"/>
          </a:bodyPr>
          <a:lstStyle/>
          <a:p>
            <a:pPr marL="0" indent="0" algn="ctr">
              <a:buNone/>
            </a:pPr>
            <a:r>
              <a:rPr lang="en-GB" sz="2000" i="1" dirty="0"/>
              <a:t>The Link is designed to maximise the impact of our ‘Early Intervention’ therapeutic service. It does so by providing advice, support and training to adults who work with children and young people across Norfolk and Waveney.</a:t>
            </a:r>
          </a:p>
          <a:p>
            <a:r>
              <a:rPr lang="en-GB" sz="2000" u="sng" dirty="0"/>
              <a:t>The Link project:</a:t>
            </a:r>
          </a:p>
          <a:p>
            <a:pPr lvl="1"/>
            <a:r>
              <a:rPr lang="en-GB" sz="2000" dirty="0"/>
              <a:t>Identifies, trains, develops and supports ‘mental health champions’ to discuss concerns about children and make educated referrals to targeted and specialist Child Adult and Mental Health Service (CAMHS) teams</a:t>
            </a:r>
          </a:p>
          <a:p>
            <a:pPr lvl="1"/>
            <a:r>
              <a:rPr lang="en-GB" sz="2000" dirty="0"/>
              <a:t>Supports mental health champions in delivering the information they have learned to other staff within their workplace</a:t>
            </a:r>
          </a:p>
          <a:p>
            <a:pPr lvl="1"/>
            <a:r>
              <a:rPr lang="en-GB" sz="2000" dirty="0"/>
              <a:t>Runs a rolling programme of training events and consultations</a:t>
            </a:r>
          </a:p>
          <a:p>
            <a:pPr lvl="1"/>
            <a:r>
              <a:rPr lang="en-GB" sz="2000" dirty="0"/>
              <a:t>Delivers an area specific termly newsletter and update</a:t>
            </a:r>
          </a:p>
          <a:p>
            <a:pPr lvl="1"/>
            <a:r>
              <a:rPr lang="en-GB" sz="2000" dirty="0"/>
              <a:t>Builds community connections between professionals</a:t>
            </a:r>
          </a:p>
          <a:p>
            <a:pPr marL="457200" lvl="1" indent="0">
              <a:buNone/>
            </a:pPr>
            <a:endParaRPr lang="en-GB" sz="2000" dirty="0"/>
          </a:p>
          <a:p>
            <a:r>
              <a:rPr lang="en-GB" sz="2000" dirty="0"/>
              <a:t>Across Norfolk &amp; Waveney, 228 schools have a trained Mental Health Champion. Of those schools, 111 have at least one member of the Senior Leadership Team (SLT) trained as a Mental Health Champion.</a:t>
            </a:r>
          </a:p>
          <a:p>
            <a:pPr marL="0" indent="0">
              <a:buNone/>
            </a:pPr>
            <a:endParaRPr lang="en-GB" sz="2000" dirty="0"/>
          </a:p>
          <a:p>
            <a:pPr marL="0" indent="0" algn="ctr">
              <a:buNone/>
            </a:pPr>
            <a:r>
              <a:rPr lang="en-GB" sz="2000" b="1" i="1" dirty="0"/>
              <a:t>If you do not yet have a MH Champion within your school and would like one, or if you would like to increase the number of champions you already have, please contact: </a:t>
            </a:r>
            <a:r>
              <a:rPr lang="en-GB" sz="2000" b="1" i="1" dirty="0">
                <a:hlinkClick r:id="rId2"/>
              </a:rPr>
              <a:t>linkwork-point1@ormistonfamilies.org.uk</a:t>
            </a:r>
            <a:endParaRPr lang="en-GB" sz="2000" b="1" i="1" dirty="0"/>
          </a:p>
          <a:p>
            <a:endParaRPr lang="en-GB" sz="2000" dirty="0"/>
          </a:p>
          <a:p>
            <a:endParaRPr lang="en-GB" dirty="0"/>
          </a:p>
        </p:txBody>
      </p:sp>
      <p:pic>
        <p:nvPicPr>
          <p:cNvPr id="4" name="Picture 3">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67580" y="30074"/>
            <a:ext cx="1195820" cy="1229986"/>
          </a:xfrm>
          <a:prstGeom prst="rect">
            <a:avLst/>
          </a:prstGeom>
        </p:spPr>
      </p:pic>
    </p:spTree>
    <p:extLst>
      <p:ext uri="{BB962C8B-B14F-4D97-AF65-F5344CB8AC3E}">
        <p14:creationId xmlns:p14="http://schemas.microsoft.com/office/powerpoint/2010/main" val="28491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454" y="136526"/>
            <a:ext cx="10515600" cy="999548"/>
          </a:xfrm>
        </p:spPr>
        <p:txBody>
          <a:bodyPr/>
          <a:lstStyle/>
          <a:p>
            <a:r>
              <a:rPr lang="en-GB" dirty="0"/>
              <a:t>Mental Health Support Teams (MHSTs)</a:t>
            </a:r>
          </a:p>
        </p:txBody>
      </p:sp>
      <p:sp>
        <p:nvSpPr>
          <p:cNvPr id="3" name="Content Placeholder 2"/>
          <p:cNvSpPr>
            <a:spLocks noGrp="1"/>
          </p:cNvSpPr>
          <p:nvPr>
            <p:ph idx="1"/>
          </p:nvPr>
        </p:nvSpPr>
        <p:spPr>
          <a:xfrm>
            <a:off x="387927" y="1302327"/>
            <a:ext cx="11561617" cy="5410200"/>
          </a:xfrm>
        </p:spPr>
        <p:txBody>
          <a:bodyPr>
            <a:normAutofit lnSpcReduction="10000"/>
          </a:bodyPr>
          <a:lstStyle/>
          <a:p>
            <a:r>
              <a:rPr lang="en-GB" sz="1800" dirty="0"/>
              <a:t>In 2017, the Government published its </a:t>
            </a:r>
            <a:r>
              <a:rPr lang="en-GB" sz="1800" u="sng" dirty="0">
                <a:hlinkClick r:id="rId2"/>
              </a:rPr>
              <a:t>Green Paper for Transforming children and young people’s mental health</a:t>
            </a:r>
            <a:r>
              <a:rPr lang="en-GB" sz="1800" dirty="0"/>
              <a:t>, which detailed proposals for expanding access to mental health care for children and young people, building on the national </a:t>
            </a:r>
            <a:r>
              <a:rPr lang="en-GB" sz="1800" u="sng" dirty="0">
                <a:hlinkClick r:id="rId3"/>
              </a:rPr>
              <a:t>NHS transformation programme</a:t>
            </a:r>
            <a:r>
              <a:rPr lang="en-GB" sz="1800" dirty="0"/>
              <a:t> which is already underway.</a:t>
            </a:r>
          </a:p>
          <a:p>
            <a:r>
              <a:rPr lang="en-GB" sz="1800" dirty="0"/>
              <a:t>MHSTs are intended to provide ADDITIONAL RESOURCE around early intervention within a school environment on some mental health and emotional wellbeing issues, such as mild to moderate anxiety, as well as helping staff within a school or college setting to provide a ‘whole school approach’ to mental health and wellbeing.</a:t>
            </a:r>
          </a:p>
          <a:p>
            <a:r>
              <a:rPr lang="en-GB" sz="1800" dirty="0"/>
              <a:t>Each MHST is allocated to a geographical area and supports approx. 20 primary, secondary, or special schools (around 8000 pupils).</a:t>
            </a:r>
          </a:p>
          <a:p>
            <a:r>
              <a:rPr lang="en-GB" sz="1800" dirty="0"/>
              <a:t>Each MHST has a ‘suggested structure’ which includes 4FTE Education Mental Health Practitioners (in training for 12 months), 2FTE Band 6 Senior Practitioners (who should be clinical), 1 x Band 7 (Team Lead – ideally clinical) and a 0.5FTE Band 8a to supervise the clinical staff…plus 0.5FTE admin support  </a:t>
            </a:r>
          </a:p>
          <a:p>
            <a:pPr marL="0" indent="0">
              <a:buNone/>
            </a:pPr>
            <a:endParaRPr lang="en-GB" sz="2000" dirty="0"/>
          </a:p>
          <a:p>
            <a:pPr marL="0" indent="0" algn="ctr">
              <a:buNone/>
            </a:pPr>
            <a:r>
              <a:rPr lang="en-GB" sz="2000" i="1" dirty="0"/>
              <a:t>In Norfolk and Waveney we have 2 MHSTs that have just mobilised (in North Norfolk and Kings Lynn and West Norfolk) and we have a further 2 MHSTs currently in their training year (for Lowestoft and South Norfolk). </a:t>
            </a:r>
          </a:p>
          <a:p>
            <a:pPr marL="0" indent="0" algn="ctr">
              <a:buNone/>
            </a:pPr>
            <a:r>
              <a:rPr lang="en-GB" sz="2000" i="1" dirty="0"/>
              <a:t>Over the next 3 years (national funding committed until 2025) there is an ambition to have another 6-9 MHSTs across the N&amp;W landscape…representing around 50-60% coverage of all schools in our area…</a:t>
            </a:r>
            <a:r>
              <a:rPr lang="en-GB" sz="2000" b="1" i="1" dirty="0"/>
              <a:t>there</a:t>
            </a:r>
            <a:r>
              <a:rPr lang="en-GB" sz="2000" i="1" dirty="0"/>
              <a:t> </a:t>
            </a:r>
            <a:r>
              <a:rPr lang="en-GB" sz="2000" b="1" i="1" dirty="0"/>
              <a:t>may be a MHST allocated to your school area in the next few years so please keep an eye out and engage with our recruitment efforts!</a:t>
            </a:r>
          </a:p>
        </p:txBody>
      </p:sp>
    </p:spTree>
    <p:extLst>
      <p:ext uri="{BB962C8B-B14F-4D97-AF65-F5344CB8AC3E}">
        <p14:creationId xmlns:p14="http://schemas.microsoft.com/office/powerpoint/2010/main" val="27736666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354074D5C910A41823F673F37C99868" ma:contentTypeVersion="12" ma:contentTypeDescription="Create a new document." ma:contentTypeScope="" ma:versionID="ebd170e5daf96dd82d3a58681ee1ff42">
  <xsd:schema xmlns:xsd="http://www.w3.org/2001/XMLSchema" xmlns:xs="http://www.w3.org/2001/XMLSchema" xmlns:p="http://schemas.microsoft.com/office/2006/metadata/properties" xmlns:ns2="8622f00f-317d-4509-a14c-a72116b73b25" xmlns:ns3="4b8af1ee-382e-4f6a-9a0f-8c7faee67e71" targetNamespace="http://schemas.microsoft.com/office/2006/metadata/properties" ma:root="true" ma:fieldsID="796d0c70c820ab55a24d975c3d353422" ns2:_="" ns3:_="">
    <xsd:import namespace="8622f00f-317d-4509-a14c-a72116b73b25"/>
    <xsd:import namespace="4b8af1ee-382e-4f6a-9a0f-8c7faee67e7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22f00f-317d-4509-a14c-a72116b73b2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b8af1ee-382e-4f6a-9a0f-8c7faee67e7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30B302-FCF2-4FA1-92A4-390B41A16F7E}">
  <ds:schemaRefs>
    <ds:schemaRef ds:uri="http://purl.org/dc/dcmitype/"/>
    <ds:schemaRef ds:uri="http://schemas.microsoft.com/office/infopath/2007/PartnerControls"/>
    <ds:schemaRef ds:uri="http://purl.org/dc/terms/"/>
    <ds:schemaRef ds:uri="4b8af1ee-382e-4f6a-9a0f-8c7faee67e71"/>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8622f00f-317d-4509-a14c-a72116b73b25"/>
    <ds:schemaRef ds:uri="http://www.w3.org/XML/1998/namespace"/>
  </ds:schemaRefs>
</ds:datastoreItem>
</file>

<file path=customXml/itemProps2.xml><?xml version="1.0" encoding="utf-8"?>
<ds:datastoreItem xmlns:ds="http://schemas.openxmlformats.org/officeDocument/2006/customXml" ds:itemID="{533FFB4B-595D-473D-8093-B8435D8506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22f00f-317d-4509-a14c-a72116b73b25"/>
    <ds:schemaRef ds:uri="4b8af1ee-382e-4f6a-9a0f-8c7faee67e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5CF48B-383A-4332-AEA0-C5E1B738A86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31561</TotalTime>
  <Words>2686</Words>
  <Application>Microsoft Office PowerPoint</Application>
  <PresentationFormat>Widescreen</PresentationFormat>
  <Paragraphs>164</Paragraphs>
  <Slides>12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Abadi</vt:lpstr>
      <vt:lpstr>Arial</vt:lpstr>
      <vt:lpstr>Calibri</vt:lpstr>
      <vt:lpstr>Calibri Light</vt:lpstr>
      <vt:lpstr>Office Theme</vt:lpstr>
      <vt:lpstr>Norfolk &amp; Waveney  CYPMH Transformation School Forum Meeting – 12th March </vt:lpstr>
      <vt:lpstr>The Integrated CYP MH Commissioning Team</vt:lpstr>
      <vt:lpstr>THRIVE Framework</vt:lpstr>
      <vt:lpstr>Moving the system around the child or young person</vt:lpstr>
      <vt:lpstr>Benefits</vt:lpstr>
      <vt:lpstr>So what is the education offer currently…</vt:lpstr>
      <vt:lpstr>Healthy Child Programme</vt:lpstr>
      <vt:lpstr>‘The LINK’ Programme</vt:lpstr>
      <vt:lpstr>Mental Health Support Teams (MHSTs)</vt:lpstr>
      <vt:lpstr>‘Nurturing Resilience’ Programme</vt:lpstr>
      <vt:lpstr>Key Calls to Action/Things to Consider…</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Paylor, Simon</dc:creator>
  <cp:lastModifiedBy>Harding, Deborah</cp:lastModifiedBy>
  <cp:revision>30</cp:revision>
  <dcterms:created xsi:type="dcterms:W3CDTF">2020-11-17T14:39:45Z</dcterms:created>
  <dcterms:modified xsi:type="dcterms:W3CDTF">2021-04-14T17:25:37Z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0x010100B354074D5C910A41823F673F37C99868</vt:lpwstr>
  </property>
</Properties>
</file>