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145706277" r:id="rId2"/>
    <p:sldId id="2145706271" r:id="rId3"/>
    <p:sldId id="2145706272" r:id="rId4"/>
    <p:sldId id="2145706278" r:id="rId5"/>
    <p:sldId id="2145706273" r:id="rId6"/>
    <p:sldId id="214570627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712" autoAdjust="0"/>
  </p:normalViewPr>
  <p:slideViewPr>
    <p:cSldViewPr snapToGrid="0">
      <p:cViewPr varScale="1">
        <p:scale>
          <a:sx n="106" d="100"/>
          <a:sy n="106" d="100"/>
        </p:scale>
        <p:origin x="366"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8AD2FD-DAD9-459B-A7FB-663722B09007}" type="datetimeFigureOut">
              <a:rPr lang="en-GB" smtClean="0"/>
              <a:t>11/05/2023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D7907-6D3D-4B14-94E3-BDA7185DEB09}" type="slidenum">
              <a:rPr lang="en-GB" smtClean="0"/>
              <a:t>‹#›</a:t>
            </a:fld>
            <a:endParaRPr lang="en-GB"/>
          </a:p>
        </p:txBody>
      </p:sp>
    </p:spTree>
    <p:extLst>
      <p:ext uri="{BB962C8B-B14F-4D97-AF65-F5344CB8AC3E}">
        <p14:creationId xmlns:p14="http://schemas.microsoft.com/office/powerpoint/2010/main" val="3895392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2AC513-7CD6-4606-A6BA-9B1A7FC7350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145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2AC513-7CD6-4606-A6BA-9B1A7FC7350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6511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2AC513-7CD6-4606-A6BA-9B1A7FC7350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405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2AC513-7CD6-4606-A6BA-9B1A7FC7350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4640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2AC513-7CD6-4606-A6BA-9B1A7FC7350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3244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2AC513-7CD6-4606-A6BA-9B1A7FC7350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2292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65292956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0682786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352564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0983845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956329182"/>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2046875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9595900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9705222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1903143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324C"/>
        </a:solidFill>
        <a:effectLst/>
      </p:bgPr>
    </p:bg>
    <p:spTree>
      <p:nvGrpSpPr>
        <p:cNvPr id="1" name=""/>
        <p:cNvGrpSpPr/>
        <p:nvPr/>
      </p:nvGrpSpPr>
      <p:grpSpPr>
        <a:xfrm>
          <a:off x="0" y="0"/>
          <a:ext cx="0" cy="0"/>
          <a:chOff x="0" y="0"/>
          <a:chExt cx="0" cy="0"/>
        </a:xfrm>
      </p:grpSpPr>
      <p:pic>
        <p:nvPicPr>
          <p:cNvPr id="116" name="Image" descr="Image"/>
          <p:cNvPicPr>
            <a:picLocks noChangeAspect="1"/>
          </p:cNvPicPr>
          <p:nvPr/>
        </p:nvPicPr>
        <p:blipFill>
          <a:blip r:embed="rId3"/>
          <a:stretch>
            <a:fillRect/>
          </a:stretch>
        </p:blipFill>
        <p:spPr>
          <a:xfrm>
            <a:off x="-342888" y="666033"/>
            <a:ext cx="14141390" cy="5270288"/>
          </a:xfrm>
          <a:prstGeom prst="rect">
            <a:avLst/>
          </a:prstGeom>
          <a:ln w="12700">
            <a:miter lim="400000"/>
          </a:ln>
        </p:spPr>
      </p:pic>
      <p:sp>
        <p:nvSpPr>
          <p:cNvPr id="112" name="Title of presentation…"/>
          <p:cNvSpPr txBox="1">
            <a:spLocks noGrp="1"/>
          </p:cNvSpPr>
          <p:nvPr>
            <p:ph type="title" idx="4294967295"/>
          </p:nvPr>
        </p:nvSpPr>
        <p:spPr>
          <a:xfrm>
            <a:off x="417594" y="2429034"/>
            <a:ext cx="9336466" cy="2308320"/>
          </a:xfrm>
          <a:prstGeom prst="rect">
            <a:avLst/>
          </a:prstGeom>
          <a:noFill/>
          <a:ln w="12700">
            <a:noFill/>
            <a:prstDash/>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45718" tIns="45718" rIns="45718" bIns="45718"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4900" b="1">
                <a:solidFill>
                  <a:srgbClr val="FFFFFF"/>
                </a:solidFill>
              </a:defRPr>
            </a:pPr>
            <a:r>
              <a:rPr kumimoji="0" lang="en-GB" sz="4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Budget 2023 – What it </a:t>
            </a:r>
          </a:p>
          <a:p>
            <a:pPr marL="0" marR="0" lvl="0" indent="0" algn="l" defTabSz="914400" rtl="0" eaLnBrk="1" fontAlgn="auto" latinLnBrk="0" hangingPunct="1">
              <a:lnSpc>
                <a:spcPct val="100000"/>
              </a:lnSpc>
              <a:spcBef>
                <a:spcPts val="0"/>
              </a:spcBef>
              <a:spcAft>
                <a:spcPts val="0"/>
              </a:spcAft>
              <a:buClrTx/>
              <a:buSzTx/>
              <a:buFontTx/>
              <a:buNone/>
              <a:tabLst/>
              <a:defRPr sz="4900" b="1">
                <a:solidFill>
                  <a:srgbClr val="FFFFFF"/>
                </a:solidFill>
              </a:defRPr>
            </a:pPr>
            <a:r>
              <a:rPr kumimoji="0" lang="en-GB" sz="4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means for Early Years</a:t>
            </a:r>
          </a:p>
          <a:p>
            <a:pPr marL="0" marR="0" lvl="0" indent="0" algn="l" defTabSz="914400" rtl="0" eaLnBrk="1" fontAlgn="auto" latinLnBrk="0" hangingPunct="1">
              <a:lnSpc>
                <a:spcPct val="100000"/>
              </a:lnSpc>
              <a:spcBef>
                <a:spcPts val="0"/>
              </a:spcBef>
              <a:spcAft>
                <a:spcPts val="0"/>
              </a:spcAft>
              <a:buClrTx/>
              <a:buSzTx/>
              <a:buFontTx/>
              <a:buNone/>
              <a:tabLst/>
              <a:defRPr sz="4900" b="1">
                <a:solidFill>
                  <a:srgbClr val="FFFFFF"/>
                </a:solidFill>
              </a:defRPr>
            </a:pPr>
            <a:r>
              <a:rPr kumimoji="0" lang="en-GB" sz="4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and Childcare </a:t>
            </a:r>
          </a:p>
        </p:txBody>
      </p:sp>
      <p:pic>
        <p:nvPicPr>
          <p:cNvPr id="113" name="New NCC Long Logo White.png" descr="Norfolk County Council logo."/>
          <p:cNvPicPr>
            <a:picLocks noChangeAspect="1"/>
          </p:cNvPicPr>
          <p:nvPr/>
        </p:nvPicPr>
        <p:blipFill>
          <a:blip r:embed="rId4"/>
          <a:stretch>
            <a:fillRect/>
          </a:stretch>
        </p:blipFill>
        <p:spPr>
          <a:xfrm>
            <a:off x="886420" y="921679"/>
            <a:ext cx="3214195" cy="488369"/>
          </a:xfrm>
          <a:prstGeom prst="rect">
            <a:avLst/>
          </a:prstGeom>
          <a:ln w="12700">
            <a:miter lim="400000"/>
          </a:ln>
        </p:spPr>
      </p:pic>
      <p:pic>
        <p:nvPicPr>
          <p:cNvPr id="114" name="Flourish Logo.png" descr="Flourish Logo."/>
          <p:cNvPicPr>
            <a:picLocks noChangeAspect="1"/>
          </p:cNvPicPr>
          <p:nvPr/>
        </p:nvPicPr>
        <p:blipFill>
          <a:blip r:embed="rId5"/>
          <a:stretch>
            <a:fillRect/>
          </a:stretch>
        </p:blipFill>
        <p:spPr>
          <a:xfrm>
            <a:off x="968970" y="5756340"/>
            <a:ext cx="845299" cy="568006"/>
          </a:xfrm>
          <a:prstGeom prst="rect">
            <a:avLst/>
          </a:prstGeom>
          <a:ln w="12700">
            <a:miter lim="400000"/>
          </a:ln>
        </p:spPr>
      </p:pic>
      <p:pic>
        <p:nvPicPr>
          <p:cNvPr id="115" name="Vital Signs for Children Logo (White).png" descr="Vital Signs for Children Logo."/>
          <p:cNvPicPr>
            <a:picLocks noChangeAspect="1"/>
          </p:cNvPicPr>
          <p:nvPr/>
        </p:nvPicPr>
        <p:blipFill>
          <a:blip r:embed="rId6"/>
          <a:stretch>
            <a:fillRect/>
          </a:stretch>
        </p:blipFill>
        <p:spPr>
          <a:xfrm>
            <a:off x="2087314" y="5831470"/>
            <a:ext cx="1259634" cy="488368"/>
          </a:xfrm>
          <a:prstGeom prst="rect">
            <a:avLst/>
          </a:prstGeom>
          <a:ln w="12700">
            <a:miter lim="400000"/>
          </a:ln>
        </p:spPr>
      </p:pic>
    </p:spTree>
    <p:extLst>
      <p:ext uri="{BB962C8B-B14F-4D97-AF65-F5344CB8AC3E}">
        <p14:creationId xmlns:p14="http://schemas.microsoft.com/office/powerpoint/2010/main" val="33623686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8" name="Title 1">
            <a:extLst>
              <a:ext uri="{FF2B5EF4-FFF2-40B4-BE49-F238E27FC236}">
                <a16:creationId xmlns:a16="http://schemas.microsoft.com/office/drawing/2014/main" id="{85020F0E-7E96-471E-826E-7898DBD87E46}"/>
              </a:ext>
            </a:extLst>
          </p:cNvPr>
          <p:cNvSpPr>
            <a:spLocks noGrp="1"/>
          </p:cNvSpPr>
          <p:nvPr>
            <p:ph type="title"/>
          </p:nvPr>
        </p:nvSpPr>
        <p:spPr>
          <a:xfrm>
            <a:off x="408829" y="124372"/>
            <a:ext cx="10515600" cy="1325563"/>
          </a:xfrm>
        </p:spPr>
        <p:txBody>
          <a:bodyPr>
            <a:normAutofit/>
          </a:bodyPr>
          <a:lstStyle/>
          <a:p>
            <a:pPr algn="l"/>
            <a:r>
              <a:rPr lang="en-GB" sz="5400" b="1" dirty="0">
                <a:solidFill>
                  <a:schemeClr val="bg1"/>
                </a:solidFill>
                <a:latin typeface="Arial" panose="020B0604020202020204" pitchFamily="34" charset="0"/>
                <a:cs typeface="Arial" panose="020B0604020202020204" pitchFamily="34" charset="0"/>
              </a:rPr>
              <a:t>Budget announcements…</a:t>
            </a:r>
            <a:endParaRPr lang="en-GB" sz="44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F2751BD-7EB5-4D04-B802-393FC52BEDEF}"/>
              </a:ext>
            </a:extLst>
          </p:cNvPr>
          <p:cNvSpPr txBox="1"/>
          <p:nvPr/>
        </p:nvSpPr>
        <p:spPr>
          <a:xfrm>
            <a:off x="284421" y="1574307"/>
            <a:ext cx="11433446" cy="646330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indent="-285750" algn="l">
              <a:buFont typeface="Arial" panose="020B0604020202020204" pitchFamily="34" charset="0"/>
              <a:buChar char="•"/>
            </a:pPr>
            <a:r>
              <a:rPr lang="en-GB" dirty="0">
                <a:latin typeface="Calibri" panose="020F0502020204030204" pitchFamily="34" charset="0"/>
              </a:rPr>
              <a:t>U</a:t>
            </a:r>
            <a:r>
              <a:rPr lang="en-GB" sz="1800" b="0" i="0" dirty="0">
                <a:effectLst/>
                <a:latin typeface="Calibri" panose="020F0502020204030204" pitchFamily="34" charset="0"/>
              </a:rPr>
              <a:t>plift the hourly funding rate paid to providers, to deliver the existing free hours offers </a:t>
            </a:r>
            <a:r>
              <a:rPr lang="en-GB" sz="1800" b="0" i="0">
                <a:effectLst/>
                <a:latin typeface="Calibri" panose="020F0502020204030204" pitchFamily="34" charset="0"/>
              </a:rPr>
              <a:t>in England. </a:t>
            </a:r>
            <a:r>
              <a:rPr lang="en-GB" sz="1800" b="0" i="0" dirty="0">
                <a:effectLst/>
                <a:latin typeface="Calibri" panose="020F0502020204030204" pitchFamily="34" charset="0"/>
              </a:rPr>
              <a:t>The government will provide £204 million in 2023-24, paid from September 2023, and £288 million in 2024-25</a:t>
            </a:r>
          </a:p>
          <a:p>
            <a:pPr algn="l"/>
            <a:endParaRPr lang="en-GB" dirty="0">
              <a:latin typeface="-apple-system"/>
            </a:endParaRPr>
          </a:p>
          <a:p>
            <a:pPr marL="285750" indent="-285750" algn="l">
              <a:buFont typeface="Arial" panose="020B0604020202020204" pitchFamily="34" charset="0"/>
              <a:buChar char="•"/>
            </a:pPr>
            <a:r>
              <a:rPr lang="en-GB" dirty="0">
                <a:latin typeface="Calibri" panose="020F0502020204030204" pitchFamily="34" charset="0"/>
              </a:rPr>
              <a:t>C</a:t>
            </a:r>
            <a:r>
              <a:rPr lang="en-GB" sz="1800" b="0" i="0" dirty="0">
                <a:effectLst/>
                <a:latin typeface="Calibri" panose="020F0502020204030204" pitchFamily="34" charset="0"/>
              </a:rPr>
              <a:t>hange staff-to-child ratios from 1:4 to 1:5 for 2 year-olds in England, to align with Scotland and other countries. This change will come into force from September 2023, subject to parliamentary procedure</a:t>
            </a:r>
          </a:p>
          <a:p>
            <a:pPr marL="285750" indent="-285750" algn="l">
              <a:buFont typeface="Arial" panose="020B0604020202020204" pitchFamily="34" charset="0"/>
              <a:buChar char="•"/>
            </a:pPr>
            <a:endParaRPr lang="en-GB" sz="1800" b="0" i="0" dirty="0">
              <a:effectLst/>
              <a:latin typeface="Calibri" panose="020F0502020204030204" pitchFamily="34" charset="0"/>
            </a:endParaRPr>
          </a:p>
          <a:p>
            <a:pPr marL="285750" indent="-285750" algn="l">
              <a:buFont typeface="Arial" panose="020B0604020202020204" pitchFamily="34" charset="0"/>
              <a:buChar char="•"/>
            </a:pPr>
            <a:r>
              <a:rPr lang="en-GB" dirty="0">
                <a:latin typeface="Calibri" panose="020F0502020204030204" pitchFamily="34" charset="0"/>
              </a:rPr>
              <a:t>I</a:t>
            </a:r>
            <a:r>
              <a:rPr lang="en-GB" sz="1800" b="0" i="0" dirty="0">
                <a:effectLst/>
                <a:latin typeface="Calibri" panose="020F0502020204030204" pitchFamily="34" charset="0"/>
              </a:rPr>
              <a:t>ncrease choice and affordability for parents, by increasing the number of childminders. The government will provide start-up grants for new childminders, including those who register with a childminder agency</a:t>
            </a:r>
          </a:p>
          <a:p>
            <a:pPr algn="l"/>
            <a:endParaRPr lang="en-GB" b="0" i="0" dirty="0">
              <a:effectLst/>
              <a:latin typeface="-apple-system"/>
            </a:endParaRPr>
          </a:p>
          <a:p>
            <a:pPr marL="285750" indent="-285750" algn="l">
              <a:buFont typeface="Arial" panose="020B0604020202020204" pitchFamily="34" charset="0"/>
              <a:buChar char="•"/>
            </a:pPr>
            <a:r>
              <a:rPr lang="en-GB" sz="1800" b="0" i="0" dirty="0">
                <a:effectLst/>
                <a:latin typeface="Calibri" panose="020F0502020204030204" pitchFamily="34" charset="0"/>
              </a:rPr>
              <a:t>The government will launch a consultation on further measures to support reform of the childcare market to improve the childcare offer for parents. This will include exploring further flexibilities for providers; allowing childminders more choice over how they operate, and introducing a new, streamlined childminder specific Early Years Foundation Stage framework.</a:t>
            </a:r>
            <a:endParaRPr lang="en-GB" b="0" i="0" dirty="0">
              <a:effectLst/>
              <a:latin typeface="-apple-system"/>
            </a:endParaRPr>
          </a:p>
          <a:p>
            <a:endPar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Symbol" panose="05050102010706020507" pitchFamily="18" charset="2"/>
              <a:buChar char=""/>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cs typeface="Calibri"/>
            </a:endParaRP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cs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p:txBody>
      </p:sp>
    </p:spTree>
    <p:extLst>
      <p:ext uri="{BB962C8B-B14F-4D97-AF65-F5344CB8AC3E}">
        <p14:creationId xmlns:p14="http://schemas.microsoft.com/office/powerpoint/2010/main" val="8230849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8" name="Title 1">
            <a:extLst>
              <a:ext uri="{FF2B5EF4-FFF2-40B4-BE49-F238E27FC236}">
                <a16:creationId xmlns:a16="http://schemas.microsoft.com/office/drawing/2014/main" id="{85020F0E-7E96-471E-826E-7898DBD87E46}"/>
              </a:ext>
            </a:extLst>
          </p:cNvPr>
          <p:cNvSpPr>
            <a:spLocks noGrp="1"/>
          </p:cNvSpPr>
          <p:nvPr>
            <p:ph type="title"/>
          </p:nvPr>
        </p:nvSpPr>
        <p:spPr>
          <a:xfrm>
            <a:off x="408829" y="124372"/>
            <a:ext cx="10515600" cy="1325563"/>
          </a:xfrm>
        </p:spPr>
        <p:txBody>
          <a:bodyPr>
            <a:normAutofit/>
          </a:bodyPr>
          <a:lstStyle/>
          <a:p>
            <a:pPr algn="l"/>
            <a:r>
              <a:rPr lang="en-GB" sz="5400" b="1" dirty="0">
                <a:solidFill>
                  <a:schemeClr val="bg1"/>
                </a:solidFill>
                <a:latin typeface="Arial" panose="020B0604020202020204" pitchFamily="34" charset="0"/>
                <a:cs typeface="Arial" panose="020B0604020202020204" pitchFamily="34" charset="0"/>
              </a:rPr>
              <a:t>Support for working parents</a:t>
            </a:r>
          </a:p>
        </p:txBody>
      </p:sp>
      <p:sp>
        <p:nvSpPr>
          <p:cNvPr id="3" name="TextBox 2">
            <a:extLst>
              <a:ext uri="{FF2B5EF4-FFF2-40B4-BE49-F238E27FC236}">
                <a16:creationId xmlns:a16="http://schemas.microsoft.com/office/drawing/2014/main" id="{1F2751BD-7EB5-4D04-B802-393FC52BEDEF}"/>
              </a:ext>
            </a:extLst>
          </p:cNvPr>
          <p:cNvSpPr txBox="1"/>
          <p:nvPr/>
        </p:nvSpPr>
        <p:spPr>
          <a:xfrm>
            <a:off x="284421" y="1574307"/>
            <a:ext cx="11433446" cy="50783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indent="-285750" algn="l">
              <a:buFont typeface="Arial" panose="020B0604020202020204" pitchFamily="34" charset="0"/>
              <a:buChar char="•"/>
            </a:pPr>
            <a:r>
              <a:rPr lang="en-GB" dirty="0">
                <a:latin typeface="Calibri" panose="020F0502020204030204" pitchFamily="34" charset="0"/>
              </a:rPr>
              <a:t>L</a:t>
            </a:r>
            <a:r>
              <a:rPr lang="en-GB" sz="1800" b="0" i="0" dirty="0">
                <a:effectLst/>
                <a:latin typeface="Calibri" panose="020F0502020204030204" pitchFamily="34" charset="0"/>
              </a:rPr>
              <a:t>aunch a new wraparound childcare pathfinder scheme in order that all parents of primary-aged children in England can access care in school from 8am-6pm. £289 million in start-up funding will be provided to enable schools and local authorities to test options to increase the availability of wraparound childcare, national roll out over academic years 2024-25 and 2025-26</a:t>
            </a:r>
          </a:p>
          <a:p>
            <a:pPr algn="l"/>
            <a:endParaRPr lang="en-GB" b="0" i="0" dirty="0">
              <a:effectLst/>
              <a:latin typeface="-apple-system"/>
            </a:endParaRPr>
          </a:p>
          <a:p>
            <a:pPr marL="285750" indent="-285750" algn="l">
              <a:buFont typeface="Arial" panose="020B0604020202020204" pitchFamily="34" charset="0"/>
              <a:buChar char="•"/>
            </a:pPr>
            <a:r>
              <a:rPr lang="en-GB" sz="1800" b="0" i="0" dirty="0">
                <a:effectLst/>
                <a:latin typeface="Calibri" panose="020F0502020204030204" pitchFamily="34" charset="0"/>
              </a:rPr>
              <a:t>Support with upfront costs, rather than in arrears, for parents on Universal Credit who are moving into work or increasing their hours alongside increasing the Universal Credit childcare cost maximum amounts to £951 for 1 child and £1,630 for 2 children</a:t>
            </a:r>
          </a:p>
          <a:p>
            <a:pPr marL="285750" indent="-285750" algn="l">
              <a:buFont typeface="Arial" panose="020B0604020202020204" pitchFamily="34" charset="0"/>
              <a:buChar char="•"/>
            </a:pPr>
            <a:endParaRPr lang="en-GB" sz="1800" b="0" i="0" dirty="0">
              <a:effectLst/>
              <a:latin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cs typeface="Calibri"/>
              </a:rPr>
              <a:t>Increase in the amount of free childcare that working families can access. The government will fund 30 hours per week (if term time only) for working parents with children aged 9 months up to 3 years in England, where eligibility will match the existing 3 to 4 year-old 30 hours offer.</a:t>
            </a:r>
          </a:p>
          <a:p>
            <a:pPr marR="0" lvl="0" algn="l" defTabSz="914400" rtl="0" eaLnBrk="1" fontAlgn="auto" latinLnBrk="0" hangingPunct="1">
              <a:lnSpc>
                <a:spcPct val="100000"/>
              </a:lnSpc>
              <a:spcBef>
                <a:spcPts val="0"/>
              </a:spcBef>
              <a:spcAft>
                <a:spcPts val="0"/>
              </a:spcAft>
              <a:buClrTx/>
              <a:buSzTx/>
              <a:tabLst/>
              <a:defRPr/>
            </a:pPr>
            <a:endParaRPr kumimoji="0" lang="en-GB" sz="1800" b="0" i="0" u="none" strike="noStrike" kern="1200" cap="none" spc="0" normalizeH="0" baseline="0" noProof="0" dirty="0">
              <a:ln>
                <a:noFill/>
              </a:ln>
              <a:solidFill>
                <a:srgbClr val="000000"/>
              </a:solidFill>
              <a:effectLst/>
              <a:uLnTx/>
              <a:uFillTx/>
              <a:latin typeface="-apple-system"/>
              <a:cs typeface="Calibri"/>
            </a:endParaRPr>
          </a:p>
          <a:p>
            <a:pPr marL="742950" lvl="1" indent="-285750">
              <a:buFont typeface="Arial" panose="020B0604020202020204" pitchFamily="34" charset="0"/>
              <a:buChar char="•"/>
              <a:defRPr/>
            </a:pPr>
            <a:r>
              <a:rPr kumimoji="0" lang="en-GB" b="0" i="0" u="none" strike="noStrike" kern="1200" cap="none" spc="0" normalizeH="0" baseline="0" noProof="0" dirty="0">
                <a:ln>
                  <a:noFill/>
                </a:ln>
                <a:solidFill>
                  <a:srgbClr val="000000"/>
                </a:solidFill>
                <a:effectLst/>
                <a:uLnTx/>
                <a:uFillTx/>
                <a:latin typeface="Calibri" panose="020F0502020204030204" pitchFamily="34" charset="0"/>
                <a:cs typeface="Calibri"/>
              </a:rPr>
              <a:t>April 2024 - 2 year-olds will be able to access 15 hours of free childcare per week. </a:t>
            </a:r>
          </a:p>
          <a:p>
            <a:pPr marL="742950" lvl="1" indent="-285750">
              <a:buFont typeface="Arial" panose="020B0604020202020204" pitchFamily="34" charset="0"/>
              <a:buChar char="•"/>
              <a:defRPr/>
            </a:pPr>
            <a:r>
              <a:rPr kumimoji="0" lang="en-GB" b="0" i="0" u="none" strike="noStrike" kern="1200" cap="none" spc="0" normalizeH="0" baseline="0" noProof="0" dirty="0">
                <a:ln>
                  <a:noFill/>
                </a:ln>
                <a:solidFill>
                  <a:srgbClr val="000000"/>
                </a:solidFill>
                <a:effectLst/>
                <a:uLnTx/>
                <a:uFillTx/>
                <a:latin typeface="Calibri" panose="020F0502020204030204" pitchFamily="34" charset="0"/>
                <a:cs typeface="Calibri"/>
              </a:rPr>
              <a:t>September 2024 – extended to 9 month to 2 year-olds from.</a:t>
            </a:r>
          </a:p>
          <a:p>
            <a:pPr marL="742950" lvl="1" indent="-285750">
              <a:buFont typeface="Arial" panose="020B0604020202020204" pitchFamily="34" charset="0"/>
              <a:buChar char="•"/>
              <a:defRPr/>
            </a:pPr>
            <a:r>
              <a:rPr kumimoji="0" lang="en-GB" b="0" i="0" u="none" strike="noStrike" kern="1200" cap="none" spc="0" normalizeH="0" baseline="0" noProof="0" dirty="0">
                <a:ln>
                  <a:noFill/>
                </a:ln>
                <a:solidFill>
                  <a:srgbClr val="000000"/>
                </a:solidFill>
                <a:effectLst/>
                <a:uLnTx/>
                <a:uFillTx/>
                <a:latin typeface="Calibri" panose="020F0502020204030204" pitchFamily="34" charset="0"/>
                <a:cs typeface="Calibri"/>
              </a:rPr>
              <a:t>September 2025 – extended to 30 free hours per week</a:t>
            </a:r>
            <a:endParaRPr kumimoji="0" lang="en-GB" b="0" i="0" u="none" strike="noStrike" kern="1200" cap="none" spc="0" normalizeH="0" baseline="0" noProof="0" dirty="0">
              <a:ln>
                <a:noFill/>
              </a:ln>
              <a:solidFill>
                <a:srgbClr val="000000"/>
              </a:solidFill>
              <a:effectLst/>
              <a:uLnTx/>
              <a:uFillTx/>
              <a:latin typeface="-apple-system"/>
              <a:cs typeface="Calibri"/>
            </a:endParaRPr>
          </a:p>
          <a:p>
            <a:pPr marL="285750" indent="-285750" algn="l">
              <a:buFont typeface="Arial" panose="020B0604020202020204" pitchFamily="34" charset="0"/>
              <a:buChar char="•"/>
            </a:pPr>
            <a:endParaRPr lang="en-GB" b="0" i="0" dirty="0">
              <a:effectLst/>
              <a:latin typeface="-apple-system"/>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p:txBody>
      </p:sp>
    </p:spTree>
    <p:extLst>
      <p:ext uri="{BB962C8B-B14F-4D97-AF65-F5344CB8AC3E}">
        <p14:creationId xmlns:p14="http://schemas.microsoft.com/office/powerpoint/2010/main" val="11921064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8" name="Title 1">
            <a:extLst>
              <a:ext uri="{FF2B5EF4-FFF2-40B4-BE49-F238E27FC236}">
                <a16:creationId xmlns:a16="http://schemas.microsoft.com/office/drawing/2014/main" id="{85020F0E-7E96-471E-826E-7898DBD87E46}"/>
              </a:ext>
            </a:extLst>
          </p:cNvPr>
          <p:cNvSpPr>
            <a:spLocks noGrp="1"/>
          </p:cNvSpPr>
          <p:nvPr>
            <p:ph type="title"/>
          </p:nvPr>
        </p:nvSpPr>
        <p:spPr>
          <a:xfrm>
            <a:off x="408829" y="124372"/>
            <a:ext cx="10515600" cy="1325563"/>
          </a:xfrm>
        </p:spPr>
        <p:txBody>
          <a:bodyPr>
            <a:normAutofit/>
          </a:bodyPr>
          <a:lstStyle/>
          <a:p>
            <a:pPr algn="l"/>
            <a:r>
              <a:rPr lang="en-GB" sz="5400" b="1" dirty="0">
                <a:solidFill>
                  <a:schemeClr val="bg1"/>
                </a:solidFill>
                <a:latin typeface="Arial" panose="020B0604020202020204" pitchFamily="34" charset="0"/>
                <a:cs typeface="Arial" panose="020B0604020202020204" pitchFamily="34" charset="0"/>
              </a:rPr>
              <a:t>Timeline</a:t>
            </a:r>
            <a:endParaRPr lang="en-GB" sz="44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F2751BD-7EB5-4D04-B802-393FC52BEDEF}"/>
              </a:ext>
            </a:extLst>
          </p:cNvPr>
          <p:cNvSpPr txBox="1"/>
          <p:nvPr/>
        </p:nvSpPr>
        <p:spPr>
          <a:xfrm>
            <a:off x="257788" y="1330770"/>
            <a:ext cx="11433446" cy="54476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R="0" lvl="0" algn="l" defTabSz="914400" rtl="0" eaLnBrk="1" fontAlgn="auto" latinLnBrk="0" hangingPunct="0">
              <a:lnSpc>
                <a:spcPct val="100000"/>
              </a:lnSpc>
              <a:spcBef>
                <a:spcPts val="0"/>
              </a:spcBef>
              <a:spcAft>
                <a:spcPts val="0"/>
              </a:spcAft>
              <a:buClrTx/>
              <a:buSzTx/>
              <a:tabLst/>
              <a:defRPr/>
            </a:pPr>
            <a:endParaRPr kumimoji="0" lang="en-GB" sz="1800" b="0" i="0" u="none" strike="noStrike" kern="1200" cap="none" spc="0" normalizeH="0" baseline="0" noProof="0" dirty="0">
              <a:ln>
                <a:noFill/>
              </a:ln>
              <a:solidFill>
                <a:srgbClr val="000000"/>
              </a:solidFill>
              <a:effectLst/>
              <a:uLnTx/>
              <a:uFillTx/>
              <a:latin typeface="Calibri"/>
              <a:cs typeface="Calibri"/>
              <a:sym typeface="Calibri"/>
            </a:endParaRP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000000"/>
                </a:solidFill>
                <a:effectLst/>
                <a:uLnTx/>
                <a:uFillTx/>
                <a:latin typeface="Calibri"/>
                <a:ea typeface="+mn-ea"/>
                <a:cs typeface="Calibri"/>
                <a:sym typeface="Calibri"/>
              </a:rPr>
              <a:t>September 2023 </a:t>
            </a:r>
            <a:r>
              <a:rPr kumimoji="0" lang="en-GB" sz="2400" b="0" i="0" u="none" strike="noStrike" kern="1200" cap="none" spc="0" normalizeH="0" baseline="0" noProof="0" dirty="0">
                <a:ln>
                  <a:noFill/>
                </a:ln>
                <a:solidFill>
                  <a:srgbClr val="000000"/>
                </a:solidFill>
                <a:effectLst/>
                <a:uLnTx/>
                <a:uFillTx/>
                <a:latin typeface="Calibri"/>
                <a:ea typeface="+mn-ea"/>
                <a:cs typeface="Calibri"/>
                <a:sym typeface="Calibri"/>
              </a:rPr>
              <a:t>– Increase in funding rates (amount not yet known - )</a:t>
            </a:r>
          </a:p>
          <a:p>
            <a:pPr lvl="4" hangingPunct="0">
              <a:defRPr/>
            </a:pPr>
            <a:r>
              <a:rPr kumimoji="0" lang="en-GB" sz="2400" b="0" i="0" u="none" strike="noStrike" kern="1200" cap="none" spc="0" normalizeH="0" baseline="0" noProof="0" dirty="0">
                <a:ln>
                  <a:noFill/>
                </a:ln>
                <a:solidFill>
                  <a:srgbClr val="000000"/>
                </a:solidFill>
                <a:effectLst/>
                <a:uLnTx/>
                <a:uFillTx/>
                <a:latin typeface="Calibri"/>
                <a:ea typeface="+mn-ea"/>
                <a:cs typeface="Calibri"/>
                <a:sym typeface="Calibri"/>
              </a:rPr>
              <a:t>            </a:t>
            </a:r>
            <a:r>
              <a:rPr lang="en-GB" sz="2400" dirty="0">
                <a:latin typeface="Calibri" panose="020F0502020204030204" pitchFamily="34" charset="0"/>
              </a:rPr>
              <a:t>C</a:t>
            </a:r>
            <a:r>
              <a:rPr lang="en-GB" sz="2400" b="0" i="0" dirty="0">
                <a:effectLst/>
                <a:latin typeface="Calibri" panose="020F0502020204030204" pitchFamily="34" charset="0"/>
              </a:rPr>
              <a:t>hange of staff-to-child ratios from 1:4 to 1:5 for 2 year-olds is      </a:t>
            </a:r>
          </a:p>
          <a:p>
            <a:pPr lvl="4" hangingPunct="0">
              <a:defRPr/>
            </a:pPr>
            <a:r>
              <a:rPr lang="en-GB" sz="2400" dirty="0">
                <a:latin typeface="Calibri" panose="020F0502020204030204" pitchFamily="34" charset="0"/>
              </a:rPr>
              <a:t>            i</a:t>
            </a:r>
            <a:r>
              <a:rPr lang="en-GB" sz="2400" b="0" i="0" dirty="0">
                <a:effectLst/>
                <a:latin typeface="Calibri" panose="020F0502020204030204" pitchFamily="34" charset="0"/>
              </a:rPr>
              <a:t>mplemented</a:t>
            </a:r>
            <a:endParaRPr kumimoji="0" lang="en-GB" sz="24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R="0" lvl="0" defTabSz="914400" rtl="0" eaLnBrk="1" fontAlgn="auto" latinLnBrk="0" hangingPunct="0">
              <a:lnSpc>
                <a:spcPct val="100000"/>
              </a:lnSpc>
              <a:spcBef>
                <a:spcPts val="0"/>
              </a:spcBef>
              <a:spcAft>
                <a:spcPts val="0"/>
              </a:spcAft>
              <a:buClrTx/>
              <a:buSzTx/>
              <a:tabLst/>
              <a:defRPr/>
            </a:pPr>
            <a:endParaRPr kumimoji="0" lang="en-GB" sz="24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2400" b="1" dirty="0">
                <a:solidFill>
                  <a:srgbClr val="000000"/>
                </a:solidFill>
                <a:latin typeface="Calibri"/>
                <a:cs typeface="Calibri"/>
                <a:sym typeface="Calibri"/>
              </a:rPr>
              <a:t>April 2024 </a:t>
            </a:r>
            <a:r>
              <a:rPr lang="en-GB" sz="2400" dirty="0">
                <a:solidFill>
                  <a:srgbClr val="000000"/>
                </a:solidFill>
                <a:latin typeface="Calibri"/>
                <a:cs typeface="Calibri"/>
                <a:sym typeface="Calibri"/>
              </a:rPr>
              <a:t>– 15 hours for 2 year olds of working parents (current eligibility rules will </a:t>
            </a:r>
          </a:p>
          <a:p>
            <a:pPr marR="0" lvl="0" defTabSz="914400" rtl="0" eaLnBrk="1" fontAlgn="auto" latinLnBrk="0" hangingPunct="0">
              <a:lnSpc>
                <a:spcPct val="100000"/>
              </a:lnSpc>
              <a:spcBef>
                <a:spcPts val="0"/>
              </a:spcBef>
              <a:spcAft>
                <a:spcPts val="0"/>
              </a:spcAft>
              <a:buClrTx/>
              <a:buSzTx/>
              <a:tabLst/>
              <a:defRPr/>
            </a:pPr>
            <a:r>
              <a:rPr lang="en-GB" sz="2400" dirty="0">
                <a:solidFill>
                  <a:srgbClr val="000000"/>
                </a:solidFill>
                <a:latin typeface="Calibri"/>
                <a:cs typeface="Calibri"/>
                <a:sym typeface="Calibri"/>
              </a:rPr>
              <a:t>                            apply)</a:t>
            </a:r>
          </a:p>
          <a:p>
            <a:pPr marR="0" lvl="0" defTabSz="914400" rtl="0" eaLnBrk="1" fontAlgn="auto" latinLnBrk="0" hangingPunct="0">
              <a:lnSpc>
                <a:spcPct val="100000"/>
              </a:lnSpc>
              <a:spcBef>
                <a:spcPts val="0"/>
              </a:spcBef>
              <a:spcAft>
                <a:spcPts val="0"/>
              </a:spcAft>
              <a:buClrTx/>
              <a:buSzTx/>
              <a:tabLst/>
              <a:defRPr/>
            </a:pPr>
            <a:endParaRPr lang="en-GB" sz="2400" dirty="0">
              <a:solidFill>
                <a:srgbClr val="000000"/>
              </a:solidFill>
              <a:latin typeface="Calibri"/>
              <a:cs typeface="Calibri"/>
              <a:sym typeface="Calibri"/>
            </a:endParaRP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2400" b="1" dirty="0">
                <a:solidFill>
                  <a:srgbClr val="000000"/>
                </a:solidFill>
                <a:latin typeface="Calibri"/>
                <a:cs typeface="Calibri"/>
                <a:sym typeface="Calibri"/>
              </a:rPr>
              <a:t>September 2024 </a:t>
            </a:r>
            <a:r>
              <a:rPr lang="en-GB" sz="2400" dirty="0">
                <a:solidFill>
                  <a:srgbClr val="000000"/>
                </a:solidFill>
                <a:latin typeface="Calibri"/>
                <a:cs typeface="Calibri"/>
                <a:sym typeface="Calibri"/>
              </a:rPr>
              <a:t>– 15 hours for eligible children from 9 months</a:t>
            </a:r>
          </a:p>
          <a:p>
            <a:pPr lvl="2" hangingPunct="0">
              <a:defRPr/>
            </a:pPr>
            <a:r>
              <a:rPr lang="en-GB" sz="2400" dirty="0">
                <a:solidFill>
                  <a:srgbClr val="000000"/>
                </a:solidFill>
                <a:latin typeface="Calibri"/>
                <a:cs typeface="Calibri"/>
                <a:sym typeface="Calibri"/>
              </a:rPr>
              <a:t>	             Roll out of wraparound childcare pathfinder begins  	</a:t>
            </a:r>
          </a:p>
          <a:p>
            <a:pPr marR="0" lvl="0" defTabSz="914400" rtl="0" eaLnBrk="1" fontAlgn="auto" latinLnBrk="0" hangingPunct="0">
              <a:lnSpc>
                <a:spcPct val="100000"/>
              </a:lnSpc>
              <a:spcBef>
                <a:spcPts val="0"/>
              </a:spcBef>
              <a:spcAft>
                <a:spcPts val="0"/>
              </a:spcAft>
              <a:buClrTx/>
              <a:buSzTx/>
              <a:tabLst/>
              <a:defRPr/>
            </a:pPr>
            <a:endParaRPr lang="en-GB" sz="2400" dirty="0">
              <a:solidFill>
                <a:srgbClr val="000000"/>
              </a:solidFill>
              <a:latin typeface="Calibri"/>
              <a:cs typeface="Calibri"/>
              <a:sym typeface="Calibri"/>
            </a:endParaRP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2400" b="1" dirty="0">
                <a:solidFill>
                  <a:srgbClr val="000000"/>
                </a:solidFill>
                <a:latin typeface="Calibri"/>
                <a:cs typeface="Calibri"/>
                <a:sym typeface="Calibri"/>
              </a:rPr>
              <a:t>September 2025 </a:t>
            </a:r>
            <a:r>
              <a:rPr lang="en-GB" sz="2400" dirty="0">
                <a:solidFill>
                  <a:srgbClr val="000000"/>
                </a:solidFill>
                <a:latin typeface="Calibri"/>
                <a:cs typeface="Calibri"/>
                <a:sym typeface="Calibri"/>
              </a:rPr>
              <a:t>– 30 hours for all eligible children from the age of 9 months</a:t>
            </a: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lang="en-GB" sz="2400" dirty="0">
              <a:solidFill>
                <a:srgbClr val="000000"/>
              </a:solidFill>
              <a:latin typeface="Calibri"/>
              <a:cs typeface="Calibri"/>
              <a:sym typeface="Calibri"/>
            </a:endParaRP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2400" b="1" dirty="0">
                <a:solidFill>
                  <a:srgbClr val="000000"/>
                </a:solidFill>
                <a:latin typeface="Calibri"/>
                <a:cs typeface="Calibri"/>
                <a:sym typeface="Calibri"/>
              </a:rPr>
              <a:t>September 2026 </a:t>
            </a:r>
            <a:r>
              <a:rPr lang="en-GB" sz="2400" dirty="0">
                <a:solidFill>
                  <a:srgbClr val="000000"/>
                </a:solidFill>
                <a:latin typeface="Calibri"/>
                <a:cs typeface="Calibri"/>
                <a:sym typeface="Calibri"/>
              </a:rPr>
              <a:t>– most schools offering 8-6 before and after school care</a:t>
            </a:r>
            <a:endParaRPr lang="en-GB" dirty="0">
              <a:solidFill>
                <a:srgbClr val="000000"/>
              </a:solidFill>
              <a:latin typeface="Calibri"/>
              <a:cs typeface="Calibri"/>
              <a:sym typeface="Calibri"/>
            </a:endParaRPr>
          </a:p>
          <a:p>
            <a:pPr marL="285750" marR="0" lvl="0"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p:txBody>
      </p:sp>
    </p:spTree>
    <p:extLst>
      <p:ext uri="{BB962C8B-B14F-4D97-AF65-F5344CB8AC3E}">
        <p14:creationId xmlns:p14="http://schemas.microsoft.com/office/powerpoint/2010/main" val="2339469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8" name="Title 1">
            <a:extLst>
              <a:ext uri="{FF2B5EF4-FFF2-40B4-BE49-F238E27FC236}">
                <a16:creationId xmlns:a16="http://schemas.microsoft.com/office/drawing/2014/main" id="{85020F0E-7E96-471E-826E-7898DBD87E46}"/>
              </a:ext>
            </a:extLst>
          </p:cNvPr>
          <p:cNvSpPr>
            <a:spLocks noGrp="1"/>
          </p:cNvSpPr>
          <p:nvPr>
            <p:ph type="title"/>
          </p:nvPr>
        </p:nvSpPr>
        <p:spPr>
          <a:xfrm>
            <a:off x="408828" y="124372"/>
            <a:ext cx="11727753" cy="1325563"/>
          </a:xfrm>
        </p:spPr>
        <p:txBody>
          <a:bodyPr>
            <a:normAutofit/>
          </a:bodyPr>
          <a:lstStyle/>
          <a:p>
            <a:pPr algn="l"/>
            <a:r>
              <a:rPr lang="en-GB" sz="5400" b="1" dirty="0">
                <a:solidFill>
                  <a:schemeClr val="bg1"/>
                </a:solidFill>
                <a:latin typeface="Arial" panose="020B0604020202020204" pitchFamily="34" charset="0"/>
                <a:cs typeface="Arial" panose="020B0604020202020204" pitchFamily="34" charset="0"/>
              </a:rPr>
              <a:t>Implications for Norfolk…</a:t>
            </a:r>
            <a:endParaRPr lang="en-GB" sz="44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F2751BD-7EB5-4D04-B802-393FC52BEDEF}"/>
              </a:ext>
            </a:extLst>
          </p:cNvPr>
          <p:cNvSpPr txBox="1"/>
          <p:nvPr/>
        </p:nvSpPr>
        <p:spPr>
          <a:xfrm>
            <a:off x="379277" y="1874301"/>
            <a:ext cx="11433446" cy="48013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From April 2024 we will need to potentially double the amount of 2 year old places for working families so they can access 15 hours. Some of these children may already be taking up a place but more places will be needed </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Although this is referred to as free childcare, if the same rules apply as currently there will still be consumable/meals/additional service charges for parents</a:t>
            </a: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Parents may choose to use provision in more urban areas as it will be closer to work, this may have an impact on more rural provision and provision in areas of disadvantage where there are fewer working households</a:t>
            </a: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Many providers have closed baby provision as it is more expensive to run. No incentive to set up provision until funding is available</a:t>
            </a:r>
          </a:p>
          <a:p>
            <a:pPr marL="285750" indent="-285750" hangingPunct="0">
              <a:buFont typeface="Arial" panose="020B0604020202020204" pitchFamily="34" charset="0"/>
              <a:buChar char="•"/>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Ongoing recruitment issues mean there may not be enough staff to provide the extra places. </a:t>
            </a:r>
            <a:r>
              <a:rPr lang="en-GB" dirty="0">
                <a:solidFill>
                  <a:srgbClr val="000000"/>
                </a:solidFill>
                <a:latin typeface="Calibri"/>
                <a:cs typeface="Calibri"/>
                <a:sym typeface="Calibri"/>
              </a:rPr>
              <a:t>No incentive to existing practitioners to remain in sector, no measures to help with current recruitment and retention crisis </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It is unclear how much additional funding Norfolk will receive for the existing entitlements</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Additional pressure on HMRC if current system is used (parents have to reconfirm approx. every 3 months)</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Additional pressures on SENIF funding, as need will be identified earlier, and more children will be attending provision</a:t>
            </a:r>
          </a:p>
          <a:p>
            <a:pPr marL="285750" indent="-285750" hangingPunct="0">
              <a:buFont typeface="Arial" panose="020B0604020202020204" pitchFamily="34" charset="0"/>
              <a:buChar char="•"/>
              <a:defRPr/>
            </a:pPr>
            <a:r>
              <a:rPr lang="en-GB" dirty="0">
                <a:solidFill>
                  <a:srgbClr val="000000"/>
                </a:solidFill>
                <a:latin typeface="Calibri"/>
                <a:cs typeface="Calibri"/>
                <a:sym typeface="Calibri"/>
              </a:rPr>
              <a:t>New childminders will have more incentive to join an agency rather than register independently</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lang="en-GB" dirty="0">
              <a:solidFill>
                <a:srgbClr val="000000"/>
              </a:solidFill>
              <a:latin typeface="Calibri"/>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p:txBody>
      </p:sp>
    </p:spTree>
    <p:extLst>
      <p:ext uri="{BB962C8B-B14F-4D97-AF65-F5344CB8AC3E}">
        <p14:creationId xmlns:p14="http://schemas.microsoft.com/office/powerpoint/2010/main" val="2310285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cs typeface="Calibri"/>
              <a:sym typeface="Calibri"/>
            </a:endParaRPr>
          </a:p>
        </p:txBody>
      </p:sp>
      <p:sp>
        <p:nvSpPr>
          <p:cNvPr id="18" name="Title 1">
            <a:extLst>
              <a:ext uri="{FF2B5EF4-FFF2-40B4-BE49-F238E27FC236}">
                <a16:creationId xmlns:a16="http://schemas.microsoft.com/office/drawing/2014/main" id="{85020F0E-7E96-471E-826E-7898DBD87E46}"/>
              </a:ext>
            </a:extLst>
          </p:cNvPr>
          <p:cNvSpPr>
            <a:spLocks noGrp="1"/>
          </p:cNvSpPr>
          <p:nvPr>
            <p:ph type="title"/>
          </p:nvPr>
        </p:nvSpPr>
        <p:spPr>
          <a:xfrm>
            <a:off x="408828" y="124372"/>
            <a:ext cx="11727753" cy="1325563"/>
          </a:xfrm>
        </p:spPr>
        <p:txBody>
          <a:bodyPr>
            <a:normAutofit/>
          </a:bodyPr>
          <a:lstStyle/>
          <a:p>
            <a:pPr algn="l"/>
            <a:r>
              <a:rPr lang="en-GB" sz="5400" b="1" dirty="0">
                <a:solidFill>
                  <a:schemeClr val="bg1"/>
                </a:solidFill>
                <a:latin typeface="Arial" panose="020B0604020202020204" pitchFamily="34" charset="0"/>
                <a:cs typeface="Arial" panose="020B0604020202020204" pitchFamily="34" charset="0"/>
              </a:rPr>
              <a:t>Our queries…….</a:t>
            </a:r>
          </a:p>
        </p:txBody>
      </p:sp>
      <p:sp>
        <p:nvSpPr>
          <p:cNvPr id="3" name="TextBox 2">
            <a:extLst>
              <a:ext uri="{FF2B5EF4-FFF2-40B4-BE49-F238E27FC236}">
                <a16:creationId xmlns:a16="http://schemas.microsoft.com/office/drawing/2014/main" id="{1F2751BD-7EB5-4D04-B802-393FC52BEDEF}"/>
              </a:ext>
            </a:extLst>
          </p:cNvPr>
          <p:cNvSpPr txBox="1"/>
          <p:nvPr/>
        </p:nvSpPr>
        <p:spPr>
          <a:xfrm>
            <a:off x="379277" y="1874301"/>
            <a:ext cx="11433446" cy="3970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indent="-285750" hangingPunct="0">
              <a:buFont typeface="Arial" panose="020B0604020202020204" pitchFamily="34" charset="0"/>
              <a:buChar char="•"/>
              <a:defRPr/>
            </a:pPr>
            <a:r>
              <a:rPr lang="en-GB" dirty="0">
                <a:solidFill>
                  <a:srgbClr val="000000"/>
                </a:solidFill>
                <a:latin typeface="Calibri"/>
                <a:cs typeface="Calibri"/>
                <a:sym typeface="Calibri"/>
              </a:rPr>
              <a:t>What will the new funding rates look like for Norfolk?</a:t>
            </a:r>
          </a:p>
          <a:p>
            <a:pPr marL="285750" indent="-285750" hangingPunct="0">
              <a:buFont typeface="Arial" panose="020B0604020202020204" pitchFamily="34" charset="0"/>
              <a:buChar char="•"/>
              <a:defRPr/>
            </a:pPr>
            <a:r>
              <a:rPr lang="en-GB" dirty="0">
                <a:solidFill>
                  <a:srgbClr val="000000"/>
                </a:solidFill>
                <a:latin typeface="Calibri"/>
                <a:cs typeface="Calibri"/>
                <a:sym typeface="Calibri"/>
              </a:rPr>
              <a:t>What is the level of demand for 9 </a:t>
            </a:r>
            <a:r>
              <a:rPr lang="en-GB" dirty="0" err="1">
                <a:solidFill>
                  <a:srgbClr val="000000"/>
                </a:solidFill>
                <a:latin typeface="Calibri"/>
                <a:cs typeface="Calibri"/>
                <a:sym typeface="Calibri"/>
              </a:rPr>
              <a:t>mth</a:t>
            </a:r>
            <a:r>
              <a:rPr lang="en-GB" dirty="0">
                <a:solidFill>
                  <a:srgbClr val="000000"/>
                </a:solidFill>
                <a:latin typeface="Calibri"/>
                <a:cs typeface="Calibri"/>
                <a:sym typeface="Calibri"/>
              </a:rPr>
              <a:t> olds to 2 year olds likely to be? Will we have sufficient places to meet demand?</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Will the measures announced support the early years sector enough to prevent further closures?</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Will the current cohort of funded 2 year olds be ‘pushed out’ of places by children with working parents. May have implications </a:t>
            </a:r>
            <a:r>
              <a:rPr kumimoji="0" lang="en-GB" sz="1800" b="0" i="0" u="none" strike="noStrike" kern="1200" cap="none" spc="0" normalizeH="0" baseline="0" noProof="0" dirty="0" err="1">
                <a:ln>
                  <a:noFill/>
                </a:ln>
                <a:solidFill>
                  <a:srgbClr val="000000"/>
                </a:solidFill>
                <a:effectLst/>
                <a:uLnTx/>
                <a:uFillTx/>
                <a:latin typeface="Calibri"/>
                <a:ea typeface="+mn-ea"/>
                <a:cs typeface="Calibri"/>
                <a:sym typeface="Calibri"/>
              </a:rPr>
              <a:t>fo</a:t>
            </a:r>
            <a:r>
              <a:rPr lang="en-GB" dirty="0">
                <a:solidFill>
                  <a:srgbClr val="000000"/>
                </a:solidFill>
                <a:latin typeface="Calibri"/>
                <a:cs typeface="Calibri"/>
                <a:sym typeface="Calibri"/>
              </a:rPr>
              <a:t>r learning outcomes of more disadvantaged children</a:t>
            </a: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Will the proposed 1:5 ratio be reflected in the funding rate? If it is, it won’t help providers who need or want to operate the 1:4 ratio</a:t>
            </a: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Will DfE produce</a:t>
            </a: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 updated statutory guidance?</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Have providers got the space and environment to provide baby places?</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Will the inspection process ensure new provision is high quality? The current cycle is 6 years</a:t>
            </a:r>
          </a:p>
          <a:p>
            <a:pPr marL="285750" indent="-285750" hangingPunct="0">
              <a:buFont typeface="Arial" panose="020B0604020202020204" pitchFamily="34" charset="0"/>
              <a:buChar char="•"/>
              <a:defRPr/>
            </a:pPr>
            <a:r>
              <a:rPr lang="en-GB" dirty="0">
                <a:solidFill>
                  <a:srgbClr val="000000"/>
                </a:solidFill>
                <a:latin typeface="Calibri"/>
                <a:cs typeface="Calibri"/>
                <a:sym typeface="Calibri"/>
              </a:rPr>
              <a:t>Unclear if PVI sector is included in plans for wraparound childcare</a:t>
            </a: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rPr>
              <a:t>Will the childcare pathfinder scheme support children with additional needs to attend?</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dirty="0">
                <a:solidFill>
                  <a:srgbClr val="000000"/>
                </a:solidFill>
                <a:latin typeface="Calibri"/>
                <a:cs typeface="Calibri"/>
                <a:sym typeface="Calibri"/>
              </a:rPr>
              <a:t>Will schools have the staff to deliver wraparound childcare? Will this extend in to holidays?</a:t>
            </a:r>
            <a:endParaRPr kumimoji="0" lang="en-GB" sz="1800" b="0" i="0" u="none" strike="noStrike" kern="1200" cap="none" spc="0" normalizeH="0" baseline="0" noProof="0" dirty="0">
              <a:ln>
                <a:noFill/>
              </a:ln>
              <a:solidFill>
                <a:srgbClr val="000000"/>
              </a:solidFill>
              <a:effectLst/>
              <a:uLnTx/>
              <a:uFillTx/>
              <a:latin typeface="Calibri"/>
              <a:ea typeface="+mn-ea"/>
              <a:cs typeface="Calibri"/>
              <a:sym typeface="Calibri"/>
            </a:endParaRPr>
          </a:p>
        </p:txBody>
      </p:sp>
    </p:spTree>
    <p:extLst>
      <p:ext uri="{BB962C8B-B14F-4D97-AF65-F5344CB8AC3E}">
        <p14:creationId xmlns:p14="http://schemas.microsoft.com/office/powerpoint/2010/main" val="23644546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5841</TotalTime>
  <Words>923</Words>
  <Application>Microsoft Office PowerPoint</Application>
  <PresentationFormat>Widescreen</PresentationFormat>
  <Paragraphs>74</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-apple-system</vt:lpstr>
      <vt:lpstr>Arial</vt:lpstr>
      <vt:lpstr>Calibri</vt:lpstr>
      <vt:lpstr>Calibri Light</vt:lpstr>
      <vt:lpstr>Symbol</vt:lpstr>
      <vt:lpstr>1_Office Theme</vt:lpstr>
      <vt:lpstr>Budget 2023 – What it  means for Early Years and Childcare </vt:lpstr>
      <vt:lpstr>Budget announcements…</vt:lpstr>
      <vt:lpstr>Support for working parents</vt:lpstr>
      <vt:lpstr>Timeline</vt:lpstr>
      <vt:lpstr>Implications for Norfolk…</vt:lpstr>
      <vt:lpstr>Our queries…….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2023 – What it means for Early Years and Childcare</dc:title>
  <dc:creator>John Crowley;marilyn.edgeley@norfolk.gov.uk</dc:creator>
  <cp:keywords>Norfolk Schools Forum presentation</cp:keywords>
  <cp:lastModifiedBy>Deborah Harding</cp:lastModifiedBy>
  <cp:revision>13</cp:revision>
  <dcterms:created xsi:type="dcterms:W3CDTF">2023-03-13T16:22:40Z</dcterms:created>
  <dcterms:modified xsi:type="dcterms:W3CDTF">2023-05-11T11:52:48Z</dcterms:modified>
</cp:coreProperties>
</file>