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4"/>
  </p:sldMasterIdLst>
  <p:notesMasterIdLst>
    <p:notesMasterId r:id="rId16"/>
  </p:notesMasterIdLst>
  <p:sldIdLst>
    <p:sldId id="256" r:id="rId5"/>
    <p:sldId id="2604" r:id="rId6"/>
    <p:sldId id="2617" r:id="rId7"/>
    <p:sldId id="2627" r:id="rId8"/>
    <p:sldId id="2632" r:id="rId9"/>
    <p:sldId id="2633" r:id="rId10"/>
    <p:sldId id="2634" r:id="rId11"/>
    <p:sldId id="2635" r:id="rId12"/>
    <p:sldId id="2628" r:id="rId13"/>
    <p:sldId id="2622" r:id="rId14"/>
    <p:sldId id="263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5451B79-46BD-5358-027C-AC28E365C778}" name="Sally Albrow" initials="SA" userId="S::rnaal@norfolk.gov.uk::3a05e722-f1ce-44a5-b531-c42467147a26" providerId="AD"/>
  <p188:author id="{CFEC3A7D-750A-5218-C5B2-698017C49357}" name="Cathryn Marples" initials="CM" userId="S::fiacm@norfolk.gov.uk::905e40ea-0039-41f5-99da-d799a577fa1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brow, Sally" initials="AS" lastIdx="2" clrIdx="0">
    <p:extLst>
      <p:ext uri="{19B8F6BF-5375-455C-9EA6-DF929625EA0E}">
        <p15:presenceInfo xmlns:p15="http://schemas.microsoft.com/office/powerpoint/2012/main" userId="S::rnaal@norfolk.gov.uk::3a05e722-f1ce-44a5-b531-c42467147a26" providerId="AD"/>
      </p:ext>
    </p:extLst>
  </p:cmAuthor>
  <p:cmAuthor id="2" name="Marples, Cathryn" initials="MC" lastIdx="2" clrIdx="1">
    <p:extLst>
      <p:ext uri="{19B8F6BF-5375-455C-9EA6-DF929625EA0E}">
        <p15:presenceInfo xmlns:p15="http://schemas.microsoft.com/office/powerpoint/2012/main" userId="S::fiacm@norfolk.gov.uk::905e40ea-0039-41f5-99da-d799a577fa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CF6"/>
    <a:srgbClr val="FDFEFC"/>
    <a:srgbClr val="D1B2E8"/>
    <a:srgbClr val="57C331"/>
    <a:srgbClr val="E6D5F3"/>
    <a:srgbClr val="1D2A5A"/>
    <a:srgbClr val="93C320"/>
    <a:srgbClr val="416171"/>
    <a:srgbClr val="7DBB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2714" autoAdjust="0"/>
  </p:normalViewPr>
  <p:slideViewPr>
    <p:cSldViewPr snapToGrid="0" snapToObjects="1">
      <p:cViewPr varScale="1">
        <p:scale>
          <a:sx n="61" d="100"/>
          <a:sy n="61" d="100"/>
        </p:scale>
        <p:origin x="940" y="64"/>
      </p:cViewPr>
      <p:guideLst/>
    </p:cSldViewPr>
  </p:slideViewPr>
  <p:outlineViewPr>
    <p:cViewPr>
      <p:scale>
        <a:sx n="33" d="100"/>
        <a:sy n="33" d="100"/>
      </p:scale>
      <p:origin x="0" y="-2376"/>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p:scale>
          <a:sx n="100" d="100"/>
          <a:sy n="100" d="100"/>
        </p:scale>
        <p:origin x="3552" y="-3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9B1E5C"/>
              </a:solidFill>
              <a:ln w="19050">
                <a:solidFill>
                  <a:schemeClr val="lt1"/>
                </a:solidFill>
              </a:ln>
              <a:effectLst/>
            </c:spPr>
            <c:extLst>
              <c:ext xmlns:c16="http://schemas.microsoft.com/office/drawing/2014/chart" uri="{C3380CC4-5D6E-409C-BE32-E72D297353CC}">
                <c16:uniqueId val="{00000001-F462-0B41-8F63-C0DE3E0E5F07}"/>
              </c:ext>
            </c:extLst>
          </c:dPt>
          <c:dPt>
            <c:idx val="1"/>
            <c:bubble3D val="0"/>
            <c:spPr>
              <a:solidFill>
                <a:srgbClr val="F26631"/>
              </a:solidFill>
              <a:ln w="19050">
                <a:solidFill>
                  <a:schemeClr val="lt1"/>
                </a:solidFill>
              </a:ln>
              <a:effectLst/>
            </c:spPr>
            <c:extLst>
              <c:ext xmlns:c16="http://schemas.microsoft.com/office/drawing/2014/chart" uri="{C3380CC4-5D6E-409C-BE32-E72D297353CC}">
                <c16:uniqueId val="{00000003-F462-0B41-8F63-C0DE3E0E5F07}"/>
              </c:ext>
            </c:extLst>
          </c:dPt>
          <c:dPt>
            <c:idx val="2"/>
            <c:bubble3D val="0"/>
            <c:spPr>
              <a:solidFill>
                <a:srgbClr val="009290"/>
              </a:solidFill>
              <a:ln w="19050">
                <a:solidFill>
                  <a:schemeClr val="lt1"/>
                </a:solidFill>
              </a:ln>
              <a:effectLst/>
            </c:spPr>
            <c:extLst>
              <c:ext xmlns:c16="http://schemas.microsoft.com/office/drawing/2014/chart" uri="{C3380CC4-5D6E-409C-BE32-E72D297353CC}">
                <c16:uniqueId val="{00000005-F462-0B41-8F63-C0DE3E0E5F0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462-0B41-8F63-C0DE3E0E5F07}"/>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F462-0B41-8F63-C0DE3E0E5F07}"/>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Entry>
      <c:legendEntry>
        <c:idx val="2"/>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Entry>
      <c:legendEntry>
        <c:idx val="3"/>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9B1E5C"/>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03E-A14E-9CB0-3C5889EE19FA}"/>
            </c:ext>
          </c:extLst>
        </c:ser>
        <c:ser>
          <c:idx val="1"/>
          <c:order val="1"/>
          <c:tx>
            <c:strRef>
              <c:f>Sheet1!$C$1</c:f>
              <c:strCache>
                <c:ptCount val="1"/>
                <c:pt idx="0">
                  <c:v>Series 2</c:v>
                </c:pt>
              </c:strCache>
            </c:strRef>
          </c:tx>
          <c:spPr>
            <a:solidFill>
              <a:srgbClr val="F26631"/>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03E-A14E-9CB0-3C5889EE19FA}"/>
            </c:ext>
          </c:extLst>
        </c:ser>
        <c:ser>
          <c:idx val="2"/>
          <c:order val="2"/>
          <c:tx>
            <c:strRef>
              <c:f>Sheet1!$D$1</c:f>
              <c:strCache>
                <c:ptCount val="1"/>
                <c:pt idx="0">
                  <c:v>Series 3</c:v>
                </c:pt>
              </c:strCache>
            </c:strRef>
          </c:tx>
          <c:spPr>
            <a:solidFill>
              <a:srgbClr val="009290"/>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E03E-A14E-9CB0-3C5889EE19FA}"/>
            </c:ext>
          </c:extLst>
        </c:ser>
        <c:dLbls>
          <c:showLegendKey val="0"/>
          <c:showVal val="0"/>
          <c:showCatName val="0"/>
          <c:showSerName val="0"/>
          <c:showPercent val="0"/>
          <c:showBubbleSize val="0"/>
        </c:dLbls>
        <c:gapWidth val="219"/>
        <c:overlap val="-27"/>
        <c:axId val="515113440"/>
        <c:axId val="515111472"/>
      </c:barChart>
      <c:catAx>
        <c:axId val="51511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5111472"/>
        <c:crosses val="autoZero"/>
        <c:auto val="1"/>
        <c:lblAlgn val="ctr"/>
        <c:lblOffset val="100"/>
        <c:noMultiLvlLbl val="0"/>
      </c:catAx>
      <c:valAx>
        <c:axId val="515111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1511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B8291E-1A39-4611-A3D3-596D2F267B8C}" type="datetimeFigureOut">
              <a:rPr lang="en-GB" smtClean="0"/>
              <a:t>15/03/2023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816CE0-CC10-409B-B688-1DF5C37FE700}" type="slidenum">
              <a:rPr lang="en-GB" smtClean="0"/>
              <a:t>‹#›</a:t>
            </a:fld>
            <a:endParaRPr lang="en-GB"/>
          </a:p>
        </p:txBody>
      </p:sp>
    </p:spTree>
    <p:extLst>
      <p:ext uri="{BB962C8B-B14F-4D97-AF65-F5344CB8AC3E}">
        <p14:creationId xmlns:p14="http://schemas.microsoft.com/office/powerpoint/2010/main" val="1310460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A882E55-7773-430F-B803-26E5B23CCC8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7751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816CE0-CC10-409B-B688-1DF5C37FE700}" type="slidenum">
              <a:rPr lang="en-GB" smtClean="0"/>
              <a:t>3</a:t>
            </a:fld>
            <a:endParaRPr lang="en-GB"/>
          </a:p>
        </p:txBody>
      </p:sp>
    </p:spTree>
    <p:extLst>
      <p:ext uri="{BB962C8B-B14F-4D97-AF65-F5344CB8AC3E}">
        <p14:creationId xmlns:p14="http://schemas.microsoft.com/office/powerpoint/2010/main" val="3970697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816CE0-CC10-409B-B688-1DF5C37FE700}" type="slidenum">
              <a:rPr lang="en-GB" smtClean="0"/>
              <a:t>4</a:t>
            </a:fld>
            <a:endParaRPr lang="en-GB"/>
          </a:p>
        </p:txBody>
      </p:sp>
    </p:spTree>
    <p:extLst>
      <p:ext uri="{BB962C8B-B14F-4D97-AF65-F5344CB8AC3E}">
        <p14:creationId xmlns:p14="http://schemas.microsoft.com/office/powerpoint/2010/main" val="223817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latin typeface="Arial" panose="020B0604020202020204" pitchFamily="34" charset="0"/>
              <a:ea typeface="Calibri" panose="020F0502020204030204" pitchFamily="34" charset="0"/>
              <a:cs typeface="Times New Roman" panose="02020603050405020304" pitchFamily="18" charset="0"/>
            </a:endParaRPr>
          </a:p>
          <a:p>
            <a:endParaRPr lang="en-GB" b="1" dirty="0"/>
          </a:p>
        </p:txBody>
      </p:sp>
      <p:sp>
        <p:nvSpPr>
          <p:cNvPr id="4" name="Slide Number Placeholder 3"/>
          <p:cNvSpPr>
            <a:spLocks noGrp="1"/>
          </p:cNvSpPr>
          <p:nvPr>
            <p:ph type="sldNum" sz="quarter" idx="5"/>
          </p:nvPr>
        </p:nvSpPr>
        <p:spPr/>
        <p:txBody>
          <a:bodyPr/>
          <a:lstStyle/>
          <a:p>
            <a:fld id="{A7816CE0-CC10-409B-B688-1DF5C37FE700}" type="slidenum">
              <a:rPr lang="en-GB" smtClean="0"/>
              <a:t>11</a:t>
            </a:fld>
            <a:endParaRPr lang="en-GB"/>
          </a:p>
        </p:txBody>
      </p:sp>
    </p:spTree>
    <p:extLst>
      <p:ext uri="{BB962C8B-B14F-4D97-AF65-F5344CB8AC3E}">
        <p14:creationId xmlns:p14="http://schemas.microsoft.com/office/powerpoint/2010/main" val="3644259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rgbClr val="93C320"/>
        </a:solidFill>
        <a:effectLst/>
      </p:bgPr>
    </p:bg>
    <p:spTree>
      <p:nvGrpSpPr>
        <p:cNvPr id="1" name=""/>
        <p:cNvGrpSpPr/>
        <p:nvPr/>
      </p:nvGrpSpPr>
      <p:grpSpPr>
        <a:xfrm>
          <a:off x="0" y="0"/>
          <a:ext cx="0" cy="0"/>
          <a:chOff x="0" y="0"/>
          <a:chExt cx="0" cy="0"/>
        </a:xfrm>
      </p:grpSpPr>
      <p:sp>
        <p:nvSpPr>
          <p:cNvPr id="4" name="Picture Placeholder 25">
            <a:extLst>
              <a:ext uri="{FF2B5EF4-FFF2-40B4-BE49-F238E27FC236}">
                <a16:creationId xmlns:a16="http://schemas.microsoft.com/office/drawing/2014/main" id="{7E5C2347-4666-5946-9594-EAE37C74A7CE}"/>
              </a:ext>
            </a:extLst>
          </p:cNvPr>
          <p:cNvSpPr>
            <a:spLocks noGrp="1"/>
          </p:cNvSpPr>
          <p:nvPr>
            <p:ph type="pic" sz="quarter" idx="4294967295"/>
          </p:nvPr>
        </p:nvSpPr>
        <p:spPr>
          <a:xfrm>
            <a:off x="5960099" y="-1498173"/>
            <a:ext cx="6809836" cy="6875442"/>
          </a:xfrm>
          <a:prstGeom prst="ellipse">
            <a:avLst/>
          </a:prstGeom>
          <a:solidFill>
            <a:schemeClr val="bg1">
              <a:lumMod val="65000"/>
            </a:schemeClr>
          </a:solidFill>
          <a:effectLst>
            <a:outerShdw dist="355600" dir="4080000" algn="tl" rotWithShape="0">
              <a:prstClr val="black">
                <a:alpha val="6000"/>
              </a:prstClr>
            </a:outerShdw>
          </a:effectLst>
        </p:spPr>
      </p:sp>
      <p:sp>
        <p:nvSpPr>
          <p:cNvPr id="5" name="Title Placeholder 1">
            <a:extLst>
              <a:ext uri="{FF2B5EF4-FFF2-40B4-BE49-F238E27FC236}">
                <a16:creationId xmlns:a16="http://schemas.microsoft.com/office/drawing/2014/main" id="{91AFFEFE-AC3C-164A-A261-A8A5351F292D}"/>
              </a:ext>
            </a:extLst>
          </p:cNvPr>
          <p:cNvSpPr>
            <a:spLocks noGrp="1"/>
          </p:cNvSpPr>
          <p:nvPr>
            <p:ph type="title" hasCustomPrompt="1"/>
          </p:nvPr>
        </p:nvSpPr>
        <p:spPr>
          <a:xfrm>
            <a:off x="616959" y="750493"/>
            <a:ext cx="5438857" cy="2378110"/>
          </a:xfrm>
          <a:prstGeom prst="rect">
            <a:avLst/>
          </a:prstGeom>
        </p:spPr>
        <p:txBody>
          <a:bodyPr vert="horz" lIns="91440" tIns="45720" rIns="91440" bIns="45720" rtlCol="0" anchor="ctr">
            <a:normAutofit/>
          </a:bodyPr>
          <a:lstStyle>
            <a:lvl1pPr>
              <a:defRPr sz="6000" b="1" i="0" baseline="0">
                <a:solidFill>
                  <a:schemeClr val="bg1"/>
                </a:solidFill>
                <a:latin typeface="Arial" panose="020B0604020202020204" pitchFamily="34" charset="0"/>
              </a:defRPr>
            </a:lvl1pPr>
          </a:lstStyle>
          <a:p>
            <a:r>
              <a:rPr lang="en-US" dirty="0"/>
              <a:t>Main title here</a:t>
            </a:r>
          </a:p>
        </p:txBody>
      </p:sp>
      <p:sp>
        <p:nvSpPr>
          <p:cNvPr id="7" name="Text Placeholder 6">
            <a:extLst>
              <a:ext uri="{FF2B5EF4-FFF2-40B4-BE49-F238E27FC236}">
                <a16:creationId xmlns:a16="http://schemas.microsoft.com/office/drawing/2014/main" id="{C948E4D7-CA8B-F34E-AD87-74E5A642FF3A}"/>
              </a:ext>
            </a:extLst>
          </p:cNvPr>
          <p:cNvSpPr>
            <a:spLocks noGrp="1"/>
          </p:cNvSpPr>
          <p:nvPr>
            <p:ph type="body" sz="quarter" idx="10" hasCustomPrompt="1"/>
          </p:nvPr>
        </p:nvSpPr>
        <p:spPr>
          <a:xfrm>
            <a:off x="616959" y="3394604"/>
            <a:ext cx="5438775" cy="2260600"/>
          </a:xfrm>
        </p:spPr>
        <p:txBody>
          <a:bodyPr/>
          <a:lstStyle>
            <a:lvl1pPr marL="0" indent="0">
              <a:buNone/>
              <a:defRPr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Tree>
    <p:extLst>
      <p:ext uri="{BB962C8B-B14F-4D97-AF65-F5344CB8AC3E}">
        <p14:creationId xmlns:p14="http://schemas.microsoft.com/office/powerpoint/2010/main" val="359843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Vertical Title and Text">
    <p:bg>
      <p:bgPr>
        <a:solidFill>
          <a:schemeClr val="bg1"/>
        </a:solidFill>
        <a:effectLst/>
      </p:bgPr>
    </p:bg>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9F8F5078-F39A-524C-A02D-CD2E2B4C669A}"/>
              </a:ext>
            </a:extLst>
          </p:cNvPr>
          <p:cNvGraphicFramePr/>
          <p:nvPr userDrawn="1">
            <p:extLst>
              <p:ext uri="{D42A27DB-BD31-4B8C-83A1-F6EECF244321}">
                <p14:modId xmlns:p14="http://schemas.microsoft.com/office/powerpoint/2010/main" val="1563217352"/>
              </p:ext>
            </p:extLst>
          </p:nvPr>
        </p:nvGraphicFramePr>
        <p:xfrm>
          <a:off x="2443069" y="1357390"/>
          <a:ext cx="7353623" cy="4902416"/>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a:extLst>
              <a:ext uri="{FF2B5EF4-FFF2-40B4-BE49-F238E27FC236}">
                <a16:creationId xmlns:a16="http://schemas.microsoft.com/office/drawing/2014/main" id="{32105E56-9D3C-4546-8FA0-C7E8F5698F95}"/>
              </a:ext>
            </a:extLst>
          </p:cNvPr>
          <p:cNvSpPr/>
          <p:nvPr userDrawn="1"/>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A47B1B8-9F87-0246-9CF0-AA0B16DCA1E5}"/>
              </a:ext>
              <a:ext uri="{C183D7F6-B498-43B3-948B-1728B52AA6E4}">
                <adec:decorative xmlns:adec="http://schemas.microsoft.com/office/drawing/2017/decorative" val="1"/>
              </a:ext>
            </a:extLst>
          </p:cNvPr>
          <p:cNvSpPr/>
          <p:nvPr userDrawn="1"/>
        </p:nvSpPr>
        <p:spPr>
          <a:xfrm>
            <a:off x="8919152" y="-3885928"/>
            <a:ext cx="6181747" cy="6181747"/>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 Placeholder 2">
            <a:extLst>
              <a:ext uri="{FF2B5EF4-FFF2-40B4-BE49-F238E27FC236}">
                <a16:creationId xmlns:a16="http://schemas.microsoft.com/office/drawing/2014/main" id="{E308285D-5B1F-1740-85E0-449B6833EA69}"/>
              </a:ext>
            </a:extLst>
          </p:cNvPr>
          <p:cNvSpPr>
            <a:spLocks noGrp="1"/>
          </p:cNvSpPr>
          <p:nvPr>
            <p:ph type="body" sz="quarter" idx="10" hasCustomPrompt="1"/>
          </p:nvPr>
        </p:nvSpPr>
        <p:spPr>
          <a:xfrm>
            <a:off x="593196" y="584729"/>
            <a:ext cx="8449204" cy="998537"/>
          </a:xfrm>
        </p:spPr>
        <p:txBody>
          <a:bodyPr>
            <a:normAutofit/>
          </a:bodyPr>
          <a:lstStyle>
            <a:lvl1pPr marL="0" indent="0">
              <a:buNone/>
              <a:defRPr sz="4000" b="1" i="0">
                <a:solidFill>
                  <a:srgbClr val="1D2A5A"/>
                </a:solidFill>
                <a:latin typeface="Arial" panose="020B0604020202020204" pitchFamily="34" charset="0"/>
                <a:cs typeface="Arial" panose="020B0604020202020204" pitchFamily="34" charset="0"/>
              </a:defRPr>
            </a:lvl1pPr>
          </a:lstStyle>
          <a:p>
            <a:pPr lvl="0"/>
            <a:r>
              <a:rPr lang="en-US" dirty="0"/>
              <a:t>Main title goes here</a:t>
            </a:r>
          </a:p>
        </p:txBody>
      </p:sp>
    </p:spTree>
    <p:extLst>
      <p:ext uri="{BB962C8B-B14F-4D97-AF65-F5344CB8AC3E}">
        <p14:creationId xmlns:p14="http://schemas.microsoft.com/office/powerpoint/2010/main" val="1784898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86B09-30C0-46E2-9411-5A221A7D9249}"/>
              </a:ext>
            </a:extLst>
          </p:cNvPr>
          <p:cNvSpPr>
            <a:spLocks noGrp="1"/>
          </p:cNvSpPr>
          <p:nvPr>
            <p:ph type="ctrTitle"/>
          </p:nvPr>
        </p:nvSpPr>
        <p:spPr>
          <a:xfrm>
            <a:off x="1524000" y="1122363"/>
            <a:ext cx="9144000" cy="2387600"/>
          </a:xfrm>
        </p:spPr>
        <p:txBody>
          <a:bodyPr anchor="b"/>
          <a:lstStyle>
            <a:lvl1pPr algn="ctr">
              <a:defRPr sz="6000">
                <a:solidFill>
                  <a:srgbClr val="002060"/>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85EAA506-7175-4FF3-B476-E694F592E7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8" name="Rectangle 7">
            <a:extLst>
              <a:ext uri="{FF2B5EF4-FFF2-40B4-BE49-F238E27FC236}">
                <a16:creationId xmlns:a16="http://schemas.microsoft.com/office/drawing/2014/main" id="{862900F6-3365-4C51-A809-5443A3F138CC}"/>
              </a:ext>
            </a:extLst>
          </p:cNvPr>
          <p:cNvSpPr/>
          <p:nvPr userDrawn="1"/>
        </p:nvSpPr>
        <p:spPr>
          <a:xfrm>
            <a:off x="0" y="0"/>
            <a:ext cx="12192000" cy="6858000"/>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5CE317CC-8786-4699-A4EB-E6640227023A}"/>
              </a:ext>
            </a:extLst>
          </p:cNvPr>
          <p:cNvSpPr/>
          <p:nvPr userDrawn="1"/>
        </p:nvSpPr>
        <p:spPr>
          <a:xfrm>
            <a:off x="-314497" y="5281202"/>
            <a:ext cx="3351716" cy="3351716"/>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6" name="Oval 15">
            <a:extLst>
              <a:ext uri="{FF2B5EF4-FFF2-40B4-BE49-F238E27FC236}">
                <a16:creationId xmlns:a16="http://schemas.microsoft.com/office/drawing/2014/main" id="{F57A597C-27FA-48AA-A318-C090ABA97472}"/>
              </a:ext>
            </a:extLst>
          </p:cNvPr>
          <p:cNvSpPr/>
          <p:nvPr userDrawn="1"/>
        </p:nvSpPr>
        <p:spPr>
          <a:xfrm>
            <a:off x="-529126" y="5281202"/>
            <a:ext cx="3351716" cy="33517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pic>
        <p:nvPicPr>
          <p:cNvPr id="17" name="Picture 16">
            <a:extLst>
              <a:ext uri="{FF2B5EF4-FFF2-40B4-BE49-F238E27FC236}">
                <a16:creationId xmlns:a16="http://schemas.microsoft.com/office/drawing/2014/main" id="{2FCCCAF5-2158-4BE2-9EE9-6C1087454A1D}"/>
              </a:ext>
            </a:extLst>
          </p:cNvPr>
          <p:cNvPicPr>
            <a:picLocks noChangeAspect="1"/>
          </p:cNvPicPr>
          <p:nvPr userDrawn="1"/>
        </p:nvPicPr>
        <p:blipFill>
          <a:blip r:embed="rId2"/>
          <a:stretch>
            <a:fillRect/>
          </a:stretch>
        </p:blipFill>
        <p:spPr>
          <a:xfrm>
            <a:off x="324909" y="5906224"/>
            <a:ext cx="1784742" cy="555130"/>
          </a:xfrm>
          <a:prstGeom prst="rect">
            <a:avLst/>
          </a:prstGeom>
        </p:spPr>
      </p:pic>
      <p:sp>
        <p:nvSpPr>
          <p:cNvPr id="20" name="Picture Placeholder 7">
            <a:extLst>
              <a:ext uri="{FF2B5EF4-FFF2-40B4-BE49-F238E27FC236}">
                <a16:creationId xmlns:a16="http://schemas.microsoft.com/office/drawing/2014/main" id="{D9DF8B75-E0A0-4C90-AEDD-BC7955A782F4}"/>
              </a:ext>
            </a:extLst>
          </p:cNvPr>
          <p:cNvSpPr>
            <a:spLocks noGrp="1"/>
          </p:cNvSpPr>
          <p:nvPr>
            <p:ph type="pic" sz="quarter" idx="10"/>
          </p:nvPr>
        </p:nvSpPr>
        <p:spPr>
          <a:xfrm>
            <a:off x="6882063" y="-1458460"/>
            <a:ext cx="6321853" cy="6415471"/>
          </a:xfrm>
          <a:prstGeom prst="ellipse">
            <a:avLst/>
          </a:prstGeom>
          <a:solidFill>
            <a:schemeClr val="bg1"/>
          </a:solidFill>
        </p:spPr>
        <p:txBody>
          <a:bodyPr/>
          <a:lstStyle>
            <a:lvl1pPr marL="0" indent="0">
              <a:buNone/>
              <a:defRPr/>
            </a:lvl1pPr>
          </a:lstStyle>
          <a:p>
            <a:endParaRPr lang="en-US"/>
          </a:p>
        </p:txBody>
      </p:sp>
      <p:sp>
        <p:nvSpPr>
          <p:cNvPr id="21" name="TextBox 20">
            <a:extLst>
              <a:ext uri="{FF2B5EF4-FFF2-40B4-BE49-F238E27FC236}">
                <a16:creationId xmlns:a16="http://schemas.microsoft.com/office/drawing/2014/main" id="{8B08C634-10FD-44D6-BEF4-822CFE601CE4}"/>
              </a:ext>
            </a:extLst>
          </p:cNvPr>
          <p:cNvSpPr txBox="1"/>
          <p:nvPr userDrawn="1"/>
        </p:nvSpPr>
        <p:spPr>
          <a:xfrm>
            <a:off x="616959" y="572550"/>
            <a:ext cx="5057795" cy="2042314"/>
          </a:xfrm>
          <a:prstGeom prst="rect">
            <a:avLst/>
          </a:prstGeom>
          <a:noFill/>
        </p:spPr>
        <p:txBody>
          <a:bodyPr wrap="square" rtlCol="0">
            <a:normAutofit/>
          </a:bodyPr>
          <a:lstStyle/>
          <a:p>
            <a:endParaRPr lang="en-US"/>
          </a:p>
        </p:txBody>
      </p:sp>
      <p:sp>
        <p:nvSpPr>
          <p:cNvPr id="22" name="TextBox 21">
            <a:extLst>
              <a:ext uri="{FF2B5EF4-FFF2-40B4-BE49-F238E27FC236}">
                <a16:creationId xmlns:a16="http://schemas.microsoft.com/office/drawing/2014/main" id="{437DA8B1-C1A7-47EE-9FCA-DA8FE826BBF5}"/>
              </a:ext>
            </a:extLst>
          </p:cNvPr>
          <p:cNvSpPr txBox="1"/>
          <p:nvPr userDrawn="1"/>
        </p:nvSpPr>
        <p:spPr>
          <a:xfrm>
            <a:off x="616959" y="2476501"/>
            <a:ext cx="5679066" cy="2686050"/>
          </a:xfrm>
          <a:prstGeom prst="rect">
            <a:avLst/>
          </a:prstGeom>
          <a:noFill/>
        </p:spPr>
        <p:txBody>
          <a:bodyPr wrap="square" rtlCol="0">
            <a:normAutofit/>
          </a:bodyPr>
          <a:lstStyle/>
          <a:p>
            <a:endParaRPr lang="en-GB" sz="2800">
              <a:solidFill>
                <a:srgbClr val="1E2A5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9356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rgbClr val="1D2A5A"/>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C2B01F2-4660-6842-AADA-25706914EFB4}"/>
              </a:ext>
            </a:extLst>
          </p:cNvPr>
          <p:cNvSpPr txBox="1"/>
          <p:nvPr userDrawn="1"/>
        </p:nvSpPr>
        <p:spPr>
          <a:xfrm>
            <a:off x="616959" y="572549"/>
            <a:ext cx="5057795" cy="3139321"/>
          </a:xfrm>
          <a:prstGeom prst="rect">
            <a:avLst/>
          </a:prstGeom>
          <a:noFill/>
        </p:spPr>
        <p:txBody>
          <a:bodyPr wrap="square" rtlCol="0">
            <a:normAutofit/>
          </a:bodyPr>
          <a:lstStyle/>
          <a:p>
            <a:endParaRPr lang="en-US" dirty="0"/>
          </a:p>
        </p:txBody>
      </p:sp>
      <p:sp>
        <p:nvSpPr>
          <p:cNvPr id="4" name="Title Placeholder 1">
            <a:extLst>
              <a:ext uri="{FF2B5EF4-FFF2-40B4-BE49-F238E27FC236}">
                <a16:creationId xmlns:a16="http://schemas.microsoft.com/office/drawing/2014/main" id="{DE5B43DA-4C27-C24C-B28C-259AF2185C05}"/>
              </a:ext>
            </a:extLst>
          </p:cNvPr>
          <p:cNvSpPr>
            <a:spLocks noGrp="1"/>
          </p:cNvSpPr>
          <p:nvPr>
            <p:ph type="title" hasCustomPrompt="1"/>
          </p:nvPr>
        </p:nvSpPr>
        <p:spPr>
          <a:xfrm>
            <a:off x="616959" y="750493"/>
            <a:ext cx="5182708" cy="2378110"/>
          </a:xfrm>
          <a:prstGeom prst="rect">
            <a:avLst/>
          </a:prstGeom>
        </p:spPr>
        <p:txBody>
          <a:bodyPr vert="horz" lIns="91440" tIns="45720" rIns="91440" bIns="45720" rtlCol="0" anchor="ctr">
            <a:normAutofit/>
          </a:bodyPr>
          <a:lstStyle>
            <a:lvl1pPr>
              <a:defRPr sz="6000" b="1" i="0" baseline="0">
                <a:solidFill>
                  <a:schemeClr val="bg1"/>
                </a:solidFill>
                <a:latin typeface="Arial" panose="020B0604020202020204" pitchFamily="34" charset="0"/>
              </a:defRPr>
            </a:lvl1pPr>
          </a:lstStyle>
          <a:p>
            <a:r>
              <a:rPr lang="en-US" dirty="0"/>
              <a:t>Main title here</a:t>
            </a:r>
          </a:p>
        </p:txBody>
      </p:sp>
      <p:sp>
        <p:nvSpPr>
          <p:cNvPr id="5" name="Text Placeholder 6">
            <a:extLst>
              <a:ext uri="{FF2B5EF4-FFF2-40B4-BE49-F238E27FC236}">
                <a16:creationId xmlns:a16="http://schemas.microsoft.com/office/drawing/2014/main" id="{77F0D6D6-5918-F349-B8B3-FE16E45BCFF5}"/>
              </a:ext>
            </a:extLst>
          </p:cNvPr>
          <p:cNvSpPr>
            <a:spLocks noGrp="1"/>
          </p:cNvSpPr>
          <p:nvPr>
            <p:ph type="body" sz="quarter" idx="10" hasCustomPrompt="1"/>
          </p:nvPr>
        </p:nvSpPr>
        <p:spPr>
          <a:xfrm>
            <a:off x="616959" y="3394604"/>
            <a:ext cx="5218227" cy="2260600"/>
          </a:xfrm>
        </p:spPr>
        <p:txBody>
          <a:bodyPr/>
          <a:lstStyle>
            <a:lvl1pPr marL="0" indent="0">
              <a:buNone/>
              <a:defRPr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
        <p:nvSpPr>
          <p:cNvPr id="6" name="Picture Placeholder 25">
            <a:extLst>
              <a:ext uri="{FF2B5EF4-FFF2-40B4-BE49-F238E27FC236}">
                <a16:creationId xmlns:a16="http://schemas.microsoft.com/office/drawing/2014/main" id="{E4A23AF9-77FC-9F4E-B60B-3A5A951BD743}"/>
              </a:ext>
            </a:extLst>
          </p:cNvPr>
          <p:cNvSpPr>
            <a:spLocks noGrp="1"/>
          </p:cNvSpPr>
          <p:nvPr>
            <p:ph type="pic" sz="quarter" idx="4294967295"/>
          </p:nvPr>
        </p:nvSpPr>
        <p:spPr>
          <a:xfrm>
            <a:off x="5960099" y="-1498173"/>
            <a:ext cx="6809836" cy="6875442"/>
          </a:xfrm>
          <a:prstGeom prst="ellipse">
            <a:avLst/>
          </a:prstGeom>
          <a:solidFill>
            <a:schemeClr val="bg1">
              <a:lumMod val="65000"/>
            </a:schemeClr>
          </a:solidFill>
          <a:effectLst>
            <a:outerShdw dist="355600" dir="4080000" algn="tl" rotWithShape="0">
              <a:prstClr val="black">
                <a:alpha val="6000"/>
              </a:prstClr>
            </a:outerShdw>
          </a:effectLst>
        </p:spPr>
      </p:sp>
    </p:spTree>
    <p:extLst>
      <p:ext uri="{BB962C8B-B14F-4D97-AF65-F5344CB8AC3E}">
        <p14:creationId xmlns:p14="http://schemas.microsoft.com/office/powerpoint/2010/main" val="825349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7819B1-B41E-7D4A-961E-A0B84C5E46BA}"/>
              </a:ext>
            </a:extLst>
          </p:cNvPr>
          <p:cNvSpPr/>
          <p:nvPr userDrawn="1"/>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B813149-95A4-7043-8E05-D88A6479980F}"/>
              </a:ext>
              <a:ext uri="{C183D7F6-B498-43B3-948B-1728B52AA6E4}">
                <adec:decorative xmlns:adec="http://schemas.microsoft.com/office/drawing/2017/decorative" val="1"/>
              </a:ext>
            </a:extLst>
          </p:cNvPr>
          <p:cNvSpPr/>
          <p:nvPr userDrawn="1"/>
        </p:nvSpPr>
        <p:spPr>
          <a:xfrm>
            <a:off x="6527383" y="-1382230"/>
            <a:ext cx="6181747" cy="6181747"/>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TextBox 10">
            <a:extLst>
              <a:ext uri="{FF2B5EF4-FFF2-40B4-BE49-F238E27FC236}">
                <a16:creationId xmlns:a16="http://schemas.microsoft.com/office/drawing/2014/main" id="{79E823E2-FC61-4743-B16C-3CAE0D43D05D}"/>
              </a:ext>
            </a:extLst>
          </p:cNvPr>
          <p:cNvSpPr txBox="1"/>
          <p:nvPr userDrawn="1"/>
        </p:nvSpPr>
        <p:spPr>
          <a:xfrm>
            <a:off x="5561317" y="479535"/>
            <a:ext cx="3096395" cy="3081708"/>
          </a:xfrm>
          <a:prstGeom prst="ellipse">
            <a:avLst/>
          </a:prstGeom>
          <a:solidFill>
            <a:srgbClr val="1E2A5A"/>
          </a:solidFill>
          <a:effectLst>
            <a:outerShdw dist="101600" dir="2700000" sx="101000" sy="101000" algn="tl" rotWithShape="0">
              <a:prstClr val="black">
                <a:alpha val="14000"/>
              </a:prstClr>
            </a:outerShdw>
          </a:effectLst>
        </p:spPr>
        <p:txBody>
          <a:bodyPr wrap="square" rtlCol="0" anchor="ctr" anchorCtr="0">
            <a:normAutofit/>
          </a:bodyPr>
          <a:lstStyle/>
          <a:p>
            <a:pPr algn="ctr"/>
            <a:endParaRPr lang="en-US" b="1" dirty="0">
              <a:solidFill>
                <a:schemeClr val="bg1"/>
              </a:solidFill>
            </a:endParaRPr>
          </a:p>
        </p:txBody>
      </p:sp>
      <p:sp>
        <p:nvSpPr>
          <p:cNvPr id="12" name="TextBox 11">
            <a:extLst>
              <a:ext uri="{FF2B5EF4-FFF2-40B4-BE49-F238E27FC236}">
                <a16:creationId xmlns:a16="http://schemas.microsoft.com/office/drawing/2014/main" id="{29C4F5E3-82E5-B648-9785-748B6600EE1B}"/>
              </a:ext>
            </a:extLst>
          </p:cNvPr>
          <p:cNvSpPr txBox="1"/>
          <p:nvPr userDrawn="1"/>
        </p:nvSpPr>
        <p:spPr>
          <a:xfrm>
            <a:off x="9100572" y="2475141"/>
            <a:ext cx="2443989" cy="2483018"/>
          </a:xfrm>
          <a:prstGeom prst="ellipse">
            <a:avLst/>
          </a:prstGeom>
          <a:solidFill>
            <a:srgbClr val="009290"/>
          </a:solidFill>
          <a:effectLst>
            <a:outerShdw dist="114300" dir="2700000" sx="101000" sy="101000" algn="tl" rotWithShape="0">
              <a:prstClr val="black">
                <a:alpha val="10000"/>
              </a:prstClr>
            </a:outerShdw>
          </a:effectLst>
        </p:spPr>
        <p:txBody>
          <a:bodyPr wrap="square" rtlCol="0" anchor="ctr" anchorCtr="0">
            <a:normAutofit/>
          </a:bodyPr>
          <a:lstStyle/>
          <a:p>
            <a:pPr algn="ctr"/>
            <a:endParaRPr lang="en-US" b="1" dirty="0">
              <a:solidFill>
                <a:schemeClr val="bg1"/>
              </a:solidFill>
            </a:endParaRPr>
          </a:p>
        </p:txBody>
      </p:sp>
      <p:sp>
        <p:nvSpPr>
          <p:cNvPr id="13" name="TextBox 12">
            <a:extLst>
              <a:ext uri="{FF2B5EF4-FFF2-40B4-BE49-F238E27FC236}">
                <a16:creationId xmlns:a16="http://schemas.microsoft.com/office/drawing/2014/main" id="{98AAF668-82BE-4641-A5EC-2F298E95D3FC}"/>
              </a:ext>
            </a:extLst>
          </p:cNvPr>
          <p:cNvSpPr txBox="1"/>
          <p:nvPr userDrawn="1"/>
        </p:nvSpPr>
        <p:spPr>
          <a:xfrm>
            <a:off x="6572182" y="3662959"/>
            <a:ext cx="2580965" cy="2568722"/>
          </a:xfrm>
          <a:prstGeom prst="ellipse">
            <a:avLst/>
          </a:prstGeom>
          <a:solidFill>
            <a:srgbClr val="9B1E5C"/>
          </a:solidFill>
          <a:effectLst>
            <a:outerShdw dist="215900" dir="2700000" sx="97000" sy="97000" algn="tl" rotWithShape="0">
              <a:prstClr val="black">
                <a:alpha val="24000"/>
              </a:prstClr>
            </a:outerShdw>
          </a:effectLst>
        </p:spPr>
        <p:txBody>
          <a:bodyPr wrap="square" rtlCol="0" anchor="ctr" anchorCtr="0">
            <a:normAutofit/>
          </a:bodyPr>
          <a:lstStyle/>
          <a:p>
            <a:pPr algn="ctr"/>
            <a:endParaRPr lang="en-US" b="1" dirty="0">
              <a:solidFill>
                <a:schemeClr val="bg1"/>
              </a:solidFill>
            </a:endParaRPr>
          </a:p>
        </p:txBody>
      </p:sp>
      <p:sp>
        <p:nvSpPr>
          <p:cNvPr id="14" name="Oval 13">
            <a:extLst>
              <a:ext uri="{FF2B5EF4-FFF2-40B4-BE49-F238E27FC236}">
                <a16:creationId xmlns:a16="http://schemas.microsoft.com/office/drawing/2014/main" id="{6BB6209F-11EE-7C4A-A3DE-CC77F153FD92}"/>
              </a:ext>
              <a:ext uri="{C183D7F6-B498-43B3-948B-1728B52AA6E4}">
                <adec:decorative xmlns:adec="http://schemas.microsoft.com/office/drawing/2017/decorative" val="1"/>
              </a:ext>
            </a:extLst>
          </p:cNvPr>
          <p:cNvSpPr/>
          <p:nvPr userDrawn="1"/>
        </p:nvSpPr>
        <p:spPr>
          <a:xfrm>
            <a:off x="10051349" y="5725332"/>
            <a:ext cx="4594279" cy="4594279"/>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Text Placeholder 6">
            <a:extLst>
              <a:ext uri="{FF2B5EF4-FFF2-40B4-BE49-F238E27FC236}">
                <a16:creationId xmlns:a16="http://schemas.microsoft.com/office/drawing/2014/main" id="{25BB4167-7948-C14B-9E3A-B6D02CB84DA7}"/>
              </a:ext>
            </a:extLst>
          </p:cNvPr>
          <p:cNvSpPr>
            <a:spLocks noGrp="1"/>
          </p:cNvSpPr>
          <p:nvPr>
            <p:ph type="body" sz="quarter" idx="14" hasCustomPrompt="1"/>
          </p:nvPr>
        </p:nvSpPr>
        <p:spPr>
          <a:xfrm>
            <a:off x="9100572" y="2475141"/>
            <a:ext cx="2443989" cy="2483018"/>
          </a:xfrm>
        </p:spPr>
        <p:txBody>
          <a:bodyPr anchor="ctr">
            <a:normAutofit/>
          </a:bodyPr>
          <a:lstStyle>
            <a:lvl1pPr marL="0" indent="0" algn="ctr">
              <a:buNone/>
              <a:defRPr sz="2000"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
        <p:nvSpPr>
          <p:cNvPr id="16" name="Text Placeholder 6">
            <a:extLst>
              <a:ext uri="{FF2B5EF4-FFF2-40B4-BE49-F238E27FC236}">
                <a16:creationId xmlns:a16="http://schemas.microsoft.com/office/drawing/2014/main" id="{8F3C573A-A337-2148-86DF-9737B45C9B15}"/>
              </a:ext>
            </a:extLst>
          </p:cNvPr>
          <p:cNvSpPr>
            <a:spLocks noGrp="1"/>
          </p:cNvSpPr>
          <p:nvPr>
            <p:ph type="body" sz="quarter" idx="15" hasCustomPrompt="1"/>
          </p:nvPr>
        </p:nvSpPr>
        <p:spPr>
          <a:xfrm>
            <a:off x="6572182" y="3659723"/>
            <a:ext cx="2580965" cy="2571957"/>
          </a:xfrm>
        </p:spPr>
        <p:txBody>
          <a:bodyPr anchor="ctr">
            <a:normAutofit/>
          </a:bodyPr>
          <a:lstStyle>
            <a:lvl1pPr marL="0" indent="0" algn="ctr">
              <a:buNone/>
              <a:defRPr sz="2000"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
        <p:nvSpPr>
          <p:cNvPr id="17" name="Text Placeholder 6">
            <a:extLst>
              <a:ext uri="{FF2B5EF4-FFF2-40B4-BE49-F238E27FC236}">
                <a16:creationId xmlns:a16="http://schemas.microsoft.com/office/drawing/2014/main" id="{BFF650BD-F57E-E34D-B81A-206F86F5F7EB}"/>
              </a:ext>
            </a:extLst>
          </p:cNvPr>
          <p:cNvSpPr>
            <a:spLocks noGrp="1"/>
          </p:cNvSpPr>
          <p:nvPr>
            <p:ph type="body" sz="quarter" idx="16" hasCustomPrompt="1"/>
          </p:nvPr>
        </p:nvSpPr>
        <p:spPr>
          <a:xfrm>
            <a:off x="5574013" y="479533"/>
            <a:ext cx="3083699" cy="3081709"/>
          </a:xfrm>
        </p:spPr>
        <p:txBody>
          <a:bodyPr anchor="ctr">
            <a:normAutofit/>
          </a:bodyPr>
          <a:lstStyle>
            <a:lvl1pPr marL="0" indent="0" algn="ctr">
              <a:buNone/>
              <a:defRPr sz="2000"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
        <p:nvSpPr>
          <p:cNvPr id="18" name="Text Placeholder 2">
            <a:extLst>
              <a:ext uri="{FF2B5EF4-FFF2-40B4-BE49-F238E27FC236}">
                <a16:creationId xmlns:a16="http://schemas.microsoft.com/office/drawing/2014/main" id="{478EF3A3-1957-0243-AEF2-9F5C3EE7CA53}"/>
              </a:ext>
            </a:extLst>
          </p:cNvPr>
          <p:cNvSpPr>
            <a:spLocks noGrp="1"/>
          </p:cNvSpPr>
          <p:nvPr>
            <p:ph type="body" sz="quarter" idx="10" hasCustomPrompt="1"/>
          </p:nvPr>
        </p:nvSpPr>
        <p:spPr>
          <a:xfrm>
            <a:off x="593196" y="584729"/>
            <a:ext cx="4814417" cy="998537"/>
          </a:xfrm>
        </p:spPr>
        <p:txBody>
          <a:bodyPr>
            <a:normAutofit/>
          </a:bodyPr>
          <a:lstStyle>
            <a:lvl1pPr marL="0" indent="0">
              <a:buNone/>
              <a:defRPr sz="4000" b="1" i="0">
                <a:solidFill>
                  <a:srgbClr val="1D2A5A"/>
                </a:solidFill>
                <a:latin typeface="Arial" panose="020B0604020202020204" pitchFamily="34" charset="0"/>
                <a:cs typeface="Arial" panose="020B0604020202020204" pitchFamily="34" charset="0"/>
              </a:defRPr>
            </a:lvl1pPr>
          </a:lstStyle>
          <a:p>
            <a:pPr lvl="0"/>
            <a:r>
              <a:rPr lang="en-US" dirty="0"/>
              <a:t>Main title goes here</a:t>
            </a:r>
          </a:p>
        </p:txBody>
      </p:sp>
      <p:sp>
        <p:nvSpPr>
          <p:cNvPr id="19" name="Text Placeholder 4">
            <a:extLst>
              <a:ext uri="{FF2B5EF4-FFF2-40B4-BE49-F238E27FC236}">
                <a16:creationId xmlns:a16="http://schemas.microsoft.com/office/drawing/2014/main" id="{69EFA5F3-6697-1B45-B220-17966282D61F}"/>
              </a:ext>
            </a:extLst>
          </p:cNvPr>
          <p:cNvSpPr>
            <a:spLocks noGrp="1"/>
          </p:cNvSpPr>
          <p:nvPr>
            <p:ph type="body" sz="quarter" idx="11" hasCustomPrompt="1"/>
          </p:nvPr>
        </p:nvSpPr>
        <p:spPr>
          <a:xfrm>
            <a:off x="593725" y="1925950"/>
            <a:ext cx="4813888" cy="3111717"/>
          </a:xfrm>
        </p:spPr>
        <p:txBody>
          <a:bodyPr>
            <a:normAutofit/>
          </a:bodyPr>
          <a:lstStyle>
            <a:lvl1pPr marL="0" indent="0">
              <a:buNone/>
              <a:defRPr sz="2000">
                <a:solidFill>
                  <a:srgbClr val="1D2A5A"/>
                </a:solidFill>
                <a:latin typeface="Arial" panose="020B0604020202020204" pitchFamily="34" charset="0"/>
                <a:cs typeface="Arial" panose="020B0604020202020204" pitchFamily="34" charset="0"/>
              </a:defRPr>
            </a:lvl1pPr>
            <a:lvl2pPr marL="457200" indent="0">
              <a:buNone/>
              <a:defRPr>
                <a:solidFill>
                  <a:srgbClr val="1D2A5A"/>
                </a:solidFill>
                <a:latin typeface="Arial" panose="020B0604020202020204" pitchFamily="34" charset="0"/>
                <a:cs typeface="Arial" panose="020B0604020202020204" pitchFamily="34" charset="0"/>
              </a:defRPr>
            </a:lvl2pPr>
          </a:lstStyle>
          <a:p>
            <a:pPr lvl="0"/>
            <a:r>
              <a:rPr lang="en-US" dirty="0"/>
              <a:t>Second level</a:t>
            </a:r>
          </a:p>
        </p:txBody>
      </p:sp>
    </p:spTree>
    <p:extLst>
      <p:ext uri="{BB962C8B-B14F-4D97-AF65-F5344CB8AC3E}">
        <p14:creationId xmlns:p14="http://schemas.microsoft.com/office/powerpoint/2010/main" val="331970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bg>
      <p:bgPr>
        <a:solidFill>
          <a:schemeClr val="bg1"/>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2CBE7F09-DD08-5E42-A613-FAF0EAE2B82C}"/>
              </a:ext>
              <a:ext uri="{C183D7F6-B498-43B3-948B-1728B52AA6E4}">
                <adec:decorative xmlns:adec="http://schemas.microsoft.com/office/drawing/2017/decorative" val="1"/>
              </a:ext>
            </a:extLst>
          </p:cNvPr>
          <p:cNvSpPr/>
          <p:nvPr userDrawn="1"/>
        </p:nvSpPr>
        <p:spPr>
          <a:xfrm>
            <a:off x="6527383" y="-1382230"/>
            <a:ext cx="6181747" cy="6181747"/>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TextBox 8">
            <a:extLst>
              <a:ext uri="{FF2B5EF4-FFF2-40B4-BE49-F238E27FC236}">
                <a16:creationId xmlns:a16="http://schemas.microsoft.com/office/drawing/2014/main" id="{65D4238A-A6FF-BD44-BF75-178052AEBDC5}"/>
              </a:ext>
            </a:extLst>
          </p:cNvPr>
          <p:cNvSpPr txBox="1"/>
          <p:nvPr userDrawn="1"/>
        </p:nvSpPr>
        <p:spPr>
          <a:xfrm>
            <a:off x="1245165" y="2035030"/>
            <a:ext cx="3286882" cy="3339371"/>
          </a:xfrm>
          <a:prstGeom prst="ellipse">
            <a:avLst/>
          </a:prstGeom>
          <a:solidFill>
            <a:srgbClr val="9B1E5C"/>
          </a:solidFill>
          <a:effectLst>
            <a:outerShdw dist="114300" dir="2700000" sx="101000" sy="101000" algn="tl" rotWithShape="0">
              <a:prstClr val="black">
                <a:alpha val="10000"/>
              </a:prstClr>
            </a:outerShdw>
          </a:effectLst>
        </p:spPr>
        <p:txBody>
          <a:bodyPr wrap="square" rtlCol="0" anchor="ctr" anchorCtr="0">
            <a:normAutofit/>
          </a:bodyPr>
          <a:lstStyle/>
          <a:p>
            <a:pPr algn="ctr"/>
            <a:endParaRPr lang="en-US" b="1" dirty="0">
              <a:solidFill>
                <a:schemeClr val="bg1"/>
              </a:solidFill>
            </a:endParaRPr>
          </a:p>
        </p:txBody>
      </p:sp>
      <p:sp>
        <p:nvSpPr>
          <p:cNvPr id="10" name="TextBox 9">
            <a:extLst>
              <a:ext uri="{FF2B5EF4-FFF2-40B4-BE49-F238E27FC236}">
                <a16:creationId xmlns:a16="http://schemas.microsoft.com/office/drawing/2014/main" id="{13B1A1FE-E1B4-F144-9731-2A46DEF07764}"/>
              </a:ext>
            </a:extLst>
          </p:cNvPr>
          <p:cNvSpPr txBox="1"/>
          <p:nvPr userDrawn="1"/>
        </p:nvSpPr>
        <p:spPr>
          <a:xfrm>
            <a:off x="5391213" y="736028"/>
            <a:ext cx="2580965" cy="2568722"/>
          </a:xfrm>
          <a:prstGeom prst="ellipse">
            <a:avLst/>
          </a:prstGeom>
          <a:solidFill>
            <a:srgbClr val="9B1E5C"/>
          </a:solidFill>
          <a:effectLst>
            <a:outerShdw dist="215900" dir="2700000" sx="97000" sy="97000" algn="tl" rotWithShape="0">
              <a:prstClr val="black">
                <a:alpha val="24000"/>
              </a:prstClr>
            </a:outerShdw>
          </a:effectLst>
        </p:spPr>
        <p:txBody>
          <a:bodyPr wrap="square" rtlCol="0" anchor="ctr" anchorCtr="0">
            <a:normAutofit/>
          </a:bodyPr>
          <a:lstStyle/>
          <a:p>
            <a:pPr algn="ctr"/>
            <a:endParaRPr lang="en-US" b="1" dirty="0">
              <a:solidFill>
                <a:schemeClr val="bg1"/>
              </a:solidFill>
            </a:endParaRPr>
          </a:p>
        </p:txBody>
      </p:sp>
      <p:sp>
        <p:nvSpPr>
          <p:cNvPr id="11" name="TextBox 10">
            <a:extLst>
              <a:ext uri="{FF2B5EF4-FFF2-40B4-BE49-F238E27FC236}">
                <a16:creationId xmlns:a16="http://schemas.microsoft.com/office/drawing/2014/main" id="{F8DD5F75-649D-7C43-B1AB-FA2C5244873A}"/>
              </a:ext>
            </a:extLst>
          </p:cNvPr>
          <p:cNvSpPr txBox="1"/>
          <p:nvPr userDrawn="1"/>
        </p:nvSpPr>
        <p:spPr>
          <a:xfrm>
            <a:off x="4767687" y="3524660"/>
            <a:ext cx="3011089" cy="2996806"/>
          </a:xfrm>
          <a:prstGeom prst="ellipse">
            <a:avLst/>
          </a:prstGeom>
          <a:solidFill>
            <a:srgbClr val="9B1E5C"/>
          </a:solidFill>
          <a:effectLst>
            <a:outerShdw dist="215900" dir="2700000" sx="97000" sy="97000" algn="tl" rotWithShape="0">
              <a:prstClr val="black">
                <a:alpha val="24000"/>
              </a:prstClr>
            </a:outerShdw>
          </a:effectLst>
        </p:spPr>
        <p:txBody>
          <a:bodyPr wrap="square" rtlCol="0" anchor="ctr" anchorCtr="0">
            <a:normAutofit/>
          </a:bodyPr>
          <a:lstStyle/>
          <a:p>
            <a:pPr algn="ctr"/>
            <a:endParaRPr lang="en-US" b="1" dirty="0">
              <a:solidFill>
                <a:schemeClr val="bg1"/>
              </a:solidFill>
            </a:endParaRPr>
          </a:p>
        </p:txBody>
      </p:sp>
      <p:sp>
        <p:nvSpPr>
          <p:cNvPr id="12" name="TextBox 11">
            <a:extLst>
              <a:ext uri="{FF2B5EF4-FFF2-40B4-BE49-F238E27FC236}">
                <a16:creationId xmlns:a16="http://schemas.microsoft.com/office/drawing/2014/main" id="{B36B3EDA-9C03-1246-A402-90938CF5BAF1}"/>
              </a:ext>
            </a:extLst>
          </p:cNvPr>
          <p:cNvSpPr txBox="1"/>
          <p:nvPr userDrawn="1"/>
        </p:nvSpPr>
        <p:spPr>
          <a:xfrm>
            <a:off x="8637942" y="1795616"/>
            <a:ext cx="2405461" cy="2394051"/>
          </a:xfrm>
          <a:prstGeom prst="ellipse">
            <a:avLst/>
          </a:prstGeom>
          <a:solidFill>
            <a:srgbClr val="9B1E5C"/>
          </a:solidFill>
          <a:effectLst>
            <a:outerShdw dist="101600" dir="2700000" sx="101000" sy="101000" algn="tl" rotWithShape="0">
              <a:prstClr val="black">
                <a:alpha val="14000"/>
              </a:prstClr>
            </a:outerShdw>
          </a:effectLst>
        </p:spPr>
        <p:txBody>
          <a:bodyPr wrap="square" rtlCol="0" anchor="ctr" anchorCtr="0">
            <a:normAutofit/>
          </a:bodyPr>
          <a:lstStyle/>
          <a:p>
            <a:pPr algn="ctr"/>
            <a:endParaRPr lang="en-US" b="1" dirty="0">
              <a:solidFill>
                <a:schemeClr val="bg1"/>
              </a:solidFill>
            </a:endParaRPr>
          </a:p>
        </p:txBody>
      </p:sp>
      <p:sp>
        <p:nvSpPr>
          <p:cNvPr id="13" name="Rectangle 12">
            <a:extLst>
              <a:ext uri="{FF2B5EF4-FFF2-40B4-BE49-F238E27FC236}">
                <a16:creationId xmlns:a16="http://schemas.microsoft.com/office/drawing/2014/main" id="{9C26D848-1E2F-E34C-A524-1BC649EE891E}"/>
              </a:ext>
            </a:extLst>
          </p:cNvPr>
          <p:cNvSpPr/>
          <p:nvPr userDrawn="1"/>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D9695EFB-2E86-CB4D-B83E-8DA0BCB72E7C}"/>
              </a:ext>
              <a:ext uri="{C183D7F6-B498-43B3-948B-1728B52AA6E4}">
                <adec:decorative xmlns:adec="http://schemas.microsoft.com/office/drawing/2017/decorative" val="1"/>
              </a:ext>
            </a:extLst>
          </p:cNvPr>
          <p:cNvSpPr/>
          <p:nvPr userDrawn="1"/>
        </p:nvSpPr>
        <p:spPr>
          <a:xfrm>
            <a:off x="10051349" y="5725332"/>
            <a:ext cx="4594279" cy="4594279"/>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Text Placeholder 2">
            <a:extLst>
              <a:ext uri="{FF2B5EF4-FFF2-40B4-BE49-F238E27FC236}">
                <a16:creationId xmlns:a16="http://schemas.microsoft.com/office/drawing/2014/main" id="{4D58686B-F3EA-2A40-A762-65743704202F}"/>
              </a:ext>
            </a:extLst>
          </p:cNvPr>
          <p:cNvSpPr>
            <a:spLocks noGrp="1"/>
          </p:cNvSpPr>
          <p:nvPr>
            <p:ph type="body" sz="quarter" idx="10" hasCustomPrompt="1"/>
          </p:nvPr>
        </p:nvSpPr>
        <p:spPr>
          <a:xfrm>
            <a:off x="593196" y="584729"/>
            <a:ext cx="4798017" cy="998537"/>
          </a:xfrm>
        </p:spPr>
        <p:txBody>
          <a:bodyPr>
            <a:normAutofit/>
          </a:bodyPr>
          <a:lstStyle>
            <a:lvl1pPr marL="0" indent="0">
              <a:buNone/>
              <a:defRPr sz="4000" b="1" i="0">
                <a:solidFill>
                  <a:srgbClr val="1D2A5A"/>
                </a:solidFill>
                <a:latin typeface="Arial" panose="020B0604020202020204" pitchFamily="34" charset="0"/>
                <a:cs typeface="Arial" panose="020B0604020202020204" pitchFamily="34" charset="0"/>
              </a:defRPr>
            </a:lvl1pPr>
          </a:lstStyle>
          <a:p>
            <a:pPr lvl="0"/>
            <a:r>
              <a:rPr lang="en-US" dirty="0"/>
              <a:t>Main title goes here</a:t>
            </a:r>
          </a:p>
        </p:txBody>
      </p:sp>
      <p:sp>
        <p:nvSpPr>
          <p:cNvPr id="17" name="Text Placeholder 6">
            <a:extLst>
              <a:ext uri="{FF2B5EF4-FFF2-40B4-BE49-F238E27FC236}">
                <a16:creationId xmlns:a16="http://schemas.microsoft.com/office/drawing/2014/main" id="{9DDACD1A-56A2-624A-A478-89BD61B62585}"/>
              </a:ext>
            </a:extLst>
          </p:cNvPr>
          <p:cNvSpPr>
            <a:spLocks noGrp="1"/>
          </p:cNvSpPr>
          <p:nvPr>
            <p:ph type="body" sz="quarter" idx="11" hasCustomPrompt="1"/>
          </p:nvPr>
        </p:nvSpPr>
        <p:spPr>
          <a:xfrm>
            <a:off x="1245166" y="2035030"/>
            <a:ext cx="3286882" cy="3339371"/>
          </a:xfrm>
        </p:spPr>
        <p:txBody>
          <a:bodyPr anchor="ctr">
            <a:normAutofit/>
          </a:bodyPr>
          <a:lstStyle>
            <a:lvl1pPr marL="0" indent="0" algn="ctr">
              <a:buNone/>
              <a:defRPr sz="2000"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
        <p:nvSpPr>
          <p:cNvPr id="18" name="Text Placeholder 6">
            <a:extLst>
              <a:ext uri="{FF2B5EF4-FFF2-40B4-BE49-F238E27FC236}">
                <a16:creationId xmlns:a16="http://schemas.microsoft.com/office/drawing/2014/main" id="{B8A91CF1-1644-5B4E-8FD7-DFA4CF5E3F60}"/>
              </a:ext>
            </a:extLst>
          </p:cNvPr>
          <p:cNvSpPr>
            <a:spLocks noGrp="1"/>
          </p:cNvSpPr>
          <p:nvPr>
            <p:ph type="body" sz="quarter" idx="12" hasCustomPrompt="1"/>
          </p:nvPr>
        </p:nvSpPr>
        <p:spPr>
          <a:xfrm>
            <a:off x="4767686" y="3524660"/>
            <a:ext cx="3011090" cy="2996806"/>
          </a:xfrm>
        </p:spPr>
        <p:txBody>
          <a:bodyPr anchor="ctr">
            <a:normAutofit/>
          </a:bodyPr>
          <a:lstStyle>
            <a:lvl1pPr marL="0" indent="0" algn="ctr">
              <a:buNone/>
              <a:defRPr sz="2000"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
        <p:nvSpPr>
          <p:cNvPr id="19" name="Text Placeholder 6">
            <a:extLst>
              <a:ext uri="{FF2B5EF4-FFF2-40B4-BE49-F238E27FC236}">
                <a16:creationId xmlns:a16="http://schemas.microsoft.com/office/drawing/2014/main" id="{D936796C-7C16-5647-A9A3-427B5AF2239F}"/>
              </a:ext>
            </a:extLst>
          </p:cNvPr>
          <p:cNvSpPr>
            <a:spLocks noGrp="1"/>
          </p:cNvSpPr>
          <p:nvPr>
            <p:ph type="body" sz="quarter" idx="13" hasCustomPrompt="1"/>
          </p:nvPr>
        </p:nvSpPr>
        <p:spPr>
          <a:xfrm>
            <a:off x="5391212" y="736028"/>
            <a:ext cx="2580966" cy="2568722"/>
          </a:xfrm>
        </p:spPr>
        <p:txBody>
          <a:bodyPr anchor="ctr">
            <a:normAutofit/>
          </a:bodyPr>
          <a:lstStyle>
            <a:lvl1pPr marL="0" indent="0" algn="ctr">
              <a:buNone/>
              <a:defRPr sz="2000"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
        <p:nvSpPr>
          <p:cNvPr id="20" name="Text Placeholder 6">
            <a:extLst>
              <a:ext uri="{FF2B5EF4-FFF2-40B4-BE49-F238E27FC236}">
                <a16:creationId xmlns:a16="http://schemas.microsoft.com/office/drawing/2014/main" id="{F89C444A-1FC0-A343-96C7-9B5586BAAA1B}"/>
              </a:ext>
            </a:extLst>
          </p:cNvPr>
          <p:cNvSpPr>
            <a:spLocks noGrp="1"/>
          </p:cNvSpPr>
          <p:nvPr>
            <p:ph type="body" sz="quarter" idx="14" hasCustomPrompt="1"/>
          </p:nvPr>
        </p:nvSpPr>
        <p:spPr>
          <a:xfrm>
            <a:off x="8600512" y="1795616"/>
            <a:ext cx="2442891" cy="2394051"/>
          </a:xfrm>
        </p:spPr>
        <p:txBody>
          <a:bodyPr anchor="ctr">
            <a:normAutofit/>
          </a:bodyPr>
          <a:lstStyle>
            <a:lvl1pPr marL="0" indent="0" algn="ctr">
              <a:buNone/>
              <a:defRPr sz="2000" b="1" i="0" baseline="0">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 here</a:t>
            </a:r>
          </a:p>
        </p:txBody>
      </p:sp>
    </p:spTree>
    <p:extLst>
      <p:ext uri="{BB962C8B-B14F-4D97-AF65-F5344CB8AC3E}">
        <p14:creationId xmlns:p14="http://schemas.microsoft.com/office/powerpoint/2010/main" val="1088773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ison">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D2E5D55-1B91-D044-80D6-EE3FAA65C505}"/>
              </a:ext>
            </a:extLst>
          </p:cNvPr>
          <p:cNvSpPr/>
          <p:nvPr userDrawn="1"/>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E21FE4F5-9709-7B41-84FB-95794EE95134}"/>
              </a:ext>
              <a:ext uri="{C183D7F6-B498-43B3-948B-1728B52AA6E4}">
                <adec:decorative xmlns:adec="http://schemas.microsoft.com/office/drawing/2017/decorative" val="1"/>
              </a:ext>
            </a:extLst>
          </p:cNvPr>
          <p:cNvSpPr/>
          <p:nvPr userDrawn="1"/>
        </p:nvSpPr>
        <p:spPr>
          <a:xfrm>
            <a:off x="4185434" y="5646045"/>
            <a:ext cx="4594279" cy="4594279"/>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 name="Text Placeholder 2">
            <a:extLst>
              <a:ext uri="{FF2B5EF4-FFF2-40B4-BE49-F238E27FC236}">
                <a16:creationId xmlns:a16="http://schemas.microsoft.com/office/drawing/2014/main" id="{7530E1FD-65CF-1440-AC9D-4AABA2614914}"/>
              </a:ext>
            </a:extLst>
          </p:cNvPr>
          <p:cNvSpPr>
            <a:spLocks noGrp="1"/>
          </p:cNvSpPr>
          <p:nvPr>
            <p:ph type="body" sz="quarter" idx="10" hasCustomPrompt="1"/>
          </p:nvPr>
        </p:nvSpPr>
        <p:spPr>
          <a:xfrm>
            <a:off x="593196" y="584729"/>
            <a:ext cx="10312400" cy="998537"/>
          </a:xfrm>
        </p:spPr>
        <p:txBody>
          <a:bodyPr>
            <a:normAutofit/>
          </a:bodyPr>
          <a:lstStyle>
            <a:lvl1pPr marL="0" indent="0">
              <a:buNone/>
              <a:defRPr sz="4000" b="1" i="0">
                <a:solidFill>
                  <a:srgbClr val="1D2A5A"/>
                </a:solidFill>
                <a:latin typeface="Arial" panose="020B0604020202020204" pitchFamily="34" charset="0"/>
                <a:cs typeface="Arial" panose="020B0604020202020204" pitchFamily="34" charset="0"/>
              </a:defRPr>
            </a:lvl1pPr>
          </a:lstStyle>
          <a:p>
            <a:pPr lvl="0"/>
            <a:r>
              <a:rPr lang="en-US" dirty="0"/>
              <a:t>Main title goes here</a:t>
            </a:r>
          </a:p>
        </p:txBody>
      </p:sp>
      <p:sp>
        <p:nvSpPr>
          <p:cNvPr id="5" name="Text Placeholder 4">
            <a:extLst>
              <a:ext uri="{FF2B5EF4-FFF2-40B4-BE49-F238E27FC236}">
                <a16:creationId xmlns:a16="http://schemas.microsoft.com/office/drawing/2014/main" id="{36D2143F-5CE3-4642-8181-76EE5B1D0C67}"/>
              </a:ext>
            </a:extLst>
          </p:cNvPr>
          <p:cNvSpPr>
            <a:spLocks noGrp="1"/>
          </p:cNvSpPr>
          <p:nvPr>
            <p:ph type="body" sz="quarter" idx="11" hasCustomPrompt="1"/>
          </p:nvPr>
        </p:nvSpPr>
        <p:spPr>
          <a:xfrm>
            <a:off x="593725" y="1651000"/>
            <a:ext cx="10312400" cy="3581400"/>
          </a:xfrm>
        </p:spPr>
        <p:txBody>
          <a:bodyPr>
            <a:normAutofit/>
          </a:bodyPr>
          <a:lstStyle>
            <a:lvl1pPr marL="0" indent="0">
              <a:buNone/>
              <a:defRPr sz="2000">
                <a:solidFill>
                  <a:srgbClr val="1D2A5A"/>
                </a:solidFill>
                <a:latin typeface="Arial" panose="020B0604020202020204" pitchFamily="34" charset="0"/>
                <a:cs typeface="Arial" panose="020B0604020202020204" pitchFamily="34" charset="0"/>
              </a:defRPr>
            </a:lvl1pPr>
            <a:lvl2pPr marL="457200" indent="0">
              <a:buNone/>
              <a:defRPr>
                <a:solidFill>
                  <a:srgbClr val="1D2A5A"/>
                </a:solidFill>
                <a:latin typeface="Arial" panose="020B0604020202020204" pitchFamily="34" charset="0"/>
                <a:cs typeface="Arial" panose="020B0604020202020204" pitchFamily="34" charset="0"/>
              </a:defRPr>
            </a:lvl2pPr>
          </a:lstStyle>
          <a:p>
            <a:pPr lvl="0"/>
            <a:r>
              <a:rPr lang="en-US" dirty="0"/>
              <a:t>Second level</a:t>
            </a:r>
          </a:p>
        </p:txBody>
      </p:sp>
    </p:spTree>
    <p:extLst>
      <p:ext uri="{BB962C8B-B14F-4D97-AF65-F5344CB8AC3E}">
        <p14:creationId xmlns:p14="http://schemas.microsoft.com/office/powerpoint/2010/main" val="1961673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bg1"/>
        </a:solidFill>
        <a:effectLst/>
      </p:bgPr>
    </p:bg>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020CC3D1-9F23-0E4D-919B-76CC32E31DC6}"/>
              </a:ext>
              <a:ext uri="{C183D7F6-B498-43B3-948B-1728B52AA6E4}">
                <adec:decorative xmlns:adec="http://schemas.microsoft.com/office/drawing/2017/decorative" val="1"/>
              </a:ext>
            </a:extLst>
          </p:cNvPr>
          <p:cNvSpPr/>
          <p:nvPr userDrawn="1"/>
        </p:nvSpPr>
        <p:spPr>
          <a:xfrm>
            <a:off x="4185434" y="5646045"/>
            <a:ext cx="4594279" cy="4594279"/>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Rectangle 7">
            <a:extLst>
              <a:ext uri="{FF2B5EF4-FFF2-40B4-BE49-F238E27FC236}">
                <a16:creationId xmlns:a16="http://schemas.microsoft.com/office/drawing/2014/main" id="{DC4E18C9-0BEF-4542-9929-FFFD3C6F78E5}"/>
              </a:ext>
            </a:extLst>
          </p:cNvPr>
          <p:cNvSpPr/>
          <p:nvPr userDrawn="1"/>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
            <a:extLst>
              <a:ext uri="{FF2B5EF4-FFF2-40B4-BE49-F238E27FC236}">
                <a16:creationId xmlns:a16="http://schemas.microsoft.com/office/drawing/2014/main" id="{9A4B5CEB-B1E0-1D46-BFE0-D561A27DA0FE}"/>
              </a:ext>
            </a:extLst>
          </p:cNvPr>
          <p:cNvSpPr>
            <a:spLocks noGrp="1"/>
          </p:cNvSpPr>
          <p:nvPr>
            <p:ph type="body" sz="quarter" idx="10" hasCustomPrompt="1"/>
          </p:nvPr>
        </p:nvSpPr>
        <p:spPr>
          <a:xfrm>
            <a:off x="593196" y="584729"/>
            <a:ext cx="10312400" cy="998537"/>
          </a:xfrm>
        </p:spPr>
        <p:txBody>
          <a:bodyPr>
            <a:normAutofit/>
          </a:bodyPr>
          <a:lstStyle>
            <a:lvl1pPr marL="0" indent="0">
              <a:buNone/>
              <a:defRPr sz="4000" b="1" i="0">
                <a:solidFill>
                  <a:srgbClr val="1D2A5A"/>
                </a:solidFill>
                <a:latin typeface="Arial" panose="020B0604020202020204" pitchFamily="34" charset="0"/>
                <a:cs typeface="Arial" panose="020B0604020202020204" pitchFamily="34" charset="0"/>
              </a:defRPr>
            </a:lvl1pPr>
          </a:lstStyle>
          <a:p>
            <a:pPr lvl="0"/>
            <a:r>
              <a:rPr lang="en-US" dirty="0"/>
              <a:t>Main title goes here</a:t>
            </a:r>
          </a:p>
        </p:txBody>
      </p:sp>
      <p:sp>
        <p:nvSpPr>
          <p:cNvPr id="11" name="Text Placeholder 4">
            <a:extLst>
              <a:ext uri="{FF2B5EF4-FFF2-40B4-BE49-F238E27FC236}">
                <a16:creationId xmlns:a16="http://schemas.microsoft.com/office/drawing/2014/main" id="{CEB57D79-4702-4648-911E-0FA0A82B78C5}"/>
              </a:ext>
            </a:extLst>
          </p:cNvPr>
          <p:cNvSpPr>
            <a:spLocks noGrp="1"/>
          </p:cNvSpPr>
          <p:nvPr>
            <p:ph type="body" sz="quarter" idx="11" hasCustomPrompt="1"/>
          </p:nvPr>
        </p:nvSpPr>
        <p:spPr>
          <a:xfrm>
            <a:off x="593725" y="1651000"/>
            <a:ext cx="10312400" cy="3581400"/>
          </a:xfrm>
        </p:spPr>
        <p:txBody>
          <a:bodyPr>
            <a:normAutofit/>
          </a:bodyPr>
          <a:lstStyle>
            <a:lvl1pPr marL="342900" indent="-342900">
              <a:buClr>
                <a:srgbClr val="93C320"/>
              </a:buClr>
              <a:buFont typeface="Wingdings" pitchFamily="2" charset="2"/>
              <a:buChar char="ü"/>
              <a:defRPr sz="2000">
                <a:solidFill>
                  <a:srgbClr val="1D2A5A"/>
                </a:solidFill>
                <a:latin typeface="Arial" panose="020B0604020202020204" pitchFamily="34" charset="0"/>
                <a:cs typeface="Arial" panose="020B0604020202020204" pitchFamily="34" charset="0"/>
              </a:defRPr>
            </a:lvl1pPr>
            <a:lvl2pPr marL="457200" indent="0">
              <a:buNone/>
              <a:defRPr>
                <a:solidFill>
                  <a:srgbClr val="1D2A5A"/>
                </a:solidFill>
                <a:latin typeface="Arial" panose="020B0604020202020204" pitchFamily="34" charset="0"/>
                <a:cs typeface="Arial" panose="020B0604020202020204" pitchFamily="34" charset="0"/>
              </a:defRPr>
            </a:lvl2pPr>
          </a:lstStyle>
          <a:p>
            <a:pPr lvl="0"/>
            <a:r>
              <a:rPr lang="en-US" dirty="0"/>
              <a:t>Second level</a:t>
            </a:r>
          </a:p>
        </p:txBody>
      </p:sp>
    </p:spTree>
    <p:extLst>
      <p:ext uri="{BB962C8B-B14F-4D97-AF65-F5344CB8AC3E}">
        <p14:creationId xmlns:p14="http://schemas.microsoft.com/office/powerpoint/2010/main" val="1965916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 with Caption">
    <p:bg>
      <p:bgPr>
        <a:solidFill>
          <a:schemeClr val="bg1"/>
        </a:solidFill>
        <a:effectLst/>
      </p:bgPr>
    </p:bg>
    <p:spTree>
      <p:nvGrpSpPr>
        <p:cNvPr id="1" name=""/>
        <p:cNvGrpSpPr/>
        <p:nvPr/>
      </p:nvGrpSpPr>
      <p:grpSpPr>
        <a:xfrm>
          <a:off x="0" y="0"/>
          <a:ext cx="0" cy="0"/>
          <a:chOff x="0" y="0"/>
          <a:chExt cx="0" cy="0"/>
        </a:xfrm>
      </p:grpSpPr>
      <p:sp>
        <p:nvSpPr>
          <p:cNvPr id="10" name="Media Placeholder 3">
            <a:extLst>
              <a:ext uri="{FF2B5EF4-FFF2-40B4-BE49-F238E27FC236}">
                <a16:creationId xmlns:a16="http://schemas.microsoft.com/office/drawing/2014/main" id="{09FDA4F8-ABB1-3041-89EB-B04EC797DAFF}"/>
              </a:ext>
            </a:extLst>
          </p:cNvPr>
          <p:cNvSpPr>
            <a:spLocks noGrp="1" noChangeAspect="1"/>
          </p:cNvSpPr>
          <p:nvPr>
            <p:ph type="media" sz="quarter" idx="10"/>
          </p:nvPr>
        </p:nvSpPr>
        <p:spPr>
          <a:xfrm>
            <a:off x="593196" y="1675526"/>
            <a:ext cx="7595541" cy="3458704"/>
          </a:xfrm>
          <a:prstGeom prst="rect">
            <a:avLst/>
          </a:prstGeom>
          <a:solidFill>
            <a:schemeClr val="bg1">
              <a:lumMod val="85000"/>
            </a:schemeClr>
          </a:solidFill>
        </p:spPr>
        <p:txBody>
          <a:bodyPr/>
          <a:lstStyle/>
          <a:p>
            <a:r>
              <a:rPr lang="en-US" dirty="0"/>
              <a:t>Click icon to add media</a:t>
            </a:r>
          </a:p>
        </p:txBody>
      </p:sp>
      <p:sp>
        <p:nvSpPr>
          <p:cNvPr id="11" name="Oval 10">
            <a:extLst>
              <a:ext uri="{FF2B5EF4-FFF2-40B4-BE49-F238E27FC236}">
                <a16:creationId xmlns:a16="http://schemas.microsoft.com/office/drawing/2014/main" id="{369FD3CF-D26D-DE48-B216-6F5CDBF3E456}"/>
              </a:ext>
              <a:ext uri="{C183D7F6-B498-43B3-948B-1728B52AA6E4}">
                <adec:decorative xmlns:adec="http://schemas.microsoft.com/office/drawing/2017/decorative" val="1"/>
              </a:ext>
            </a:extLst>
          </p:cNvPr>
          <p:cNvSpPr/>
          <p:nvPr userDrawn="1"/>
        </p:nvSpPr>
        <p:spPr>
          <a:xfrm>
            <a:off x="9154886" y="-2496469"/>
            <a:ext cx="4947941" cy="4989298"/>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2" name="Rectangle 11">
            <a:extLst>
              <a:ext uri="{FF2B5EF4-FFF2-40B4-BE49-F238E27FC236}">
                <a16:creationId xmlns:a16="http://schemas.microsoft.com/office/drawing/2014/main" id="{8577A35E-C17E-3347-95FB-0DBDC50F0E3F}"/>
              </a:ext>
            </a:extLst>
          </p:cNvPr>
          <p:cNvSpPr/>
          <p:nvPr userDrawn="1"/>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4F3F9D71-FF75-6747-B98F-0768AEE6685E}"/>
              </a:ext>
            </a:extLst>
          </p:cNvPr>
          <p:cNvSpPr>
            <a:spLocks noGrp="1"/>
          </p:cNvSpPr>
          <p:nvPr>
            <p:ph type="body" sz="quarter" idx="11" hasCustomPrompt="1"/>
          </p:nvPr>
        </p:nvSpPr>
        <p:spPr>
          <a:xfrm>
            <a:off x="593196" y="584729"/>
            <a:ext cx="10312400" cy="998537"/>
          </a:xfrm>
        </p:spPr>
        <p:txBody>
          <a:bodyPr>
            <a:normAutofit/>
          </a:bodyPr>
          <a:lstStyle>
            <a:lvl1pPr marL="0" indent="0">
              <a:buNone/>
              <a:defRPr sz="4000" b="1" i="0">
                <a:solidFill>
                  <a:srgbClr val="1D2A5A"/>
                </a:solidFill>
                <a:latin typeface="Arial" panose="020B0604020202020204" pitchFamily="34" charset="0"/>
                <a:cs typeface="Arial" panose="020B0604020202020204" pitchFamily="34" charset="0"/>
              </a:defRPr>
            </a:lvl1pPr>
          </a:lstStyle>
          <a:p>
            <a:pPr lvl="0"/>
            <a:r>
              <a:rPr lang="en-US" dirty="0"/>
              <a:t>Main title goes here</a:t>
            </a:r>
          </a:p>
        </p:txBody>
      </p:sp>
    </p:spTree>
    <p:extLst>
      <p:ext uri="{BB962C8B-B14F-4D97-AF65-F5344CB8AC3E}">
        <p14:creationId xmlns:p14="http://schemas.microsoft.com/office/powerpoint/2010/main" val="729498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icture with Caption">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ABF20E-674B-4443-98FB-658A4A738FA8}"/>
              </a:ext>
            </a:extLst>
          </p:cNvPr>
          <p:cNvSpPr/>
          <p:nvPr userDrawn="1"/>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77698E1-F1BE-2A46-9FDB-D6AFDF26EDF9}"/>
              </a:ext>
              <a:ext uri="{C183D7F6-B498-43B3-948B-1728B52AA6E4}">
                <adec:decorative xmlns:adec="http://schemas.microsoft.com/office/drawing/2017/decorative" val="1"/>
              </a:ext>
            </a:extLst>
          </p:cNvPr>
          <p:cNvSpPr/>
          <p:nvPr userDrawn="1"/>
        </p:nvSpPr>
        <p:spPr>
          <a:xfrm>
            <a:off x="8382669" y="-4683724"/>
            <a:ext cx="6181747" cy="6181747"/>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7" name="Text Placeholder 2">
            <a:extLst>
              <a:ext uri="{FF2B5EF4-FFF2-40B4-BE49-F238E27FC236}">
                <a16:creationId xmlns:a16="http://schemas.microsoft.com/office/drawing/2014/main" id="{5382746B-DD9A-7E45-8AA4-6881844B9A13}"/>
              </a:ext>
            </a:extLst>
          </p:cNvPr>
          <p:cNvSpPr>
            <a:spLocks noGrp="1"/>
          </p:cNvSpPr>
          <p:nvPr>
            <p:ph type="body" sz="quarter" idx="10" hasCustomPrompt="1"/>
          </p:nvPr>
        </p:nvSpPr>
        <p:spPr>
          <a:xfrm>
            <a:off x="593196" y="584729"/>
            <a:ext cx="10312400" cy="998537"/>
          </a:xfrm>
        </p:spPr>
        <p:txBody>
          <a:bodyPr>
            <a:normAutofit/>
          </a:bodyPr>
          <a:lstStyle>
            <a:lvl1pPr marL="0" indent="0">
              <a:buNone/>
              <a:defRPr sz="4000" b="1" i="0">
                <a:solidFill>
                  <a:srgbClr val="1D2A5A"/>
                </a:solidFill>
                <a:latin typeface="Arial" panose="020B0604020202020204" pitchFamily="34" charset="0"/>
                <a:cs typeface="Arial" panose="020B0604020202020204" pitchFamily="34" charset="0"/>
              </a:defRPr>
            </a:lvl1pPr>
          </a:lstStyle>
          <a:p>
            <a:pPr lvl="0"/>
            <a:r>
              <a:rPr lang="en-US" dirty="0"/>
              <a:t>Main title goes here</a:t>
            </a:r>
          </a:p>
        </p:txBody>
      </p:sp>
    </p:spTree>
    <p:extLst>
      <p:ext uri="{BB962C8B-B14F-4D97-AF65-F5344CB8AC3E}">
        <p14:creationId xmlns:p14="http://schemas.microsoft.com/office/powerpoint/2010/main" val="4232025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Vertical Text">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874153E-43D4-E04A-B389-5661BA0FDF6C}"/>
              </a:ext>
            </a:extLst>
          </p:cNvPr>
          <p:cNvSpPr/>
          <p:nvPr userDrawn="1"/>
        </p:nvSpPr>
        <p:spPr>
          <a:xfrm>
            <a:off x="0" y="0"/>
            <a:ext cx="12192000" cy="118437"/>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Chart 10">
            <a:extLst>
              <a:ext uri="{FF2B5EF4-FFF2-40B4-BE49-F238E27FC236}">
                <a16:creationId xmlns:a16="http://schemas.microsoft.com/office/drawing/2014/main" id="{6F7265DC-CEEB-894E-B27E-1232069239D3}"/>
              </a:ext>
            </a:extLst>
          </p:cNvPr>
          <p:cNvGraphicFramePr/>
          <p:nvPr userDrawn="1">
            <p:extLst>
              <p:ext uri="{D42A27DB-BD31-4B8C-83A1-F6EECF244321}">
                <p14:modId xmlns:p14="http://schemas.microsoft.com/office/powerpoint/2010/main" val="1847748935"/>
              </p:ext>
            </p:extLst>
          </p:nvPr>
        </p:nvGraphicFramePr>
        <p:xfrm>
          <a:off x="5336253" y="580169"/>
          <a:ext cx="7791919" cy="5194612"/>
        </p:xfrm>
        <a:graphic>
          <a:graphicData uri="http://schemas.openxmlformats.org/drawingml/2006/chart">
            <c:chart xmlns:c="http://schemas.openxmlformats.org/drawingml/2006/chart" xmlns:r="http://schemas.openxmlformats.org/officeDocument/2006/relationships" r:id="rId2"/>
          </a:graphicData>
        </a:graphic>
      </p:graphicFrame>
      <p:sp>
        <p:nvSpPr>
          <p:cNvPr id="12" name="Oval 11">
            <a:extLst>
              <a:ext uri="{FF2B5EF4-FFF2-40B4-BE49-F238E27FC236}">
                <a16:creationId xmlns:a16="http://schemas.microsoft.com/office/drawing/2014/main" id="{05AC240B-4B06-9042-B665-A857F4156A1D}"/>
              </a:ext>
              <a:ext uri="{C183D7F6-B498-43B3-948B-1728B52AA6E4}">
                <adec:decorative xmlns:adec="http://schemas.microsoft.com/office/drawing/2017/decorative" val="1"/>
              </a:ext>
            </a:extLst>
          </p:cNvPr>
          <p:cNvSpPr/>
          <p:nvPr userDrawn="1"/>
        </p:nvSpPr>
        <p:spPr>
          <a:xfrm>
            <a:off x="4094353" y="5646045"/>
            <a:ext cx="4594279" cy="4594279"/>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7" name="Text Placeholder 2">
            <a:extLst>
              <a:ext uri="{FF2B5EF4-FFF2-40B4-BE49-F238E27FC236}">
                <a16:creationId xmlns:a16="http://schemas.microsoft.com/office/drawing/2014/main" id="{AD3C8431-A7CA-0942-ABEC-4890CFA7473A}"/>
              </a:ext>
            </a:extLst>
          </p:cNvPr>
          <p:cNvSpPr>
            <a:spLocks noGrp="1"/>
          </p:cNvSpPr>
          <p:nvPr>
            <p:ph type="body" sz="quarter" idx="10" hasCustomPrompt="1"/>
          </p:nvPr>
        </p:nvSpPr>
        <p:spPr>
          <a:xfrm>
            <a:off x="593196" y="584729"/>
            <a:ext cx="6078537" cy="998537"/>
          </a:xfrm>
        </p:spPr>
        <p:txBody>
          <a:bodyPr>
            <a:normAutofit/>
          </a:bodyPr>
          <a:lstStyle>
            <a:lvl1pPr marL="0" indent="0">
              <a:buNone/>
              <a:defRPr sz="4000" b="1" i="0">
                <a:solidFill>
                  <a:srgbClr val="1D2A5A"/>
                </a:solidFill>
                <a:latin typeface="Arial" panose="020B0604020202020204" pitchFamily="34" charset="0"/>
                <a:cs typeface="Arial" panose="020B0604020202020204" pitchFamily="34" charset="0"/>
              </a:defRPr>
            </a:lvl1pPr>
          </a:lstStyle>
          <a:p>
            <a:pPr lvl="0"/>
            <a:r>
              <a:rPr lang="en-US" dirty="0"/>
              <a:t>Main title goes here</a:t>
            </a:r>
          </a:p>
        </p:txBody>
      </p:sp>
      <p:sp>
        <p:nvSpPr>
          <p:cNvPr id="13" name="Text Placeholder 4">
            <a:extLst>
              <a:ext uri="{FF2B5EF4-FFF2-40B4-BE49-F238E27FC236}">
                <a16:creationId xmlns:a16="http://schemas.microsoft.com/office/drawing/2014/main" id="{EF8B8E52-7E4E-634C-9D4E-808E1D797E09}"/>
              </a:ext>
            </a:extLst>
          </p:cNvPr>
          <p:cNvSpPr>
            <a:spLocks noGrp="1"/>
          </p:cNvSpPr>
          <p:nvPr>
            <p:ph type="body" sz="quarter" idx="11" hasCustomPrompt="1"/>
          </p:nvPr>
        </p:nvSpPr>
        <p:spPr>
          <a:xfrm>
            <a:off x="593725" y="1651000"/>
            <a:ext cx="6078008" cy="3581400"/>
          </a:xfrm>
        </p:spPr>
        <p:txBody>
          <a:bodyPr>
            <a:normAutofit/>
          </a:bodyPr>
          <a:lstStyle>
            <a:lvl1pPr marL="0" indent="0">
              <a:buNone/>
              <a:defRPr sz="2000">
                <a:solidFill>
                  <a:srgbClr val="1D2A5A"/>
                </a:solidFill>
                <a:latin typeface="Arial" panose="020B0604020202020204" pitchFamily="34" charset="0"/>
                <a:cs typeface="Arial" panose="020B0604020202020204" pitchFamily="34" charset="0"/>
              </a:defRPr>
            </a:lvl1pPr>
            <a:lvl2pPr marL="457200" indent="0">
              <a:buNone/>
              <a:defRPr>
                <a:solidFill>
                  <a:srgbClr val="1D2A5A"/>
                </a:solidFill>
                <a:latin typeface="Arial" panose="020B0604020202020204" pitchFamily="34" charset="0"/>
                <a:cs typeface="Arial" panose="020B0604020202020204" pitchFamily="34" charset="0"/>
              </a:defRPr>
            </a:lvl2pPr>
          </a:lstStyle>
          <a:p>
            <a:pPr lvl="0"/>
            <a:r>
              <a:rPr lang="en-US" dirty="0"/>
              <a:t>Second level</a:t>
            </a:r>
          </a:p>
        </p:txBody>
      </p:sp>
    </p:spTree>
    <p:extLst>
      <p:ext uri="{BB962C8B-B14F-4D97-AF65-F5344CB8AC3E}">
        <p14:creationId xmlns:p14="http://schemas.microsoft.com/office/powerpoint/2010/main" val="2085403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8D2AC4-8874-294A-81A8-A92A267D17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1FB5C8A-B834-2743-9BA7-8B50715BD1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0852092-03A2-2744-BAAF-8B7A44C48D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2D72-375A-5A48-BF08-9E2B576A4A5D}" type="datetimeFigureOut">
              <a:rPr lang="en-US" smtClean="0"/>
              <a:t>3/15/2023</a:t>
            </a:fld>
            <a:endParaRPr lang="en-US"/>
          </a:p>
        </p:txBody>
      </p:sp>
      <p:sp>
        <p:nvSpPr>
          <p:cNvPr id="5" name="Footer Placeholder 4">
            <a:extLst>
              <a:ext uri="{FF2B5EF4-FFF2-40B4-BE49-F238E27FC236}">
                <a16:creationId xmlns:a16="http://schemas.microsoft.com/office/drawing/2014/main" id="{2DA75FFA-9F8E-2F4A-A75D-F9CECBF055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8E9A8B-1FD2-C84A-A4D5-8B8864C373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E78A3-F829-E742-866A-540630A223CF}" type="slidenum">
              <a:rPr lang="en-US" smtClean="0"/>
              <a:t>‹#›</a:t>
            </a:fld>
            <a:endParaRPr lang="en-US"/>
          </a:p>
        </p:txBody>
      </p:sp>
      <p:sp>
        <p:nvSpPr>
          <p:cNvPr id="7" name="Oval 6">
            <a:extLst>
              <a:ext uri="{FF2B5EF4-FFF2-40B4-BE49-F238E27FC236}">
                <a16:creationId xmlns:a16="http://schemas.microsoft.com/office/drawing/2014/main" id="{F79A6959-6324-174B-9B39-E5D16F3B24E4}"/>
              </a:ext>
              <a:ext uri="{C183D7F6-B498-43B3-948B-1728B52AA6E4}">
                <adec:decorative xmlns:adec="http://schemas.microsoft.com/office/drawing/2017/decorative" val="1"/>
              </a:ext>
            </a:extLst>
          </p:cNvPr>
          <p:cNvSpPr/>
          <p:nvPr userDrawn="1"/>
        </p:nvSpPr>
        <p:spPr>
          <a:xfrm>
            <a:off x="-314497" y="5281202"/>
            <a:ext cx="3351716" cy="3351716"/>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Oval 7">
            <a:extLst>
              <a:ext uri="{FF2B5EF4-FFF2-40B4-BE49-F238E27FC236}">
                <a16:creationId xmlns:a16="http://schemas.microsoft.com/office/drawing/2014/main" id="{B1D2CA3D-87D4-B74C-A7BD-1646D1F760E2}"/>
              </a:ext>
              <a:ext uri="{C183D7F6-B498-43B3-948B-1728B52AA6E4}">
                <adec:decorative xmlns:adec="http://schemas.microsoft.com/office/drawing/2017/decorative" val="1"/>
              </a:ext>
            </a:extLst>
          </p:cNvPr>
          <p:cNvSpPr/>
          <p:nvPr userDrawn="1"/>
        </p:nvSpPr>
        <p:spPr>
          <a:xfrm>
            <a:off x="-529126" y="5281202"/>
            <a:ext cx="3351716" cy="33517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9" name="Picture 8">
            <a:extLst>
              <a:ext uri="{FF2B5EF4-FFF2-40B4-BE49-F238E27FC236}">
                <a16:creationId xmlns:a16="http://schemas.microsoft.com/office/drawing/2014/main" id="{D650897C-237F-AA43-A7C1-469A0463B915}"/>
              </a:ext>
              <a:ext uri="{C183D7F6-B498-43B3-948B-1728B52AA6E4}">
                <adec:decorative xmlns:adec="http://schemas.microsoft.com/office/drawing/2017/decorative" val="1"/>
              </a:ext>
            </a:extLst>
          </p:cNvPr>
          <p:cNvPicPr>
            <a:picLocks noChangeAspect="1"/>
          </p:cNvPicPr>
          <p:nvPr userDrawn="1"/>
        </p:nvPicPr>
        <p:blipFill>
          <a:blip r:embed="rId13"/>
          <a:stretch>
            <a:fillRect/>
          </a:stretch>
        </p:blipFill>
        <p:spPr>
          <a:xfrm>
            <a:off x="324909" y="5906224"/>
            <a:ext cx="1784742" cy="555130"/>
          </a:xfrm>
          <a:prstGeom prst="rect">
            <a:avLst/>
          </a:prstGeom>
        </p:spPr>
      </p:pic>
    </p:spTree>
    <p:extLst>
      <p:ext uri="{BB962C8B-B14F-4D97-AF65-F5344CB8AC3E}">
        <p14:creationId xmlns:p14="http://schemas.microsoft.com/office/powerpoint/2010/main" val="3080574446"/>
      </p:ext>
    </p:extLst>
  </p:cSld>
  <p:clrMap bg1="lt1" tx1="dk1" bg2="lt2" tx2="dk2" accent1="accent1" accent2="accent2" accent3="accent3" accent4="accent4" accent5="accent5" accent6="accent6" hlink="hlink" folHlink="folHlink"/>
  <p:sldLayoutIdLst>
    <p:sldLayoutId id="2147483673"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package" Target="../embeddings/Microsoft_Excel_Worksheet2.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26D7-40D9-45E0-A41B-F03C9D3D7E39}"/>
              </a:ext>
            </a:extLst>
          </p:cNvPr>
          <p:cNvSpPr>
            <a:spLocks noGrp="1"/>
          </p:cNvSpPr>
          <p:nvPr>
            <p:ph type="ctrTitle"/>
          </p:nvPr>
        </p:nvSpPr>
        <p:spPr>
          <a:xfrm>
            <a:off x="380123" y="2244610"/>
            <a:ext cx="10346483" cy="894843"/>
          </a:xfrm>
        </p:spPr>
        <p:txBody>
          <a:bodyPr>
            <a:noAutofit/>
          </a:bodyPr>
          <a:lstStyle/>
          <a:p>
            <a:pPr algn="l">
              <a:lnSpc>
                <a:spcPct val="100000"/>
              </a:lnSpc>
            </a:pPr>
            <a:r>
              <a:rPr lang="en-GB" sz="4400" b="1" dirty="0">
                <a:solidFill>
                  <a:schemeClr val="bg1"/>
                </a:solidFill>
              </a:rPr>
              <a:t>Salary scales review – </a:t>
            </a:r>
            <a:br>
              <a:rPr lang="en-GB" sz="4400" b="1" dirty="0">
                <a:solidFill>
                  <a:schemeClr val="bg1"/>
                </a:solidFill>
              </a:rPr>
            </a:br>
            <a:r>
              <a:rPr lang="en-GB" sz="4400" b="1" dirty="0">
                <a:solidFill>
                  <a:schemeClr val="bg1"/>
                </a:solidFill>
              </a:rPr>
              <a:t>Removal of point 1 on 1 April ’23</a:t>
            </a:r>
            <a:br>
              <a:rPr lang="en-GB" sz="4400" b="1" dirty="0">
                <a:solidFill>
                  <a:schemeClr val="bg1"/>
                </a:solidFill>
              </a:rPr>
            </a:br>
            <a:r>
              <a:rPr lang="en-GB" sz="4400" b="1" dirty="0">
                <a:solidFill>
                  <a:schemeClr val="bg1"/>
                </a:solidFill>
              </a:rPr>
              <a:t>Update to Schools forum</a:t>
            </a:r>
            <a:br>
              <a:rPr lang="en-GB" sz="4800" b="1" dirty="0">
                <a:solidFill>
                  <a:schemeClr val="bg1"/>
                </a:solidFill>
              </a:rPr>
            </a:br>
            <a:endParaRPr lang="en-GB" sz="4800" b="1" dirty="0">
              <a:solidFill>
                <a:schemeClr val="bg1"/>
              </a:solidFill>
            </a:endParaRPr>
          </a:p>
        </p:txBody>
      </p:sp>
      <p:sp>
        <p:nvSpPr>
          <p:cNvPr id="5" name="Subtitle 2">
            <a:extLst>
              <a:ext uri="{FF2B5EF4-FFF2-40B4-BE49-F238E27FC236}">
                <a16:creationId xmlns:a16="http://schemas.microsoft.com/office/drawing/2014/main" id="{5B7F1AC2-27E9-4874-887A-41E8C0E807D0}"/>
              </a:ext>
            </a:extLst>
          </p:cNvPr>
          <p:cNvSpPr txBox="1">
            <a:spLocks/>
          </p:cNvSpPr>
          <p:nvPr/>
        </p:nvSpPr>
        <p:spPr>
          <a:xfrm>
            <a:off x="525127" y="2797520"/>
            <a:ext cx="10346483" cy="3303103"/>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accent6">
                    <a:lumMod val="75000"/>
                  </a:schemeClr>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accent6">
                    <a:lumMod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accent6">
                    <a:lumMod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accent6">
                    <a:lumMod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accent6">
                    <a:lumMod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defRPr/>
            </a:pPr>
            <a:r>
              <a:rPr lang="en-GB" b="1" dirty="0">
                <a:solidFill>
                  <a:srgbClr val="7030A0"/>
                </a:solidFill>
                <a:latin typeface="Arial"/>
                <a:cs typeface="Arial"/>
              </a:rPr>
              <a:t>Kate Philpin, HR Business Partner (Schools) </a:t>
            </a:r>
            <a:endParaRPr lang="en-GB" b="1" i="0" u="none" strike="noStrike" kern="1200" cap="none" spc="0" normalizeH="0" baseline="0" noProof="0" dirty="0">
              <a:ln>
                <a:noFill/>
              </a:ln>
              <a:solidFill>
                <a:srgbClr val="7030A0"/>
              </a:solidFill>
              <a:effectLst/>
              <a:uLnTx/>
              <a:uFillTx/>
              <a:latin typeface="Arial"/>
              <a:cs typeface="Arial"/>
            </a:endParaRPr>
          </a:p>
          <a:p>
            <a:pPr algn="l">
              <a:defRPr/>
            </a:pPr>
            <a:r>
              <a:rPr lang="en-GB" b="1" i="0" u="none" strike="noStrike" kern="1200" cap="none" spc="0" normalizeH="0" baseline="0" noProof="0" dirty="0">
                <a:ln>
                  <a:noFill/>
                </a:ln>
                <a:solidFill>
                  <a:srgbClr val="7030A0"/>
                </a:solidFill>
                <a:effectLst/>
                <a:uLnTx/>
                <a:uFillTx/>
                <a:latin typeface="Arial"/>
                <a:cs typeface="Arial"/>
              </a:rPr>
              <a:t>23 February 2022</a:t>
            </a:r>
          </a:p>
        </p:txBody>
      </p:sp>
      <p:sp>
        <p:nvSpPr>
          <p:cNvPr id="6" name="Picture Placeholder 7">
            <a:extLst>
              <a:ext uri="{FF2B5EF4-FFF2-40B4-BE49-F238E27FC236}">
                <a16:creationId xmlns:a16="http://schemas.microsoft.com/office/drawing/2014/main" id="{5FE8A724-D1B4-4AC6-9A57-7F82FCC1A2A7}"/>
              </a:ext>
            </a:extLst>
          </p:cNvPr>
          <p:cNvSpPr>
            <a:spLocks noGrp="1"/>
          </p:cNvSpPr>
          <p:nvPr>
            <p:ph type="pic" sz="quarter" idx="10"/>
          </p:nvPr>
        </p:nvSpPr>
        <p:spPr>
          <a:xfrm>
            <a:off x="8243975" y="-1458459"/>
            <a:ext cx="4965263" cy="4887459"/>
          </a:xfrm>
          <a:prstGeom prst="ellipse">
            <a:avLst/>
          </a:prstGeom>
          <a:solidFill>
            <a:schemeClr val="bg1"/>
          </a:solidFill>
        </p:spPr>
        <p:txBody>
          <a:bodyPr/>
          <a:lstStyle>
            <a:lvl1pPr marL="0" indent="0">
              <a:buNone/>
              <a:defRPr/>
            </a:lvl1pPr>
          </a:lstStyle>
          <a:p>
            <a:endParaRPr lang="en-US" dirty="0"/>
          </a:p>
          <a:p>
            <a:endParaRPr lang="en-US" dirty="0"/>
          </a:p>
        </p:txBody>
      </p:sp>
      <p:pic>
        <p:nvPicPr>
          <p:cNvPr id="3" name="Picture 2">
            <a:extLst>
              <a:ext uri="{FF2B5EF4-FFF2-40B4-BE49-F238E27FC236}">
                <a16:creationId xmlns:a16="http://schemas.microsoft.com/office/drawing/2014/main" id="{5E10E7D4-3A90-4A70-804C-A87348912D3C}"/>
              </a:ext>
            </a:extLst>
          </p:cNvPr>
          <p:cNvPicPr>
            <a:picLocks noChangeAspect="1"/>
          </p:cNvPicPr>
          <p:nvPr/>
        </p:nvPicPr>
        <p:blipFill>
          <a:blip r:embed="rId3"/>
          <a:stretch>
            <a:fillRect/>
          </a:stretch>
        </p:blipFill>
        <p:spPr>
          <a:xfrm>
            <a:off x="8949334" y="0"/>
            <a:ext cx="3241065" cy="2161845"/>
          </a:xfrm>
          <a:prstGeom prst="rect">
            <a:avLst/>
          </a:prstGeom>
        </p:spPr>
      </p:pic>
    </p:spTree>
    <p:extLst>
      <p:ext uri="{BB962C8B-B14F-4D97-AF65-F5344CB8AC3E}">
        <p14:creationId xmlns:p14="http://schemas.microsoft.com/office/powerpoint/2010/main" val="2488219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98F65C-BECA-4D4E-BBA8-DDB6B54386F4}"/>
              </a:ext>
            </a:extLst>
          </p:cNvPr>
          <p:cNvSpPr>
            <a:spLocks noGrp="1"/>
          </p:cNvSpPr>
          <p:nvPr>
            <p:ph type="body" sz="quarter" idx="10"/>
          </p:nvPr>
        </p:nvSpPr>
        <p:spPr>
          <a:xfrm>
            <a:off x="593196" y="584730"/>
            <a:ext cx="10312400" cy="755184"/>
          </a:xfrm>
        </p:spPr>
        <p:txBody>
          <a:bodyPr>
            <a:normAutofit/>
          </a:bodyPr>
          <a:lstStyle/>
          <a:p>
            <a:r>
              <a:rPr lang="en-GB" sz="3200" dirty="0"/>
              <a:t>Proposed approach and feedback</a:t>
            </a:r>
          </a:p>
        </p:txBody>
      </p:sp>
      <p:sp>
        <p:nvSpPr>
          <p:cNvPr id="3" name="Text Placeholder 2">
            <a:extLst>
              <a:ext uri="{FF2B5EF4-FFF2-40B4-BE49-F238E27FC236}">
                <a16:creationId xmlns:a16="http://schemas.microsoft.com/office/drawing/2014/main" id="{06DFFD52-7A60-40AD-8DE5-429C45633EED}"/>
              </a:ext>
            </a:extLst>
          </p:cNvPr>
          <p:cNvSpPr>
            <a:spLocks noGrp="1"/>
          </p:cNvSpPr>
          <p:nvPr>
            <p:ph type="body" sz="quarter" idx="11"/>
          </p:nvPr>
        </p:nvSpPr>
        <p:spPr>
          <a:xfrm>
            <a:off x="693313" y="1339914"/>
            <a:ext cx="10312400" cy="3903726"/>
          </a:xfrm>
        </p:spPr>
        <p:txBody>
          <a:bodyPr>
            <a:normAutofit fontScale="62500" lnSpcReduction="20000"/>
          </a:bodyPr>
          <a:lstStyle/>
          <a:p>
            <a:pPr marL="0" indent="0">
              <a:lnSpc>
                <a:spcPct val="107000"/>
              </a:lnSpc>
              <a:spcAft>
                <a:spcPts val="800"/>
              </a:spcAft>
              <a:buNone/>
            </a:pPr>
            <a:r>
              <a:rPr lang="en-GB" sz="2300" dirty="0">
                <a:effectLst/>
                <a:latin typeface="+mn-lt"/>
                <a:ea typeface="Calibri" panose="020F0502020204030204" pitchFamily="34" charset="0"/>
                <a:cs typeface="Times New Roman" panose="02020603050405020304" pitchFamily="18" charset="0"/>
              </a:rPr>
              <a:t>Given the small impact in NCC compared to schools, a school-led solution has been sought.</a:t>
            </a:r>
            <a:endParaRPr lang="en-GB" sz="2300" dirty="0">
              <a:latin typeface="+mn-lt"/>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300" dirty="0">
                <a:effectLst/>
                <a:latin typeface="+mn-lt"/>
                <a:ea typeface="Calibri" panose="020F0502020204030204" pitchFamily="34" charset="0"/>
                <a:cs typeface="Times New Roman" panose="02020603050405020304" pitchFamily="18" charset="0"/>
              </a:rPr>
              <a:t>Options 2 or 3 would mean schools do not need to reorganise their structures where a scale B role supervises Scale A colleagues. </a:t>
            </a:r>
            <a:r>
              <a:rPr lang="en-GB" sz="2300" dirty="0">
                <a:latin typeface="+mn-lt"/>
                <a:ea typeface="Calibri" panose="020F0502020204030204" pitchFamily="34" charset="0"/>
                <a:cs typeface="Times New Roman" panose="02020603050405020304" pitchFamily="18" charset="0"/>
              </a:rPr>
              <a:t>O</a:t>
            </a:r>
            <a:r>
              <a:rPr lang="en-GB" sz="2300" dirty="0">
                <a:effectLst/>
                <a:latin typeface="+mn-lt"/>
                <a:ea typeface="Calibri" panose="020F0502020204030204" pitchFamily="34" charset="0"/>
                <a:cs typeface="Times New Roman" panose="02020603050405020304" pitchFamily="18" charset="0"/>
              </a:rPr>
              <a:t>ption 2 gives a bigger distinction between the bottom three scales. </a:t>
            </a:r>
          </a:p>
          <a:p>
            <a:pPr marL="0" indent="0">
              <a:lnSpc>
                <a:spcPct val="107000"/>
              </a:lnSpc>
              <a:spcAft>
                <a:spcPts val="800"/>
              </a:spcAft>
              <a:buNone/>
            </a:pPr>
            <a:r>
              <a:rPr lang="en-GB" sz="2300" dirty="0">
                <a:effectLst/>
                <a:latin typeface="+mn-lt"/>
                <a:ea typeface="Calibri" panose="020F0502020204030204" pitchFamily="34" charset="0"/>
                <a:cs typeface="Times New Roman" panose="02020603050405020304" pitchFamily="18" charset="0"/>
              </a:rPr>
              <a:t>Option 2 also means we maintain use of the national salary points and may have a limited impact on recruitment and retention for some jobs. While it costs slightly more than options 1 and 3, the impact on each individual school will be manageable and the impact in othe</a:t>
            </a:r>
            <a:r>
              <a:rPr lang="en-GB" sz="2300" dirty="0">
                <a:latin typeface="+mn-lt"/>
                <a:ea typeface="Calibri" panose="020F0502020204030204" pitchFamily="34" charset="0"/>
                <a:cs typeface="Times New Roman" panose="02020603050405020304" pitchFamily="18" charset="0"/>
              </a:rPr>
              <a:t>r areas of</a:t>
            </a:r>
            <a:r>
              <a:rPr lang="en-GB" sz="2300" dirty="0">
                <a:effectLst/>
                <a:latin typeface="+mn-lt"/>
                <a:ea typeface="Calibri" panose="020F0502020204030204" pitchFamily="34" charset="0"/>
                <a:cs typeface="Times New Roman" panose="02020603050405020304" pitchFamily="18" charset="0"/>
              </a:rPr>
              <a:t> NCC is minimal and affordable. </a:t>
            </a:r>
          </a:p>
          <a:p>
            <a:pPr marL="0" indent="0">
              <a:lnSpc>
                <a:spcPct val="107000"/>
              </a:lnSpc>
              <a:spcAft>
                <a:spcPts val="800"/>
              </a:spcAft>
              <a:buNone/>
            </a:pPr>
            <a:r>
              <a:rPr lang="en-GB" sz="2300" dirty="0">
                <a:latin typeface="+mn-lt"/>
                <a:ea typeface="Calibri" panose="020F0502020204030204" pitchFamily="34" charset="0"/>
                <a:cs typeface="Times New Roman" panose="02020603050405020304" pitchFamily="18" charset="0"/>
              </a:rPr>
              <a:t>Option 2 has been agreed in principle by Jane </a:t>
            </a:r>
            <a:r>
              <a:rPr lang="en-GB" sz="2300" dirty="0" err="1">
                <a:latin typeface="+mn-lt"/>
                <a:ea typeface="Calibri" panose="020F0502020204030204" pitchFamily="34" charset="0"/>
                <a:cs typeface="Times New Roman" panose="02020603050405020304" pitchFamily="18" charset="0"/>
              </a:rPr>
              <a:t>Naumkin</a:t>
            </a:r>
            <a:r>
              <a:rPr lang="en-GB" sz="2300" dirty="0">
                <a:latin typeface="+mn-lt"/>
                <a:ea typeface="Calibri" panose="020F0502020204030204" pitchFamily="34" charset="0"/>
                <a:cs typeface="Times New Roman" panose="02020603050405020304" pitchFamily="18" charset="0"/>
              </a:rPr>
              <a:t>, Director for People.  </a:t>
            </a:r>
          </a:p>
          <a:p>
            <a:pPr marL="0" indent="0">
              <a:lnSpc>
                <a:spcPct val="107000"/>
              </a:lnSpc>
              <a:spcAft>
                <a:spcPts val="800"/>
              </a:spcAft>
              <a:buNone/>
            </a:pPr>
            <a:r>
              <a:rPr lang="en-GB" sz="2300" dirty="0">
                <a:latin typeface="+mn-lt"/>
                <a:ea typeface="Calibri" panose="020F0502020204030204" pitchFamily="34" charset="0"/>
                <a:cs typeface="Times New Roman" panose="02020603050405020304" pitchFamily="18" charset="0"/>
              </a:rPr>
              <a:t>Option 2 has been agreed by NCC Executive Directors.   </a:t>
            </a:r>
          </a:p>
          <a:p>
            <a:pPr marL="0" indent="0">
              <a:lnSpc>
                <a:spcPct val="107000"/>
              </a:lnSpc>
              <a:spcAft>
                <a:spcPts val="800"/>
              </a:spcAft>
              <a:buNone/>
            </a:pPr>
            <a:r>
              <a:rPr lang="en-GB" sz="2300" dirty="0">
                <a:latin typeface="+mn-lt"/>
                <a:ea typeface="Calibri" panose="020F0502020204030204" pitchFamily="34" charset="0"/>
                <a:cs typeface="Times New Roman" panose="02020603050405020304" pitchFamily="18" charset="0"/>
              </a:rPr>
              <a:t>The Trade Unions (</a:t>
            </a:r>
            <a:r>
              <a:rPr lang="en-GB" sz="2300" dirty="0">
                <a:effectLst/>
                <a:latin typeface="+mn-lt"/>
                <a:ea typeface="Calibri" panose="020F0502020204030204" pitchFamily="34" charset="0"/>
                <a:cs typeface="Times New Roman" panose="02020603050405020304" pitchFamily="18" charset="0"/>
              </a:rPr>
              <a:t>UNISON, GMB and Unite) have been consulted and support option 2.  </a:t>
            </a:r>
          </a:p>
          <a:p>
            <a:pPr marL="0" indent="0">
              <a:spcAft>
                <a:spcPts val="800"/>
              </a:spcAft>
              <a:buNone/>
            </a:pPr>
            <a:r>
              <a:rPr lang="en-GB" sz="2300" b="1" dirty="0">
                <a:latin typeface="+mn-lt"/>
                <a:ea typeface="Calibri" panose="020F0502020204030204" pitchFamily="34" charset="0"/>
                <a:cs typeface="Times New Roman" panose="02020603050405020304" pitchFamily="18" charset="0"/>
              </a:rPr>
              <a:t>Proposed approach</a:t>
            </a:r>
            <a:r>
              <a:rPr lang="en-GB" sz="2300" b="1" dirty="0">
                <a:effectLst/>
                <a:latin typeface="+mn-lt"/>
                <a:ea typeface="Calibri" panose="020F0502020204030204" pitchFamily="34" charset="0"/>
                <a:cs typeface="Times New Roman" panose="02020603050405020304" pitchFamily="18" charset="0"/>
              </a:rPr>
              <a:t>:</a:t>
            </a:r>
            <a:r>
              <a:rPr lang="en-GB" sz="2300" dirty="0">
                <a:effectLst/>
                <a:latin typeface="+mn-lt"/>
                <a:ea typeface="Calibri" panose="020F0502020204030204" pitchFamily="34" charset="0"/>
                <a:cs typeface="Times New Roman" panose="02020603050405020304" pitchFamily="18" charset="0"/>
              </a:rPr>
              <a:t> That option 2 is implemented on 1 April 2023.  </a:t>
            </a:r>
          </a:p>
          <a:p>
            <a:pPr marL="0" indent="0">
              <a:spcAft>
                <a:spcPts val="800"/>
              </a:spcAft>
              <a:buNone/>
            </a:pPr>
            <a:r>
              <a:rPr lang="en-GB" sz="2300" dirty="0">
                <a:effectLst/>
                <a:latin typeface="+mn-lt"/>
                <a:ea typeface="Calibri" panose="020F0502020204030204" pitchFamily="34" charset="0"/>
                <a:cs typeface="Times New Roman" panose="02020603050405020304" pitchFamily="18" charset="0"/>
              </a:rPr>
              <a:t>To help understand option 2 in comparison to the other options, please see the spreadsheet ‘Overview of options (following deletion point 1)’. </a:t>
            </a:r>
          </a:p>
        </p:txBody>
      </p:sp>
    </p:spTree>
    <p:extLst>
      <p:ext uri="{BB962C8B-B14F-4D97-AF65-F5344CB8AC3E}">
        <p14:creationId xmlns:p14="http://schemas.microsoft.com/office/powerpoint/2010/main" val="1873320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5808236-6FBE-474C-B2EB-4DBA57E64CAA}"/>
              </a:ext>
            </a:extLst>
          </p:cNvPr>
          <p:cNvSpPr>
            <a:spLocks noGrp="1"/>
          </p:cNvSpPr>
          <p:nvPr>
            <p:ph type="body" sz="quarter" idx="10"/>
          </p:nvPr>
        </p:nvSpPr>
        <p:spPr>
          <a:xfrm>
            <a:off x="593196" y="584730"/>
            <a:ext cx="10312400" cy="620228"/>
          </a:xfrm>
        </p:spPr>
        <p:txBody>
          <a:bodyPr/>
          <a:lstStyle/>
          <a:p>
            <a:r>
              <a:rPr lang="en-GB" sz="2800" dirty="0">
                <a:ea typeface="Calibri" panose="020F0502020204030204" pitchFamily="34" charset="0"/>
                <a:cs typeface="Times New Roman" panose="02020603050405020304" pitchFamily="18" charset="0"/>
              </a:rPr>
              <a:t>Appendix A – Current NCC Payscales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3" name="Rectangle 2">
            <a:extLst>
              <a:ext uri="{FF2B5EF4-FFF2-40B4-BE49-F238E27FC236}">
                <a16:creationId xmlns:a16="http://schemas.microsoft.com/office/drawing/2014/main" id="{9D4A41CB-E606-4A6E-81D9-B6CF3A8B6E9B}"/>
              </a:ext>
            </a:extLst>
          </p:cNvPr>
          <p:cNvSpPr/>
          <p:nvPr/>
        </p:nvSpPr>
        <p:spPr>
          <a:xfrm>
            <a:off x="684007" y="1042119"/>
            <a:ext cx="11083552" cy="670120"/>
          </a:xfrm>
          <a:prstGeom prst="rect">
            <a:avLst/>
          </a:prstGeom>
        </p:spPr>
        <p:txBody>
          <a:bodyPr wrap="square">
            <a:spAutoFit/>
          </a:bodyPr>
          <a:lstStyle/>
          <a:p>
            <a:pPr>
              <a:lnSpc>
                <a:spcPct val="107000"/>
              </a:lnSpc>
            </a:pPr>
            <a:r>
              <a:rPr lang="en-GB" dirty="0">
                <a:latin typeface="Arial" panose="020B0604020202020204" pitchFamily="34" charset="0"/>
                <a:ea typeface="Calibri" panose="020F0502020204030204" pitchFamily="34" charset="0"/>
                <a:cs typeface="Arial" panose="020B0604020202020204" pitchFamily="34" charset="0"/>
              </a:rPr>
              <a:t>Salary scales 2022/23</a:t>
            </a:r>
          </a:p>
          <a:p>
            <a:pPr>
              <a:lnSpc>
                <a:spcPct val="107000"/>
              </a:lnSpc>
              <a:spcAft>
                <a:spcPts val="800"/>
              </a:spcAft>
            </a:pPr>
            <a:r>
              <a:rPr lang="en-GB" dirty="0">
                <a:latin typeface="Arial" panose="020B0604020202020204" pitchFamily="34" charset="0"/>
                <a:ea typeface="Calibri" panose="020F0502020204030204" pitchFamily="34" charset="0"/>
                <a:cs typeface="Times New Roman" panose="02020603050405020304" pitchFamily="18" charset="0"/>
              </a:rPr>
              <a:t>		</a:t>
            </a:r>
            <a:endParaRPr lang="en-GB" sz="1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Object 3">
            <a:extLst>
              <a:ext uri="{FF2B5EF4-FFF2-40B4-BE49-F238E27FC236}">
                <a16:creationId xmlns:a16="http://schemas.microsoft.com/office/drawing/2014/main" id="{41270BDC-2632-4413-BC2A-D4B139CE7675}"/>
              </a:ext>
            </a:extLst>
          </p:cNvPr>
          <p:cNvGraphicFramePr>
            <a:graphicFrameLocks noChangeAspect="1"/>
          </p:cNvGraphicFramePr>
          <p:nvPr>
            <p:extLst>
              <p:ext uri="{D42A27DB-BD31-4B8C-83A1-F6EECF244321}">
                <p14:modId xmlns:p14="http://schemas.microsoft.com/office/powerpoint/2010/main" val="1948051874"/>
              </p:ext>
            </p:extLst>
          </p:nvPr>
        </p:nvGraphicFramePr>
        <p:xfrm>
          <a:off x="3186113" y="1065931"/>
          <a:ext cx="7215187" cy="5876925"/>
        </p:xfrm>
        <a:graphic>
          <a:graphicData uri="http://schemas.openxmlformats.org/presentationml/2006/ole">
            <mc:AlternateContent xmlns:mc="http://schemas.openxmlformats.org/markup-compatibility/2006">
              <mc:Choice xmlns:v="urn:schemas-microsoft-com:vml" Requires="v">
                <p:oleObj spid="_x0000_s3092" name="Worksheet" r:id="rId4" imgW="7191363" imgH="6381778" progId="Excel.Sheet.12">
                  <p:embed/>
                </p:oleObj>
              </mc:Choice>
              <mc:Fallback>
                <p:oleObj name="Worksheet" r:id="rId4" imgW="7191363" imgH="6381778" progId="Excel.Sheet.12">
                  <p:embed/>
                  <p:pic>
                    <p:nvPicPr>
                      <p:cNvPr id="0" name=""/>
                      <p:cNvPicPr/>
                      <p:nvPr/>
                    </p:nvPicPr>
                    <p:blipFill>
                      <a:blip r:embed="rId5"/>
                      <a:stretch>
                        <a:fillRect/>
                      </a:stretch>
                    </p:blipFill>
                    <p:spPr>
                      <a:xfrm>
                        <a:off x="3186113" y="1065931"/>
                        <a:ext cx="7215187" cy="5876925"/>
                      </a:xfrm>
                      <a:prstGeom prst="rect">
                        <a:avLst/>
                      </a:prstGeom>
                    </p:spPr>
                  </p:pic>
                </p:oleObj>
              </mc:Fallback>
            </mc:AlternateContent>
          </a:graphicData>
        </a:graphic>
      </p:graphicFrame>
    </p:spTree>
    <p:extLst>
      <p:ext uri="{BB962C8B-B14F-4D97-AF65-F5344CB8AC3E}">
        <p14:creationId xmlns:p14="http://schemas.microsoft.com/office/powerpoint/2010/main" val="122477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088D05-63DD-44E4-A2AA-7CE66189926D}"/>
              </a:ext>
            </a:extLst>
          </p:cNvPr>
          <p:cNvSpPr>
            <a:spLocks noGrp="1"/>
          </p:cNvSpPr>
          <p:nvPr>
            <p:ph type="body" sz="quarter" idx="10"/>
          </p:nvPr>
        </p:nvSpPr>
        <p:spPr/>
        <p:txBody>
          <a:bodyPr/>
          <a:lstStyle/>
          <a:p>
            <a:r>
              <a:rPr lang="en-GB" dirty="0">
                <a:latin typeface="+mj-lt"/>
              </a:rPr>
              <a:t>Background/objective</a:t>
            </a:r>
          </a:p>
        </p:txBody>
      </p:sp>
      <p:sp>
        <p:nvSpPr>
          <p:cNvPr id="3" name="Text Placeholder 2">
            <a:extLst>
              <a:ext uri="{FF2B5EF4-FFF2-40B4-BE49-F238E27FC236}">
                <a16:creationId xmlns:a16="http://schemas.microsoft.com/office/drawing/2014/main" id="{0A18DE0D-D442-42F2-B5CD-6B7B5DCA333B}"/>
              </a:ext>
            </a:extLst>
          </p:cNvPr>
          <p:cNvSpPr>
            <a:spLocks noGrp="1"/>
          </p:cNvSpPr>
          <p:nvPr>
            <p:ph type="body" sz="quarter" idx="11"/>
          </p:nvPr>
        </p:nvSpPr>
        <p:spPr>
          <a:xfrm>
            <a:off x="593725" y="1403287"/>
            <a:ext cx="10312400" cy="4472412"/>
          </a:xfrm>
        </p:spPr>
        <p:txBody>
          <a:bodyPr>
            <a:normAutofit fontScale="85000" lnSpcReduction="10000"/>
          </a:bodyPr>
          <a:lstStyle/>
          <a:p>
            <a:pPr marL="0" indent="0">
              <a:lnSpc>
                <a:spcPct val="107000"/>
              </a:lnSpc>
              <a:spcAft>
                <a:spcPts val="800"/>
              </a:spcAft>
              <a:buNone/>
            </a:pPr>
            <a:r>
              <a:rPr lang="en-GB" sz="1900" dirty="0">
                <a:effectLst/>
                <a:latin typeface="+mn-lt"/>
                <a:ea typeface="Calibri" panose="020F0502020204030204" pitchFamily="34" charset="0"/>
              </a:rPr>
              <a:t>To address National Minimum Wage pressures the 2022-23 pay review outcome for Local Government Services (Green Book) employees included a commitment to remove Point 1 from the national salary scales with effect from 1 April 2023. </a:t>
            </a:r>
          </a:p>
          <a:p>
            <a:pPr marL="0" indent="0">
              <a:lnSpc>
                <a:spcPct val="107000"/>
              </a:lnSpc>
              <a:spcAft>
                <a:spcPts val="800"/>
              </a:spcAft>
              <a:buNone/>
            </a:pPr>
            <a:r>
              <a:rPr lang="en-GB" sz="1900" dirty="0">
                <a:effectLst/>
                <a:latin typeface="+mn-lt"/>
                <a:ea typeface="Calibri" panose="020F0502020204030204" pitchFamily="34" charset="0"/>
              </a:rPr>
              <a:t>Norfolk County Council (NCC) uses the national salary points to make up its salary scales A-J. It is not a requirement to use the national points, but was agreed under the Modern Reward Agreement. Locally set pay points are used for Scales K and above. NCC’s scale A is paid at the national point 1 rate (currently £20,258). </a:t>
            </a:r>
          </a:p>
          <a:p>
            <a:pPr marL="0" indent="0">
              <a:lnSpc>
                <a:spcPct val="107000"/>
              </a:lnSpc>
              <a:spcAft>
                <a:spcPts val="800"/>
              </a:spcAft>
              <a:buNone/>
            </a:pPr>
            <a:r>
              <a:rPr lang="en-GB" sz="1900" dirty="0">
                <a:effectLst/>
                <a:latin typeface="+mn-lt"/>
                <a:ea typeface="Calibri" panose="020F0502020204030204" pitchFamily="34" charset="0"/>
              </a:rPr>
              <a:t>Local implementation of this element of the national award therefore requires an adjustment to NCC’s salary scales. </a:t>
            </a:r>
            <a:r>
              <a:rPr lang="en-GB" sz="1900" dirty="0">
                <a:latin typeface="+mn-lt"/>
                <a:ea typeface="Calibri" panose="020F0502020204030204" pitchFamily="34" charset="0"/>
              </a:rPr>
              <a:t>Norfolk maintained schools are also covered by the change.  </a:t>
            </a:r>
          </a:p>
          <a:p>
            <a:pPr marL="0" indent="0">
              <a:lnSpc>
                <a:spcPct val="107000"/>
              </a:lnSpc>
              <a:spcAft>
                <a:spcPts val="800"/>
              </a:spcAft>
              <a:buNone/>
            </a:pPr>
            <a:r>
              <a:rPr lang="en-GB" sz="1900" dirty="0">
                <a:latin typeface="+mn-lt"/>
              </a:rPr>
              <a:t>The 2023-24 pay review will likely result in a further uplift to these rates and will consider the 2024 National Minimum Wage rates.</a:t>
            </a:r>
          </a:p>
          <a:p>
            <a:pPr marL="0" indent="0">
              <a:lnSpc>
                <a:spcPct val="107000"/>
              </a:lnSpc>
              <a:spcAft>
                <a:spcPts val="800"/>
              </a:spcAft>
              <a:buNone/>
            </a:pPr>
            <a:r>
              <a:rPr lang="en-GB" sz="1900" dirty="0">
                <a:latin typeface="+mn-lt"/>
                <a:ea typeface="Calibri" panose="020F0502020204030204" pitchFamily="34" charset="0"/>
              </a:rPr>
              <a:t>Other wider changes to the salary scales including a commitment to consider shortening scales E-G are outside the scope of this review and will be considered post-April 2023 (agreed with Jonathan Dunning, UNISON).</a:t>
            </a:r>
            <a:endParaRPr lang="en-GB" sz="1900" dirty="0">
              <a:effectLst/>
              <a:latin typeface="+mn-lt"/>
              <a:ea typeface="Calibri" panose="020F0502020204030204" pitchFamily="34" charset="0"/>
            </a:endParaRPr>
          </a:p>
          <a:p>
            <a:pPr marL="0" indent="0">
              <a:buNone/>
            </a:pPr>
            <a:r>
              <a:rPr lang="en-GB" sz="1900" b="1" dirty="0">
                <a:latin typeface="+mn-lt"/>
              </a:rPr>
              <a:t>Objective – Explain the proposed solution for removing point 1 from NCC’s salary scales (option 2). </a:t>
            </a:r>
          </a:p>
          <a:p>
            <a:endParaRPr lang="en-GB" dirty="0"/>
          </a:p>
          <a:p>
            <a:pPr marL="0" indent="0">
              <a:buNone/>
            </a:pPr>
            <a:endParaRPr lang="en-GB" dirty="0"/>
          </a:p>
        </p:txBody>
      </p:sp>
    </p:spTree>
    <p:extLst>
      <p:ext uri="{BB962C8B-B14F-4D97-AF65-F5344CB8AC3E}">
        <p14:creationId xmlns:p14="http://schemas.microsoft.com/office/powerpoint/2010/main" val="263824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A9BDFB-8869-424D-8064-FAA68BD9FFE0}"/>
              </a:ext>
            </a:extLst>
          </p:cNvPr>
          <p:cNvSpPr>
            <a:spLocks noGrp="1"/>
          </p:cNvSpPr>
          <p:nvPr>
            <p:ph type="body" sz="quarter" idx="10"/>
          </p:nvPr>
        </p:nvSpPr>
        <p:spPr>
          <a:xfrm>
            <a:off x="593196" y="584730"/>
            <a:ext cx="10312400" cy="655596"/>
          </a:xfrm>
        </p:spPr>
        <p:txBody>
          <a:bodyPr>
            <a:normAutofit/>
          </a:bodyPr>
          <a:lstStyle/>
          <a:p>
            <a:r>
              <a:rPr lang="en-GB" dirty="0">
                <a:latin typeface="Calibri Light Heading"/>
              </a:rPr>
              <a:t>Impact</a:t>
            </a:r>
          </a:p>
        </p:txBody>
      </p:sp>
      <p:sp>
        <p:nvSpPr>
          <p:cNvPr id="3" name="Text Placeholder 2">
            <a:extLst>
              <a:ext uri="{FF2B5EF4-FFF2-40B4-BE49-F238E27FC236}">
                <a16:creationId xmlns:a16="http://schemas.microsoft.com/office/drawing/2014/main" id="{F32ABB57-28F3-4C2F-996C-A3605CB421A1}"/>
              </a:ext>
            </a:extLst>
          </p:cNvPr>
          <p:cNvSpPr>
            <a:spLocks noGrp="1"/>
          </p:cNvSpPr>
          <p:nvPr>
            <p:ph type="body" sz="quarter" idx="11"/>
          </p:nvPr>
        </p:nvSpPr>
        <p:spPr>
          <a:xfrm>
            <a:off x="662021" y="1371705"/>
            <a:ext cx="10429179" cy="4961951"/>
          </a:xfrm>
        </p:spPr>
        <p:txBody>
          <a:bodyPr>
            <a:normAutofit lnSpcReduction="10000"/>
          </a:bodyPr>
          <a:lstStyle/>
          <a:p>
            <a:pPr marL="0" indent="0">
              <a:buNone/>
              <a:tabLst>
                <a:tab pos="457200" algn="l"/>
              </a:tabLst>
            </a:pPr>
            <a:r>
              <a:rPr lang="en-GB" sz="1800" dirty="0">
                <a:effectLst/>
                <a:latin typeface="+mn-lt"/>
                <a:ea typeface="Calibri" panose="020F0502020204030204" pitchFamily="34" charset="0"/>
                <a:cs typeface="Times New Roman" panose="02020603050405020304" pitchFamily="18" charset="0"/>
              </a:rPr>
              <a:t>The following number of employees and full time equivalent (FTE) roles are paid on NCC salary scales A-C. Figures for maintained schools exclude academy trusts that may use NCC salary scales. </a:t>
            </a:r>
          </a:p>
          <a:p>
            <a:pPr marL="0" indent="0">
              <a:buNone/>
              <a:tabLst>
                <a:tab pos="457200" algn="l"/>
              </a:tabLst>
            </a:pPr>
            <a:endParaRPr lang="en-GB" sz="2300" dirty="0"/>
          </a:p>
          <a:p>
            <a:pPr marL="0" indent="0">
              <a:buNone/>
              <a:tabLst>
                <a:tab pos="457200" algn="l"/>
              </a:tabLst>
            </a:pPr>
            <a:endParaRPr lang="en-GB" sz="2300" dirty="0">
              <a:highlight>
                <a:srgbClr val="00FFFF"/>
              </a:highlight>
            </a:endParaRPr>
          </a:p>
          <a:p>
            <a:pPr marL="0" indent="0">
              <a:buNone/>
              <a:tabLst>
                <a:tab pos="457200" algn="l"/>
              </a:tabLst>
            </a:pPr>
            <a:endParaRPr lang="en-GB" sz="2300" dirty="0">
              <a:highlight>
                <a:srgbClr val="00FFFF"/>
              </a:highlight>
            </a:endParaRPr>
          </a:p>
          <a:p>
            <a:pPr marL="0" indent="0">
              <a:lnSpc>
                <a:spcPct val="107000"/>
              </a:lnSpc>
              <a:spcAft>
                <a:spcPts val="800"/>
              </a:spcAft>
              <a:buNone/>
            </a:pPr>
            <a:endParaRPr lang="en-GB" sz="2300" dirty="0">
              <a:highlight>
                <a:srgbClr val="00FFFF"/>
              </a:highlight>
            </a:endParaRPr>
          </a:p>
          <a:p>
            <a:pPr marL="0" indent="0">
              <a:lnSpc>
                <a:spcPct val="107000"/>
              </a:lnSpc>
              <a:spcAft>
                <a:spcPts val="800"/>
              </a:spcAft>
              <a:buNone/>
            </a:pPr>
            <a:endParaRPr lang="en-GB" sz="1800" dirty="0">
              <a:effectLst/>
              <a:latin typeface="+mn-lt"/>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effectLst/>
                <a:latin typeface="+mn-lt"/>
                <a:ea typeface="Calibri" panose="020F0502020204030204" pitchFamily="34" charset="0"/>
                <a:cs typeface="Times New Roman" panose="02020603050405020304" pitchFamily="18" charset="0"/>
              </a:rPr>
              <a:t>The impact in NCC Services is minimal compared to the impact in schools. Some schools have Scale B/C roles overseeing the work of Scale A roles (eg caretaker/senior cleaner overseeing cleaners). </a:t>
            </a:r>
          </a:p>
          <a:p>
            <a:pPr marL="0" indent="0">
              <a:lnSpc>
                <a:spcPct val="107000"/>
              </a:lnSpc>
              <a:spcAft>
                <a:spcPts val="800"/>
              </a:spcAft>
              <a:buNone/>
            </a:pPr>
            <a:r>
              <a:rPr lang="en-GB" sz="1800" dirty="0">
                <a:latin typeface="+mn-lt"/>
                <a:ea typeface="Calibri" panose="020F0502020204030204" pitchFamily="34" charset="0"/>
              </a:rPr>
              <a:t>Schools also report skills shortages at the lower end of the pay scales and would welcome solutions. This has been considered in the proposed approach but analysis of any wider issues/impact in NCC should be done before big investments in pay are agreed.</a:t>
            </a:r>
            <a:endParaRPr lang="en-GB" sz="1800" dirty="0">
              <a:effectLst/>
              <a:latin typeface="+mn-lt"/>
              <a:ea typeface="Calibri" panose="020F0502020204030204" pitchFamily="34" charset="0"/>
            </a:endParaRPr>
          </a:p>
          <a:p>
            <a:pPr marL="0" indent="0">
              <a:lnSpc>
                <a:spcPct val="107000"/>
              </a:lnSpc>
              <a:spcAft>
                <a:spcPts val="800"/>
              </a:spcAft>
              <a:buNone/>
            </a:pPr>
            <a:endParaRPr lang="en-GB" sz="1800" dirty="0">
              <a:effectLst/>
              <a:latin typeface="+mn-lt"/>
              <a:ea typeface="Calibri" panose="020F0502020204030204" pitchFamily="34" charset="0"/>
              <a:cs typeface="Times New Roman" panose="02020603050405020304" pitchFamily="18" charset="0"/>
            </a:endParaRPr>
          </a:p>
          <a:p>
            <a:pPr marL="0" indent="0">
              <a:buNone/>
              <a:tabLst>
                <a:tab pos="457200" algn="l"/>
              </a:tabLst>
            </a:pPr>
            <a:endParaRPr lang="en-GB" sz="2300" dirty="0"/>
          </a:p>
          <a:p>
            <a:pPr marL="0" indent="0">
              <a:buNone/>
            </a:pPr>
            <a:endParaRPr lang="en-GB" sz="2200" dirty="0"/>
          </a:p>
          <a:p>
            <a:pPr marL="0" indent="0">
              <a:buNone/>
            </a:pPr>
            <a:endParaRPr lang="en-GB" sz="2200" dirty="0"/>
          </a:p>
          <a:p>
            <a:pPr marL="0" indent="0">
              <a:spcAft>
                <a:spcPts val="800"/>
              </a:spcAft>
              <a:buNone/>
            </a:pPr>
            <a:endParaRPr lang="en-GB" dirty="0"/>
          </a:p>
          <a:p>
            <a:endParaRPr lang="en-GB" dirty="0"/>
          </a:p>
        </p:txBody>
      </p:sp>
      <p:graphicFrame>
        <p:nvGraphicFramePr>
          <p:cNvPr id="5" name="Table 4">
            <a:extLst>
              <a:ext uri="{FF2B5EF4-FFF2-40B4-BE49-F238E27FC236}">
                <a16:creationId xmlns:a16="http://schemas.microsoft.com/office/drawing/2014/main" id="{E3A0ECDB-053B-4F43-814E-9F72F3D1D592}"/>
              </a:ext>
            </a:extLst>
          </p:cNvPr>
          <p:cNvGraphicFramePr>
            <a:graphicFrameLocks noGrp="1"/>
          </p:cNvGraphicFramePr>
          <p:nvPr>
            <p:extLst>
              <p:ext uri="{D42A27DB-BD31-4B8C-83A1-F6EECF244321}">
                <p14:modId xmlns:p14="http://schemas.microsoft.com/office/powerpoint/2010/main" val="3633692277"/>
              </p:ext>
            </p:extLst>
          </p:nvPr>
        </p:nvGraphicFramePr>
        <p:xfrm>
          <a:off x="928172" y="1915091"/>
          <a:ext cx="6622419" cy="2104647"/>
        </p:xfrm>
        <a:graphic>
          <a:graphicData uri="http://schemas.openxmlformats.org/drawingml/2006/table">
            <a:tbl>
              <a:tblPr firstRow="1" bandRow="1">
                <a:tableStyleId>{5C22544A-7EE6-4342-B048-85BDC9FD1C3A}</a:tableStyleId>
              </a:tblPr>
              <a:tblGrid>
                <a:gridCol w="1119175">
                  <a:extLst>
                    <a:ext uri="{9D8B030D-6E8A-4147-A177-3AD203B41FA5}">
                      <a16:colId xmlns:a16="http://schemas.microsoft.com/office/drawing/2014/main" val="2358542015"/>
                    </a:ext>
                  </a:extLst>
                </a:gridCol>
                <a:gridCol w="1017618">
                  <a:extLst>
                    <a:ext uri="{9D8B030D-6E8A-4147-A177-3AD203B41FA5}">
                      <a16:colId xmlns:a16="http://schemas.microsoft.com/office/drawing/2014/main" val="971654700"/>
                    </a:ext>
                  </a:extLst>
                </a:gridCol>
                <a:gridCol w="689842">
                  <a:extLst>
                    <a:ext uri="{9D8B030D-6E8A-4147-A177-3AD203B41FA5}">
                      <a16:colId xmlns:a16="http://schemas.microsoft.com/office/drawing/2014/main" val="2361450512"/>
                    </a:ext>
                  </a:extLst>
                </a:gridCol>
                <a:gridCol w="1017618">
                  <a:extLst>
                    <a:ext uri="{9D8B030D-6E8A-4147-A177-3AD203B41FA5}">
                      <a16:colId xmlns:a16="http://schemas.microsoft.com/office/drawing/2014/main" val="2555146844"/>
                    </a:ext>
                  </a:extLst>
                </a:gridCol>
                <a:gridCol w="600276">
                  <a:extLst>
                    <a:ext uri="{9D8B030D-6E8A-4147-A177-3AD203B41FA5}">
                      <a16:colId xmlns:a16="http://schemas.microsoft.com/office/drawing/2014/main" val="328617949"/>
                    </a:ext>
                  </a:extLst>
                </a:gridCol>
                <a:gridCol w="1017618">
                  <a:extLst>
                    <a:ext uri="{9D8B030D-6E8A-4147-A177-3AD203B41FA5}">
                      <a16:colId xmlns:a16="http://schemas.microsoft.com/office/drawing/2014/main" val="1657121993"/>
                    </a:ext>
                  </a:extLst>
                </a:gridCol>
                <a:gridCol w="1160272">
                  <a:extLst>
                    <a:ext uri="{9D8B030D-6E8A-4147-A177-3AD203B41FA5}">
                      <a16:colId xmlns:a16="http://schemas.microsoft.com/office/drawing/2014/main" val="2557124222"/>
                    </a:ext>
                  </a:extLst>
                </a:gridCol>
              </a:tblGrid>
              <a:tr h="396642">
                <a:tc>
                  <a:txBody>
                    <a:bodyPr/>
                    <a:lstStyle/>
                    <a:p>
                      <a:pPr algn="l"/>
                      <a:endParaRPr lang="en-GB" sz="1100">
                        <a:effectLst/>
                        <a:latin typeface="Calibri" panose="020F0502020204030204" pitchFamily="34" charset="0"/>
                        <a:cs typeface="Times New Roman" panose="02020603050405020304" pitchFamily="18" charset="0"/>
                      </a:endParaRPr>
                    </a:p>
                  </a:txBody>
                  <a:tcPr marL="68580" marR="68580" marT="0" marB="0"/>
                </a:tc>
                <a:tc gridSpan="2">
                  <a:txBody>
                    <a:bodyPr/>
                    <a:lstStyle/>
                    <a:p>
                      <a:pPr algn="l">
                        <a:lnSpc>
                          <a:spcPct val="107000"/>
                        </a:lnSpc>
                        <a:spcAft>
                          <a:spcPts val="800"/>
                        </a:spcAft>
                      </a:pPr>
                      <a:r>
                        <a:rPr lang="en-GB" sz="1200" dirty="0">
                          <a:effectLst/>
                        </a:rPr>
                        <a:t>Scale A</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gridSpan="2">
                  <a:txBody>
                    <a:bodyPr/>
                    <a:lstStyle/>
                    <a:p>
                      <a:pPr algn="l">
                        <a:lnSpc>
                          <a:spcPct val="107000"/>
                        </a:lnSpc>
                        <a:spcAft>
                          <a:spcPts val="800"/>
                        </a:spcAft>
                      </a:pPr>
                      <a:r>
                        <a:rPr lang="en-GB" sz="1200">
                          <a:effectLst/>
                        </a:rPr>
                        <a:t>Scale 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gridSpan="2">
                  <a:txBody>
                    <a:bodyPr/>
                    <a:lstStyle/>
                    <a:p>
                      <a:pPr algn="l">
                        <a:lnSpc>
                          <a:spcPct val="107000"/>
                        </a:lnSpc>
                        <a:spcAft>
                          <a:spcPts val="800"/>
                        </a:spcAft>
                      </a:pPr>
                      <a:r>
                        <a:rPr lang="en-GB" sz="1200">
                          <a:effectLst/>
                        </a:rPr>
                        <a:t>Scale 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3676039364"/>
                  </a:ext>
                </a:extLst>
              </a:tr>
              <a:tr h="39664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dirty="0">
                          <a:effectLst/>
                        </a:rPr>
                        <a:t>Head count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dirty="0">
                          <a:effectLst/>
                        </a:rPr>
                        <a:t>FTE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Head count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dirty="0">
                          <a:effectLst/>
                        </a:rPr>
                        <a:t>FTE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Head count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dirty="0">
                          <a:effectLst/>
                        </a:rPr>
                        <a:t>FTE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4831025"/>
                  </a:ext>
                </a:extLst>
              </a:tr>
              <a:tr h="396642">
                <a:tc>
                  <a:txBody>
                    <a:bodyPr/>
                    <a:lstStyle/>
                    <a:p>
                      <a:pPr algn="l">
                        <a:lnSpc>
                          <a:spcPct val="107000"/>
                        </a:lnSpc>
                        <a:spcAft>
                          <a:spcPts val="800"/>
                        </a:spcAft>
                      </a:pPr>
                      <a:r>
                        <a:rPr lang="en-GB" sz="1200">
                          <a:effectLst/>
                        </a:rPr>
                        <a:t>NCC Services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72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dirty="0">
                          <a:effectLst/>
                        </a:rPr>
                        <a:t>16.8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 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14.6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117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61.5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549449"/>
                  </a:ext>
                </a:extLst>
              </a:tr>
              <a:tr h="518079">
                <a:tc>
                  <a:txBody>
                    <a:bodyPr/>
                    <a:lstStyle/>
                    <a:p>
                      <a:pPr algn="l">
                        <a:lnSpc>
                          <a:spcPct val="107000"/>
                        </a:lnSpc>
                        <a:spcAft>
                          <a:spcPts val="800"/>
                        </a:spcAft>
                      </a:pPr>
                      <a:r>
                        <a:rPr lang="en-GB" sz="1200">
                          <a:effectLst/>
                        </a:rPr>
                        <a:t>Schools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1417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273.87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108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dirty="0">
                          <a:effectLst/>
                        </a:rPr>
                        <a:t>44.84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163 (Pt3)</a:t>
                      </a:r>
                      <a:endParaRPr lang="en-GB" sz="1100">
                        <a:effectLst/>
                      </a:endParaRPr>
                    </a:p>
                    <a:p>
                      <a:pPr algn="l">
                        <a:lnSpc>
                          <a:spcPct val="107000"/>
                        </a:lnSpc>
                        <a:spcAft>
                          <a:spcPts val="800"/>
                        </a:spcAft>
                      </a:pPr>
                      <a:r>
                        <a:rPr lang="en-GB" sz="1200">
                          <a:effectLst/>
                        </a:rPr>
                        <a:t>1050 (Pt4)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dirty="0">
                          <a:effectLst/>
                        </a:rPr>
                        <a:t>89.10 (Pt3)</a:t>
                      </a:r>
                      <a:endParaRPr lang="en-GB" sz="1100" dirty="0">
                        <a:effectLst/>
                      </a:endParaRPr>
                    </a:p>
                    <a:p>
                      <a:pPr algn="l">
                        <a:lnSpc>
                          <a:spcPct val="107000"/>
                        </a:lnSpc>
                        <a:spcAft>
                          <a:spcPts val="800"/>
                        </a:spcAft>
                      </a:pPr>
                      <a:r>
                        <a:rPr lang="en-GB" sz="1200" dirty="0">
                          <a:effectLst/>
                        </a:rPr>
                        <a:t>539.58 (Pt4)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7777240"/>
                  </a:ext>
                </a:extLst>
              </a:tr>
              <a:tr h="396642">
                <a:tc>
                  <a:txBody>
                    <a:bodyPr/>
                    <a:lstStyle/>
                    <a:p>
                      <a:pPr algn="l">
                        <a:lnSpc>
                          <a:spcPct val="107000"/>
                        </a:lnSpc>
                        <a:spcAft>
                          <a:spcPts val="800"/>
                        </a:spcAft>
                      </a:pPr>
                      <a:r>
                        <a:rPr lang="en-GB" sz="1200" dirty="0">
                          <a:effectLst/>
                        </a:rPr>
                        <a:t>Total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1483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290.67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128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61.64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a:effectLst/>
                        </a:rPr>
                        <a:t>1330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GB" sz="1200" dirty="0">
                          <a:effectLst/>
                        </a:rPr>
                        <a:t>690.18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4820156"/>
                  </a:ext>
                </a:extLst>
              </a:tr>
            </a:tbl>
          </a:graphicData>
        </a:graphic>
      </p:graphicFrame>
    </p:spTree>
    <p:extLst>
      <p:ext uri="{BB962C8B-B14F-4D97-AF65-F5344CB8AC3E}">
        <p14:creationId xmlns:p14="http://schemas.microsoft.com/office/powerpoint/2010/main" val="2950554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A9BDFB-8869-424D-8064-FAA68BD9FFE0}"/>
              </a:ext>
            </a:extLst>
          </p:cNvPr>
          <p:cNvSpPr>
            <a:spLocks noGrp="1"/>
          </p:cNvSpPr>
          <p:nvPr>
            <p:ph type="body" sz="quarter" idx="10"/>
          </p:nvPr>
        </p:nvSpPr>
        <p:spPr/>
        <p:txBody>
          <a:bodyPr>
            <a:normAutofit/>
          </a:bodyPr>
          <a:lstStyle/>
          <a:p>
            <a:r>
              <a:rPr lang="en-GB" dirty="0">
                <a:latin typeface="Calibri Light Heading"/>
              </a:rPr>
              <a:t>Options</a:t>
            </a:r>
          </a:p>
        </p:txBody>
      </p:sp>
      <p:sp>
        <p:nvSpPr>
          <p:cNvPr id="3" name="Text Placeholder 2">
            <a:extLst>
              <a:ext uri="{FF2B5EF4-FFF2-40B4-BE49-F238E27FC236}">
                <a16:creationId xmlns:a16="http://schemas.microsoft.com/office/drawing/2014/main" id="{F32ABB57-28F3-4C2F-996C-A3605CB421A1}"/>
              </a:ext>
            </a:extLst>
          </p:cNvPr>
          <p:cNvSpPr>
            <a:spLocks noGrp="1"/>
          </p:cNvSpPr>
          <p:nvPr>
            <p:ph type="body" sz="quarter" idx="11"/>
          </p:nvPr>
        </p:nvSpPr>
        <p:spPr>
          <a:xfrm>
            <a:off x="489493" y="1175518"/>
            <a:ext cx="10429179" cy="4961951"/>
          </a:xfrm>
        </p:spPr>
        <p:txBody>
          <a:bodyPr>
            <a:normAutofit/>
          </a:bodyPr>
          <a:lstStyle/>
          <a:p>
            <a:pPr marL="0" indent="0">
              <a:buNone/>
              <a:tabLst>
                <a:tab pos="457200" algn="l"/>
              </a:tabLst>
            </a:pPr>
            <a:r>
              <a:rPr lang="en-GB" sz="1600" dirty="0">
                <a:effectLst/>
                <a:latin typeface="+mn-lt"/>
                <a:ea typeface="Calibri" panose="020F0502020204030204" pitchFamily="34" charset="0"/>
                <a:cs typeface="Times New Roman" panose="02020603050405020304" pitchFamily="18" charset="0"/>
              </a:rPr>
              <a:t>After considering four </a:t>
            </a:r>
            <a:r>
              <a:rPr lang="en-GB" sz="1600" dirty="0">
                <a:latin typeface="+mn-lt"/>
                <a:cs typeface="Times New Roman" panose="02020603050405020304" pitchFamily="18" charset="0"/>
              </a:rPr>
              <a:t>options, </a:t>
            </a:r>
            <a:r>
              <a:rPr lang="en-GB" sz="1600" b="1" dirty="0">
                <a:latin typeface="+mn-lt"/>
                <a:cs typeface="Times New Roman" panose="02020603050405020304" pitchFamily="18" charset="0"/>
              </a:rPr>
              <a:t>option 2 is proposed as the solution</a:t>
            </a:r>
            <a:r>
              <a:rPr lang="en-GB" sz="1600" dirty="0">
                <a:latin typeface="+mn-lt"/>
                <a:cs typeface="Times New Roman" panose="02020603050405020304" pitchFamily="18" charset="0"/>
              </a:rPr>
              <a:t>:</a:t>
            </a:r>
          </a:p>
          <a:p>
            <a:pPr marL="0" indent="0">
              <a:buNone/>
              <a:tabLst>
                <a:tab pos="457200" algn="l"/>
              </a:tabLst>
            </a:pPr>
            <a:endParaRPr lang="en-GB" sz="1600" dirty="0">
              <a:latin typeface="+mn-lt"/>
              <a:cs typeface="Times New Roman" panose="02020603050405020304" pitchFamily="18" charset="0"/>
            </a:endParaRPr>
          </a:p>
          <a:p>
            <a:pPr marL="0" indent="0">
              <a:buNone/>
              <a:tabLst>
                <a:tab pos="457200" algn="l"/>
              </a:tabLst>
            </a:pPr>
            <a:endParaRPr lang="en-GB" sz="1600" dirty="0">
              <a:latin typeface="+mn-lt"/>
            </a:endParaRPr>
          </a:p>
          <a:p>
            <a:pPr marL="0" indent="0">
              <a:buNone/>
            </a:pPr>
            <a:endParaRPr lang="en-GB" sz="1600" dirty="0">
              <a:latin typeface="+mn-lt"/>
            </a:endParaRPr>
          </a:p>
          <a:p>
            <a:pPr marL="0" indent="0">
              <a:buNone/>
            </a:pPr>
            <a:endParaRPr lang="en-GB" sz="1600" dirty="0">
              <a:latin typeface="+mn-lt"/>
            </a:endParaRPr>
          </a:p>
          <a:p>
            <a:pPr marL="0" indent="0">
              <a:spcAft>
                <a:spcPts val="800"/>
              </a:spcAft>
              <a:buNone/>
            </a:pPr>
            <a:endParaRPr lang="en-GB" sz="1600" dirty="0">
              <a:latin typeface="+mn-lt"/>
            </a:endParaRPr>
          </a:p>
          <a:p>
            <a:pPr marL="0" indent="0">
              <a:buNone/>
            </a:pPr>
            <a:endParaRPr lang="en-GB" sz="1600" dirty="0">
              <a:latin typeface="+mn-lt"/>
            </a:endParaRPr>
          </a:p>
          <a:p>
            <a:pPr marL="0" indent="0">
              <a:buNone/>
            </a:pPr>
            <a:endParaRPr lang="en-GB" sz="1600" dirty="0">
              <a:latin typeface="+mn-lt"/>
            </a:endParaRPr>
          </a:p>
          <a:p>
            <a:pPr marL="0" indent="0">
              <a:buNone/>
            </a:pPr>
            <a:endParaRPr lang="en-GB" sz="1600" dirty="0">
              <a:latin typeface="+mn-lt"/>
            </a:endParaRPr>
          </a:p>
          <a:p>
            <a:pPr marL="0" indent="0">
              <a:buNone/>
            </a:pPr>
            <a:endParaRPr lang="en-GB" sz="1600" dirty="0">
              <a:latin typeface="+mn-lt"/>
            </a:endParaRPr>
          </a:p>
          <a:p>
            <a:pPr marL="0" indent="0">
              <a:buNone/>
            </a:pPr>
            <a:endParaRPr lang="en-GB" sz="1600" dirty="0">
              <a:latin typeface="+mn-lt"/>
            </a:endParaRPr>
          </a:p>
          <a:p>
            <a:pPr marL="0" indent="0">
              <a:buNone/>
            </a:pPr>
            <a:r>
              <a:rPr lang="en-GB" sz="1600" dirty="0">
                <a:latin typeface="+mn-lt"/>
              </a:rPr>
              <a:t>Option 4 was considered to help address skills shortages in schools but was ruled out due to the cost and insufficient time to analyse the impact on all services, consult and implement by April. Considering further reform to the bottom scales will however form part of the strategic review of NCC salary scales. </a:t>
            </a:r>
          </a:p>
        </p:txBody>
      </p:sp>
      <p:pic>
        <p:nvPicPr>
          <p:cNvPr id="8" name="Picture 7">
            <a:extLst>
              <a:ext uri="{FF2B5EF4-FFF2-40B4-BE49-F238E27FC236}">
                <a16:creationId xmlns:a16="http://schemas.microsoft.com/office/drawing/2014/main" id="{B8FE8AF8-0FA2-4A02-9696-26BB661879B9}"/>
              </a:ext>
            </a:extLst>
          </p:cNvPr>
          <p:cNvPicPr>
            <a:picLocks noChangeAspect="1"/>
          </p:cNvPicPr>
          <p:nvPr/>
        </p:nvPicPr>
        <p:blipFill>
          <a:blip r:embed="rId3"/>
          <a:stretch>
            <a:fillRect/>
          </a:stretch>
        </p:blipFill>
        <p:spPr>
          <a:xfrm>
            <a:off x="489493" y="1583266"/>
            <a:ext cx="10839627" cy="3383573"/>
          </a:xfrm>
          <a:prstGeom prst="rect">
            <a:avLst/>
          </a:prstGeom>
        </p:spPr>
      </p:pic>
    </p:spTree>
    <p:extLst>
      <p:ext uri="{BB962C8B-B14F-4D97-AF65-F5344CB8AC3E}">
        <p14:creationId xmlns:p14="http://schemas.microsoft.com/office/powerpoint/2010/main" val="3641885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66B1CA-EF09-4C1C-A6D4-241D19567CF6}"/>
              </a:ext>
            </a:extLst>
          </p:cNvPr>
          <p:cNvSpPr>
            <a:spLocks noGrp="1"/>
          </p:cNvSpPr>
          <p:nvPr>
            <p:ph type="body" sz="quarter" idx="10"/>
          </p:nvPr>
        </p:nvSpPr>
        <p:spPr>
          <a:xfrm>
            <a:off x="527882" y="375814"/>
            <a:ext cx="10312400" cy="465473"/>
          </a:xfrm>
        </p:spPr>
        <p:txBody>
          <a:bodyPr>
            <a:normAutofit/>
          </a:bodyPr>
          <a:lstStyle/>
          <a:p>
            <a:r>
              <a:rPr lang="en-GB" sz="2000" dirty="0">
                <a:latin typeface="Calibri Light Heading"/>
              </a:rPr>
              <a:t>Option 1 - </a:t>
            </a:r>
            <a:r>
              <a:rPr lang="en-GB" sz="2000" b="1" dirty="0">
                <a:effectLst/>
                <a:latin typeface="Calibri Light Heading"/>
                <a:ea typeface="Calibri" panose="020F0502020204030204" pitchFamily="34" charset="0"/>
              </a:rPr>
              <a:t>Merge Scale A and Scale B </a:t>
            </a:r>
            <a:endParaRPr lang="en-GB" sz="2000" dirty="0">
              <a:effectLst/>
              <a:latin typeface="Calibri Light Heading"/>
              <a:ea typeface="Calibri" panose="020F0502020204030204" pitchFamily="34" charset="0"/>
            </a:endParaRPr>
          </a:p>
          <a:p>
            <a:endParaRPr lang="en-GB" sz="3200" dirty="0"/>
          </a:p>
        </p:txBody>
      </p:sp>
      <p:sp>
        <p:nvSpPr>
          <p:cNvPr id="3" name="Text Placeholder 2">
            <a:extLst>
              <a:ext uri="{FF2B5EF4-FFF2-40B4-BE49-F238E27FC236}">
                <a16:creationId xmlns:a16="http://schemas.microsoft.com/office/drawing/2014/main" id="{CA8CE0CF-D65C-42F1-AD1C-E113307FE36D}"/>
              </a:ext>
            </a:extLst>
          </p:cNvPr>
          <p:cNvSpPr>
            <a:spLocks noGrp="1"/>
          </p:cNvSpPr>
          <p:nvPr>
            <p:ph type="body" sz="quarter" idx="11"/>
          </p:nvPr>
        </p:nvSpPr>
        <p:spPr>
          <a:xfrm>
            <a:off x="593196" y="3798239"/>
            <a:ext cx="10312400" cy="3519626"/>
          </a:xfrm>
        </p:spPr>
        <p:txBody>
          <a:bodyPr>
            <a:normAutofit/>
          </a:bodyPr>
          <a:lstStyle/>
          <a:p>
            <a:pPr marL="0" indent="0">
              <a:buNone/>
            </a:pPr>
            <a:endParaRPr lang="en-GB" sz="4300" dirty="0"/>
          </a:p>
          <a:p>
            <a:pPr marL="0" indent="0">
              <a:buNone/>
            </a:pPr>
            <a:endParaRPr lang="en-GB" dirty="0"/>
          </a:p>
          <a:p>
            <a:pPr marL="0" indent="0">
              <a:buNone/>
            </a:pPr>
            <a:endParaRPr lang="en-GB" dirty="0"/>
          </a:p>
        </p:txBody>
      </p:sp>
      <p:graphicFrame>
        <p:nvGraphicFramePr>
          <p:cNvPr id="5" name="Table 4">
            <a:extLst>
              <a:ext uri="{FF2B5EF4-FFF2-40B4-BE49-F238E27FC236}">
                <a16:creationId xmlns:a16="http://schemas.microsoft.com/office/drawing/2014/main" id="{B37A6ABE-B5FC-4B81-B9A7-A33F4B1693DA}"/>
              </a:ext>
            </a:extLst>
          </p:cNvPr>
          <p:cNvGraphicFramePr>
            <a:graphicFrameLocks noGrp="1"/>
          </p:cNvGraphicFramePr>
          <p:nvPr/>
        </p:nvGraphicFramePr>
        <p:xfrm>
          <a:off x="910032" y="1858148"/>
          <a:ext cx="2247264" cy="2403226"/>
        </p:xfrm>
        <a:graphic>
          <a:graphicData uri="http://schemas.openxmlformats.org/drawingml/2006/table">
            <a:tbl>
              <a:tblPr firstRow="1" firstCol="1" bandRow="1"/>
              <a:tblGrid>
                <a:gridCol w="683998">
                  <a:extLst>
                    <a:ext uri="{9D8B030D-6E8A-4147-A177-3AD203B41FA5}">
                      <a16:colId xmlns:a16="http://schemas.microsoft.com/office/drawing/2014/main" val="724193968"/>
                    </a:ext>
                  </a:extLst>
                </a:gridCol>
                <a:gridCol w="781633">
                  <a:extLst>
                    <a:ext uri="{9D8B030D-6E8A-4147-A177-3AD203B41FA5}">
                      <a16:colId xmlns:a16="http://schemas.microsoft.com/office/drawing/2014/main" val="1192327397"/>
                    </a:ext>
                  </a:extLst>
                </a:gridCol>
                <a:gridCol w="781633">
                  <a:extLst>
                    <a:ext uri="{9D8B030D-6E8A-4147-A177-3AD203B41FA5}">
                      <a16:colId xmlns:a16="http://schemas.microsoft.com/office/drawing/2014/main" val="385186187"/>
                    </a:ext>
                  </a:extLst>
                </a:gridCol>
              </a:tblGrid>
              <a:tr h="312788">
                <a:tc>
                  <a:txBody>
                    <a:bodyPr/>
                    <a:lstStyle/>
                    <a:p>
                      <a:pPr>
                        <a:lnSpc>
                          <a:spcPct val="107000"/>
                        </a:lnSpc>
                        <a:spcAft>
                          <a:spcPts val="800"/>
                        </a:spcAft>
                      </a:pPr>
                      <a:r>
                        <a:rPr lang="en-GB"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Salary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Salary (2022-23)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3198518"/>
                  </a:ext>
                </a:extLst>
              </a:tr>
              <a:tr h="152363">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strike="sngStrik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strike="sng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£20,258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3739277"/>
                  </a:ext>
                </a:extLst>
              </a:tr>
              <a:tr h="312788">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A/B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£20,441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5920181"/>
                  </a:ext>
                </a:extLst>
              </a:tr>
              <a:tr h="152363">
                <a:tc rowSpan="2">
                  <a:txBody>
                    <a:bodyPr/>
                    <a:lstStyle/>
                    <a:p>
                      <a:pP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£20,812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3463230"/>
                  </a:ext>
                </a:extLst>
              </a:tr>
              <a:tr h="152363">
                <a:tc vMerge="1">
                  <a:txBody>
                    <a:bodyPr/>
                    <a:lstStyle/>
                    <a:p>
                      <a:endParaRPr lang="en-GB"/>
                    </a:p>
                  </a:txBody>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£21,189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0913670"/>
                  </a:ext>
                </a:extLst>
              </a:tr>
              <a:tr h="152363">
                <a:tc rowSpan="2">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£21,575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5644525"/>
                  </a:ext>
                </a:extLst>
              </a:tr>
              <a:tr h="152363">
                <a:tc vMerge="1">
                  <a:txBody>
                    <a:bodyPr/>
                    <a:lstStyle/>
                    <a:p>
                      <a:endParaRPr lang="en-GB"/>
                    </a:p>
                  </a:txBody>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£21,968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859540"/>
                  </a:ext>
                </a:extLst>
              </a:tr>
              <a:tr h="152363">
                <a:tc rowSpan="5">
                  <a:txBody>
                    <a:bodyPr/>
                    <a:lstStyle/>
                    <a:p>
                      <a:pP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£22,369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033619"/>
                  </a:ext>
                </a:extLst>
              </a:tr>
              <a:tr h="152363">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£22,777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1563422"/>
                  </a:ext>
                </a:extLst>
              </a:tr>
              <a:tr h="152363">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£23,194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1683390"/>
                  </a:ext>
                </a:extLst>
              </a:tr>
              <a:tr h="152363">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£23,620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3618722"/>
                  </a:ext>
                </a:extLst>
              </a:tr>
              <a:tr h="152363">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£24,054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5878685"/>
                  </a:ext>
                </a:extLst>
              </a:tr>
            </a:tbl>
          </a:graphicData>
        </a:graphic>
      </p:graphicFrame>
      <p:sp>
        <p:nvSpPr>
          <p:cNvPr id="7" name="TextBox 6">
            <a:extLst>
              <a:ext uri="{FF2B5EF4-FFF2-40B4-BE49-F238E27FC236}">
                <a16:creationId xmlns:a16="http://schemas.microsoft.com/office/drawing/2014/main" id="{5A0FB595-1D35-48AB-9A9A-6B938ECBBA49}"/>
              </a:ext>
            </a:extLst>
          </p:cNvPr>
          <p:cNvSpPr txBox="1"/>
          <p:nvPr/>
        </p:nvSpPr>
        <p:spPr>
          <a:xfrm>
            <a:off x="3707588" y="1498620"/>
            <a:ext cx="7748300" cy="3431324"/>
          </a:xfrm>
          <a:prstGeom prst="rect">
            <a:avLst/>
          </a:prstGeom>
          <a:noFill/>
        </p:spPr>
        <p:txBody>
          <a:bodyPr wrap="square">
            <a:spAutoFit/>
          </a:bodyPr>
          <a:lstStyle/>
          <a:p>
            <a:pPr>
              <a:spcAft>
                <a:spcPts val="800"/>
              </a:spcAft>
            </a:pPr>
            <a:r>
              <a:rPr lang="en-GB" sz="1400" dirty="0">
                <a:solidFill>
                  <a:srgbClr val="002060"/>
                </a:solidFill>
                <a:cs typeface="Times New Roman" panose="02020603050405020304" pitchFamily="18" charset="0"/>
              </a:rPr>
              <a:t>Korn Ferry job evaluation point boundaries used to determine which scale a job falls into would be amended so points 1-103 fall into Scale A/B. </a:t>
            </a:r>
          </a:p>
          <a:p>
            <a:pPr marL="171450" indent="-171450">
              <a:lnSpc>
                <a:spcPct val="50000"/>
              </a:lnSpc>
              <a:spcAft>
                <a:spcPts val="800"/>
              </a:spcAft>
              <a:buFont typeface="Arial" panose="020B0604020202020204" pitchFamily="34" charset="0"/>
              <a:buChar char="•"/>
            </a:pPr>
            <a:r>
              <a:rPr lang="en-GB" sz="1400" dirty="0">
                <a:solidFill>
                  <a:srgbClr val="002060"/>
                </a:solidFill>
                <a:cs typeface="Times New Roman" panose="02020603050405020304" pitchFamily="18" charset="0"/>
              </a:rPr>
              <a:t>Cost £53,393 schools and £7,076 NCC services. </a:t>
            </a:r>
          </a:p>
          <a:p>
            <a:pPr marL="171450" indent="-171450">
              <a:lnSpc>
                <a:spcPct val="50000"/>
              </a:lnSpc>
              <a:spcAft>
                <a:spcPts val="800"/>
              </a:spcAft>
              <a:buFont typeface="Arial" panose="020B0604020202020204" pitchFamily="34" charset="0"/>
              <a:buChar char="•"/>
            </a:pPr>
            <a:r>
              <a:rPr lang="en-GB" sz="1400" dirty="0">
                <a:solidFill>
                  <a:srgbClr val="002060"/>
                </a:solidFill>
                <a:cs typeface="Times New Roman" panose="02020603050405020304" pitchFamily="18" charset="0"/>
              </a:rPr>
              <a:t>1417 people (schools) 273.87fte; 72 people, 16.8 fte (NCC services) move from pt 1 to 2.</a:t>
            </a:r>
          </a:p>
          <a:p>
            <a:r>
              <a:rPr lang="en-GB" sz="1400" b="1" dirty="0">
                <a:solidFill>
                  <a:srgbClr val="002060"/>
                </a:solidFill>
                <a:effectLst/>
                <a:ea typeface="Calibri" panose="020F0502020204030204" pitchFamily="34" charset="0"/>
                <a:cs typeface="Times New Roman" panose="02020603050405020304" pitchFamily="18" charset="0"/>
              </a:rPr>
              <a:t>Issues:</a:t>
            </a:r>
            <a:endParaRPr lang="en-GB" sz="1400" dirty="0">
              <a:solidFill>
                <a:srgbClr val="002060"/>
              </a:solidFill>
              <a:effectLst/>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400" dirty="0">
                <a:solidFill>
                  <a:srgbClr val="002060"/>
                </a:solidFill>
                <a:cs typeface="Times New Roman" panose="02020603050405020304" pitchFamily="18" charset="0"/>
              </a:rPr>
              <a:t>Differential between Scale A and Scale B are lost.</a:t>
            </a:r>
          </a:p>
          <a:p>
            <a:pPr marL="171450" indent="-171450">
              <a:buFont typeface="Arial" panose="020B0604020202020204" pitchFamily="34" charset="0"/>
              <a:buChar char="•"/>
            </a:pPr>
            <a:r>
              <a:rPr lang="en-GB" sz="1400" dirty="0">
                <a:solidFill>
                  <a:srgbClr val="002060"/>
                </a:solidFill>
                <a:effectLst/>
                <a:ea typeface="Calibri" panose="020F0502020204030204" pitchFamily="34" charset="0"/>
                <a:cs typeface="Times New Roman" panose="02020603050405020304" pitchFamily="18" charset="0"/>
              </a:rPr>
              <a:t>Scales B roles overseeing work of Scale As in schools. Restructuring or other measures would be needed. </a:t>
            </a:r>
          </a:p>
          <a:p>
            <a:pPr marL="171450" indent="-171450">
              <a:buFont typeface="Arial" panose="020B0604020202020204" pitchFamily="34" charset="0"/>
              <a:buChar char="•"/>
            </a:pPr>
            <a:r>
              <a:rPr lang="en-GB" sz="1400" dirty="0">
                <a:solidFill>
                  <a:srgbClr val="002060"/>
                </a:solidFill>
                <a:ea typeface="Calibri" panose="020F0502020204030204" pitchFamily="34" charset="0"/>
                <a:cs typeface="Times New Roman" panose="02020603050405020304" pitchFamily="18" charset="0"/>
              </a:rPr>
              <a:t>No wider benefits of addressing skills shortages in schools. </a:t>
            </a:r>
          </a:p>
          <a:p>
            <a:r>
              <a:rPr lang="en-GB" sz="1400" dirty="0">
                <a:solidFill>
                  <a:srgbClr val="002060"/>
                </a:solidFill>
                <a:effectLst/>
                <a:ea typeface="Calibri" panose="020F0502020204030204" pitchFamily="34" charset="0"/>
                <a:cs typeface="Times New Roman" panose="02020603050405020304" pitchFamily="18" charset="0"/>
              </a:rPr>
              <a:t> </a:t>
            </a:r>
          </a:p>
          <a:p>
            <a:pPr>
              <a:lnSpc>
                <a:spcPct val="107000"/>
              </a:lnSpc>
              <a:spcAft>
                <a:spcPts val="800"/>
              </a:spcAft>
            </a:pPr>
            <a:r>
              <a:rPr lang="en-GB" sz="1400" b="1" dirty="0">
                <a:solidFill>
                  <a:srgbClr val="002060"/>
                </a:solidFill>
                <a:effectLst/>
                <a:ea typeface="Calibri" panose="020F0502020204030204" pitchFamily="34" charset="0"/>
                <a:cs typeface="Times New Roman" panose="02020603050405020304" pitchFamily="18" charset="0"/>
              </a:rPr>
              <a:t>Benefits:</a:t>
            </a:r>
            <a:endParaRPr lang="en-GB" sz="1400" b="1" dirty="0">
              <a:solidFill>
                <a:srgbClr val="002060"/>
              </a:solidFill>
              <a:ea typeface="Calibri" panose="020F0502020204030204" pitchFamily="34" charset="0"/>
              <a:cs typeface="Times New Roman" panose="02020603050405020304" pitchFamily="18" charset="0"/>
            </a:endParaRPr>
          </a:p>
          <a:p>
            <a:pPr marL="285750" indent="-285750">
              <a:lnSpc>
                <a:spcPct val="50000"/>
              </a:lnSpc>
              <a:spcAft>
                <a:spcPts val="800"/>
              </a:spcAft>
              <a:buFont typeface="Wingdings" panose="05000000000000000000" pitchFamily="2" charset="2"/>
              <a:buChar char="ü"/>
            </a:pPr>
            <a:r>
              <a:rPr lang="en-GB" sz="1400" dirty="0">
                <a:solidFill>
                  <a:srgbClr val="002060"/>
                </a:solidFill>
                <a:effectLst/>
                <a:ea typeface="Calibri" panose="020F0502020204030204" pitchFamily="34" charset="0"/>
                <a:cs typeface="Times New Roman" panose="02020603050405020304" pitchFamily="18" charset="0"/>
              </a:rPr>
              <a:t>Retains use of national salary points.</a:t>
            </a:r>
          </a:p>
          <a:p>
            <a:pPr marL="285750" indent="-285750">
              <a:lnSpc>
                <a:spcPct val="50000"/>
              </a:lnSpc>
              <a:spcAft>
                <a:spcPts val="800"/>
              </a:spcAft>
              <a:buFont typeface="Wingdings" panose="05000000000000000000" pitchFamily="2" charset="2"/>
              <a:buChar char="ü"/>
            </a:pPr>
            <a:r>
              <a:rPr lang="en-GB" sz="1400" dirty="0">
                <a:solidFill>
                  <a:srgbClr val="002060"/>
                </a:solidFill>
                <a:effectLst/>
                <a:ea typeface="Calibri" panose="020F0502020204030204" pitchFamily="34" charset="0"/>
                <a:cs typeface="Times New Roman" panose="02020603050405020304" pitchFamily="18" charset="0"/>
              </a:rPr>
              <a:t>Simple for employees to see and understand.</a:t>
            </a:r>
          </a:p>
          <a:p>
            <a:pPr marL="285750" indent="-285750">
              <a:lnSpc>
                <a:spcPct val="50000"/>
              </a:lnSpc>
              <a:spcAft>
                <a:spcPts val="800"/>
              </a:spcAft>
              <a:buFont typeface="Wingdings" panose="05000000000000000000" pitchFamily="2" charset="2"/>
              <a:buChar char="ü"/>
            </a:pPr>
            <a:r>
              <a:rPr lang="en-GB" sz="1400" dirty="0">
                <a:solidFill>
                  <a:srgbClr val="002060"/>
                </a:solidFill>
                <a:effectLst/>
                <a:ea typeface="Calibri" panose="020F0502020204030204" pitchFamily="34" charset="0"/>
                <a:cs typeface="Times New Roman" panose="02020603050405020304" pitchFamily="18" charset="0"/>
              </a:rPr>
              <a:t>No requirement for system reconfiguration in myOracle. </a:t>
            </a:r>
          </a:p>
          <a:p>
            <a:pPr marL="285750" indent="-285750">
              <a:lnSpc>
                <a:spcPct val="50000"/>
              </a:lnSpc>
              <a:spcAft>
                <a:spcPts val="800"/>
              </a:spcAft>
              <a:buFont typeface="Wingdings" panose="05000000000000000000" pitchFamily="2" charset="2"/>
              <a:buChar char="ü"/>
            </a:pPr>
            <a:r>
              <a:rPr lang="en-GB" sz="1400" dirty="0">
                <a:solidFill>
                  <a:srgbClr val="002060"/>
                </a:solidFill>
                <a:effectLst/>
                <a:ea typeface="Calibri" panose="020F0502020204030204" pitchFamily="34" charset="0"/>
                <a:cs typeface="Times New Roman" panose="02020603050405020304" pitchFamily="18" charset="0"/>
              </a:rPr>
              <a:t>Allows a more fundamental review in future.</a:t>
            </a:r>
          </a:p>
        </p:txBody>
      </p:sp>
    </p:spTree>
    <p:extLst>
      <p:ext uri="{BB962C8B-B14F-4D97-AF65-F5344CB8AC3E}">
        <p14:creationId xmlns:p14="http://schemas.microsoft.com/office/powerpoint/2010/main" val="2175023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66B1CA-EF09-4C1C-A6D4-241D19567CF6}"/>
              </a:ext>
            </a:extLst>
          </p:cNvPr>
          <p:cNvSpPr>
            <a:spLocks noGrp="1"/>
          </p:cNvSpPr>
          <p:nvPr>
            <p:ph type="body" sz="quarter" idx="10"/>
          </p:nvPr>
        </p:nvSpPr>
        <p:spPr>
          <a:xfrm>
            <a:off x="502661" y="335227"/>
            <a:ext cx="10312400" cy="464458"/>
          </a:xfrm>
        </p:spPr>
        <p:txBody>
          <a:bodyPr>
            <a:normAutofit fontScale="92500" lnSpcReduction="20000"/>
          </a:bodyPr>
          <a:lstStyle/>
          <a:p>
            <a:r>
              <a:rPr lang="en-GB" sz="1800" dirty="0">
                <a:latin typeface="Calibri Light Heading"/>
              </a:rPr>
              <a:t>Option 2 (Proposed approach) - </a:t>
            </a:r>
            <a:r>
              <a:rPr lang="en-GB" sz="1800" b="1" dirty="0">
                <a:effectLst/>
                <a:latin typeface="Calibri Light Heading"/>
                <a:ea typeface="Calibri" panose="020F0502020204030204" pitchFamily="34" charset="0"/>
              </a:rPr>
              <a:t>Reduce Scale C to one point (point 4) with Scale A using point 2 and Scale B using point 3</a:t>
            </a:r>
            <a:endParaRPr lang="en-GB" sz="1800" dirty="0">
              <a:effectLst/>
              <a:latin typeface="Calibri Light Heading"/>
              <a:ea typeface="Calibri" panose="020F0502020204030204" pitchFamily="34" charset="0"/>
            </a:endParaRPr>
          </a:p>
          <a:p>
            <a:endParaRPr lang="en-GB" sz="3200" dirty="0"/>
          </a:p>
        </p:txBody>
      </p:sp>
      <p:sp>
        <p:nvSpPr>
          <p:cNvPr id="3" name="Text Placeholder 2">
            <a:extLst>
              <a:ext uri="{FF2B5EF4-FFF2-40B4-BE49-F238E27FC236}">
                <a16:creationId xmlns:a16="http://schemas.microsoft.com/office/drawing/2014/main" id="{CA8CE0CF-D65C-42F1-AD1C-E113307FE36D}"/>
              </a:ext>
            </a:extLst>
          </p:cNvPr>
          <p:cNvSpPr>
            <a:spLocks noGrp="1"/>
          </p:cNvSpPr>
          <p:nvPr>
            <p:ph type="body" sz="quarter" idx="11"/>
          </p:nvPr>
        </p:nvSpPr>
        <p:spPr>
          <a:xfrm>
            <a:off x="593196" y="4049565"/>
            <a:ext cx="10312400" cy="3268300"/>
          </a:xfrm>
        </p:spPr>
        <p:txBody>
          <a:bodyPr>
            <a:normAutofit/>
          </a:bodyPr>
          <a:lstStyle/>
          <a:p>
            <a:pPr marL="0" indent="0">
              <a:buNone/>
            </a:pPr>
            <a:endParaRPr lang="en-GB" sz="4300" dirty="0"/>
          </a:p>
          <a:p>
            <a:pPr marL="0" indent="0">
              <a:buNone/>
            </a:pPr>
            <a:endParaRPr lang="en-GB" dirty="0"/>
          </a:p>
          <a:p>
            <a:pPr marL="0" indent="0">
              <a:buNone/>
            </a:pPr>
            <a:endParaRPr lang="en-GB" dirty="0"/>
          </a:p>
        </p:txBody>
      </p:sp>
      <p:sp>
        <p:nvSpPr>
          <p:cNvPr id="8" name="TextBox 7">
            <a:extLst>
              <a:ext uri="{FF2B5EF4-FFF2-40B4-BE49-F238E27FC236}">
                <a16:creationId xmlns:a16="http://schemas.microsoft.com/office/drawing/2014/main" id="{30CC4566-ABFE-487A-A11B-EAEFDC65B046}"/>
              </a:ext>
            </a:extLst>
          </p:cNvPr>
          <p:cNvSpPr txBox="1"/>
          <p:nvPr/>
        </p:nvSpPr>
        <p:spPr>
          <a:xfrm>
            <a:off x="3863503" y="1476346"/>
            <a:ext cx="7313697" cy="3112647"/>
          </a:xfrm>
          <a:prstGeom prst="rect">
            <a:avLst/>
          </a:prstGeom>
          <a:noFill/>
        </p:spPr>
        <p:txBody>
          <a:bodyPr wrap="square">
            <a:spAutoFit/>
          </a:bodyPr>
          <a:lstStyle/>
          <a:p>
            <a:pPr>
              <a:lnSpc>
                <a:spcPct val="50000"/>
              </a:lnSpc>
              <a:spcAft>
                <a:spcPts val="800"/>
              </a:spcAft>
            </a:pPr>
            <a:r>
              <a:rPr lang="en-GB" sz="1400" dirty="0">
                <a:solidFill>
                  <a:srgbClr val="002060"/>
                </a:solidFill>
                <a:cs typeface="Times New Roman" panose="02020603050405020304" pitchFamily="18" charset="0"/>
              </a:rPr>
              <a:t>No change to the Korn Ferry job evaluation point boundaries. </a:t>
            </a:r>
          </a:p>
          <a:p>
            <a:pPr marL="285750" lvl="0" indent="-285750">
              <a:lnSpc>
                <a:spcPct val="50000"/>
              </a:lnSpc>
              <a:spcAft>
                <a:spcPts val="800"/>
              </a:spcAft>
              <a:buFont typeface="Arial" panose="020B0604020202020204" pitchFamily="34" charset="0"/>
              <a:buChar char="•"/>
              <a:tabLst>
                <a:tab pos="457200" algn="l"/>
              </a:tabLst>
            </a:pPr>
            <a:r>
              <a:rPr lang="en-GB" sz="1400" dirty="0">
                <a:solidFill>
                  <a:srgbClr val="002060"/>
                </a:solidFill>
                <a:cs typeface="Times New Roman" panose="02020603050405020304" pitchFamily="18" charset="0"/>
              </a:rPr>
              <a:t>Cost £106,877 schools and £39,057 NCC services.</a:t>
            </a:r>
          </a:p>
          <a:p>
            <a:pPr marL="285750" lvl="0" indent="-285750">
              <a:lnSpc>
                <a:spcPct val="50000"/>
              </a:lnSpc>
              <a:spcAft>
                <a:spcPts val="800"/>
              </a:spcAft>
              <a:buFont typeface="Arial" panose="020B0604020202020204" pitchFamily="34" charset="0"/>
              <a:buChar char="•"/>
              <a:tabLst>
                <a:tab pos="457200" algn="l"/>
              </a:tabLst>
            </a:pPr>
            <a:r>
              <a:rPr lang="en-GB" sz="1400" dirty="0">
                <a:solidFill>
                  <a:srgbClr val="002060"/>
                </a:solidFill>
                <a:cs typeface="Times New Roman" panose="02020603050405020304" pitchFamily="18" charset="0"/>
              </a:rPr>
              <a:t>1417 people, 273.87fte (schools); 72 people, 16.8 fte (NCC services) move from pt 1 to pt 2. </a:t>
            </a:r>
          </a:p>
          <a:p>
            <a:pPr marL="285750" lvl="0" indent="-285750">
              <a:lnSpc>
                <a:spcPct val="50000"/>
              </a:lnSpc>
              <a:spcAft>
                <a:spcPts val="800"/>
              </a:spcAft>
              <a:buFont typeface="Arial" panose="020B0604020202020204" pitchFamily="34" charset="0"/>
              <a:buChar char="•"/>
              <a:tabLst>
                <a:tab pos="457200" algn="l"/>
              </a:tabLst>
            </a:pPr>
            <a:r>
              <a:rPr lang="en-GB" sz="1400" dirty="0">
                <a:solidFill>
                  <a:srgbClr val="002060"/>
                </a:solidFill>
                <a:cs typeface="Times New Roman" panose="02020603050405020304" pitchFamily="18" charset="0"/>
              </a:rPr>
              <a:t>108 people, 44.84fte (schools); 20 people, 14.6 fte (NCC services) move from pt2 to 3. </a:t>
            </a:r>
          </a:p>
          <a:p>
            <a:pPr marL="285750" indent="-285750">
              <a:lnSpc>
                <a:spcPct val="50000"/>
              </a:lnSpc>
              <a:spcAft>
                <a:spcPts val="800"/>
              </a:spcAft>
              <a:buFont typeface="Arial" panose="020B0604020202020204" pitchFamily="34" charset="0"/>
              <a:buChar char="•"/>
              <a:tabLst>
                <a:tab pos="457200" algn="l"/>
              </a:tabLst>
            </a:pPr>
            <a:r>
              <a:rPr lang="en-GB" sz="1400" dirty="0">
                <a:solidFill>
                  <a:srgbClr val="002060"/>
                </a:solidFill>
                <a:cs typeface="Times New Roman" panose="02020603050405020304" pitchFamily="18" charset="0"/>
              </a:rPr>
              <a:t>163 people, 89.10fte (schools); 21 people, 8.6 fte (NCC services) move from pt3 to 4.</a:t>
            </a:r>
          </a:p>
          <a:p>
            <a:pPr marL="285750" indent="-285750">
              <a:lnSpc>
                <a:spcPct val="50000"/>
              </a:lnSpc>
              <a:spcAft>
                <a:spcPts val="800"/>
              </a:spcAft>
              <a:buFont typeface="Arial" panose="020B0604020202020204" pitchFamily="34" charset="0"/>
              <a:buChar char="•"/>
              <a:tabLst>
                <a:tab pos="457200" algn="l"/>
              </a:tabLst>
            </a:pPr>
            <a:r>
              <a:rPr lang="en-GB" sz="1400" dirty="0">
                <a:solidFill>
                  <a:srgbClr val="002060"/>
                </a:solidFill>
                <a:cs typeface="Times New Roman" panose="02020603050405020304" pitchFamily="18" charset="0"/>
              </a:rPr>
              <a:t>Scale C reduces from a two point to a single point scale.</a:t>
            </a:r>
          </a:p>
          <a:p>
            <a:pPr>
              <a:lnSpc>
                <a:spcPct val="107000"/>
              </a:lnSpc>
              <a:spcAft>
                <a:spcPts val="800"/>
              </a:spcAft>
            </a:pPr>
            <a:r>
              <a:rPr lang="en-GB" sz="1400" b="1" dirty="0">
                <a:solidFill>
                  <a:srgbClr val="002060"/>
                </a:solidFill>
                <a:effectLst/>
                <a:ea typeface="Calibri" panose="020F0502020204030204" pitchFamily="34" charset="0"/>
                <a:cs typeface="Times New Roman" panose="02020603050405020304" pitchFamily="18" charset="0"/>
              </a:rPr>
              <a:t>Issues: </a:t>
            </a:r>
          </a:p>
          <a:p>
            <a:pPr marL="171450" indent="-171450">
              <a:lnSpc>
                <a:spcPct val="107000"/>
              </a:lnSpc>
              <a:spcAft>
                <a:spcPts val="800"/>
              </a:spcAft>
              <a:buFont typeface="Arial" panose="020B0604020202020204" pitchFamily="34" charset="0"/>
              <a:buChar char="•"/>
            </a:pPr>
            <a:r>
              <a:rPr lang="en-GB" sz="1400" dirty="0">
                <a:solidFill>
                  <a:srgbClr val="002060"/>
                </a:solidFill>
                <a:effectLst/>
                <a:ea typeface="Calibri" panose="020F0502020204030204" pitchFamily="34" charset="0"/>
                <a:cs typeface="Times New Roman" panose="02020603050405020304" pitchFamily="18" charset="0"/>
              </a:rPr>
              <a:t>More expensive than options 1 and 3 but schools may support the additional spend.</a:t>
            </a:r>
          </a:p>
          <a:p>
            <a:pPr>
              <a:lnSpc>
                <a:spcPct val="107000"/>
              </a:lnSpc>
              <a:spcAft>
                <a:spcPts val="800"/>
              </a:spcAft>
            </a:pPr>
            <a:r>
              <a:rPr lang="en-GB" sz="1400" b="1" dirty="0">
                <a:solidFill>
                  <a:srgbClr val="002060"/>
                </a:solidFill>
                <a:effectLst/>
                <a:ea typeface="Calibri" panose="020F0502020204030204" pitchFamily="34" charset="0"/>
                <a:cs typeface="Times New Roman" panose="02020603050405020304" pitchFamily="18" charset="0"/>
              </a:rPr>
              <a:t>Benefits:</a:t>
            </a:r>
            <a:r>
              <a:rPr lang="en-GB" sz="1400" dirty="0">
                <a:solidFill>
                  <a:srgbClr val="002060"/>
                </a:solidFill>
                <a:effectLst/>
                <a:ea typeface="Calibri" panose="020F0502020204030204" pitchFamily="34" charset="0"/>
                <a:cs typeface="Times New Roman" panose="02020603050405020304" pitchFamily="18" charset="0"/>
              </a:rPr>
              <a:t> </a:t>
            </a:r>
          </a:p>
          <a:p>
            <a:pPr marL="285750" indent="-285750">
              <a:lnSpc>
                <a:spcPct val="50000"/>
              </a:lnSpc>
              <a:spcAft>
                <a:spcPts val="800"/>
              </a:spcAft>
              <a:buFont typeface="Wingdings" panose="05000000000000000000" pitchFamily="2" charset="2"/>
              <a:buChar char="ü"/>
            </a:pPr>
            <a:r>
              <a:rPr lang="en-GB" sz="1400" dirty="0">
                <a:solidFill>
                  <a:srgbClr val="002060"/>
                </a:solidFill>
                <a:cs typeface="Times New Roman" panose="02020603050405020304" pitchFamily="18" charset="0"/>
              </a:rPr>
              <a:t>Retains use of national salary points.</a:t>
            </a:r>
          </a:p>
          <a:p>
            <a:pPr marL="285750" indent="-285750">
              <a:lnSpc>
                <a:spcPct val="50000"/>
              </a:lnSpc>
              <a:spcAft>
                <a:spcPts val="800"/>
              </a:spcAft>
              <a:buFont typeface="Wingdings" panose="05000000000000000000" pitchFamily="2" charset="2"/>
              <a:buChar char="ü"/>
            </a:pPr>
            <a:r>
              <a:rPr lang="en-GB" sz="1400" dirty="0">
                <a:solidFill>
                  <a:srgbClr val="002060"/>
                </a:solidFill>
                <a:cs typeface="Times New Roman" panose="02020603050405020304" pitchFamily="18" charset="0"/>
              </a:rPr>
              <a:t>Differential retained between Scale A and Scale B.</a:t>
            </a:r>
          </a:p>
          <a:p>
            <a:pPr marL="285750" indent="-285750">
              <a:lnSpc>
                <a:spcPct val="50000"/>
              </a:lnSpc>
              <a:spcAft>
                <a:spcPts val="800"/>
              </a:spcAft>
              <a:buFont typeface="Wingdings" panose="05000000000000000000" pitchFamily="2" charset="2"/>
              <a:buChar char="ü"/>
            </a:pPr>
            <a:r>
              <a:rPr lang="en-GB" sz="1400" dirty="0">
                <a:solidFill>
                  <a:srgbClr val="002060"/>
                </a:solidFill>
                <a:cs typeface="Times New Roman" panose="02020603050405020304" pitchFamily="18" charset="0"/>
              </a:rPr>
              <a:t>Resolves the supervision issue in schools.</a:t>
            </a:r>
          </a:p>
          <a:p>
            <a:pPr marL="285750" indent="-285750">
              <a:lnSpc>
                <a:spcPct val="50000"/>
              </a:lnSpc>
              <a:spcAft>
                <a:spcPts val="800"/>
              </a:spcAft>
              <a:buFont typeface="Wingdings" panose="05000000000000000000" pitchFamily="2" charset="2"/>
              <a:buChar char="ü"/>
            </a:pPr>
            <a:r>
              <a:rPr lang="en-GB" sz="1400" dirty="0">
                <a:solidFill>
                  <a:srgbClr val="002060"/>
                </a:solidFill>
                <a:cs typeface="Times New Roman" panose="02020603050405020304" pitchFamily="18" charset="0"/>
              </a:rPr>
              <a:t>May have a small positive impact on recruitment/retention to roles in Scales A-C.   </a:t>
            </a:r>
          </a:p>
        </p:txBody>
      </p:sp>
      <p:graphicFrame>
        <p:nvGraphicFramePr>
          <p:cNvPr id="5" name="Table 4">
            <a:extLst>
              <a:ext uri="{FF2B5EF4-FFF2-40B4-BE49-F238E27FC236}">
                <a16:creationId xmlns:a16="http://schemas.microsoft.com/office/drawing/2014/main" id="{95789295-8FEC-40B4-9560-E89B9C795D42}"/>
              </a:ext>
            </a:extLst>
          </p:cNvPr>
          <p:cNvGraphicFramePr>
            <a:graphicFrameLocks noGrp="1"/>
          </p:cNvGraphicFramePr>
          <p:nvPr/>
        </p:nvGraphicFramePr>
        <p:xfrm>
          <a:off x="1014800" y="1671475"/>
          <a:ext cx="2354581" cy="2570006"/>
        </p:xfrm>
        <a:graphic>
          <a:graphicData uri="http://schemas.openxmlformats.org/drawingml/2006/table">
            <a:tbl>
              <a:tblPr firstRow="1" firstCol="1" bandRow="1"/>
              <a:tblGrid>
                <a:gridCol w="783013">
                  <a:extLst>
                    <a:ext uri="{9D8B030D-6E8A-4147-A177-3AD203B41FA5}">
                      <a16:colId xmlns:a16="http://schemas.microsoft.com/office/drawing/2014/main" val="181398847"/>
                    </a:ext>
                  </a:extLst>
                </a:gridCol>
                <a:gridCol w="785784">
                  <a:extLst>
                    <a:ext uri="{9D8B030D-6E8A-4147-A177-3AD203B41FA5}">
                      <a16:colId xmlns:a16="http://schemas.microsoft.com/office/drawing/2014/main" val="931427271"/>
                    </a:ext>
                  </a:extLst>
                </a:gridCol>
                <a:gridCol w="785784">
                  <a:extLst>
                    <a:ext uri="{9D8B030D-6E8A-4147-A177-3AD203B41FA5}">
                      <a16:colId xmlns:a16="http://schemas.microsoft.com/office/drawing/2014/main" val="2677160757"/>
                    </a:ext>
                  </a:extLst>
                </a:gridCol>
              </a:tblGrid>
              <a:tr h="369731">
                <a:tc>
                  <a:txBody>
                    <a:bodyPr/>
                    <a:lstStyle/>
                    <a:p>
                      <a:pPr algn="l">
                        <a:lnSpc>
                          <a:spcPct val="107000"/>
                        </a:lnSpc>
                        <a:spcAft>
                          <a:spcPts val="800"/>
                        </a:spcAft>
                      </a:pPr>
                      <a:r>
                        <a:rPr lang="en-GB"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Salary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Salary (2022-23)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9172872"/>
                  </a:ext>
                </a:extLst>
              </a:tr>
              <a:tr h="200025">
                <a:tc>
                  <a:txBody>
                    <a:bodyPr/>
                    <a:lstStyle/>
                    <a:p>
                      <a:pPr algn="l">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strike="sng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strike="sngStrik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£20,258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381625"/>
                  </a:ext>
                </a:extLst>
              </a:tr>
              <a:tr h="200025">
                <a:tc>
                  <a:txBody>
                    <a:bodyPr/>
                    <a:lstStyle/>
                    <a:p>
                      <a:pPr algn="l">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£20,441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6004738"/>
                  </a:ext>
                </a:extLst>
              </a:tr>
              <a:tr h="200025">
                <a:tc>
                  <a:txBody>
                    <a:bodyPr/>
                    <a:lstStyle/>
                    <a:p>
                      <a:pPr algn="l">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£20,812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2288829"/>
                  </a:ext>
                </a:extLst>
              </a:tr>
              <a:tr h="200025">
                <a:tc>
                  <a:txBody>
                    <a:bodyPr/>
                    <a:lstStyle/>
                    <a:p>
                      <a:pPr algn="l">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£21,189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2557513"/>
                  </a:ext>
                </a:extLst>
              </a:tr>
              <a:tr h="200025">
                <a:tc rowSpan="2">
                  <a:txBody>
                    <a:bodyPr/>
                    <a:lstStyle/>
                    <a:p>
                      <a:pPr algn="l">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£21,575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9895924"/>
                  </a:ext>
                </a:extLst>
              </a:tr>
              <a:tr h="200025">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£21,968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9368264"/>
                  </a:ext>
                </a:extLst>
              </a:tr>
              <a:tr h="200025">
                <a:tc rowSpan="5">
                  <a:txBody>
                    <a:bodyPr/>
                    <a:lstStyle/>
                    <a:p>
                      <a:pPr algn="l">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£22,369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516087"/>
                  </a:ext>
                </a:extLst>
              </a:tr>
              <a:tr h="200025">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£22,777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0477153"/>
                  </a:ext>
                </a:extLst>
              </a:tr>
              <a:tr h="200025">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£23,194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4144314"/>
                  </a:ext>
                </a:extLst>
              </a:tr>
              <a:tr h="200025">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£23,620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355423"/>
                  </a:ext>
                </a:extLst>
              </a:tr>
              <a:tr h="200025">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£24,054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1685060"/>
                  </a:ext>
                </a:extLst>
              </a:tr>
            </a:tbl>
          </a:graphicData>
        </a:graphic>
      </p:graphicFrame>
    </p:spTree>
    <p:extLst>
      <p:ext uri="{BB962C8B-B14F-4D97-AF65-F5344CB8AC3E}">
        <p14:creationId xmlns:p14="http://schemas.microsoft.com/office/powerpoint/2010/main" val="3642185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66B1CA-EF09-4C1C-A6D4-241D19567CF6}"/>
              </a:ext>
            </a:extLst>
          </p:cNvPr>
          <p:cNvSpPr>
            <a:spLocks noGrp="1"/>
          </p:cNvSpPr>
          <p:nvPr>
            <p:ph type="body" sz="quarter" idx="10"/>
          </p:nvPr>
        </p:nvSpPr>
        <p:spPr>
          <a:xfrm>
            <a:off x="593725" y="379026"/>
            <a:ext cx="10312400" cy="501856"/>
          </a:xfrm>
        </p:spPr>
        <p:txBody>
          <a:bodyPr>
            <a:normAutofit/>
          </a:bodyPr>
          <a:lstStyle/>
          <a:p>
            <a:pPr>
              <a:lnSpc>
                <a:spcPct val="107000"/>
              </a:lnSpc>
              <a:spcAft>
                <a:spcPts val="800"/>
              </a:spcAft>
            </a:pPr>
            <a:r>
              <a:rPr lang="en-GB" sz="1800" dirty="0">
                <a:latin typeface="Calibri Light Heading"/>
                <a:cs typeface="Times New Roman" panose="02020603050405020304" pitchFamily="18" charset="0"/>
              </a:rPr>
              <a:t>Option 3 - Realign A and </a:t>
            </a:r>
            <a:r>
              <a:rPr lang="en-GB" sz="1800" b="1" dirty="0">
                <a:effectLst/>
                <a:latin typeface="Calibri Light Heading"/>
                <a:ea typeface="Calibri" panose="020F0502020204030204" pitchFamily="34" charset="0"/>
                <a:cs typeface="Times New Roman" panose="02020603050405020304" pitchFamily="18" charset="0"/>
              </a:rPr>
              <a:t>B scales</a:t>
            </a:r>
            <a:r>
              <a:rPr lang="en-GB" sz="1800" dirty="0">
                <a:effectLst/>
                <a:latin typeface="Calibri Light Heading"/>
                <a:ea typeface="Calibri" panose="020F0502020204030204" pitchFamily="34" charset="0"/>
                <a:cs typeface="Times New Roman" panose="02020603050405020304" pitchFamily="18" charset="0"/>
              </a:rPr>
              <a:t> </a:t>
            </a:r>
          </a:p>
          <a:p>
            <a:endParaRPr lang="en-GB" sz="2400" dirty="0">
              <a:highlight>
                <a:srgbClr val="00FFFF"/>
              </a:highlight>
            </a:endParaRPr>
          </a:p>
          <a:p>
            <a:endParaRPr lang="en-GB" dirty="0"/>
          </a:p>
        </p:txBody>
      </p:sp>
      <p:sp>
        <p:nvSpPr>
          <p:cNvPr id="3" name="Text Placeholder 2">
            <a:extLst>
              <a:ext uri="{FF2B5EF4-FFF2-40B4-BE49-F238E27FC236}">
                <a16:creationId xmlns:a16="http://schemas.microsoft.com/office/drawing/2014/main" id="{CA8CE0CF-D65C-42F1-AD1C-E113307FE36D}"/>
              </a:ext>
            </a:extLst>
          </p:cNvPr>
          <p:cNvSpPr>
            <a:spLocks noGrp="1"/>
          </p:cNvSpPr>
          <p:nvPr>
            <p:ph type="body" sz="quarter" idx="11"/>
          </p:nvPr>
        </p:nvSpPr>
        <p:spPr>
          <a:xfrm>
            <a:off x="4137025" y="1199585"/>
            <a:ext cx="7270341" cy="5028461"/>
          </a:xfrm>
        </p:spPr>
        <p:txBody>
          <a:bodyPr>
            <a:normAutofit/>
          </a:bodyPr>
          <a:lstStyle/>
          <a:p>
            <a:pPr marL="0" indent="0">
              <a:lnSpc>
                <a:spcPct val="105000"/>
              </a:lnSpc>
              <a:spcAft>
                <a:spcPts val="800"/>
              </a:spcAft>
              <a:buNone/>
            </a:pPr>
            <a:r>
              <a:rPr lang="en-GB" sz="1400" dirty="0">
                <a:solidFill>
                  <a:srgbClr val="002060"/>
                </a:solidFill>
                <a:latin typeface="+mn-lt"/>
                <a:cs typeface="Times New Roman" panose="02020603050405020304" pitchFamily="18" charset="0"/>
              </a:rPr>
              <a:t>New scale B rate could be established in a few ways (eg by percent or fixed amount). We’ve split the £371 difference between existing A and pt 3 of C to give a new Scale B amount.</a:t>
            </a:r>
          </a:p>
          <a:p>
            <a:pPr>
              <a:lnSpc>
                <a:spcPct val="50000"/>
              </a:lnSpc>
              <a:spcBef>
                <a:spcPts val="400"/>
              </a:spcBef>
              <a:spcAft>
                <a:spcPts val="400"/>
              </a:spcAft>
              <a:buClrTx/>
              <a:buFont typeface="Arial" panose="020B0604020202020204" pitchFamily="34" charset="0"/>
              <a:buChar char="•"/>
            </a:pPr>
            <a:r>
              <a:rPr lang="en-GB" sz="1400" dirty="0">
                <a:solidFill>
                  <a:srgbClr val="002060"/>
                </a:solidFill>
                <a:latin typeface="+mn-lt"/>
                <a:cs typeface="Times New Roman" panose="02020603050405020304" pitchFamily="18" charset="0"/>
              </a:rPr>
              <a:t>No change to the Korn Ferry job evaluation point boundaries.</a:t>
            </a:r>
          </a:p>
          <a:p>
            <a:pPr>
              <a:lnSpc>
                <a:spcPct val="50000"/>
              </a:lnSpc>
              <a:spcBef>
                <a:spcPts val="400"/>
              </a:spcBef>
              <a:spcAft>
                <a:spcPts val="400"/>
              </a:spcAft>
              <a:buClrTx/>
              <a:buFont typeface="Arial" panose="020B0604020202020204" pitchFamily="34" charset="0"/>
              <a:buChar char="•"/>
            </a:pPr>
            <a:r>
              <a:rPr lang="en-GB" sz="1400" dirty="0">
                <a:solidFill>
                  <a:srgbClr val="002060"/>
                </a:solidFill>
                <a:latin typeface="+mn-lt"/>
                <a:cs typeface="Times New Roman" panose="02020603050405020304" pitchFamily="18" charset="0"/>
              </a:rPr>
              <a:t>Cost £62,439 schools and £7,139 NCC services (the cheapest option). </a:t>
            </a:r>
          </a:p>
          <a:p>
            <a:pPr>
              <a:lnSpc>
                <a:spcPct val="50000"/>
              </a:lnSpc>
              <a:spcBef>
                <a:spcPts val="400"/>
              </a:spcBef>
              <a:spcAft>
                <a:spcPts val="400"/>
              </a:spcAft>
              <a:buClrTx/>
              <a:buFont typeface="Arial" panose="020B0604020202020204" pitchFamily="34" charset="0"/>
              <a:buChar char="•"/>
            </a:pPr>
            <a:r>
              <a:rPr lang="en-GB" sz="1400" dirty="0">
                <a:solidFill>
                  <a:srgbClr val="002060"/>
                </a:solidFill>
                <a:latin typeface="+mn-lt"/>
                <a:cs typeface="Times New Roman" panose="02020603050405020304" pitchFamily="18" charset="0"/>
              </a:rPr>
              <a:t>Employees remain in the same scale as now.</a:t>
            </a:r>
          </a:p>
          <a:p>
            <a:pPr marL="0" indent="0">
              <a:lnSpc>
                <a:spcPct val="105000"/>
              </a:lnSpc>
              <a:spcBef>
                <a:spcPts val="400"/>
              </a:spcBef>
              <a:spcAft>
                <a:spcPts val="400"/>
              </a:spcAft>
              <a:buClr>
                <a:srgbClr val="002060"/>
              </a:buClr>
              <a:buNone/>
            </a:pPr>
            <a:r>
              <a:rPr lang="en-GB" sz="1400" b="1" dirty="0">
                <a:solidFill>
                  <a:srgbClr val="002060"/>
                </a:solidFill>
                <a:latin typeface="+mn-lt"/>
                <a:cs typeface="Times New Roman" panose="02020603050405020304" pitchFamily="18" charset="0"/>
              </a:rPr>
              <a:t>Issues: </a:t>
            </a:r>
          </a:p>
          <a:p>
            <a:pPr>
              <a:lnSpc>
                <a:spcPct val="50000"/>
              </a:lnSpc>
              <a:spcBef>
                <a:spcPts val="400"/>
              </a:spcBef>
              <a:spcAft>
                <a:spcPts val="400"/>
              </a:spcAft>
              <a:buClr>
                <a:srgbClr val="002060"/>
              </a:buClr>
              <a:buFont typeface="Arial" panose="020B0604020202020204" pitchFamily="34" charset="0"/>
              <a:buChar char="•"/>
            </a:pPr>
            <a:r>
              <a:rPr lang="en-GB" sz="1400" dirty="0">
                <a:solidFill>
                  <a:srgbClr val="002060"/>
                </a:solidFill>
                <a:latin typeface="+mn-lt"/>
                <a:cs typeface="Times New Roman" panose="02020603050405020304" pitchFamily="18" charset="0"/>
              </a:rPr>
              <a:t>Moves away from national salary points at scale B only. </a:t>
            </a:r>
          </a:p>
          <a:p>
            <a:pPr>
              <a:lnSpc>
                <a:spcPct val="100000"/>
              </a:lnSpc>
              <a:spcBef>
                <a:spcPts val="400"/>
              </a:spcBef>
              <a:spcAft>
                <a:spcPts val="400"/>
              </a:spcAft>
              <a:buClr>
                <a:srgbClr val="002060"/>
              </a:buClr>
              <a:buFont typeface="Arial" panose="020B0604020202020204" pitchFamily="34" charset="0"/>
              <a:buChar char="•"/>
            </a:pPr>
            <a:r>
              <a:rPr lang="en-GB" sz="1400" dirty="0">
                <a:solidFill>
                  <a:srgbClr val="002060"/>
                </a:solidFill>
                <a:latin typeface="+mn-lt"/>
                <a:cs typeface="Times New Roman" panose="02020603050405020304" pitchFamily="18" charset="0"/>
              </a:rPr>
              <a:t>Very small distinction between grades A and B and B and top of C, (£46.83 a month full time gross but most employees are part time/work part year), so not sufficient to resolve the supervision issue in schools. </a:t>
            </a:r>
          </a:p>
          <a:p>
            <a:pPr marL="0" indent="0">
              <a:lnSpc>
                <a:spcPct val="105000"/>
              </a:lnSpc>
              <a:spcBef>
                <a:spcPts val="0"/>
              </a:spcBef>
              <a:spcAft>
                <a:spcPts val="800"/>
              </a:spcAft>
              <a:buClr>
                <a:srgbClr val="002060"/>
              </a:buClr>
              <a:buNone/>
            </a:pPr>
            <a:r>
              <a:rPr lang="en-GB" sz="1400" b="1" dirty="0">
                <a:solidFill>
                  <a:srgbClr val="002060"/>
                </a:solidFill>
                <a:latin typeface="+mn-lt"/>
                <a:cs typeface="Times New Roman" panose="02020603050405020304" pitchFamily="18" charset="0"/>
              </a:rPr>
              <a:t>Benefits: </a:t>
            </a:r>
          </a:p>
          <a:p>
            <a:pPr>
              <a:lnSpc>
                <a:spcPct val="50000"/>
              </a:lnSpc>
              <a:spcBef>
                <a:spcPts val="400"/>
              </a:spcBef>
              <a:spcAft>
                <a:spcPts val="400"/>
              </a:spcAft>
              <a:buClr>
                <a:srgbClr val="002060"/>
              </a:buClr>
            </a:pPr>
            <a:r>
              <a:rPr lang="en-GB" sz="1400" dirty="0">
                <a:solidFill>
                  <a:srgbClr val="002060"/>
                </a:solidFill>
                <a:latin typeface="+mn-lt"/>
                <a:cs typeface="Times New Roman" panose="02020603050405020304" pitchFamily="18" charset="0"/>
              </a:rPr>
              <a:t>Goes a small way to resolve the supervision issue in schools. </a:t>
            </a:r>
          </a:p>
          <a:p>
            <a:pPr>
              <a:lnSpc>
                <a:spcPct val="50000"/>
              </a:lnSpc>
              <a:spcBef>
                <a:spcPts val="400"/>
              </a:spcBef>
              <a:spcAft>
                <a:spcPts val="400"/>
              </a:spcAft>
              <a:buClr>
                <a:srgbClr val="002060"/>
              </a:buClr>
            </a:pPr>
            <a:r>
              <a:rPr lang="en-GB" sz="1400" dirty="0">
                <a:solidFill>
                  <a:srgbClr val="002060"/>
                </a:solidFill>
                <a:latin typeface="+mn-lt"/>
                <a:cs typeface="Times New Roman" panose="02020603050405020304" pitchFamily="18" charset="0"/>
              </a:rPr>
              <a:t>Easy to explain to employees </a:t>
            </a:r>
          </a:p>
          <a:p>
            <a:pPr>
              <a:lnSpc>
                <a:spcPct val="50000"/>
              </a:lnSpc>
              <a:spcBef>
                <a:spcPts val="400"/>
              </a:spcBef>
              <a:spcAft>
                <a:spcPts val="400"/>
              </a:spcAft>
              <a:buClr>
                <a:srgbClr val="002060"/>
              </a:buClr>
            </a:pPr>
            <a:r>
              <a:rPr lang="en-GB" sz="1400" dirty="0">
                <a:solidFill>
                  <a:srgbClr val="002060"/>
                </a:solidFill>
                <a:latin typeface="+mn-lt"/>
                <a:cs typeface="Times New Roman" panose="02020603050405020304" pitchFamily="18" charset="0"/>
              </a:rPr>
              <a:t>Minimal cost.  </a:t>
            </a:r>
          </a:p>
          <a:p>
            <a:pPr>
              <a:lnSpc>
                <a:spcPct val="50000"/>
              </a:lnSpc>
              <a:spcBef>
                <a:spcPts val="400"/>
              </a:spcBef>
              <a:spcAft>
                <a:spcPts val="400"/>
              </a:spcAft>
              <a:buClr>
                <a:srgbClr val="002060"/>
              </a:buClr>
            </a:pPr>
            <a:r>
              <a:rPr lang="en-GB" sz="1400" dirty="0">
                <a:solidFill>
                  <a:srgbClr val="002060"/>
                </a:solidFill>
                <a:latin typeface="+mn-lt"/>
                <a:cs typeface="Times New Roman" panose="02020603050405020304" pitchFamily="18" charset="0"/>
              </a:rPr>
              <a:t>Differential between Scale A and Scale B reduces but not lost. </a:t>
            </a:r>
          </a:p>
          <a:p>
            <a:pPr>
              <a:lnSpc>
                <a:spcPct val="50000"/>
              </a:lnSpc>
              <a:spcBef>
                <a:spcPts val="400"/>
              </a:spcBef>
              <a:spcAft>
                <a:spcPts val="400"/>
              </a:spcAft>
              <a:buClr>
                <a:srgbClr val="002060"/>
              </a:buClr>
            </a:pPr>
            <a:r>
              <a:rPr lang="en-GB" sz="1400" dirty="0">
                <a:solidFill>
                  <a:srgbClr val="002060"/>
                </a:solidFill>
                <a:latin typeface="+mn-lt"/>
                <a:cs typeface="Times New Roman" panose="02020603050405020304" pitchFamily="18" charset="0"/>
              </a:rPr>
              <a:t>Improved starting salary for teaching assistants at scale C.</a:t>
            </a:r>
          </a:p>
          <a:p>
            <a:pPr marL="0" indent="0">
              <a:lnSpc>
                <a:spcPct val="120000"/>
              </a:lnSpc>
              <a:buNone/>
            </a:pPr>
            <a:endParaRPr lang="en-GB" dirty="0"/>
          </a:p>
          <a:p>
            <a:pPr marL="0" indent="0">
              <a:lnSpc>
                <a:spcPct val="120000"/>
              </a:lnSpc>
              <a:buNone/>
            </a:pPr>
            <a:endParaRPr lang="en-GB" dirty="0"/>
          </a:p>
          <a:p>
            <a:pPr marL="0" indent="0">
              <a:lnSpc>
                <a:spcPct val="120000"/>
              </a:lnSpc>
              <a:buNone/>
            </a:pPr>
            <a:endParaRPr lang="en-GB" dirty="0"/>
          </a:p>
          <a:p>
            <a:pPr marL="0" indent="0">
              <a:buNone/>
            </a:pPr>
            <a:endParaRPr lang="en-GB" dirty="0"/>
          </a:p>
          <a:p>
            <a:pPr marL="0" indent="0">
              <a:buNone/>
            </a:pPr>
            <a:endParaRPr lang="en-GB" sz="4300" dirty="0"/>
          </a:p>
        </p:txBody>
      </p:sp>
      <p:graphicFrame>
        <p:nvGraphicFramePr>
          <p:cNvPr id="8" name="Table 7">
            <a:extLst>
              <a:ext uri="{FF2B5EF4-FFF2-40B4-BE49-F238E27FC236}">
                <a16:creationId xmlns:a16="http://schemas.microsoft.com/office/drawing/2014/main" id="{51E6F264-2867-493E-AFBF-D15425D7F0C3}"/>
              </a:ext>
            </a:extLst>
          </p:cNvPr>
          <p:cNvGraphicFramePr>
            <a:graphicFrameLocks noGrp="1"/>
          </p:cNvGraphicFramePr>
          <p:nvPr/>
        </p:nvGraphicFramePr>
        <p:xfrm>
          <a:off x="784634" y="1874048"/>
          <a:ext cx="2661720" cy="2417234"/>
        </p:xfrm>
        <a:graphic>
          <a:graphicData uri="http://schemas.openxmlformats.org/drawingml/2006/table">
            <a:tbl>
              <a:tblPr firstRow="1" firstCol="1" bandRow="1"/>
              <a:tblGrid>
                <a:gridCol w="719937">
                  <a:extLst>
                    <a:ext uri="{9D8B030D-6E8A-4147-A177-3AD203B41FA5}">
                      <a16:colId xmlns:a16="http://schemas.microsoft.com/office/drawing/2014/main" val="3975428419"/>
                    </a:ext>
                  </a:extLst>
                </a:gridCol>
                <a:gridCol w="873474">
                  <a:extLst>
                    <a:ext uri="{9D8B030D-6E8A-4147-A177-3AD203B41FA5}">
                      <a16:colId xmlns:a16="http://schemas.microsoft.com/office/drawing/2014/main" val="2993115332"/>
                    </a:ext>
                  </a:extLst>
                </a:gridCol>
                <a:gridCol w="1068309">
                  <a:extLst>
                    <a:ext uri="{9D8B030D-6E8A-4147-A177-3AD203B41FA5}">
                      <a16:colId xmlns:a16="http://schemas.microsoft.com/office/drawing/2014/main" val="1685984908"/>
                    </a:ext>
                  </a:extLst>
                </a:gridCol>
              </a:tblGrid>
              <a:tr h="351797">
                <a:tc>
                  <a:txBody>
                    <a:bodyPr/>
                    <a:lstStyle/>
                    <a:p>
                      <a:pPr>
                        <a:lnSpc>
                          <a:spcPct val="107000"/>
                        </a:lnSpc>
                        <a:spcAft>
                          <a:spcPts val="800"/>
                        </a:spcAft>
                      </a:pPr>
                      <a:r>
                        <a:rPr lang="en-GB"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Salary point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Salary (2022-23)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2549976"/>
                  </a:ext>
                </a:extLst>
              </a:tr>
              <a:tr h="351797">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strike="sngStrik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£20,258</a:t>
                      </a: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£20,441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4833389"/>
                  </a:ext>
                </a:extLst>
              </a:tr>
              <a:tr h="171364">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£20,627*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3888797"/>
                  </a:ext>
                </a:extLst>
              </a:tr>
              <a:tr h="171364">
                <a:tc rowSpan="2">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£20,812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7962459"/>
                  </a:ext>
                </a:extLst>
              </a:tr>
              <a:tr h="171364">
                <a:tc vMerge="1">
                  <a:txBody>
                    <a:bodyPr/>
                    <a:lstStyle/>
                    <a:p>
                      <a:endParaRPr lang="en-GB"/>
                    </a:p>
                  </a:txBody>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£21,189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0900780"/>
                  </a:ext>
                </a:extLst>
              </a:tr>
              <a:tr h="171364">
                <a:tc rowSpan="2">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£21,575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337909"/>
                  </a:ext>
                </a:extLst>
              </a:tr>
              <a:tr h="171364">
                <a:tc vMerge="1">
                  <a:txBody>
                    <a:bodyPr/>
                    <a:lstStyle/>
                    <a:p>
                      <a:endParaRPr lang="en-GB"/>
                    </a:p>
                  </a:txBody>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£21,968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7140552"/>
                  </a:ext>
                </a:extLst>
              </a:tr>
              <a:tr h="171364">
                <a:tc rowSpan="5">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Scale 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£22,369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8244647"/>
                  </a:ext>
                </a:extLst>
              </a:tr>
              <a:tr h="171364">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£22,777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379866"/>
                  </a:ext>
                </a:extLst>
              </a:tr>
              <a:tr h="171364">
                <a:tc vMerge="1">
                  <a:txBody>
                    <a:bodyPr/>
                    <a:lstStyle/>
                    <a:p>
                      <a:endParaRPr lang="en-GB"/>
                    </a:p>
                  </a:txBody>
                  <a:tcPr/>
                </a:tc>
                <a:tc>
                  <a:txBody>
                    <a:bodyPr/>
                    <a:lstStyle/>
                    <a:p>
                      <a:pPr algn="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£23,194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2333820"/>
                  </a:ext>
                </a:extLst>
              </a:tr>
              <a:tr h="171364">
                <a:tc vMerge="1">
                  <a:txBody>
                    <a:bodyPr/>
                    <a:lstStyle/>
                    <a:p>
                      <a:endParaRPr lang="en-GB"/>
                    </a:p>
                  </a:txBody>
                  <a:tcPr/>
                </a:tc>
                <a:tc>
                  <a:txBody>
                    <a:bodyPr/>
                    <a:lstStyle/>
                    <a:p>
                      <a:pPr algn="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£23,620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1331789"/>
                  </a:ext>
                </a:extLst>
              </a:tr>
              <a:tr h="171364">
                <a:tc vMerge="1">
                  <a:txBody>
                    <a:bodyPr/>
                    <a:lstStyle/>
                    <a:p>
                      <a:endParaRPr lang="en-GB"/>
                    </a:p>
                  </a:txBody>
                  <a:tcPr/>
                </a:tc>
                <a:tc>
                  <a:txBody>
                    <a:bodyPr/>
                    <a:lstStyle/>
                    <a:p>
                      <a:pPr algn="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£24,054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9904882"/>
                  </a:ext>
                </a:extLst>
              </a:tr>
            </a:tbl>
          </a:graphicData>
        </a:graphic>
      </p:graphicFrame>
    </p:spTree>
    <p:extLst>
      <p:ext uri="{BB962C8B-B14F-4D97-AF65-F5344CB8AC3E}">
        <p14:creationId xmlns:p14="http://schemas.microsoft.com/office/powerpoint/2010/main" val="3871030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66B1CA-EF09-4C1C-A6D4-241D19567CF6}"/>
              </a:ext>
            </a:extLst>
          </p:cNvPr>
          <p:cNvSpPr>
            <a:spLocks noGrp="1"/>
          </p:cNvSpPr>
          <p:nvPr>
            <p:ph type="body" sz="quarter" idx="10"/>
          </p:nvPr>
        </p:nvSpPr>
        <p:spPr>
          <a:xfrm>
            <a:off x="593725" y="322378"/>
            <a:ext cx="10107471" cy="429429"/>
          </a:xfrm>
        </p:spPr>
        <p:txBody>
          <a:bodyPr>
            <a:noAutofit/>
          </a:bodyPr>
          <a:lstStyle/>
          <a:p>
            <a:r>
              <a:rPr lang="en-GB" sz="1800" dirty="0">
                <a:latin typeface="+mn-lt"/>
              </a:rPr>
              <a:t>Option 4 - Retain single point Scale A (pt2), single point Scale B (pt 3), two point Scale C (pts 4 and 5), two point Scale D (pt 6 and 7) and reduce Scale E to four points (pts8 and 11)</a:t>
            </a:r>
          </a:p>
        </p:txBody>
      </p:sp>
      <p:sp>
        <p:nvSpPr>
          <p:cNvPr id="3" name="Text Placeholder 2">
            <a:extLst>
              <a:ext uri="{FF2B5EF4-FFF2-40B4-BE49-F238E27FC236}">
                <a16:creationId xmlns:a16="http://schemas.microsoft.com/office/drawing/2014/main" id="{CA8CE0CF-D65C-42F1-AD1C-E113307FE36D}"/>
              </a:ext>
            </a:extLst>
          </p:cNvPr>
          <p:cNvSpPr>
            <a:spLocks noGrp="1"/>
          </p:cNvSpPr>
          <p:nvPr>
            <p:ph type="body" sz="quarter" idx="11"/>
          </p:nvPr>
        </p:nvSpPr>
        <p:spPr>
          <a:xfrm>
            <a:off x="4042755" y="1077732"/>
            <a:ext cx="7270341" cy="5028461"/>
          </a:xfrm>
        </p:spPr>
        <p:txBody>
          <a:bodyPr>
            <a:normAutofit fontScale="25000" lnSpcReduction="20000"/>
          </a:bodyPr>
          <a:lstStyle/>
          <a:p>
            <a:pPr marL="457200" indent="-457200">
              <a:buAutoNum type="arabicPeriod"/>
            </a:pPr>
            <a:endParaRPr lang="en-GB" dirty="0"/>
          </a:p>
          <a:p>
            <a:pPr>
              <a:lnSpc>
                <a:spcPct val="120000"/>
              </a:lnSpc>
              <a:spcBef>
                <a:spcPts val="0"/>
              </a:spcBef>
              <a:buClr>
                <a:srgbClr val="002060"/>
              </a:buClr>
              <a:buFont typeface="Arial" panose="020B0604020202020204" pitchFamily="34" charset="0"/>
              <a:buChar char="•"/>
            </a:pPr>
            <a:r>
              <a:rPr lang="en-GB" sz="5600" dirty="0">
                <a:solidFill>
                  <a:srgbClr val="002060"/>
                </a:solidFill>
                <a:latin typeface="+mn-lt"/>
                <a:cs typeface="Times New Roman" panose="02020603050405020304" pitchFamily="18" charset="0"/>
              </a:rPr>
              <a:t>Cost £960k, schools (4638 affected employees) and £301k NCC services (1245 employees). </a:t>
            </a:r>
          </a:p>
          <a:p>
            <a:pPr>
              <a:lnSpc>
                <a:spcPct val="120000"/>
              </a:lnSpc>
              <a:spcBef>
                <a:spcPts val="0"/>
              </a:spcBef>
              <a:buClr>
                <a:srgbClr val="002060"/>
              </a:buClr>
              <a:buFont typeface="Arial" panose="020B0604020202020204" pitchFamily="34" charset="0"/>
              <a:buChar char="•"/>
            </a:pPr>
            <a:r>
              <a:rPr lang="en-GB" sz="5600" dirty="0">
                <a:solidFill>
                  <a:srgbClr val="002060"/>
                </a:solidFill>
                <a:latin typeface="+mn-lt"/>
                <a:cs typeface="Times New Roman" panose="02020603050405020304" pitchFamily="18" charset="0"/>
              </a:rPr>
              <a:t>Employees remain in the same scale as now.</a:t>
            </a:r>
          </a:p>
          <a:p>
            <a:pPr>
              <a:lnSpc>
                <a:spcPct val="120000"/>
              </a:lnSpc>
              <a:spcBef>
                <a:spcPts val="0"/>
              </a:spcBef>
              <a:buClr>
                <a:srgbClr val="002060"/>
              </a:buClr>
              <a:buFont typeface="Arial" panose="020B0604020202020204" pitchFamily="34" charset="0"/>
              <a:buChar char="•"/>
            </a:pPr>
            <a:r>
              <a:rPr lang="en-GB" sz="5600" dirty="0">
                <a:solidFill>
                  <a:srgbClr val="002060"/>
                </a:solidFill>
                <a:latin typeface="+mn-lt"/>
                <a:cs typeface="Times New Roman" panose="02020603050405020304" pitchFamily="18" charset="0"/>
              </a:rPr>
              <a:t>No change to the Korn Ferry job evaluation point boundaries.</a:t>
            </a:r>
          </a:p>
          <a:p>
            <a:pPr marL="0" indent="0">
              <a:lnSpc>
                <a:spcPct val="120000"/>
              </a:lnSpc>
              <a:spcBef>
                <a:spcPts val="400"/>
              </a:spcBef>
              <a:spcAft>
                <a:spcPts val="400"/>
              </a:spcAft>
              <a:buNone/>
            </a:pPr>
            <a:r>
              <a:rPr lang="en-GB" sz="4800" b="1" dirty="0">
                <a:solidFill>
                  <a:srgbClr val="002060"/>
                </a:solidFill>
              </a:rPr>
              <a:t>Issues: </a:t>
            </a:r>
          </a:p>
          <a:p>
            <a:pPr>
              <a:lnSpc>
                <a:spcPct val="120000"/>
              </a:lnSpc>
              <a:spcBef>
                <a:spcPts val="0"/>
              </a:spcBef>
              <a:buClrTx/>
              <a:buFont typeface="Arial" panose="020B0604020202020204" pitchFamily="34" charset="0"/>
              <a:buChar char="•"/>
            </a:pPr>
            <a:r>
              <a:rPr lang="en-GB" sz="5600" dirty="0">
                <a:solidFill>
                  <a:srgbClr val="002060"/>
                </a:solidFill>
                <a:latin typeface="+mn-lt"/>
                <a:cs typeface="Times New Roman" panose="02020603050405020304" pitchFamily="18" charset="0"/>
              </a:rPr>
              <a:t>Most expensive option. </a:t>
            </a:r>
          </a:p>
          <a:p>
            <a:pPr>
              <a:lnSpc>
                <a:spcPct val="120000"/>
              </a:lnSpc>
              <a:spcBef>
                <a:spcPts val="0"/>
              </a:spcBef>
              <a:buClrTx/>
              <a:buFont typeface="Arial" panose="020B0604020202020204" pitchFamily="34" charset="0"/>
              <a:buChar char="•"/>
            </a:pPr>
            <a:r>
              <a:rPr lang="en-GB" sz="5600" dirty="0">
                <a:solidFill>
                  <a:srgbClr val="002060"/>
                </a:solidFill>
                <a:latin typeface="+mn-lt"/>
                <a:cs typeface="Times New Roman" panose="02020603050405020304" pitchFamily="18" charset="0"/>
              </a:rPr>
              <a:t>Goes over and above implementing national agreement, so requires wider consultation/authorisation and may result in people wanting more radical changes. Insufficient time to introduce by 1 April 2023.</a:t>
            </a:r>
          </a:p>
          <a:p>
            <a:pPr>
              <a:lnSpc>
                <a:spcPct val="120000"/>
              </a:lnSpc>
              <a:spcBef>
                <a:spcPts val="400"/>
              </a:spcBef>
              <a:spcAft>
                <a:spcPts val="400"/>
              </a:spcAft>
              <a:buClrTx/>
              <a:buFont typeface="Arial" panose="020B0604020202020204" pitchFamily="34" charset="0"/>
              <a:buChar char="•"/>
            </a:pPr>
            <a:r>
              <a:rPr lang="en-GB" sz="5600" dirty="0">
                <a:solidFill>
                  <a:srgbClr val="002060"/>
                </a:solidFill>
                <a:latin typeface="+mn-lt"/>
                <a:cs typeface="Times New Roman" panose="02020603050405020304" pitchFamily="18" charset="0"/>
              </a:rPr>
              <a:t>Doing standalone outside 2023-24 pay negotiations and wider review of pay and benefits means the wider impact hasn’t been assessed. </a:t>
            </a:r>
          </a:p>
          <a:p>
            <a:pPr marL="0" indent="0">
              <a:lnSpc>
                <a:spcPct val="107000"/>
              </a:lnSpc>
              <a:spcAft>
                <a:spcPts val="800"/>
              </a:spcAft>
              <a:buNone/>
            </a:pPr>
            <a:r>
              <a:rPr lang="en-GB" sz="4800" b="1" dirty="0">
                <a:solidFill>
                  <a:srgbClr val="002060"/>
                </a:solidFill>
              </a:rPr>
              <a:t>Benefits: </a:t>
            </a:r>
          </a:p>
          <a:p>
            <a:pPr>
              <a:lnSpc>
                <a:spcPct val="120000"/>
              </a:lnSpc>
              <a:spcBef>
                <a:spcPts val="0"/>
              </a:spcBef>
              <a:buClr>
                <a:srgbClr val="002060"/>
              </a:buClr>
            </a:pPr>
            <a:r>
              <a:rPr lang="en-GB" sz="5600" dirty="0">
                <a:solidFill>
                  <a:srgbClr val="002060"/>
                </a:solidFill>
                <a:latin typeface="+mn-lt"/>
                <a:cs typeface="Times New Roman" panose="02020603050405020304" pitchFamily="18" charset="0"/>
              </a:rPr>
              <a:t>Resolves the supervision issue in schools. </a:t>
            </a:r>
          </a:p>
          <a:p>
            <a:pPr>
              <a:lnSpc>
                <a:spcPct val="120000"/>
              </a:lnSpc>
              <a:spcBef>
                <a:spcPts val="0"/>
              </a:spcBef>
              <a:buClr>
                <a:srgbClr val="002060"/>
              </a:buClr>
            </a:pPr>
            <a:r>
              <a:rPr lang="en-GB" sz="5600" dirty="0">
                <a:solidFill>
                  <a:srgbClr val="002060"/>
                </a:solidFill>
                <a:latin typeface="+mn-lt"/>
                <a:cs typeface="Times New Roman" panose="02020603050405020304" pitchFamily="18" charset="0"/>
              </a:rPr>
              <a:t>Retains use of national salary points. </a:t>
            </a:r>
          </a:p>
          <a:p>
            <a:pPr>
              <a:lnSpc>
                <a:spcPct val="120000"/>
              </a:lnSpc>
              <a:spcBef>
                <a:spcPts val="0"/>
              </a:spcBef>
              <a:buClr>
                <a:srgbClr val="002060"/>
              </a:buClr>
            </a:pPr>
            <a:r>
              <a:rPr lang="en-GB" sz="5600" dirty="0">
                <a:solidFill>
                  <a:srgbClr val="002060"/>
                </a:solidFill>
                <a:latin typeface="+mn-lt"/>
                <a:cs typeface="Times New Roman" panose="02020603050405020304" pitchFamily="18" charset="0"/>
              </a:rPr>
              <a:t>Impacts more employees (positive impact).</a:t>
            </a:r>
          </a:p>
          <a:p>
            <a:pPr>
              <a:lnSpc>
                <a:spcPct val="120000"/>
              </a:lnSpc>
              <a:spcBef>
                <a:spcPts val="0"/>
              </a:spcBef>
              <a:buClr>
                <a:srgbClr val="002060"/>
              </a:buClr>
            </a:pPr>
            <a:r>
              <a:rPr lang="en-GB" sz="5600" dirty="0">
                <a:solidFill>
                  <a:srgbClr val="002060"/>
                </a:solidFill>
                <a:latin typeface="+mn-lt"/>
                <a:cs typeface="Times New Roman" panose="02020603050405020304" pitchFamily="18" charset="0"/>
              </a:rPr>
              <a:t>Improved salary for Teaching Assistants at Scale C and D and higher starting salary for Teaching Assistants Scale E. May help address recruitment difficulties resulting from reduced differentials between these roles and jobs in support, catering, etc but won’t increase the top of scale E (there is already provision to appoint above the starting point for scales).</a:t>
            </a:r>
          </a:p>
          <a:p>
            <a:pPr marL="0" indent="0">
              <a:lnSpc>
                <a:spcPct val="120000"/>
              </a:lnSpc>
              <a:buNone/>
            </a:pPr>
            <a:endParaRPr lang="en-GB" dirty="0"/>
          </a:p>
          <a:p>
            <a:pPr marL="0" indent="0">
              <a:lnSpc>
                <a:spcPct val="120000"/>
              </a:lnSpc>
              <a:buNone/>
            </a:pPr>
            <a:endParaRPr lang="en-GB" dirty="0"/>
          </a:p>
          <a:p>
            <a:pPr marL="0" indent="0">
              <a:lnSpc>
                <a:spcPct val="120000"/>
              </a:lnSpc>
              <a:buNone/>
            </a:pPr>
            <a:endParaRPr lang="en-GB" dirty="0"/>
          </a:p>
          <a:p>
            <a:pPr marL="0" indent="0">
              <a:buNone/>
            </a:pPr>
            <a:endParaRPr lang="en-GB" dirty="0"/>
          </a:p>
          <a:p>
            <a:pPr marL="0" indent="0">
              <a:buNone/>
            </a:pPr>
            <a:endParaRPr lang="en-GB" sz="4300" dirty="0"/>
          </a:p>
        </p:txBody>
      </p:sp>
      <p:pic>
        <p:nvPicPr>
          <p:cNvPr id="6" name="Picture 5">
            <a:extLst>
              <a:ext uri="{FF2B5EF4-FFF2-40B4-BE49-F238E27FC236}">
                <a16:creationId xmlns:a16="http://schemas.microsoft.com/office/drawing/2014/main" id="{91A12F46-2604-49CF-A55C-AC27217B9D5B}"/>
              </a:ext>
            </a:extLst>
          </p:cNvPr>
          <p:cNvPicPr>
            <a:picLocks noChangeAspect="1"/>
          </p:cNvPicPr>
          <p:nvPr/>
        </p:nvPicPr>
        <p:blipFill>
          <a:blip r:embed="rId2"/>
          <a:stretch>
            <a:fillRect/>
          </a:stretch>
        </p:blipFill>
        <p:spPr>
          <a:xfrm>
            <a:off x="876832" y="1527088"/>
            <a:ext cx="2688569" cy="2554445"/>
          </a:xfrm>
          <a:prstGeom prst="rect">
            <a:avLst/>
          </a:prstGeom>
        </p:spPr>
      </p:pic>
    </p:spTree>
    <p:extLst>
      <p:ext uri="{BB962C8B-B14F-4D97-AF65-F5344CB8AC3E}">
        <p14:creationId xmlns:p14="http://schemas.microsoft.com/office/powerpoint/2010/main" val="3884958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98F65C-BECA-4D4E-BBA8-DDB6B54386F4}"/>
              </a:ext>
            </a:extLst>
          </p:cNvPr>
          <p:cNvSpPr>
            <a:spLocks noGrp="1"/>
          </p:cNvSpPr>
          <p:nvPr>
            <p:ph type="body" sz="quarter" idx="10"/>
          </p:nvPr>
        </p:nvSpPr>
        <p:spPr>
          <a:xfrm>
            <a:off x="593196" y="584730"/>
            <a:ext cx="10312400" cy="755184"/>
          </a:xfrm>
        </p:spPr>
        <p:txBody>
          <a:bodyPr>
            <a:normAutofit/>
          </a:bodyPr>
          <a:lstStyle/>
          <a:p>
            <a:r>
              <a:rPr lang="en-GB" sz="3200" dirty="0">
                <a:latin typeface="+mn-lt"/>
              </a:rPr>
              <a:t>Cost/equalities impact – option 2</a:t>
            </a:r>
          </a:p>
        </p:txBody>
      </p:sp>
      <p:sp>
        <p:nvSpPr>
          <p:cNvPr id="3" name="Text Placeholder 2">
            <a:extLst>
              <a:ext uri="{FF2B5EF4-FFF2-40B4-BE49-F238E27FC236}">
                <a16:creationId xmlns:a16="http://schemas.microsoft.com/office/drawing/2014/main" id="{06DFFD52-7A60-40AD-8DE5-429C45633EED}"/>
              </a:ext>
            </a:extLst>
          </p:cNvPr>
          <p:cNvSpPr>
            <a:spLocks noGrp="1"/>
          </p:cNvSpPr>
          <p:nvPr>
            <p:ph type="body" sz="quarter" idx="11"/>
          </p:nvPr>
        </p:nvSpPr>
        <p:spPr>
          <a:xfrm>
            <a:off x="693313" y="1339914"/>
            <a:ext cx="10312400" cy="3581400"/>
          </a:xfrm>
        </p:spPr>
        <p:txBody>
          <a:bodyPr/>
          <a:lstStyle/>
          <a:p>
            <a:pPr marL="0" indent="0">
              <a:buNone/>
            </a:pPr>
            <a:r>
              <a:rPr lang="en-GB" sz="1800" dirty="0">
                <a:effectLst/>
                <a:latin typeface="+mn-lt"/>
                <a:ea typeface="Calibri" panose="020F0502020204030204" pitchFamily="34" charset="0"/>
                <a:cs typeface="Times New Roman" panose="02020603050405020304" pitchFamily="18" charset="0"/>
              </a:rPr>
              <a:t>The year one cost of option 2 would result in an additional</a:t>
            </a:r>
            <a:r>
              <a:rPr lang="en-GB" sz="1800" b="1" dirty="0">
                <a:effectLst/>
                <a:latin typeface="+mn-lt"/>
                <a:ea typeface="Calibri" panose="020F0502020204030204" pitchFamily="34" charset="0"/>
                <a:cs typeface="Times New Roman" panose="02020603050405020304" pitchFamily="18" charset="0"/>
              </a:rPr>
              <a:t> </a:t>
            </a:r>
            <a:r>
              <a:rPr lang="en-GB" sz="1800" b="1" dirty="0">
                <a:latin typeface="+mn-lt"/>
                <a:ea typeface="Calibri" panose="020F0502020204030204" pitchFamily="34" charset="0"/>
                <a:cs typeface="Times New Roman" panose="02020603050405020304" pitchFamily="18" charset="0"/>
              </a:rPr>
              <a:t>c</a:t>
            </a:r>
            <a:r>
              <a:rPr lang="en-GB" sz="1800" dirty="0">
                <a:effectLst/>
                <a:latin typeface="+mn-lt"/>
                <a:ea typeface="Calibri" panose="020F0502020204030204" pitchFamily="34" charset="0"/>
                <a:cs typeface="Times New Roman" panose="02020603050405020304" pitchFamily="18" charset="0"/>
              </a:rPr>
              <a:t>ost £106,877 spend for schools (£633 average per school) and £39,057 for NCC services including oncosts. The NCC finance team (Harvey Bullen) </a:t>
            </a:r>
            <a:r>
              <a:rPr lang="en-GB" sz="1800" dirty="0">
                <a:latin typeface="+mn-lt"/>
                <a:ea typeface="Calibri" panose="020F0502020204030204" pitchFamily="34" charset="0"/>
                <a:cs typeface="Times New Roman" panose="02020603050405020304" pitchFamily="18" charset="0"/>
              </a:rPr>
              <a:t>supports</a:t>
            </a:r>
            <a:r>
              <a:rPr lang="en-GB" sz="1800" dirty="0">
                <a:effectLst/>
                <a:latin typeface="+mn-lt"/>
                <a:ea typeface="Calibri" panose="020F0502020204030204" pitchFamily="34" charset="0"/>
                <a:cs typeface="Times New Roman" panose="02020603050405020304" pitchFamily="18" charset="0"/>
              </a:rPr>
              <a:t> this option.   The Finance Education team have been made aware of the option.  </a:t>
            </a:r>
          </a:p>
          <a:p>
            <a:pPr marL="0" indent="0">
              <a:buNone/>
            </a:pPr>
            <a:r>
              <a:rPr lang="en-GB" sz="1800" dirty="0">
                <a:effectLst/>
                <a:latin typeface="+mn-lt"/>
                <a:ea typeface="Calibri" panose="020F0502020204030204" pitchFamily="34" charset="0"/>
                <a:cs typeface="Times New Roman" panose="02020603050405020304" pitchFamily="18" charset="0"/>
              </a:rPr>
              <a:t>There are no equality concerns arising. It will have a positive impact on those in lower paid jobs (often women and people who work part time). </a:t>
            </a: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671144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8AD72B6ABA7F34ABEA36A65E4B0F6DD" ma:contentTypeVersion="2" ma:contentTypeDescription="Create a new document." ma:contentTypeScope="" ma:versionID="84fa8528339c7a0e221805407ec3d544">
  <xsd:schema xmlns:xsd="http://www.w3.org/2001/XMLSchema" xmlns:xs="http://www.w3.org/2001/XMLSchema" xmlns:p="http://schemas.microsoft.com/office/2006/metadata/properties" xmlns:ns2="48715192-d205-4d93-a176-4194791da4df" targetNamespace="http://schemas.microsoft.com/office/2006/metadata/properties" ma:root="true" ma:fieldsID="d5e73b61367a571e411a0d46c6764216" ns2:_="">
    <xsd:import namespace="48715192-d205-4d93-a176-4194791da4d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15192-d205-4d93-a176-4194791da4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697161-5E19-4A88-AD94-644BB5045A2E}">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48715192-d205-4d93-a176-4194791da4df"/>
    <ds:schemaRef ds:uri="http://www.w3.org/XML/1998/namespace"/>
  </ds:schemaRefs>
</ds:datastoreItem>
</file>

<file path=customXml/itemProps2.xml><?xml version="1.0" encoding="utf-8"?>
<ds:datastoreItem xmlns:ds="http://schemas.openxmlformats.org/officeDocument/2006/customXml" ds:itemID="{3F4174A8-1616-4E05-AB08-D283B27F7357}">
  <ds:schemaRefs>
    <ds:schemaRef ds:uri="http://schemas.microsoft.com/sharepoint/v3/contenttype/forms"/>
  </ds:schemaRefs>
</ds:datastoreItem>
</file>

<file path=customXml/itemProps3.xml><?xml version="1.0" encoding="utf-8"?>
<ds:datastoreItem xmlns:ds="http://schemas.openxmlformats.org/officeDocument/2006/customXml" ds:itemID="{4C620C84-5B96-4D8A-9E69-90283E9CA3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15192-d205-4d93-a176-4194791da4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21424</TotalTime>
  <Words>1704</Words>
  <Application>Microsoft Office PowerPoint</Application>
  <PresentationFormat>Widescreen</PresentationFormat>
  <Paragraphs>243</Paragraphs>
  <Slides>11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Calibri Light</vt:lpstr>
      <vt:lpstr>Calibri Light Heading</vt:lpstr>
      <vt:lpstr>Wingdings</vt:lpstr>
      <vt:lpstr>Office Theme</vt:lpstr>
      <vt:lpstr>Worksheet</vt:lpstr>
      <vt:lpstr>Salary scales review –  Removal of point 1 on 1 April ’23 Update to Schools forum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Marilyn Edgeley</cp:lastModifiedBy>
  <cp:revision>608</cp:revision>
  <cp:lastPrinted>2023-02-13T12:08:19Z</cp:lastPrinted>
  <dcterms:created xsi:type="dcterms:W3CDTF">2020-09-16T10:43:56Z</dcterms:created>
  <dcterms:modified xsi:type="dcterms:W3CDTF">2023-03-15T13:04:19Z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0x010100A8AD72B6ABA7F34ABEA36A65E4B0F6DD</vt:lpwstr>
  </property>
</Properties>
</file>