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2" r:id="rId5"/>
    <p:sldId id="261" r:id="rId6"/>
    <p:sldId id="257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C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385" autoAdjust="0"/>
  </p:normalViewPr>
  <p:slideViewPr>
    <p:cSldViewPr snapToGrid="0">
      <p:cViewPr>
        <p:scale>
          <a:sx n="66" d="100"/>
          <a:sy n="66" d="100"/>
        </p:scale>
        <p:origin x="1434" y="7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17BA4-F467-4C34-9319-34DFD7A4A2D9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9BD8B-1436-4550-85E9-F7F0962DC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2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Schools</a:t>
            </a:r>
            <a:r>
              <a:rPr lang="en-GB" baseline="0" dirty="0"/>
              <a:t> all over Norfolk are working together throughout World Autism Acceptance Week, to learn more about autism acceptance and what this means. </a:t>
            </a:r>
          </a:p>
          <a:p>
            <a:endParaRPr lang="en-GB" baseline="0" dirty="0"/>
          </a:p>
          <a:p>
            <a:r>
              <a:rPr lang="en-GB" baseline="0" dirty="0"/>
              <a:t>Link to school ethos/’motto’ where relevant . 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BD8B-1436-4550-85E9-F7F0962DC5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17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Structured</a:t>
            </a:r>
            <a:r>
              <a:rPr lang="en-GB" baseline="0" dirty="0"/>
              <a:t> Questioning : </a:t>
            </a:r>
          </a:p>
          <a:p>
            <a:endParaRPr lang="en-GB" baseline="0" dirty="0"/>
          </a:p>
          <a:p>
            <a:r>
              <a:rPr lang="en-GB" baseline="0" dirty="0"/>
              <a:t>Would this be fun or boring?</a:t>
            </a:r>
          </a:p>
          <a:p>
            <a:endParaRPr lang="en-GB" baseline="0" dirty="0"/>
          </a:p>
          <a:p>
            <a:r>
              <a:rPr lang="en-GB" baseline="0" dirty="0"/>
              <a:t>How would we learn different things in different ways? </a:t>
            </a:r>
          </a:p>
          <a:p>
            <a:endParaRPr lang="en-GB" baseline="0" dirty="0"/>
          </a:p>
          <a:p>
            <a:r>
              <a:rPr lang="en-GB" baseline="0" dirty="0"/>
              <a:t>How would we have different ideas to help us work together? </a:t>
            </a:r>
          </a:p>
          <a:p>
            <a:endParaRPr lang="en-GB" baseline="0" dirty="0"/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BD8B-1436-4550-85E9-F7F0962DC5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7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 pupils to contribute to other ideas for what make us all different.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BD8B-1436-4550-85E9-F7F0962DC5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40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Encourage</a:t>
            </a:r>
            <a:r>
              <a:rPr lang="en-GB" baseline="0" dirty="0"/>
              <a:t> contributions – does anyone like to do something that other people might not know much about, could they share this?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BD8B-1436-4550-85E9-F7F0962DC5A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35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Glasses</a:t>
            </a:r>
            <a:r>
              <a:rPr lang="en-GB" baseline="0" dirty="0"/>
              <a:t> to help us see important information. </a:t>
            </a:r>
          </a:p>
          <a:p>
            <a:endParaRPr lang="en-GB" baseline="0" dirty="0"/>
          </a:p>
          <a:p>
            <a:r>
              <a:rPr lang="en-GB" baseline="0" dirty="0"/>
              <a:t>Coloured overlays to help us read and understand.</a:t>
            </a:r>
          </a:p>
          <a:p>
            <a:endParaRPr lang="en-GB" baseline="0" dirty="0"/>
          </a:p>
          <a:p>
            <a:r>
              <a:rPr lang="en-GB" baseline="0" dirty="0"/>
              <a:t>Hearing aids and hearing loops.</a:t>
            </a:r>
          </a:p>
          <a:p>
            <a:endParaRPr lang="en-GB" baseline="0" dirty="0"/>
          </a:p>
          <a:p>
            <a:r>
              <a:rPr lang="en-GB" baseline="0" dirty="0"/>
              <a:t>Pencil grips to help us with our handwriting.</a:t>
            </a:r>
          </a:p>
          <a:p>
            <a:endParaRPr lang="en-GB" baseline="0" dirty="0"/>
          </a:p>
          <a:p>
            <a:r>
              <a:rPr lang="en-GB" baseline="0" dirty="0"/>
              <a:t>Our own table or work space to help us focus on our work.</a:t>
            </a:r>
          </a:p>
          <a:p>
            <a:endParaRPr lang="en-GB" baseline="0" dirty="0"/>
          </a:p>
          <a:p>
            <a:r>
              <a:rPr lang="en-GB" baseline="0" dirty="0"/>
              <a:t>Time to take a movement break or to go outside when we need to help us concentrate on our learning.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BD8B-1436-4550-85E9-F7F0962DC5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8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National Autistic Society</a:t>
            </a:r>
          </a:p>
          <a:p>
            <a:r>
              <a:rPr lang="en-GB" sz="1200" dirty="0"/>
              <a:t>Professional category finalist</a:t>
            </a:r>
          </a:p>
          <a:p>
            <a:r>
              <a:rPr lang="en-GB" sz="1200" dirty="0"/>
              <a:t>Alexander </a:t>
            </a:r>
            <a:r>
              <a:rPr lang="en-GB" sz="1200" dirty="0" err="1"/>
              <a:t>Amelines</a:t>
            </a:r>
            <a:r>
              <a:rPr lang="en-GB" sz="1200" dirty="0"/>
              <a:t> (2017)</a:t>
            </a:r>
          </a:p>
          <a:p>
            <a:endParaRPr lang="en-GB" sz="1200" dirty="0"/>
          </a:p>
          <a:p>
            <a:r>
              <a:rPr lang="en-GB" sz="1200" dirty="0"/>
              <a:t>Alexander’s film gives an uplifting introduction to autism for young non-autistic audiences, aiming to raise awareness, understanding and tolerance in future generations.</a:t>
            </a:r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Show video</a:t>
            </a:r>
            <a:r>
              <a:rPr lang="en-GB" sz="1200" baseline="0" dirty="0"/>
              <a:t> 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BD8B-1436-4550-85E9-F7F0962DC5A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BD8B-1436-4550-85E9-F7F0962DC5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01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Schools</a:t>
            </a:r>
            <a:r>
              <a:rPr lang="en-GB" baseline="0" dirty="0"/>
              <a:t> all over Norfolk are working together throughout National Autism Acceptance Week, to learn more about autism acceptance and what this means. </a:t>
            </a:r>
          </a:p>
          <a:p>
            <a:endParaRPr lang="en-GB" baseline="0" dirty="0"/>
          </a:p>
          <a:p>
            <a:r>
              <a:rPr lang="en-GB" baseline="0" dirty="0"/>
              <a:t>Link to school ethos/’motto’ where relevant . 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BD8B-1436-4550-85E9-F7F0962DC5A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79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3FE7-FC5C-473C-AB11-9B97E0A33703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C4D-D20C-4CD2-BCFC-67C4F7DD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1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3FE7-FC5C-473C-AB11-9B97E0A33703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C4D-D20C-4CD2-BCFC-67C4F7DD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18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3FE7-FC5C-473C-AB11-9B97E0A33703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C4D-D20C-4CD2-BCFC-67C4F7DD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91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3FE7-FC5C-473C-AB11-9B97E0A33703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C4D-D20C-4CD2-BCFC-67C4F7DD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8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3FE7-FC5C-473C-AB11-9B97E0A33703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C4D-D20C-4CD2-BCFC-67C4F7DD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84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3FE7-FC5C-473C-AB11-9B97E0A33703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C4D-D20C-4CD2-BCFC-67C4F7DD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5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3FE7-FC5C-473C-AB11-9B97E0A33703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C4D-D20C-4CD2-BCFC-67C4F7DD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7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3FE7-FC5C-473C-AB11-9B97E0A33703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C4D-D20C-4CD2-BCFC-67C4F7DD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4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3FE7-FC5C-473C-AB11-9B97E0A33703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C4D-D20C-4CD2-BCFC-67C4F7DD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863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3FE7-FC5C-473C-AB11-9B97E0A33703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C4D-D20C-4CD2-BCFC-67C4F7DD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95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13FE7-FC5C-473C-AB11-9B97E0A33703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0DC4D-D20C-4CD2-BCFC-67C4F7DD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6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13FE7-FC5C-473C-AB11-9B97E0A33703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0DC4D-D20C-4CD2-BCFC-67C4F7DD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3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bwRrVw-CRo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8A3152-B1A2-497C-2866-3B2CBECC00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6689" y="246892"/>
            <a:ext cx="4513547" cy="39137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Norfolk Autism Acceptance</a:t>
            </a:r>
            <a:r>
              <a:rPr lang="en-GB" sz="2000" baseline="0" dirty="0">
                <a:solidFill>
                  <a:schemeClr val="bg1"/>
                </a:solidFill>
              </a:rPr>
              <a:t> Week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Norfolk Autism Acceptance Week banner">
            <a:extLst>
              <a:ext uri="{FF2B5EF4-FFF2-40B4-BE49-F238E27FC236}">
                <a16:creationId xmlns:a16="http://schemas.microsoft.com/office/drawing/2014/main" id="{48043570-82E2-4DB4-A64A-7A4F3511A1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45"/>
          <a:stretch/>
        </p:blipFill>
        <p:spPr bwMode="auto">
          <a:xfrm>
            <a:off x="-645997" y="0"/>
            <a:ext cx="13315551" cy="3983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Subtitle 2">
            <a:extLst>
              <a:ext uri="{FF2B5EF4-FFF2-40B4-BE49-F238E27FC236}">
                <a16:creationId xmlns:a16="http://schemas.microsoft.com/office/drawing/2014/main" id="{F315A4E8-545D-45CF-A1A8-1448E5DCE776}"/>
              </a:ext>
            </a:extLst>
          </p:cNvPr>
          <p:cNvSpPr txBox="1">
            <a:spLocks/>
          </p:cNvSpPr>
          <p:nvPr/>
        </p:nvSpPr>
        <p:spPr>
          <a:xfrm>
            <a:off x="523223" y="4557429"/>
            <a:ext cx="1114555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‘In a world where you can be anything, be accepting.’ 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496C9-EEDB-4018-9007-E27D268B1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26831" y="6026729"/>
            <a:ext cx="1665169" cy="831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39B3B-961D-4880-9D46-318AD04E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636" y="5532895"/>
            <a:ext cx="1926683" cy="136059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48AAFA6-EC31-4299-869C-A13FAC099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3217" y="6531933"/>
            <a:ext cx="652134" cy="652134"/>
          </a:xfrm>
          <a:prstGeom prst="ellipse">
            <a:avLst/>
          </a:prstGeom>
          <a:solidFill>
            <a:srgbClr val="E85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7832A-91E5-441F-A398-94726FE28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725" y="5570270"/>
            <a:ext cx="762106" cy="82879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CF61C2-F56F-B45C-A8B8-F833EF4F4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5351" y="3152274"/>
            <a:ext cx="1218112" cy="577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4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419" y="363650"/>
            <a:ext cx="10515600" cy="1325563"/>
          </a:xfrm>
        </p:spPr>
        <p:txBody>
          <a:bodyPr/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What do you think your school would be like if everyone was the same?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209" y="1986644"/>
            <a:ext cx="10684329" cy="559028"/>
          </a:xfrm>
        </p:spPr>
        <p:txBody>
          <a:bodyPr/>
          <a:lstStyle/>
          <a:p>
            <a:pPr marL="0" indent="0">
              <a:buNone/>
            </a:pPr>
            <a:r>
              <a:rPr lang="en-GB" b="1">
                <a:latin typeface="Segoe UI" panose="020B0502040204020203" pitchFamily="34" charset="0"/>
                <a:cs typeface="Segoe UI" panose="020B0502040204020203" pitchFamily="34" charset="0"/>
              </a:rPr>
              <a:t>If all the teachers were the same… </a:t>
            </a:r>
          </a:p>
          <a:p>
            <a:pPr marL="0" indent="0">
              <a:buNone/>
            </a:pPr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Image of teach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96" y="2717346"/>
            <a:ext cx="2190750" cy="1619250"/>
          </a:xfrm>
          <a:prstGeom prst="rect">
            <a:avLst/>
          </a:prstGeom>
        </p:spPr>
      </p:pic>
      <p:pic>
        <p:nvPicPr>
          <p:cNvPr id="5" name="Picture 4" descr="Image of teach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885" y="2717346"/>
            <a:ext cx="2190750" cy="1619250"/>
          </a:xfrm>
          <a:prstGeom prst="rect">
            <a:avLst/>
          </a:prstGeom>
        </p:spPr>
      </p:pic>
      <p:pic>
        <p:nvPicPr>
          <p:cNvPr id="6" name="Picture 5" descr="Image of teach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4" y="2717346"/>
            <a:ext cx="2190750" cy="1619250"/>
          </a:xfrm>
          <a:prstGeom prst="rect">
            <a:avLst/>
          </a:prstGeom>
        </p:spPr>
      </p:pic>
      <p:pic>
        <p:nvPicPr>
          <p:cNvPr id="7" name="Picture 6" descr="Image of teach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777" y="2717346"/>
            <a:ext cx="2190750" cy="16192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E4ACA2-C68E-8D7A-58D4-D9C5B73732E5}"/>
              </a:ext>
            </a:extLst>
          </p:cNvPr>
          <p:cNvSpPr txBox="1"/>
          <p:nvPr/>
        </p:nvSpPr>
        <p:spPr>
          <a:xfrm>
            <a:off x="1096419" y="4544079"/>
            <a:ext cx="6255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If all the children were the same… </a:t>
            </a:r>
          </a:p>
        </p:txBody>
      </p:sp>
      <p:pic>
        <p:nvPicPr>
          <p:cNvPr id="14" name="Picture 13" descr="Image of ch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03" y="5182961"/>
            <a:ext cx="1105580" cy="1326696"/>
          </a:xfrm>
          <a:prstGeom prst="rect">
            <a:avLst/>
          </a:prstGeom>
        </p:spPr>
      </p:pic>
      <p:pic>
        <p:nvPicPr>
          <p:cNvPr id="12" name="Picture 11" descr="Image of ch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079" y="5206548"/>
            <a:ext cx="1105580" cy="1326696"/>
          </a:xfrm>
          <a:prstGeom prst="rect">
            <a:avLst/>
          </a:prstGeom>
        </p:spPr>
      </p:pic>
      <p:pic>
        <p:nvPicPr>
          <p:cNvPr id="13" name="Picture 12" descr="Image of ch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255" y="5206548"/>
            <a:ext cx="1105580" cy="1326696"/>
          </a:xfrm>
          <a:prstGeom prst="rect">
            <a:avLst/>
          </a:prstGeom>
        </p:spPr>
      </p:pic>
      <p:pic>
        <p:nvPicPr>
          <p:cNvPr id="11" name="Picture 10" descr="Image of ch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431" y="5206548"/>
            <a:ext cx="1105580" cy="1326696"/>
          </a:xfrm>
          <a:prstGeom prst="rect">
            <a:avLst/>
          </a:prstGeom>
        </p:spPr>
      </p:pic>
      <p:pic>
        <p:nvPicPr>
          <p:cNvPr id="10" name="Picture 9" descr="Image of ch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465" y="5206548"/>
            <a:ext cx="1105580" cy="1326696"/>
          </a:xfrm>
          <a:prstGeom prst="rect">
            <a:avLst/>
          </a:prstGeom>
        </p:spPr>
      </p:pic>
      <p:pic>
        <p:nvPicPr>
          <p:cNvPr id="9" name="Picture 8" descr="Image of ch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385" y="5195661"/>
            <a:ext cx="1105580" cy="1326696"/>
          </a:xfrm>
          <a:prstGeom prst="rect">
            <a:avLst/>
          </a:prstGeom>
        </p:spPr>
      </p:pic>
      <p:pic>
        <p:nvPicPr>
          <p:cNvPr id="15" name="Picture 14" descr="Image of ch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305" y="5193054"/>
            <a:ext cx="1105580" cy="13266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31D5F01-3C32-49D0-BCBA-2C90AE210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416949" y="5623497"/>
            <a:ext cx="1665169" cy="8312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B24D60-AD28-4936-A4DC-99DB2309E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26960" y="226961"/>
            <a:ext cx="1544913" cy="1090992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8C7B1466-4479-429A-A7DA-680DD2DD3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6067" y="3727549"/>
            <a:ext cx="652134" cy="652134"/>
          </a:xfrm>
          <a:prstGeom prst="ellipse">
            <a:avLst/>
          </a:prstGeom>
          <a:solidFill>
            <a:srgbClr val="E85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B2DFDF-3664-4CD7-BEE5-B6F15B421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332" y="1986643"/>
            <a:ext cx="762106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6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D501C7-9DFA-5B12-3459-0C61A409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93" y="407295"/>
            <a:ext cx="10515600" cy="184428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What makes us different?</a:t>
            </a:r>
            <a:b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The way we look… </a:t>
            </a:r>
          </a:p>
        </p:txBody>
      </p:sp>
      <p:pic>
        <p:nvPicPr>
          <p:cNvPr id="1026" name="Picture 2" descr="Image of a tall boy standing next to a short boy ">
            <a:extLst>
              <a:ext uri="{FF2B5EF4-FFF2-40B4-BE49-F238E27FC236}">
                <a16:creationId xmlns:a16="http://schemas.microsoft.com/office/drawing/2014/main" id="{21631AD9-A257-4D21-8DB2-5174E3459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80" y="2910850"/>
            <a:ext cx="3075663" cy="249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43514" y="5397378"/>
            <a:ext cx="2101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Our height.</a:t>
            </a:r>
          </a:p>
        </p:txBody>
      </p:sp>
      <p:pic>
        <p:nvPicPr>
          <p:cNvPr id="1032" name="Picture 8" descr="Image of various eye colours">
            <a:extLst>
              <a:ext uri="{FF2B5EF4-FFF2-40B4-BE49-F238E27FC236}">
                <a16:creationId xmlns:a16="http://schemas.microsoft.com/office/drawing/2014/main" id="{E1341040-4D99-4AC8-B81E-89B60E901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1"/>
          <a:stretch/>
        </p:blipFill>
        <p:spPr bwMode="auto">
          <a:xfrm>
            <a:off x="4364403" y="2805757"/>
            <a:ext cx="3171574" cy="179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5784" y="4598900"/>
            <a:ext cx="278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The colour of our eyes. </a:t>
            </a:r>
          </a:p>
        </p:txBody>
      </p:sp>
      <p:pic>
        <p:nvPicPr>
          <p:cNvPr id="1030" name="Picture 6" descr="Image of lots of different hairstyles">
            <a:extLst>
              <a:ext uri="{FF2B5EF4-FFF2-40B4-BE49-F238E27FC236}">
                <a16:creationId xmlns:a16="http://schemas.microsoft.com/office/drawing/2014/main" id="{43FB86B0-EAAF-49DA-9A8C-035507730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023" y="3421617"/>
            <a:ext cx="3740710" cy="19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21058" y="5397378"/>
            <a:ext cx="349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How we like to wear our hair.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2C0DC3-4CE0-4593-B474-2872B0B9E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416949" y="5623497"/>
            <a:ext cx="1665169" cy="8312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4A8B1D-31C7-4C3E-AC76-E84AAE6D7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26960" y="226961"/>
            <a:ext cx="1544913" cy="10909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D6F2AC1-4C54-49A7-98EB-E4A583436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6067" y="3727549"/>
            <a:ext cx="652134" cy="652134"/>
          </a:xfrm>
          <a:prstGeom prst="ellipse">
            <a:avLst/>
          </a:prstGeom>
          <a:solidFill>
            <a:srgbClr val="E85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0ACDB9-7F3E-4A9E-A45B-03A1ACE7A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332" y="1986643"/>
            <a:ext cx="762106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4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6F5D9F-4178-41F2-8F2A-08719BE2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93" y="407295"/>
            <a:ext cx="10515600" cy="184428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What makes us different?</a:t>
            </a:r>
            <a:b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The things we like to do…</a:t>
            </a:r>
            <a:b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4" name="Picture 3" descr="Image of lots of different spor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299" y="2130585"/>
            <a:ext cx="2596828" cy="2596828"/>
          </a:xfrm>
          <a:prstGeom prst="rect">
            <a:avLst/>
          </a:prstGeom>
        </p:spPr>
      </p:pic>
      <p:pic>
        <p:nvPicPr>
          <p:cNvPr id="7" name="Picture 6" descr="Image of lots of different games consol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127" y="4397814"/>
            <a:ext cx="2596828" cy="1947621"/>
          </a:xfrm>
          <a:prstGeom prst="rect">
            <a:avLst/>
          </a:prstGeom>
        </p:spPr>
      </p:pic>
      <p:pic>
        <p:nvPicPr>
          <p:cNvPr id="6" name="Picture 5" descr="Image of craft material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955" y="2025317"/>
            <a:ext cx="2019300" cy="2257425"/>
          </a:xfrm>
          <a:prstGeom prst="rect">
            <a:avLst/>
          </a:prstGeom>
        </p:spPr>
      </p:pic>
      <p:pic>
        <p:nvPicPr>
          <p:cNvPr id="5" name="Picture 4" descr="Image of young girl reading a book while sat on a pile of book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3251" y="3912711"/>
            <a:ext cx="2019300" cy="26477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45BB7A-5750-441E-BFE1-89C33330F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416949" y="5623497"/>
            <a:ext cx="1665169" cy="831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93322D-86A6-43EC-B113-F4E0B47D7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26960" y="226961"/>
            <a:ext cx="1544913" cy="109099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4D32CCA-3234-443C-8936-2D79C982F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6067" y="3727549"/>
            <a:ext cx="652134" cy="652134"/>
          </a:xfrm>
          <a:prstGeom prst="ellipse">
            <a:avLst/>
          </a:prstGeom>
          <a:solidFill>
            <a:srgbClr val="E85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C12777-BA42-413B-B656-5F8AE66DE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332" y="1986643"/>
            <a:ext cx="762106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6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1518CE6-1CDD-BAA1-AC06-3A4421734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93" y="407296"/>
            <a:ext cx="10515600" cy="122360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What makes us different?</a:t>
            </a:r>
            <a:b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The things we need to help us learn </a:t>
            </a:r>
          </a:p>
        </p:txBody>
      </p:sp>
      <p:pic>
        <p:nvPicPr>
          <p:cNvPr id="5" name="Picture 4" descr="Image of a pair of glass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373" y="2190036"/>
            <a:ext cx="3086100" cy="1485900"/>
          </a:xfrm>
          <a:prstGeom prst="rect">
            <a:avLst/>
          </a:prstGeom>
        </p:spPr>
      </p:pic>
      <p:pic>
        <p:nvPicPr>
          <p:cNvPr id="7" name="Picture 6" descr="Image of a hearing ai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640" y="1783840"/>
            <a:ext cx="2140720" cy="2140720"/>
          </a:xfrm>
          <a:prstGeom prst="rect">
            <a:avLst/>
          </a:prstGeom>
        </p:spPr>
      </p:pic>
      <p:pic>
        <p:nvPicPr>
          <p:cNvPr id="8" name="Picture 7" descr="Image of a 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6807" y="2133967"/>
            <a:ext cx="2429248" cy="1541969"/>
          </a:xfrm>
          <a:prstGeom prst="rect">
            <a:avLst/>
          </a:prstGeom>
        </p:spPr>
      </p:pic>
      <p:pic>
        <p:nvPicPr>
          <p:cNvPr id="6" name="Picture 5" descr="Image of different colour overlay squar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8462" y="3924560"/>
            <a:ext cx="2534133" cy="2534133"/>
          </a:xfrm>
          <a:prstGeom prst="rect">
            <a:avLst/>
          </a:prstGeom>
        </p:spPr>
      </p:pic>
      <p:pic>
        <p:nvPicPr>
          <p:cNvPr id="4" name="Picture 3" descr="Image of different pencil gri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747" y="4010549"/>
            <a:ext cx="2362153" cy="2362153"/>
          </a:xfrm>
          <a:prstGeom prst="rect">
            <a:avLst/>
          </a:prstGeom>
        </p:spPr>
      </p:pic>
      <p:pic>
        <p:nvPicPr>
          <p:cNvPr id="9" name="Picture 8" descr="Image of outdoor space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7327" y="4490809"/>
            <a:ext cx="3360526" cy="18818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41AA6B-77B4-4130-A5DA-69BE196D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416949" y="5623497"/>
            <a:ext cx="1665169" cy="8312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A809F2-1CB3-4C13-B8EA-3753C78E9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26960" y="226961"/>
            <a:ext cx="1544913" cy="109099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9CBEE84-017E-414C-81D0-3990AFCA5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6067" y="3727549"/>
            <a:ext cx="652134" cy="652134"/>
          </a:xfrm>
          <a:prstGeom prst="ellipse">
            <a:avLst/>
          </a:prstGeom>
          <a:solidFill>
            <a:srgbClr val="E85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1CF544-6353-43D4-AFC6-12014B9F5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332" y="1986643"/>
            <a:ext cx="762106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09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D14CF9-ED52-4976-B34A-C4733FDED5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96574" y="65965"/>
            <a:ext cx="10515600" cy="10289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Amazing things happen…</a:t>
            </a:r>
          </a:p>
        </p:txBody>
      </p:sp>
      <p:pic>
        <p:nvPicPr>
          <p:cNvPr id="4" name="RbwRrVw-CRo" descr="Video from the National Autistic Society called 'amazing things happen'. View on YouTube for captions. 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00300" y="1523211"/>
            <a:ext cx="7310459" cy="4112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7DE4B-1875-4616-B321-BFCBF2969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416949" y="5623497"/>
            <a:ext cx="1665169" cy="8312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2F3B35-97FA-4D96-B610-C97938107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26960" y="226961"/>
            <a:ext cx="1544913" cy="109099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52538D9-33E4-4B5D-ADB0-F39F1B69C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6067" y="3727549"/>
            <a:ext cx="652134" cy="652134"/>
          </a:xfrm>
          <a:prstGeom prst="ellipse">
            <a:avLst/>
          </a:prstGeom>
          <a:solidFill>
            <a:srgbClr val="E85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0187F1-AAA7-446D-A372-B90A91AF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332" y="1986643"/>
            <a:ext cx="762106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640" y="1325283"/>
            <a:ext cx="9240253" cy="42074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Some people you know might have autism. This means they might learn in different ways and need different things to help them at school and at work…..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12E21-BEE3-4E7C-98DE-2ACB675F1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416949" y="5623497"/>
            <a:ext cx="1665169" cy="831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7DE4A0-82D0-4BD2-A687-4B4E074E6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26960" y="226961"/>
            <a:ext cx="1544913" cy="109099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2898EC9-062E-45D1-9529-9D7064B60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26067" y="3727549"/>
            <a:ext cx="652134" cy="652134"/>
          </a:xfrm>
          <a:prstGeom prst="ellipse">
            <a:avLst/>
          </a:prstGeom>
          <a:solidFill>
            <a:srgbClr val="E85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73548-48E3-4E9D-849C-53D0599EC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32" y="1986643"/>
            <a:ext cx="762106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9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ubtitle 2">
            <a:extLst>
              <a:ext uri="{FF2B5EF4-FFF2-40B4-BE49-F238E27FC236}">
                <a16:creationId xmlns:a16="http://schemas.microsoft.com/office/drawing/2014/main" id="{F315A4E8-545D-45CF-A1A8-1448E5DCE77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9601" y="977013"/>
            <a:ext cx="10152798" cy="16557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Here at our school we are learning to be accepting and that’s why we are taking part in: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043570-82E2-4DB4-A64A-7A4F3511A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37"/>
          <a:stretch/>
        </p:blipFill>
        <p:spPr bwMode="auto">
          <a:xfrm>
            <a:off x="-778345" y="0"/>
            <a:ext cx="13315551" cy="652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B496C9-EEDB-4018-9007-E27D268B1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526831" y="6026729"/>
            <a:ext cx="1665169" cy="831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D39B3B-961D-4880-9D46-318AD04E4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636" y="5532895"/>
            <a:ext cx="1926683" cy="136059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48AAFA6-EC31-4299-869C-A13FAC099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3217" y="6531933"/>
            <a:ext cx="652134" cy="652134"/>
          </a:xfrm>
          <a:prstGeom prst="ellipse">
            <a:avLst/>
          </a:prstGeom>
          <a:solidFill>
            <a:srgbClr val="E85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7832A-91E5-441F-A398-94726FE28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553" y="3959263"/>
            <a:ext cx="762106" cy="828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8B08BA-9AC1-4F39-A52D-E1F80D3CE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3" t="10033" b="78845"/>
          <a:stretch/>
        </p:blipFill>
        <p:spPr bwMode="auto">
          <a:xfrm>
            <a:off x="8870483" y="2839381"/>
            <a:ext cx="3666723" cy="20941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Norfolk Autism Acceptance Week banner">
            <a:extLst>
              <a:ext uri="{FF2B5EF4-FFF2-40B4-BE49-F238E27FC236}">
                <a16:creationId xmlns:a16="http://schemas.microsoft.com/office/drawing/2014/main" id="{588524E8-913D-4F5B-ACEC-BF4C6C784A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0" t="4217" r="31628" b="83190"/>
          <a:stretch/>
        </p:blipFill>
        <p:spPr bwMode="auto">
          <a:xfrm>
            <a:off x="3701716" y="3039701"/>
            <a:ext cx="4788568" cy="2371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74AB49-6CA4-403C-A1C9-F4D15CB82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520393" flipH="1">
            <a:off x="-1010807" y="2277933"/>
            <a:ext cx="2247133" cy="112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4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410</Words>
  <Application>Microsoft Office PowerPoint</Application>
  <PresentationFormat>Widescreen</PresentationFormat>
  <Paragraphs>60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Office Theme</vt:lpstr>
      <vt:lpstr>Norfolk Autism Acceptance Week</vt:lpstr>
      <vt:lpstr>What do you think your school would be like if everyone was the same? </vt:lpstr>
      <vt:lpstr>What makes us different?  The way we look… </vt:lpstr>
      <vt:lpstr>What makes us different?  The things we like to do…  </vt:lpstr>
      <vt:lpstr>What makes us different?  The things we need to help us learn </vt:lpstr>
      <vt:lpstr>Amazing things happen…</vt:lpstr>
      <vt:lpstr>Some people you know might have autism. This means they might learn in different ways and need different things to help them at school and at work…..</vt:lpstr>
      <vt:lpstr>Here at our school we are learning to be accepting and that’s why we are taking part in: </vt:lpstr>
    </vt:vector>
  </TitlesOfParts>
  <Company>John Grant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Acceptance Week Assembly</dc:title>
  <dc:creator>Belinda Brookes</dc:creator>
  <cp:lastModifiedBy>Emma Joslin</cp:lastModifiedBy>
  <cp:revision>29</cp:revision>
  <dcterms:created xsi:type="dcterms:W3CDTF">2022-01-14T10:31:52Z</dcterms:created>
  <dcterms:modified xsi:type="dcterms:W3CDTF">2024-02-19T08:49:39Z</dcterms:modified>
</cp:coreProperties>
</file>