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sldIdLst>
    <p:sldId id="546" r:id="rId5"/>
    <p:sldId id="1768" r:id="rId6"/>
    <p:sldId id="547" r:id="rId7"/>
    <p:sldId id="1751" r:id="rId8"/>
    <p:sldId id="548" r:id="rId9"/>
    <p:sldId id="549" r:id="rId10"/>
    <p:sldId id="550" r:id="rId11"/>
    <p:sldId id="551" r:id="rId12"/>
    <p:sldId id="552" r:id="rId13"/>
    <p:sldId id="553" r:id="rId14"/>
    <p:sldId id="554" r:id="rId15"/>
    <p:sldId id="556" r:id="rId16"/>
    <p:sldId id="555" r:id="rId17"/>
    <p:sldId id="557" r:id="rId18"/>
    <p:sldId id="538" r:id="rId19"/>
    <p:sldId id="1730" r:id="rId20"/>
    <p:sldId id="558" r:id="rId21"/>
    <p:sldId id="559" r:id="rId22"/>
    <p:sldId id="560" r:id="rId23"/>
    <p:sldId id="561" r:id="rId24"/>
    <p:sldId id="563" r:id="rId25"/>
    <p:sldId id="1763" r:id="rId26"/>
    <p:sldId id="460" r:id="rId27"/>
    <p:sldId id="565" r:id="rId28"/>
    <p:sldId id="566" r:id="rId29"/>
    <p:sldId id="567" r:id="rId30"/>
    <p:sldId id="5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1D2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784" autoAdjust="0"/>
  </p:normalViewPr>
  <p:slideViewPr>
    <p:cSldViewPr snapToGrid="0">
      <p:cViewPr varScale="1">
        <p:scale>
          <a:sx n="53" d="100"/>
          <a:sy n="53" d="100"/>
        </p:scale>
        <p:origin x="19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00073E-DAB8-4508-BDA8-E6BEFD5626A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48BA7DC-025B-4142-85C3-4B7958974634}">
      <dgm:prSet/>
      <dgm:spPr/>
      <dgm:t>
        <a:bodyPr/>
        <a:lstStyle/>
        <a:p>
          <a:pPr>
            <a:lnSpc>
              <a:spcPct val="100000"/>
            </a:lnSpc>
          </a:pPr>
          <a:r>
            <a:rPr lang="en-GB" dirty="0">
              <a:latin typeface="Arial" panose="020B0604020202020204" pitchFamily="34" charset="0"/>
              <a:cs typeface="Arial" panose="020B0604020202020204" pitchFamily="34" charset="0"/>
            </a:rPr>
            <a:t>Understand some key points from DfE RSHE guidance</a:t>
          </a:r>
          <a:endParaRPr lang="en-US" dirty="0">
            <a:latin typeface="Arial" panose="020B0604020202020204" pitchFamily="34" charset="0"/>
            <a:cs typeface="Arial" panose="020B0604020202020204" pitchFamily="34" charset="0"/>
          </a:endParaRPr>
        </a:p>
      </dgm:t>
    </dgm:pt>
    <dgm:pt modelId="{900A326D-E26F-4EAF-B4F2-0C1EC76D3DD9}" type="parTrans" cxnId="{8303DCE9-B0E6-4649-A85D-B930DD7DA81F}">
      <dgm:prSet/>
      <dgm:spPr/>
      <dgm:t>
        <a:bodyPr/>
        <a:lstStyle/>
        <a:p>
          <a:endParaRPr lang="en-US"/>
        </a:p>
      </dgm:t>
    </dgm:pt>
    <dgm:pt modelId="{43508289-4CCB-41EF-9107-89B76FD02545}" type="sibTrans" cxnId="{8303DCE9-B0E6-4649-A85D-B930DD7DA81F}">
      <dgm:prSet/>
      <dgm:spPr/>
      <dgm:t>
        <a:bodyPr/>
        <a:lstStyle/>
        <a:p>
          <a:pPr>
            <a:lnSpc>
              <a:spcPct val="100000"/>
            </a:lnSpc>
          </a:pPr>
          <a:endParaRPr lang="en-US"/>
        </a:p>
      </dgm:t>
    </dgm:pt>
    <dgm:pt modelId="{33B8FCC2-C41C-42B0-BBC0-C1488E1A8886}">
      <dgm:prSet/>
      <dgm:spPr/>
      <dgm:t>
        <a:bodyPr/>
        <a:lstStyle/>
        <a:p>
          <a:pPr>
            <a:lnSpc>
              <a:spcPct val="100000"/>
            </a:lnSpc>
          </a:pPr>
          <a:r>
            <a:rPr lang="en-GB" dirty="0">
              <a:latin typeface="Arial" panose="020B0604020202020204" pitchFamily="34" charset="0"/>
              <a:cs typeface="Arial" panose="020B0604020202020204" pitchFamily="34" charset="0"/>
            </a:rPr>
            <a:t>Recognise the importance of RSHE for our pupils</a:t>
          </a:r>
          <a:endParaRPr lang="en-US" dirty="0">
            <a:latin typeface="Arial" panose="020B0604020202020204" pitchFamily="34" charset="0"/>
            <a:cs typeface="Arial" panose="020B0604020202020204" pitchFamily="34" charset="0"/>
          </a:endParaRPr>
        </a:p>
      </dgm:t>
    </dgm:pt>
    <dgm:pt modelId="{41C4D768-1755-477E-9259-7551B18B47BE}" type="parTrans" cxnId="{4B2CB337-D822-403C-9A44-5279E83E6EEC}">
      <dgm:prSet/>
      <dgm:spPr/>
      <dgm:t>
        <a:bodyPr/>
        <a:lstStyle/>
        <a:p>
          <a:endParaRPr lang="en-US"/>
        </a:p>
      </dgm:t>
    </dgm:pt>
    <dgm:pt modelId="{D06B18CF-EEF7-4CD3-81D6-8415506129C1}" type="sibTrans" cxnId="{4B2CB337-D822-403C-9A44-5279E83E6EEC}">
      <dgm:prSet/>
      <dgm:spPr/>
      <dgm:t>
        <a:bodyPr/>
        <a:lstStyle/>
        <a:p>
          <a:pPr>
            <a:lnSpc>
              <a:spcPct val="100000"/>
            </a:lnSpc>
          </a:pPr>
          <a:endParaRPr lang="en-US"/>
        </a:p>
      </dgm:t>
    </dgm:pt>
    <dgm:pt modelId="{99B530C4-75C3-4D41-B6E0-FFB081C958C6}">
      <dgm:prSet/>
      <dgm:spPr/>
      <dgm:t>
        <a:bodyPr/>
        <a:lstStyle/>
        <a:p>
          <a:pPr>
            <a:lnSpc>
              <a:spcPct val="100000"/>
            </a:lnSpc>
          </a:pPr>
          <a:r>
            <a:rPr lang="en-GB">
              <a:latin typeface="Arial" panose="020B0604020202020204" pitchFamily="34" charset="0"/>
              <a:cs typeface="Arial" panose="020B0604020202020204" pitchFamily="34" charset="0"/>
            </a:rPr>
            <a:t>Familiarisation with school curriculum and policy</a:t>
          </a:r>
          <a:endParaRPr lang="en-US">
            <a:latin typeface="Arial" panose="020B0604020202020204" pitchFamily="34" charset="0"/>
            <a:cs typeface="Arial" panose="020B0604020202020204" pitchFamily="34" charset="0"/>
          </a:endParaRPr>
        </a:p>
      </dgm:t>
    </dgm:pt>
    <dgm:pt modelId="{1998D4D1-F14D-4661-96D9-9530878C5815}" type="parTrans" cxnId="{2E4BB10A-EED7-4B7E-8E3C-C9064F90D3D3}">
      <dgm:prSet/>
      <dgm:spPr/>
      <dgm:t>
        <a:bodyPr/>
        <a:lstStyle/>
        <a:p>
          <a:endParaRPr lang="en-US"/>
        </a:p>
      </dgm:t>
    </dgm:pt>
    <dgm:pt modelId="{FD0FCAFA-57A2-4A74-9239-614885179E0C}" type="sibTrans" cxnId="{2E4BB10A-EED7-4B7E-8E3C-C9064F90D3D3}">
      <dgm:prSet/>
      <dgm:spPr/>
      <dgm:t>
        <a:bodyPr/>
        <a:lstStyle/>
        <a:p>
          <a:pPr>
            <a:lnSpc>
              <a:spcPct val="100000"/>
            </a:lnSpc>
          </a:pPr>
          <a:endParaRPr lang="en-US"/>
        </a:p>
      </dgm:t>
    </dgm:pt>
    <dgm:pt modelId="{17D74930-FD25-4B4C-BE4D-98DB7348CBD6}">
      <dgm:prSet/>
      <dgm:spPr/>
      <dgm:t>
        <a:bodyPr/>
        <a:lstStyle/>
        <a:p>
          <a:pPr>
            <a:lnSpc>
              <a:spcPct val="100000"/>
            </a:lnSpc>
          </a:pPr>
          <a:r>
            <a:rPr lang="en-GB">
              <a:latin typeface="Arial" panose="020B0604020202020204" pitchFamily="34" charset="0"/>
              <a:cs typeface="Arial" panose="020B0604020202020204" pitchFamily="34" charset="0"/>
            </a:rPr>
            <a:t>Develop consistent approaches to teaching RSHE within the school.</a:t>
          </a:r>
          <a:endParaRPr lang="en-US">
            <a:latin typeface="Arial" panose="020B0604020202020204" pitchFamily="34" charset="0"/>
            <a:cs typeface="Arial" panose="020B0604020202020204" pitchFamily="34" charset="0"/>
          </a:endParaRPr>
        </a:p>
      </dgm:t>
    </dgm:pt>
    <dgm:pt modelId="{A2A57228-5FBD-4938-9B6A-C252F508D779}" type="parTrans" cxnId="{0F15B139-4DD6-4C28-98DA-A28597B1B119}">
      <dgm:prSet/>
      <dgm:spPr/>
      <dgm:t>
        <a:bodyPr/>
        <a:lstStyle/>
        <a:p>
          <a:endParaRPr lang="en-US"/>
        </a:p>
      </dgm:t>
    </dgm:pt>
    <dgm:pt modelId="{1A27E177-A924-4464-B108-85BE60B416FA}" type="sibTrans" cxnId="{0F15B139-4DD6-4C28-98DA-A28597B1B119}">
      <dgm:prSet/>
      <dgm:spPr/>
      <dgm:t>
        <a:bodyPr/>
        <a:lstStyle/>
        <a:p>
          <a:endParaRPr lang="en-US"/>
        </a:p>
      </dgm:t>
    </dgm:pt>
    <dgm:pt modelId="{F34218C5-0A09-46D6-BD44-C5F7ADAB1E16}" type="pres">
      <dgm:prSet presAssocID="{F200073E-DAB8-4508-BDA8-E6BEFD5626AF}" presName="root" presStyleCnt="0">
        <dgm:presLayoutVars>
          <dgm:dir/>
          <dgm:resizeHandles val="exact"/>
        </dgm:presLayoutVars>
      </dgm:prSet>
      <dgm:spPr/>
    </dgm:pt>
    <dgm:pt modelId="{D58B5A36-8B21-476D-AE42-09FD64FDA808}" type="pres">
      <dgm:prSet presAssocID="{F200073E-DAB8-4508-BDA8-E6BEFD5626AF}" presName="container" presStyleCnt="0">
        <dgm:presLayoutVars>
          <dgm:dir/>
          <dgm:resizeHandles val="exact"/>
        </dgm:presLayoutVars>
      </dgm:prSet>
      <dgm:spPr/>
    </dgm:pt>
    <dgm:pt modelId="{1079299E-478A-41FA-A4ED-EA95CDA0F071}" type="pres">
      <dgm:prSet presAssocID="{D48BA7DC-025B-4142-85C3-4B7958974634}" presName="compNode" presStyleCnt="0"/>
      <dgm:spPr/>
    </dgm:pt>
    <dgm:pt modelId="{D1465BB0-DFBF-451C-839D-00BD4069F47C}" type="pres">
      <dgm:prSet presAssocID="{D48BA7DC-025B-4142-85C3-4B7958974634}" presName="iconBgRect" presStyleLbl="bgShp" presStyleIdx="0" presStyleCnt="4"/>
      <dgm:spPr/>
    </dgm:pt>
    <dgm:pt modelId="{D324F534-6DAF-4386-B300-D0139922D7DB}" type="pres">
      <dgm:prSet presAssocID="{D48BA7DC-025B-4142-85C3-4B795897463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0BA9071-BFA4-4142-AA40-1C97ED235286}" type="pres">
      <dgm:prSet presAssocID="{D48BA7DC-025B-4142-85C3-4B7958974634}" presName="spaceRect" presStyleCnt="0"/>
      <dgm:spPr/>
    </dgm:pt>
    <dgm:pt modelId="{E507FA3F-9FC8-40FF-BE21-C73E1120954D}" type="pres">
      <dgm:prSet presAssocID="{D48BA7DC-025B-4142-85C3-4B7958974634}" presName="textRect" presStyleLbl="revTx" presStyleIdx="0" presStyleCnt="4">
        <dgm:presLayoutVars>
          <dgm:chMax val="1"/>
          <dgm:chPref val="1"/>
        </dgm:presLayoutVars>
      </dgm:prSet>
      <dgm:spPr/>
    </dgm:pt>
    <dgm:pt modelId="{0F519F82-A3D6-4D26-8189-7AA3164000A8}" type="pres">
      <dgm:prSet presAssocID="{43508289-4CCB-41EF-9107-89B76FD02545}" presName="sibTrans" presStyleLbl="sibTrans2D1" presStyleIdx="0" presStyleCnt="0"/>
      <dgm:spPr/>
    </dgm:pt>
    <dgm:pt modelId="{B07F686E-0EE3-4EDC-B8F7-5149958AB48F}" type="pres">
      <dgm:prSet presAssocID="{33B8FCC2-C41C-42B0-BBC0-C1488E1A8886}" presName="compNode" presStyleCnt="0"/>
      <dgm:spPr/>
    </dgm:pt>
    <dgm:pt modelId="{6F833006-7147-40DB-B6CC-BF6B4DCC11DA}" type="pres">
      <dgm:prSet presAssocID="{33B8FCC2-C41C-42B0-BBC0-C1488E1A8886}" presName="iconBgRect" presStyleLbl="bgShp" presStyleIdx="1" presStyleCnt="4"/>
      <dgm:spPr/>
    </dgm:pt>
    <dgm:pt modelId="{529DC402-42BC-433D-8D72-E379D0D3E466}" type="pres">
      <dgm:prSet presAssocID="{33B8FCC2-C41C-42B0-BBC0-C1488E1A888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2EBC83D-6BAB-4C2D-A403-1B39BD4CA871}" type="pres">
      <dgm:prSet presAssocID="{33B8FCC2-C41C-42B0-BBC0-C1488E1A8886}" presName="spaceRect" presStyleCnt="0"/>
      <dgm:spPr/>
    </dgm:pt>
    <dgm:pt modelId="{509A84E6-E58F-439D-8739-622336E2BDC7}" type="pres">
      <dgm:prSet presAssocID="{33B8FCC2-C41C-42B0-BBC0-C1488E1A8886}" presName="textRect" presStyleLbl="revTx" presStyleIdx="1" presStyleCnt="4">
        <dgm:presLayoutVars>
          <dgm:chMax val="1"/>
          <dgm:chPref val="1"/>
        </dgm:presLayoutVars>
      </dgm:prSet>
      <dgm:spPr/>
    </dgm:pt>
    <dgm:pt modelId="{03F2CA6B-F1D1-4DB3-83D9-4DA464EB67C5}" type="pres">
      <dgm:prSet presAssocID="{D06B18CF-EEF7-4CD3-81D6-8415506129C1}" presName="sibTrans" presStyleLbl="sibTrans2D1" presStyleIdx="0" presStyleCnt="0"/>
      <dgm:spPr/>
    </dgm:pt>
    <dgm:pt modelId="{FA61F60B-B605-461E-8C91-2B5D089DD137}" type="pres">
      <dgm:prSet presAssocID="{99B530C4-75C3-4D41-B6E0-FFB081C958C6}" presName="compNode" presStyleCnt="0"/>
      <dgm:spPr/>
    </dgm:pt>
    <dgm:pt modelId="{2FF8D4F2-04D5-4290-8532-26C1B2CE18B9}" type="pres">
      <dgm:prSet presAssocID="{99B530C4-75C3-4D41-B6E0-FFB081C958C6}" presName="iconBgRect" presStyleLbl="bgShp" presStyleIdx="2" presStyleCnt="4"/>
      <dgm:spPr/>
    </dgm:pt>
    <dgm:pt modelId="{932DDD73-A17C-461E-B187-B401C24D88D8}" type="pres">
      <dgm:prSet presAssocID="{99B530C4-75C3-4D41-B6E0-FFB081C958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52AF8A7B-D4F4-437F-A034-74869CAC8C7B}" type="pres">
      <dgm:prSet presAssocID="{99B530C4-75C3-4D41-B6E0-FFB081C958C6}" presName="spaceRect" presStyleCnt="0"/>
      <dgm:spPr/>
    </dgm:pt>
    <dgm:pt modelId="{05A0DA9A-06B5-423E-904B-2BB3878AA733}" type="pres">
      <dgm:prSet presAssocID="{99B530C4-75C3-4D41-B6E0-FFB081C958C6}" presName="textRect" presStyleLbl="revTx" presStyleIdx="2" presStyleCnt="4">
        <dgm:presLayoutVars>
          <dgm:chMax val="1"/>
          <dgm:chPref val="1"/>
        </dgm:presLayoutVars>
      </dgm:prSet>
      <dgm:spPr/>
    </dgm:pt>
    <dgm:pt modelId="{F8704110-B868-49B7-8B68-E98CD8B5C9BB}" type="pres">
      <dgm:prSet presAssocID="{FD0FCAFA-57A2-4A74-9239-614885179E0C}" presName="sibTrans" presStyleLbl="sibTrans2D1" presStyleIdx="0" presStyleCnt="0"/>
      <dgm:spPr/>
    </dgm:pt>
    <dgm:pt modelId="{A8E756E9-77B6-4B9C-AF1B-99053D30BB3D}" type="pres">
      <dgm:prSet presAssocID="{17D74930-FD25-4B4C-BE4D-98DB7348CBD6}" presName="compNode" presStyleCnt="0"/>
      <dgm:spPr/>
    </dgm:pt>
    <dgm:pt modelId="{B698E3DC-1AC5-4271-BDA3-626E77613DD6}" type="pres">
      <dgm:prSet presAssocID="{17D74930-FD25-4B4C-BE4D-98DB7348CBD6}" presName="iconBgRect" presStyleLbl="bgShp" presStyleIdx="3" presStyleCnt="4"/>
      <dgm:spPr/>
    </dgm:pt>
    <dgm:pt modelId="{A79765BA-E0E0-4396-9A5C-3143F1599E50}" type="pres">
      <dgm:prSet presAssocID="{17D74930-FD25-4B4C-BE4D-98DB7348CB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A829129A-EBD9-4CF0-ADB3-35D3F5BD5F42}" type="pres">
      <dgm:prSet presAssocID="{17D74930-FD25-4B4C-BE4D-98DB7348CBD6}" presName="spaceRect" presStyleCnt="0"/>
      <dgm:spPr/>
    </dgm:pt>
    <dgm:pt modelId="{6A423987-06D8-4335-8CB5-58CB22F067FB}" type="pres">
      <dgm:prSet presAssocID="{17D74930-FD25-4B4C-BE4D-98DB7348CBD6}" presName="textRect" presStyleLbl="revTx" presStyleIdx="3" presStyleCnt="4">
        <dgm:presLayoutVars>
          <dgm:chMax val="1"/>
          <dgm:chPref val="1"/>
        </dgm:presLayoutVars>
      </dgm:prSet>
      <dgm:spPr/>
    </dgm:pt>
  </dgm:ptLst>
  <dgm:cxnLst>
    <dgm:cxn modelId="{B42BB908-4A1C-431A-BAB4-CFDF16372212}" type="presOf" srcId="{D48BA7DC-025B-4142-85C3-4B7958974634}" destId="{E507FA3F-9FC8-40FF-BE21-C73E1120954D}" srcOrd="0" destOrd="0" presId="urn:microsoft.com/office/officeart/2018/2/layout/IconCircleList"/>
    <dgm:cxn modelId="{2E4BB10A-EED7-4B7E-8E3C-C9064F90D3D3}" srcId="{F200073E-DAB8-4508-BDA8-E6BEFD5626AF}" destId="{99B530C4-75C3-4D41-B6E0-FFB081C958C6}" srcOrd="2" destOrd="0" parTransId="{1998D4D1-F14D-4661-96D9-9530878C5815}" sibTransId="{FD0FCAFA-57A2-4A74-9239-614885179E0C}"/>
    <dgm:cxn modelId="{A469760D-3044-4F28-9B90-A29C348ABF22}" type="presOf" srcId="{F200073E-DAB8-4508-BDA8-E6BEFD5626AF}" destId="{F34218C5-0A09-46D6-BD44-C5F7ADAB1E16}" srcOrd="0" destOrd="0" presId="urn:microsoft.com/office/officeart/2018/2/layout/IconCircleList"/>
    <dgm:cxn modelId="{4B2CB337-D822-403C-9A44-5279E83E6EEC}" srcId="{F200073E-DAB8-4508-BDA8-E6BEFD5626AF}" destId="{33B8FCC2-C41C-42B0-BBC0-C1488E1A8886}" srcOrd="1" destOrd="0" parTransId="{41C4D768-1755-477E-9259-7551B18B47BE}" sibTransId="{D06B18CF-EEF7-4CD3-81D6-8415506129C1}"/>
    <dgm:cxn modelId="{0F15B139-4DD6-4C28-98DA-A28597B1B119}" srcId="{F200073E-DAB8-4508-BDA8-E6BEFD5626AF}" destId="{17D74930-FD25-4B4C-BE4D-98DB7348CBD6}" srcOrd="3" destOrd="0" parTransId="{A2A57228-5FBD-4938-9B6A-C252F508D779}" sibTransId="{1A27E177-A924-4464-B108-85BE60B416FA}"/>
    <dgm:cxn modelId="{5829425B-C11E-4643-8AD1-E35C1B78FD8B}" type="presOf" srcId="{FD0FCAFA-57A2-4A74-9239-614885179E0C}" destId="{F8704110-B868-49B7-8B68-E98CD8B5C9BB}" srcOrd="0" destOrd="0" presId="urn:microsoft.com/office/officeart/2018/2/layout/IconCircleList"/>
    <dgm:cxn modelId="{2598A54B-C49E-4FBB-BE00-5C390389B7F2}" type="presOf" srcId="{99B530C4-75C3-4D41-B6E0-FFB081C958C6}" destId="{05A0DA9A-06B5-423E-904B-2BB3878AA733}" srcOrd="0" destOrd="0" presId="urn:microsoft.com/office/officeart/2018/2/layout/IconCircleList"/>
    <dgm:cxn modelId="{4E4A406E-1F54-440D-A216-5AF2AE15B148}" type="presOf" srcId="{43508289-4CCB-41EF-9107-89B76FD02545}" destId="{0F519F82-A3D6-4D26-8189-7AA3164000A8}" srcOrd="0" destOrd="0" presId="urn:microsoft.com/office/officeart/2018/2/layout/IconCircleList"/>
    <dgm:cxn modelId="{35654F75-8BAA-4BEE-92F6-888A690D4213}" type="presOf" srcId="{17D74930-FD25-4B4C-BE4D-98DB7348CBD6}" destId="{6A423987-06D8-4335-8CB5-58CB22F067FB}" srcOrd="0" destOrd="0" presId="urn:microsoft.com/office/officeart/2018/2/layout/IconCircleList"/>
    <dgm:cxn modelId="{CE8B3CBE-D1ED-43BB-9EC0-AEFA2ED2F6AA}" type="presOf" srcId="{D06B18CF-EEF7-4CD3-81D6-8415506129C1}" destId="{03F2CA6B-F1D1-4DB3-83D9-4DA464EB67C5}" srcOrd="0" destOrd="0" presId="urn:microsoft.com/office/officeart/2018/2/layout/IconCircleList"/>
    <dgm:cxn modelId="{9E416FDC-DCC0-4457-B4B9-EED4AB7C9F90}" type="presOf" srcId="{33B8FCC2-C41C-42B0-BBC0-C1488E1A8886}" destId="{509A84E6-E58F-439D-8739-622336E2BDC7}" srcOrd="0" destOrd="0" presId="urn:microsoft.com/office/officeart/2018/2/layout/IconCircleList"/>
    <dgm:cxn modelId="{8303DCE9-B0E6-4649-A85D-B930DD7DA81F}" srcId="{F200073E-DAB8-4508-BDA8-E6BEFD5626AF}" destId="{D48BA7DC-025B-4142-85C3-4B7958974634}" srcOrd="0" destOrd="0" parTransId="{900A326D-E26F-4EAF-B4F2-0C1EC76D3DD9}" sibTransId="{43508289-4CCB-41EF-9107-89B76FD02545}"/>
    <dgm:cxn modelId="{CF5B4723-C26D-480D-B080-C2FD79FEE8D9}" type="presParOf" srcId="{F34218C5-0A09-46D6-BD44-C5F7ADAB1E16}" destId="{D58B5A36-8B21-476D-AE42-09FD64FDA808}" srcOrd="0" destOrd="0" presId="urn:microsoft.com/office/officeart/2018/2/layout/IconCircleList"/>
    <dgm:cxn modelId="{DAF27D28-3C8F-4F4F-B99B-CCAF54274BB5}" type="presParOf" srcId="{D58B5A36-8B21-476D-AE42-09FD64FDA808}" destId="{1079299E-478A-41FA-A4ED-EA95CDA0F071}" srcOrd="0" destOrd="0" presId="urn:microsoft.com/office/officeart/2018/2/layout/IconCircleList"/>
    <dgm:cxn modelId="{54595C06-11FF-4DD4-BDA8-0336C8388C39}" type="presParOf" srcId="{1079299E-478A-41FA-A4ED-EA95CDA0F071}" destId="{D1465BB0-DFBF-451C-839D-00BD4069F47C}" srcOrd="0" destOrd="0" presId="urn:microsoft.com/office/officeart/2018/2/layout/IconCircleList"/>
    <dgm:cxn modelId="{BA0AB6EE-E817-4122-8B68-972466AB71DB}" type="presParOf" srcId="{1079299E-478A-41FA-A4ED-EA95CDA0F071}" destId="{D324F534-6DAF-4386-B300-D0139922D7DB}" srcOrd="1" destOrd="0" presId="urn:microsoft.com/office/officeart/2018/2/layout/IconCircleList"/>
    <dgm:cxn modelId="{3394D7F4-30BC-44E8-A1E6-682480E84CBE}" type="presParOf" srcId="{1079299E-478A-41FA-A4ED-EA95CDA0F071}" destId="{A0BA9071-BFA4-4142-AA40-1C97ED235286}" srcOrd="2" destOrd="0" presId="urn:microsoft.com/office/officeart/2018/2/layout/IconCircleList"/>
    <dgm:cxn modelId="{8187080B-BF94-45A4-B62D-3A61BF6DD596}" type="presParOf" srcId="{1079299E-478A-41FA-A4ED-EA95CDA0F071}" destId="{E507FA3F-9FC8-40FF-BE21-C73E1120954D}" srcOrd="3" destOrd="0" presId="urn:microsoft.com/office/officeart/2018/2/layout/IconCircleList"/>
    <dgm:cxn modelId="{8A929D6D-5CC8-4A63-80A0-4B28F8FFBC81}" type="presParOf" srcId="{D58B5A36-8B21-476D-AE42-09FD64FDA808}" destId="{0F519F82-A3D6-4D26-8189-7AA3164000A8}" srcOrd="1" destOrd="0" presId="urn:microsoft.com/office/officeart/2018/2/layout/IconCircleList"/>
    <dgm:cxn modelId="{9DCD621C-89A4-48C7-AB82-A5585E29D6D2}" type="presParOf" srcId="{D58B5A36-8B21-476D-AE42-09FD64FDA808}" destId="{B07F686E-0EE3-4EDC-B8F7-5149958AB48F}" srcOrd="2" destOrd="0" presId="urn:microsoft.com/office/officeart/2018/2/layout/IconCircleList"/>
    <dgm:cxn modelId="{46FBEEB7-F7CD-4129-AF35-FFF852D8DFAA}" type="presParOf" srcId="{B07F686E-0EE3-4EDC-B8F7-5149958AB48F}" destId="{6F833006-7147-40DB-B6CC-BF6B4DCC11DA}" srcOrd="0" destOrd="0" presId="urn:microsoft.com/office/officeart/2018/2/layout/IconCircleList"/>
    <dgm:cxn modelId="{D7035F6C-BA36-4057-9D59-7DC9F80B2124}" type="presParOf" srcId="{B07F686E-0EE3-4EDC-B8F7-5149958AB48F}" destId="{529DC402-42BC-433D-8D72-E379D0D3E466}" srcOrd="1" destOrd="0" presId="urn:microsoft.com/office/officeart/2018/2/layout/IconCircleList"/>
    <dgm:cxn modelId="{3213486F-CCB9-4889-AEE4-A0A3AF5DCB80}" type="presParOf" srcId="{B07F686E-0EE3-4EDC-B8F7-5149958AB48F}" destId="{F2EBC83D-6BAB-4C2D-A403-1B39BD4CA871}" srcOrd="2" destOrd="0" presId="urn:microsoft.com/office/officeart/2018/2/layout/IconCircleList"/>
    <dgm:cxn modelId="{CC69E254-5EFA-4647-AF95-7B2DCF9E5D10}" type="presParOf" srcId="{B07F686E-0EE3-4EDC-B8F7-5149958AB48F}" destId="{509A84E6-E58F-439D-8739-622336E2BDC7}" srcOrd="3" destOrd="0" presId="urn:microsoft.com/office/officeart/2018/2/layout/IconCircleList"/>
    <dgm:cxn modelId="{48F11717-1470-43CA-82FC-8EE7F9F63721}" type="presParOf" srcId="{D58B5A36-8B21-476D-AE42-09FD64FDA808}" destId="{03F2CA6B-F1D1-4DB3-83D9-4DA464EB67C5}" srcOrd="3" destOrd="0" presId="urn:microsoft.com/office/officeart/2018/2/layout/IconCircleList"/>
    <dgm:cxn modelId="{24518D26-AA3F-4D2F-B17B-F34D5E83510C}" type="presParOf" srcId="{D58B5A36-8B21-476D-AE42-09FD64FDA808}" destId="{FA61F60B-B605-461E-8C91-2B5D089DD137}" srcOrd="4" destOrd="0" presId="urn:microsoft.com/office/officeart/2018/2/layout/IconCircleList"/>
    <dgm:cxn modelId="{D2151BE4-02F7-4545-8876-A45518212250}" type="presParOf" srcId="{FA61F60B-B605-461E-8C91-2B5D089DD137}" destId="{2FF8D4F2-04D5-4290-8532-26C1B2CE18B9}" srcOrd="0" destOrd="0" presId="urn:microsoft.com/office/officeart/2018/2/layout/IconCircleList"/>
    <dgm:cxn modelId="{166E7155-0F91-45E9-B6F9-BC9F37AF4CE4}" type="presParOf" srcId="{FA61F60B-B605-461E-8C91-2B5D089DD137}" destId="{932DDD73-A17C-461E-B187-B401C24D88D8}" srcOrd="1" destOrd="0" presId="urn:microsoft.com/office/officeart/2018/2/layout/IconCircleList"/>
    <dgm:cxn modelId="{77AB5E1B-2C32-4D0C-8158-F17B822FC950}" type="presParOf" srcId="{FA61F60B-B605-461E-8C91-2B5D089DD137}" destId="{52AF8A7B-D4F4-437F-A034-74869CAC8C7B}" srcOrd="2" destOrd="0" presId="urn:microsoft.com/office/officeart/2018/2/layout/IconCircleList"/>
    <dgm:cxn modelId="{05753B5D-F5AE-4725-88EB-3EF2077CD33A}" type="presParOf" srcId="{FA61F60B-B605-461E-8C91-2B5D089DD137}" destId="{05A0DA9A-06B5-423E-904B-2BB3878AA733}" srcOrd="3" destOrd="0" presId="urn:microsoft.com/office/officeart/2018/2/layout/IconCircleList"/>
    <dgm:cxn modelId="{D5AF18A6-7019-41B0-B3BC-1E10BA74242A}" type="presParOf" srcId="{D58B5A36-8B21-476D-AE42-09FD64FDA808}" destId="{F8704110-B868-49B7-8B68-E98CD8B5C9BB}" srcOrd="5" destOrd="0" presId="urn:microsoft.com/office/officeart/2018/2/layout/IconCircleList"/>
    <dgm:cxn modelId="{D4DBD60C-DB89-4175-A30F-56E771BE0C61}" type="presParOf" srcId="{D58B5A36-8B21-476D-AE42-09FD64FDA808}" destId="{A8E756E9-77B6-4B9C-AF1B-99053D30BB3D}" srcOrd="6" destOrd="0" presId="urn:microsoft.com/office/officeart/2018/2/layout/IconCircleList"/>
    <dgm:cxn modelId="{33D56ABC-57EB-4105-89F0-5E32586016F5}" type="presParOf" srcId="{A8E756E9-77B6-4B9C-AF1B-99053D30BB3D}" destId="{B698E3DC-1AC5-4271-BDA3-626E77613DD6}" srcOrd="0" destOrd="0" presId="urn:microsoft.com/office/officeart/2018/2/layout/IconCircleList"/>
    <dgm:cxn modelId="{A62B852F-00D1-4DC8-8830-22CA394ADA95}" type="presParOf" srcId="{A8E756E9-77B6-4B9C-AF1B-99053D30BB3D}" destId="{A79765BA-E0E0-4396-9A5C-3143F1599E50}" srcOrd="1" destOrd="0" presId="urn:microsoft.com/office/officeart/2018/2/layout/IconCircleList"/>
    <dgm:cxn modelId="{27CE7811-A08B-4783-93CC-87F0DFF8EE11}" type="presParOf" srcId="{A8E756E9-77B6-4B9C-AF1B-99053D30BB3D}" destId="{A829129A-EBD9-4CF0-ADB3-35D3F5BD5F42}" srcOrd="2" destOrd="0" presId="urn:microsoft.com/office/officeart/2018/2/layout/IconCircleList"/>
    <dgm:cxn modelId="{65DE040C-05DD-4968-BAF7-BC1395926DBD}" type="presParOf" srcId="{A8E756E9-77B6-4B9C-AF1B-99053D30BB3D}" destId="{6A423987-06D8-4335-8CB5-58CB22F067F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9F142C-D2E6-4B75-884F-6AA679E52E7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C4D6731-603C-4DCF-BBA1-E2054F7C715E}">
      <dgm:prSet custT="1"/>
      <dgm:spPr/>
      <dgm:t>
        <a:bodyPr/>
        <a:lstStyle/>
        <a:p>
          <a:pPr>
            <a:lnSpc>
              <a:spcPct val="100000"/>
            </a:lnSpc>
          </a:pPr>
          <a:r>
            <a:rPr lang="en-GB" sz="1600">
              <a:latin typeface="Arial" panose="020B0604020202020204" pitchFamily="34" charset="0"/>
              <a:cs typeface="Arial" panose="020B0604020202020204" pitchFamily="34" charset="0"/>
            </a:rPr>
            <a:t>Lessons are regular and follow a routine</a:t>
          </a:r>
          <a:endParaRPr lang="en-US" sz="1600">
            <a:latin typeface="Arial" panose="020B0604020202020204" pitchFamily="34" charset="0"/>
            <a:cs typeface="Arial" panose="020B0604020202020204" pitchFamily="34" charset="0"/>
          </a:endParaRPr>
        </a:p>
      </dgm:t>
    </dgm:pt>
    <dgm:pt modelId="{273FA673-B243-45A6-8545-6C0B1E6FEA3F}" type="parTrans" cxnId="{9956BB3F-A230-40D5-8C9A-A355DDE1F9DE}">
      <dgm:prSet/>
      <dgm:spPr/>
      <dgm:t>
        <a:bodyPr/>
        <a:lstStyle/>
        <a:p>
          <a:endParaRPr lang="en-US"/>
        </a:p>
      </dgm:t>
    </dgm:pt>
    <dgm:pt modelId="{AEA654EA-A149-43D1-AF46-DB3B9D82F19E}" type="sibTrans" cxnId="{9956BB3F-A230-40D5-8C9A-A355DDE1F9DE}">
      <dgm:prSet/>
      <dgm:spPr/>
      <dgm:t>
        <a:bodyPr/>
        <a:lstStyle/>
        <a:p>
          <a:endParaRPr lang="en-US"/>
        </a:p>
      </dgm:t>
    </dgm:pt>
    <dgm:pt modelId="{C159248C-0E78-4963-8AED-34F95879F2D0}">
      <dgm:prSet custT="1"/>
      <dgm:spPr/>
      <dgm:t>
        <a:bodyPr/>
        <a:lstStyle/>
        <a:p>
          <a:pPr>
            <a:lnSpc>
              <a:spcPct val="100000"/>
            </a:lnSpc>
          </a:pPr>
          <a:r>
            <a:rPr lang="en-GB" sz="1600">
              <a:latin typeface="Arial" panose="020B0604020202020204" pitchFamily="34" charset="0"/>
              <a:cs typeface="Arial" panose="020B0604020202020204" pitchFamily="34" charset="0"/>
            </a:rPr>
            <a:t>Working agreement</a:t>
          </a:r>
          <a:r>
            <a:rPr lang="en-US" sz="1600">
              <a:latin typeface="Arial" panose="020B0604020202020204" pitchFamily="34" charset="0"/>
              <a:cs typeface="Arial" panose="020B0604020202020204" pitchFamily="34" charset="0"/>
            </a:rPr>
            <a:t> </a:t>
          </a:r>
        </a:p>
      </dgm:t>
    </dgm:pt>
    <dgm:pt modelId="{F193A76A-1210-4C46-B758-94F455119CE2}" type="parTrans" cxnId="{F95CF23B-5704-4920-8015-DAA08522ACE4}">
      <dgm:prSet/>
      <dgm:spPr/>
      <dgm:t>
        <a:bodyPr/>
        <a:lstStyle/>
        <a:p>
          <a:endParaRPr lang="en-US"/>
        </a:p>
      </dgm:t>
    </dgm:pt>
    <dgm:pt modelId="{3C6CFC20-65F8-4DB7-9678-70E4CD1BB53B}" type="sibTrans" cxnId="{F95CF23B-5704-4920-8015-DAA08522ACE4}">
      <dgm:prSet/>
      <dgm:spPr/>
      <dgm:t>
        <a:bodyPr/>
        <a:lstStyle/>
        <a:p>
          <a:endParaRPr lang="en-US"/>
        </a:p>
      </dgm:t>
    </dgm:pt>
    <dgm:pt modelId="{9B79B945-5B8B-4C61-A1AC-322A671B9288}">
      <dgm:prSet custT="1"/>
      <dgm:spPr/>
      <dgm:t>
        <a:bodyPr/>
        <a:lstStyle/>
        <a:p>
          <a:pPr>
            <a:lnSpc>
              <a:spcPct val="100000"/>
            </a:lnSpc>
          </a:pPr>
          <a:r>
            <a:rPr lang="en-GB" sz="1600">
              <a:latin typeface="Arial" panose="020B0604020202020204" pitchFamily="34" charset="0"/>
              <a:cs typeface="Arial" panose="020B0604020202020204" pitchFamily="34" charset="0"/>
            </a:rPr>
            <a:t>Use of language </a:t>
          </a:r>
          <a:endParaRPr lang="en-US" sz="1600">
            <a:latin typeface="Arial" panose="020B0604020202020204" pitchFamily="34" charset="0"/>
            <a:cs typeface="Arial" panose="020B0604020202020204" pitchFamily="34" charset="0"/>
          </a:endParaRPr>
        </a:p>
      </dgm:t>
    </dgm:pt>
    <dgm:pt modelId="{754ACF33-C715-4624-985D-215716579DAD}" type="parTrans" cxnId="{695D3A77-7FB7-49E9-B847-BA6850193BCA}">
      <dgm:prSet/>
      <dgm:spPr/>
      <dgm:t>
        <a:bodyPr/>
        <a:lstStyle/>
        <a:p>
          <a:endParaRPr lang="en-US"/>
        </a:p>
      </dgm:t>
    </dgm:pt>
    <dgm:pt modelId="{1E1DCC67-D7F5-4C37-A3A2-92D88B552E67}" type="sibTrans" cxnId="{695D3A77-7FB7-49E9-B847-BA6850193BCA}">
      <dgm:prSet/>
      <dgm:spPr/>
      <dgm:t>
        <a:bodyPr/>
        <a:lstStyle/>
        <a:p>
          <a:endParaRPr lang="en-US"/>
        </a:p>
      </dgm:t>
    </dgm:pt>
    <dgm:pt modelId="{8FB90FD1-4EB6-499C-848D-FA68E5F2B2F9}">
      <dgm:prSet custT="1"/>
      <dgm:spPr/>
      <dgm:t>
        <a:bodyPr/>
        <a:lstStyle/>
        <a:p>
          <a:pPr>
            <a:lnSpc>
              <a:spcPct val="100000"/>
            </a:lnSpc>
          </a:pPr>
          <a:r>
            <a:rPr lang="en-GB" sz="1600">
              <a:latin typeface="Arial" panose="020B0604020202020204" pitchFamily="34" charset="0"/>
              <a:cs typeface="Arial" panose="020B0604020202020204" pitchFamily="34" charset="0"/>
            </a:rPr>
            <a:t>Asking and answering questions </a:t>
          </a:r>
          <a:endParaRPr lang="en-US" sz="1600">
            <a:latin typeface="Arial" panose="020B0604020202020204" pitchFamily="34" charset="0"/>
            <a:cs typeface="Arial" panose="020B0604020202020204" pitchFamily="34" charset="0"/>
          </a:endParaRPr>
        </a:p>
      </dgm:t>
    </dgm:pt>
    <dgm:pt modelId="{8E271475-7122-4779-A9D8-801301EBAF86}" type="parTrans" cxnId="{53FC675D-98BB-499C-B52A-F74AB2ACAC64}">
      <dgm:prSet/>
      <dgm:spPr/>
      <dgm:t>
        <a:bodyPr/>
        <a:lstStyle/>
        <a:p>
          <a:endParaRPr lang="en-US"/>
        </a:p>
      </dgm:t>
    </dgm:pt>
    <dgm:pt modelId="{53996CDF-895F-4055-B0D2-E908D81D7BBC}" type="sibTrans" cxnId="{53FC675D-98BB-499C-B52A-F74AB2ACAC64}">
      <dgm:prSet/>
      <dgm:spPr/>
      <dgm:t>
        <a:bodyPr/>
        <a:lstStyle/>
        <a:p>
          <a:endParaRPr lang="en-US"/>
        </a:p>
      </dgm:t>
    </dgm:pt>
    <dgm:pt modelId="{251663C0-4981-4082-9103-A87C3E582BA0}">
      <dgm:prSet custT="1"/>
      <dgm:spPr/>
      <dgm:t>
        <a:bodyPr/>
        <a:lstStyle/>
        <a:p>
          <a:pPr>
            <a:lnSpc>
              <a:spcPct val="100000"/>
            </a:lnSpc>
          </a:pPr>
          <a:r>
            <a:rPr lang="en-GB" sz="1600">
              <a:latin typeface="Arial" panose="020B0604020202020204" pitchFamily="34" charset="0"/>
              <a:cs typeface="Arial" panose="020B0604020202020204" pitchFamily="34" charset="0"/>
            </a:rPr>
            <a:t>Pupil voice that makes a difference</a:t>
          </a:r>
          <a:endParaRPr lang="en-US" sz="1600">
            <a:latin typeface="Arial" panose="020B0604020202020204" pitchFamily="34" charset="0"/>
            <a:cs typeface="Arial" panose="020B0604020202020204" pitchFamily="34" charset="0"/>
          </a:endParaRPr>
        </a:p>
      </dgm:t>
    </dgm:pt>
    <dgm:pt modelId="{C43BC0C1-1063-4403-B329-FE57A9F50803}" type="parTrans" cxnId="{848572DB-A06D-43B8-A13A-14F123C8E37B}">
      <dgm:prSet/>
      <dgm:spPr/>
      <dgm:t>
        <a:bodyPr/>
        <a:lstStyle/>
        <a:p>
          <a:endParaRPr lang="en-US"/>
        </a:p>
      </dgm:t>
    </dgm:pt>
    <dgm:pt modelId="{E09BE947-DA16-4869-A0F7-F41A10FEBFC7}" type="sibTrans" cxnId="{848572DB-A06D-43B8-A13A-14F123C8E37B}">
      <dgm:prSet/>
      <dgm:spPr/>
      <dgm:t>
        <a:bodyPr/>
        <a:lstStyle/>
        <a:p>
          <a:endParaRPr lang="en-US"/>
        </a:p>
      </dgm:t>
    </dgm:pt>
    <dgm:pt modelId="{A202FFAA-D6E4-42B9-93A2-3E6D6F7F56D9}">
      <dgm:prSet custT="1"/>
      <dgm:spPr/>
      <dgm:t>
        <a:bodyPr/>
        <a:lstStyle/>
        <a:p>
          <a:pPr>
            <a:lnSpc>
              <a:spcPct val="100000"/>
            </a:lnSpc>
          </a:pPr>
          <a:r>
            <a:rPr lang="en-GB" sz="1600">
              <a:latin typeface="Arial" panose="020B0604020202020204" pitchFamily="34" charset="0"/>
              <a:cs typeface="Arial" panose="020B0604020202020204" pitchFamily="34" charset="0"/>
            </a:rPr>
            <a:t>Adults are emotionally available</a:t>
          </a:r>
          <a:endParaRPr lang="en-US" sz="1600">
            <a:latin typeface="Arial" panose="020B0604020202020204" pitchFamily="34" charset="0"/>
            <a:cs typeface="Arial" panose="020B0604020202020204" pitchFamily="34" charset="0"/>
          </a:endParaRPr>
        </a:p>
      </dgm:t>
    </dgm:pt>
    <dgm:pt modelId="{A61CBFE4-6F19-4E51-B768-43544ED79438}" type="parTrans" cxnId="{77A66E5C-8194-4B3E-B077-6BCAF7A5090E}">
      <dgm:prSet/>
      <dgm:spPr/>
      <dgm:t>
        <a:bodyPr/>
        <a:lstStyle/>
        <a:p>
          <a:endParaRPr lang="en-US"/>
        </a:p>
      </dgm:t>
    </dgm:pt>
    <dgm:pt modelId="{CAB75411-F093-4D99-9970-4A26B4A46618}" type="sibTrans" cxnId="{77A66E5C-8194-4B3E-B077-6BCAF7A5090E}">
      <dgm:prSet/>
      <dgm:spPr/>
      <dgm:t>
        <a:bodyPr/>
        <a:lstStyle/>
        <a:p>
          <a:endParaRPr lang="en-US"/>
        </a:p>
      </dgm:t>
    </dgm:pt>
    <dgm:pt modelId="{AE9BA244-4F31-41ED-9B57-7D1FA205C27F}">
      <dgm:prSet custT="1"/>
      <dgm:spPr/>
      <dgm:t>
        <a:bodyPr/>
        <a:lstStyle/>
        <a:p>
          <a:pPr>
            <a:lnSpc>
              <a:spcPct val="100000"/>
            </a:lnSpc>
          </a:pPr>
          <a:r>
            <a:rPr lang="en-GB" sz="1600">
              <a:latin typeface="Arial" panose="020B0604020202020204" pitchFamily="34" charset="0"/>
              <a:cs typeface="Arial" panose="020B0604020202020204" pitchFamily="34" charset="0"/>
            </a:rPr>
            <a:t>Belonging and connection </a:t>
          </a:r>
          <a:endParaRPr lang="en-US" sz="1600">
            <a:latin typeface="Arial" panose="020B0604020202020204" pitchFamily="34" charset="0"/>
            <a:cs typeface="Arial" panose="020B0604020202020204" pitchFamily="34" charset="0"/>
          </a:endParaRPr>
        </a:p>
      </dgm:t>
    </dgm:pt>
    <dgm:pt modelId="{1C5FCBEA-E655-400A-8D74-F175658DF9A9}" type="parTrans" cxnId="{607061E0-81AF-42E7-991A-FE987582ED5F}">
      <dgm:prSet/>
      <dgm:spPr/>
      <dgm:t>
        <a:bodyPr/>
        <a:lstStyle/>
        <a:p>
          <a:endParaRPr lang="en-US"/>
        </a:p>
      </dgm:t>
    </dgm:pt>
    <dgm:pt modelId="{C1C7966C-F364-4231-A861-5BF9622876B9}" type="sibTrans" cxnId="{607061E0-81AF-42E7-991A-FE987582ED5F}">
      <dgm:prSet/>
      <dgm:spPr/>
      <dgm:t>
        <a:bodyPr/>
        <a:lstStyle/>
        <a:p>
          <a:endParaRPr lang="en-US"/>
        </a:p>
      </dgm:t>
    </dgm:pt>
    <dgm:pt modelId="{D8D401FA-B414-47F5-82A3-B1F6625E5753}">
      <dgm:prSet custT="1"/>
      <dgm:spPr/>
      <dgm:t>
        <a:bodyPr/>
        <a:lstStyle/>
        <a:p>
          <a:pPr>
            <a:lnSpc>
              <a:spcPct val="100000"/>
            </a:lnSpc>
          </a:pPr>
          <a:r>
            <a:rPr lang="en-US" sz="1600">
              <a:latin typeface="Arial" panose="020B0604020202020204" pitchFamily="34" charset="0"/>
              <a:cs typeface="Arial" panose="020B0604020202020204" pitchFamily="34" charset="0"/>
            </a:rPr>
            <a:t>Distancing</a:t>
          </a:r>
        </a:p>
      </dgm:t>
    </dgm:pt>
    <dgm:pt modelId="{2B81B3A8-5CD0-40A3-B833-2A3608FA7A89}" type="parTrans" cxnId="{F3A2F9A1-050C-444B-AB01-D00674619A4C}">
      <dgm:prSet/>
      <dgm:spPr/>
      <dgm:t>
        <a:bodyPr/>
        <a:lstStyle/>
        <a:p>
          <a:endParaRPr lang="en-GB"/>
        </a:p>
      </dgm:t>
    </dgm:pt>
    <dgm:pt modelId="{F689C926-5484-4794-AB3F-2ABBEEDB7528}" type="sibTrans" cxnId="{F3A2F9A1-050C-444B-AB01-D00674619A4C}">
      <dgm:prSet/>
      <dgm:spPr/>
      <dgm:t>
        <a:bodyPr/>
        <a:lstStyle/>
        <a:p>
          <a:endParaRPr lang="en-GB"/>
        </a:p>
      </dgm:t>
    </dgm:pt>
    <dgm:pt modelId="{AE7A7708-1612-40EF-88C7-ACA7530251C2}" type="pres">
      <dgm:prSet presAssocID="{6D9F142C-D2E6-4B75-884F-6AA679E52E7A}" presName="diagram" presStyleCnt="0">
        <dgm:presLayoutVars>
          <dgm:dir/>
          <dgm:resizeHandles val="exact"/>
        </dgm:presLayoutVars>
      </dgm:prSet>
      <dgm:spPr/>
    </dgm:pt>
    <dgm:pt modelId="{48467B0C-757D-4A2C-988F-DB1840498260}" type="pres">
      <dgm:prSet presAssocID="{BC4D6731-603C-4DCF-BBA1-E2054F7C715E}" presName="node" presStyleLbl="node1" presStyleIdx="0" presStyleCnt="8">
        <dgm:presLayoutVars>
          <dgm:bulletEnabled val="1"/>
        </dgm:presLayoutVars>
      </dgm:prSet>
      <dgm:spPr/>
    </dgm:pt>
    <dgm:pt modelId="{5D8EC39F-3B48-4DEE-9747-433F947F924F}" type="pres">
      <dgm:prSet presAssocID="{AEA654EA-A149-43D1-AF46-DB3B9D82F19E}" presName="sibTrans" presStyleCnt="0"/>
      <dgm:spPr/>
    </dgm:pt>
    <dgm:pt modelId="{017B0EA7-2D47-4E4E-8A87-F663A0B31B04}" type="pres">
      <dgm:prSet presAssocID="{C159248C-0E78-4963-8AED-34F95879F2D0}" presName="node" presStyleLbl="node1" presStyleIdx="1" presStyleCnt="8">
        <dgm:presLayoutVars>
          <dgm:bulletEnabled val="1"/>
        </dgm:presLayoutVars>
      </dgm:prSet>
      <dgm:spPr/>
    </dgm:pt>
    <dgm:pt modelId="{3AAF2E05-4E56-4BE3-B324-3EB0AE51C179}" type="pres">
      <dgm:prSet presAssocID="{3C6CFC20-65F8-4DB7-9678-70E4CD1BB53B}" presName="sibTrans" presStyleCnt="0"/>
      <dgm:spPr/>
    </dgm:pt>
    <dgm:pt modelId="{5DE23A2D-17FC-45E3-9C3A-F031A0A8A20A}" type="pres">
      <dgm:prSet presAssocID="{D8D401FA-B414-47F5-82A3-B1F6625E5753}" presName="node" presStyleLbl="node1" presStyleIdx="2" presStyleCnt="8">
        <dgm:presLayoutVars>
          <dgm:bulletEnabled val="1"/>
        </dgm:presLayoutVars>
      </dgm:prSet>
      <dgm:spPr/>
    </dgm:pt>
    <dgm:pt modelId="{8B68A023-57E6-4991-9D52-D1040A4057FB}" type="pres">
      <dgm:prSet presAssocID="{F689C926-5484-4794-AB3F-2ABBEEDB7528}" presName="sibTrans" presStyleCnt="0"/>
      <dgm:spPr/>
    </dgm:pt>
    <dgm:pt modelId="{2EFF0894-8F81-49AF-B413-DC89BCC1228A}" type="pres">
      <dgm:prSet presAssocID="{9B79B945-5B8B-4C61-A1AC-322A671B9288}" presName="node" presStyleLbl="node1" presStyleIdx="3" presStyleCnt="8">
        <dgm:presLayoutVars>
          <dgm:bulletEnabled val="1"/>
        </dgm:presLayoutVars>
      </dgm:prSet>
      <dgm:spPr/>
    </dgm:pt>
    <dgm:pt modelId="{AB3E7B54-D324-45D5-A99F-FE153D3EF657}" type="pres">
      <dgm:prSet presAssocID="{1E1DCC67-D7F5-4C37-A3A2-92D88B552E67}" presName="sibTrans" presStyleCnt="0"/>
      <dgm:spPr/>
    </dgm:pt>
    <dgm:pt modelId="{089A643A-C73A-49B4-91ED-89603523FD49}" type="pres">
      <dgm:prSet presAssocID="{8FB90FD1-4EB6-499C-848D-FA68E5F2B2F9}" presName="node" presStyleLbl="node1" presStyleIdx="4" presStyleCnt="8">
        <dgm:presLayoutVars>
          <dgm:bulletEnabled val="1"/>
        </dgm:presLayoutVars>
      </dgm:prSet>
      <dgm:spPr/>
    </dgm:pt>
    <dgm:pt modelId="{6D4AC49C-AF83-4725-A844-6415B4584489}" type="pres">
      <dgm:prSet presAssocID="{53996CDF-895F-4055-B0D2-E908D81D7BBC}" presName="sibTrans" presStyleCnt="0"/>
      <dgm:spPr/>
    </dgm:pt>
    <dgm:pt modelId="{A971CD1B-A367-46C8-9DCD-75C5E03FCA25}" type="pres">
      <dgm:prSet presAssocID="{251663C0-4981-4082-9103-A87C3E582BA0}" presName="node" presStyleLbl="node1" presStyleIdx="5" presStyleCnt="8">
        <dgm:presLayoutVars>
          <dgm:bulletEnabled val="1"/>
        </dgm:presLayoutVars>
      </dgm:prSet>
      <dgm:spPr/>
    </dgm:pt>
    <dgm:pt modelId="{B175DC47-C4C2-4234-8E70-3DCF6651C062}" type="pres">
      <dgm:prSet presAssocID="{E09BE947-DA16-4869-A0F7-F41A10FEBFC7}" presName="sibTrans" presStyleCnt="0"/>
      <dgm:spPr/>
    </dgm:pt>
    <dgm:pt modelId="{3DE8B791-32FD-4189-9AEF-061003CA4088}" type="pres">
      <dgm:prSet presAssocID="{A202FFAA-D6E4-42B9-93A2-3E6D6F7F56D9}" presName="node" presStyleLbl="node1" presStyleIdx="6" presStyleCnt="8">
        <dgm:presLayoutVars>
          <dgm:bulletEnabled val="1"/>
        </dgm:presLayoutVars>
      </dgm:prSet>
      <dgm:spPr/>
    </dgm:pt>
    <dgm:pt modelId="{AEC39538-13C4-4AC2-A946-D416AC1DEA61}" type="pres">
      <dgm:prSet presAssocID="{CAB75411-F093-4D99-9970-4A26B4A46618}" presName="sibTrans" presStyleCnt="0"/>
      <dgm:spPr/>
    </dgm:pt>
    <dgm:pt modelId="{7BC54007-D189-4896-87DE-EAA30797D4B8}" type="pres">
      <dgm:prSet presAssocID="{AE9BA244-4F31-41ED-9B57-7D1FA205C27F}" presName="node" presStyleLbl="node1" presStyleIdx="7" presStyleCnt="8">
        <dgm:presLayoutVars>
          <dgm:bulletEnabled val="1"/>
        </dgm:presLayoutVars>
      </dgm:prSet>
      <dgm:spPr/>
    </dgm:pt>
  </dgm:ptLst>
  <dgm:cxnLst>
    <dgm:cxn modelId="{45B7A519-B3A8-4F9F-8953-A44DDE8EBECF}" type="presOf" srcId="{BC4D6731-603C-4DCF-BBA1-E2054F7C715E}" destId="{48467B0C-757D-4A2C-988F-DB1840498260}" srcOrd="0" destOrd="0" presId="urn:microsoft.com/office/officeart/2005/8/layout/default"/>
    <dgm:cxn modelId="{94D75D1B-9978-4E49-ADDE-0FBEA4CD4B46}" type="presOf" srcId="{251663C0-4981-4082-9103-A87C3E582BA0}" destId="{A971CD1B-A367-46C8-9DCD-75C5E03FCA25}" srcOrd="0" destOrd="0" presId="urn:microsoft.com/office/officeart/2005/8/layout/default"/>
    <dgm:cxn modelId="{F95CF23B-5704-4920-8015-DAA08522ACE4}" srcId="{6D9F142C-D2E6-4B75-884F-6AA679E52E7A}" destId="{C159248C-0E78-4963-8AED-34F95879F2D0}" srcOrd="1" destOrd="0" parTransId="{F193A76A-1210-4C46-B758-94F455119CE2}" sibTransId="{3C6CFC20-65F8-4DB7-9678-70E4CD1BB53B}"/>
    <dgm:cxn modelId="{9956BB3F-A230-40D5-8C9A-A355DDE1F9DE}" srcId="{6D9F142C-D2E6-4B75-884F-6AA679E52E7A}" destId="{BC4D6731-603C-4DCF-BBA1-E2054F7C715E}" srcOrd="0" destOrd="0" parTransId="{273FA673-B243-45A6-8545-6C0B1E6FEA3F}" sibTransId="{AEA654EA-A149-43D1-AF46-DB3B9D82F19E}"/>
    <dgm:cxn modelId="{ECB43640-942D-4B5D-9136-27BCCE5E0331}" type="presOf" srcId="{C159248C-0E78-4963-8AED-34F95879F2D0}" destId="{017B0EA7-2D47-4E4E-8A87-F663A0B31B04}" srcOrd="0" destOrd="0" presId="urn:microsoft.com/office/officeart/2005/8/layout/default"/>
    <dgm:cxn modelId="{77A66E5C-8194-4B3E-B077-6BCAF7A5090E}" srcId="{6D9F142C-D2E6-4B75-884F-6AA679E52E7A}" destId="{A202FFAA-D6E4-42B9-93A2-3E6D6F7F56D9}" srcOrd="6" destOrd="0" parTransId="{A61CBFE4-6F19-4E51-B768-43544ED79438}" sibTransId="{CAB75411-F093-4D99-9970-4A26B4A46618}"/>
    <dgm:cxn modelId="{53FC675D-98BB-499C-B52A-F74AB2ACAC64}" srcId="{6D9F142C-D2E6-4B75-884F-6AA679E52E7A}" destId="{8FB90FD1-4EB6-499C-848D-FA68E5F2B2F9}" srcOrd="4" destOrd="0" parTransId="{8E271475-7122-4779-A9D8-801301EBAF86}" sibTransId="{53996CDF-895F-4055-B0D2-E908D81D7BBC}"/>
    <dgm:cxn modelId="{18140041-E364-4BFE-8CC8-014D7637565C}" type="presOf" srcId="{6D9F142C-D2E6-4B75-884F-6AA679E52E7A}" destId="{AE7A7708-1612-40EF-88C7-ACA7530251C2}" srcOrd="0" destOrd="0" presId="urn:microsoft.com/office/officeart/2005/8/layout/default"/>
    <dgm:cxn modelId="{C20D0865-9533-41C4-964D-7DE3DDEAB300}" type="presOf" srcId="{A202FFAA-D6E4-42B9-93A2-3E6D6F7F56D9}" destId="{3DE8B791-32FD-4189-9AEF-061003CA4088}" srcOrd="0" destOrd="0" presId="urn:microsoft.com/office/officeart/2005/8/layout/default"/>
    <dgm:cxn modelId="{E486EF6F-E6BF-484F-9B97-9B2D210D296B}" type="presOf" srcId="{8FB90FD1-4EB6-499C-848D-FA68E5F2B2F9}" destId="{089A643A-C73A-49B4-91ED-89603523FD49}" srcOrd="0" destOrd="0" presId="urn:microsoft.com/office/officeart/2005/8/layout/default"/>
    <dgm:cxn modelId="{695D3A77-7FB7-49E9-B847-BA6850193BCA}" srcId="{6D9F142C-D2E6-4B75-884F-6AA679E52E7A}" destId="{9B79B945-5B8B-4C61-A1AC-322A671B9288}" srcOrd="3" destOrd="0" parTransId="{754ACF33-C715-4624-985D-215716579DAD}" sibTransId="{1E1DCC67-D7F5-4C37-A3A2-92D88B552E67}"/>
    <dgm:cxn modelId="{F3A2F9A1-050C-444B-AB01-D00674619A4C}" srcId="{6D9F142C-D2E6-4B75-884F-6AA679E52E7A}" destId="{D8D401FA-B414-47F5-82A3-B1F6625E5753}" srcOrd="2" destOrd="0" parTransId="{2B81B3A8-5CD0-40A3-B833-2A3608FA7A89}" sibTransId="{F689C926-5484-4794-AB3F-2ABBEEDB7528}"/>
    <dgm:cxn modelId="{04D034CD-8543-4341-8744-9BE0006BD103}" type="presOf" srcId="{9B79B945-5B8B-4C61-A1AC-322A671B9288}" destId="{2EFF0894-8F81-49AF-B413-DC89BCC1228A}" srcOrd="0" destOrd="0" presId="urn:microsoft.com/office/officeart/2005/8/layout/default"/>
    <dgm:cxn modelId="{7FD226D6-84FE-422F-84E8-4ADAA0F55515}" type="presOf" srcId="{AE9BA244-4F31-41ED-9B57-7D1FA205C27F}" destId="{7BC54007-D189-4896-87DE-EAA30797D4B8}" srcOrd="0" destOrd="0" presId="urn:microsoft.com/office/officeart/2005/8/layout/default"/>
    <dgm:cxn modelId="{848572DB-A06D-43B8-A13A-14F123C8E37B}" srcId="{6D9F142C-D2E6-4B75-884F-6AA679E52E7A}" destId="{251663C0-4981-4082-9103-A87C3E582BA0}" srcOrd="5" destOrd="0" parTransId="{C43BC0C1-1063-4403-B329-FE57A9F50803}" sibTransId="{E09BE947-DA16-4869-A0F7-F41A10FEBFC7}"/>
    <dgm:cxn modelId="{607061E0-81AF-42E7-991A-FE987582ED5F}" srcId="{6D9F142C-D2E6-4B75-884F-6AA679E52E7A}" destId="{AE9BA244-4F31-41ED-9B57-7D1FA205C27F}" srcOrd="7" destOrd="0" parTransId="{1C5FCBEA-E655-400A-8D74-F175658DF9A9}" sibTransId="{C1C7966C-F364-4231-A861-5BF9622876B9}"/>
    <dgm:cxn modelId="{8EA69BE4-113C-46EC-96FE-77269F874F12}" type="presOf" srcId="{D8D401FA-B414-47F5-82A3-B1F6625E5753}" destId="{5DE23A2D-17FC-45E3-9C3A-F031A0A8A20A}" srcOrd="0" destOrd="0" presId="urn:microsoft.com/office/officeart/2005/8/layout/default"/>
    <dgm:cxn modelId="{199C4462-63F0-4C2B-A818-0EB49BE2595C}" type="presParOf" srcId="{AE7A7708-1612-40EF-88C7-ACA7530251C2}" destId="{48467B0C-757D-4A2C-988F-DB1840498260}" srcOrd="0" destOrd="0" presId="urn:microsoft.com/office/officeart/2005/8/layout/default"/>
    <dgm:cxn modelId="{07209D61-2DD9-4EC3-BDCA-AE86560972F8}" type="presParOf" srcId="{AE7A7708-1612-40EF-88C7-ACA7530251C2}" destId="{5D8EC39F-3B48-4DEE-9747-433F947F924F}" srcOrd="1" destOrd="0" presId="urn:microsoft.com/office/officeart/2005/8/layout/default"/>
    <dgm:cxn modelId="{ECEA5491-6958-4CD3-8630-B4FF04FE218A}" type="presParOf" srcId="{AE7A7708-1612-40EF-88C7-ACA7530251C2}" destId="{017B0EA7-2D47-4E4E-8A87-F663A0B31B04}" srcOrd="2" destOrd="0" presId="urn:microsoft.com/office/officeart/2005/8/layout/default"/>
    <dgm:cxn modelId="{CE555F56-441E-475F-B7A9-B7398262AB5F}" type="presParOf" srcId="{AE7A7708-1612-40EF-88C7-ACA7530251C2}" destId="{3AAF2E05-4E56-4BE3-B324-3EB0AE51C179}" srcOrd="3" destOrd="0" presId="urn:microsoft.com/office/officeart/2005/8/layout/default"/>
    <dgm:cxn modelId="{7AF64F22-51AA-4B35-B90A-32F8468F8AF5}" type="presParOf" srcId="{AE7A7708-1612-40EF-88C7-ACA7530251C2}" destId="{5DE23A2D-17FC-45E3-9C3A-F031A0A8A20A}" srcOrd="4" destOrd="0" presId="urn:microsoft.com/office/officeart/2005/8/layout/default"/>
    <dgm:cxn modelId="{597BE412-8626-4FA7-B3FE-370307974861}" type="presParOf" srcId="{AE7A7708-1612-40EF-88C7-ACA7530251C2}" destId="{8B68A023-57E6-4991-9D52-D1040A4057FB}" srcOrd="5" destOrd="0" presId="urn:microsoft.com/office/officeart/2005/8/layout/default"/>
    <dgm:cxn modelId="{99A54FEF-5433-498B-9E67-B6E5F3937DCA}" type="presParOf" srcId="{AE7A7708-1612-40EF-88C7-ACA7530251C2}" destId="{2EFF0894-8F81-49AF-B413-DC89BCC1228A}" srcOrd="6" destOrd="0" presId="urn:microsoft.com/office/officeart/2005/8/layout/default"/>
    <dgm:cxn modelId="{8D203EFF-5190-42C1-953D-ACCA79C9D2C5}" type="presParOf" srcId="{AE7A7708-1612-40EF-88C7-ACA7530251C2}" destId="{AB3E7B54-D324-45D5-A99F-FE153D3EF657}" srcOrd="7" destOrd="0" presId="urn:microsoft.com/office/officeart/2005/8/layout/default"/>
    <dgm:cxn modelId="{244D7070-91BE-4D9C-AFBB-F762FCAB0697}" type="presParOf" srcId="{AE7A7708-1612-40EF-88C7-ACA7530251C2}" destId="{089A643A-C73A-49B4-91ED-89603523FD49}" srcOrd="8" destOrd="0" presId="urn:microsoft.com/office/officeart/2005/8/layout/default"/>
    <dgm:cxn modelId="{05264977-7C04-4A66-8FAC-2BC9D7FC50D4}" type="presParOf" srcId="{AE7A7708-1612-40EF-88C7-ACA7530251C2}" destId="{6D4AC49C-AF83-4725-A844-6415B4584489}" srcOrd="9" destOrd="0" presId="urn:microsoft.com/office/officeart/2005/8/layout/default"/>
    <dgm:cxn modelId="{4E0D8607-BE59-4786-890C-9B2CE90A44E2}" type="presParOf" srcId="{AE7A7708-1612-40EF-88C7-ACA7530251C2}" destId="{A971CD1B-A367-46C8-9DCD-75C5E03FCA25}" srcOrd="10" destOrd="0" presId="urn:microsoft.com/office/officeart/2005/8/layout/default"/>
    <dgm:cxn modelId="{C31929B7-569F-4520-98DA-0AD1701F2841}" type="presParOf" srcId="{AE7A7708-1612-40EF-88C7-ACA7530251C2}" destId="{B175DC47-C4C2-4234-8E70-3DCF6651C062}" srcOrd="11" destOrd="0" presId="urn:microsoft.com/office/officeart/2005/8/layout/default"/>
    <dgm:cxn modelId="{BEB5CB31-294F-4DAD-8C74-33E1035EBD32}" type="presParOf" srcId="{AE7A7708-1612-40EF-88C7-ACA7530251C2}" destId="{3DE8B791-32FD-4189-9AEF-061003CA4088}" srcOrd="12" destOrd="0" presId="urn:microsoft.com/office/officeart/2005/8/layout/default"/>
    <dgm:cxn modelId="{5B559ADD-04F7-408B-A56C-0F4FE33D29CB}" type="presParOf" srcId="{AE7A7708-1612-40EF-88C7-ACA7530251C2}" destId="{AEC39538-13C4-4AC2-A946-D416AC1DEA61}" srcOrd="13" destOrd="0" presId="urn:microsoft.com/office/officeart/2005/8/layout/default"/>
    <dgm:cxn modelId="{1986EBB3-FE4D-47F6-BC7D-FFE1FBE61187}" type="presParOf" srcId="{AE7A7708-1612-40EF-88C7-ACA7530251C2}" destId="{7BC54007-D189-4896-87DE-EAA30797D4B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5BB0-DFBF-451C-839D-00BD4069F47C}">
      <dsp:nvSpPr>
        <dsp:cNvPr id="0" name=""/>
        <dsp:cNvSpPr/>
      </dsp:nvSpPr>
      <dsp:spPr>
        <a:xfrm>
          <a:off x="177886" y="168145"/>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4F534-6DAF-4386-B300-D0139922D7DB}">
      <dsp:nvSpPr>
        <dsp:cNvPr id="0" name=""/>
        <dsp:cNvSpPr/>
      </dsp:nvSpPr>
      <dsp:spPr>
        <a:xfrm>
          <a:off x="454694" y="444954"/>
          <a:ext cx="764518" cy="764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7FA3F-9FC8-40FF-BE21-C73E1120954D}">
      <dsp:nvSpPr>
        <dsp:cNvPr id="0" name=""/>
        <dsp:cNvSpPr/>
      </dsp:nvSpPr>
      <dsp:spPr>
        <a:xfrm>
          <a:off x="1778479" y="168145"/>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Understand some key points from DfE RSHE guidance</a:t>
          </a:r>
          <a:endParaRPr lang="en-US" sz="2200" kern="1200" dirty="0">
            <a:latin typeface="Arial" panose="020B0604020202020204" pitchFamily="34" charset="0"/>
            <a:cs typeface="Arial" panose="020B0604020202020204" pitchFamily="34" charset="0"/>
          </a:endParaRPr>
        </a:p>
      </dsp:txBody>
      <dsp:txXfrm>
        <a:off x="1778479" y="168145"/>
        <a:ext cx="3107032" cy="1318135"/>
      </dsp:txXfrm>
    </dsp:sp>
    <dsp:sp modelId="{6F833006-7147-40DB-B6CC-BF6B4DCC11DA}">
      <dsp:nvSpPr>
        <dsp:cNvPr id="0" name=""/>
        <dsp:cNvSpPr/>
      </dsp:nvSpPr>
      <dsp:spPr>
        <a:xfrm>
          <a:off x="5426888" y="168145"/>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DC402-42BC-433D-8D72-E379D0D3E466}">
      <dsp:nvSpPr>
        <dsp:cNvPr id="0" name=""/>
        <dsp:cNvSpPr/>
      </dsp:nvSpPr>
      <dsp:spPr>
        <a:xfrm>
          <a:off x="5703696" y="444954"/>
          <a:ext cx="764518" cy="764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A84E6-E58F-439D-8739-622336E2BDC7}">
      <dsp:nvSpPr>
        <dsp:cNvPr id="0" name=""/>
        <dsp:cNvSpPr/>
      </dsp:nvSpPr>
      <dsp:spPr>
        <a:xfrm>
          <a:off x="7027480" y="168145"/>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Recognise the importance of RSHE for our pupils</a:t>
          </a:r>
          <a:endParaRPr lang="en-US" sz="2200" kern="1200" dirty="0">
            <a:latin typeface="Arial" panose="020B0604020202020204" pitchFamily="34" charset="0"/>
            <a:cs typeface="Arial" panose="020B0604020202020204" pitchFamily="34" charset="0"/>
          </a:endParaRPr>
        </a:p>
      </dsp:txBody>
      <dsp:txXfrm>
        <a:off x="7027480" y="168145"/>
        <a:ext cx="3107032" cy="1318135"/>
      </dsp:txXfrm>
    </dsp:sp>
    <dsp:sp modelId="{2FF8D4F2-04D5-4290-8532-26C1B2CE18B9}">
      <dsp:nvSpPr>
        <dsp:cNvPr id="0" name=""/>
        <dsp:cNvSpPr/>
      </dsp:nvSpPr>
      <dsp:spPr>
        <a:xfrm>
          <a:off x="177886" y="2095119"/>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DDD73-A17C-461E-B187-B401C24D88D8}">
      <dsp:nvSpPr>
        <dsp:cNvPr id="0" name=""/>
        <dsp:cNvSpPr/>
      </dsp:nvSpPr>
      <dsp:spPr>
        <a:xfrm>
          <a:off x="454694" y="2371927"/>
          <a:ext cx="764518" cy="764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0DA9A-06B5-423E-904B-2BB3878AA733}">
      <dsp:nvSpPr>
        <dsp:cNvPr id="0" name=""/>
        <dsp:cNvSpPr/>
      </dsp:nvSpPr>
      <dsp:spPr>
        <a:xfrm>
          <a:off x="1778479" y="2095119"/>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latin typeface="Arial" panose="020B0604020202020204" pitchFamily="34" charset="0"/>
              <a:cs typeface="Arial" panose="020B0604020202020204" pitchFamily="34" charset="0"/>
            </a:rPr>
            <a:t>Familiarisation with school curriculum and policy</a:t>
          </a:r>
          <a:endParaRPr lang="en-US" sz="2200" kern="1200">
            <a:latin typeface="Arial" panose="020B0604020202020204" pitchFamily="34" charset="0"/>
            <a:cs typeface="Arial" panose="020B0604020202020204" pitchFamily="34" charset="0"/>
          </a:endParaRPr>
        </a:p>
      </dsp:txBody>
      <dsp:txXfrm>
        <a:off x="1778479" y="2095119"/>
        <a:ext cx="3107032" cy="1318135"/>
      </dsp:txXfrm>
    </dsp:sp>
    <dsp:sp modelId="{B698E3DC-1AC5-4271-BDA3-626E77613DD6}">
      <dsp:nvSpPr>
        <dsp:cNvPr id="0" name=""/>
        <dsp:cNvSpPr/>
      </dsp:nvSpPr>
      <dsp:spPr>
        <a:xfrm>
          <a:off x="5426888" y="2095119"/>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765BA-E0E0-4396-9A5C-3143F1599E50}">
      <dsp:nvSpPr>
        <dsp:cNvPr id="0" name=""/>
        <dsp:cNvSpPr/>
      </dsp:nvSpPr>
      <dsp:spPr>
        <a:xfrm>
          <a:off x="5703696" y="2371927"/>
          <a:ext cx="764518" cy="7645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23987-06D8-4335-8CB5-58CB22F067FB}">
      <dsp:nvSpPr>
        <dsp:cNvPr id="0" name=""/>
        <dsp:cNvSpPr/>
      </dsp:nvSpPr>
      <dsp:spPr>
        <a:xfrm>
          <a:off x="7027480" y="2095119"/>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latin typeface="Arial" panose="020B0604020202020204" pitchFamily="34" charset="0"/>
              <a:cs typeface="Arial" panose="020B0604020202020204" pitchFamily="34" charset="0"/>
            </a:rPr>
            <a:t>Develop consistent approaches to teaching RSHE within the school.</a:t>
          </a:r>
          <a:endParaRPr lang="en-US" sz="2200" kern="1200">
            <a:latin typeface="Arial" panose="020B0604020202020204" pitchFamily="34" charset="0"/>
            <a:cs typeface="Arial" panose="020B0604020202020204" pitchFamily="34" charset="0"/>
          </a:endParaRPr>
        </a:p>
      </dsp:txBody>
      <dsp:txXfrm>
        <a:off x="7027480" y="2095119"/>
        <a:ext cx="3107032" cy="1318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67B0C-757D-4A2C-988F-DB1840498260}">
      <dsp:nvSpPr>
        <dsp:cNvPr id="0" name=""/>
        <dsp:cNvSpPr/>
      </dsp:nvSpPr>
      <dsp:spPr>
        <a:xfrm>
          <a:off x="3061"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Lessons are regular and follow a routine</a:t>
          </a:r>
          <a:endParaRPr lang="en-US" sz="1600" kern="1200">
            <a:latin typeface="Arial" panose="020B0604020202020204" pitchFamily="34" charset="0"/>
            <a:cs typeface="Arial" panose="020B0604020202020204" pitchFamily="34" charset="0"/>
          </a:endParaRPr>
        </a:p>
      </dsp:txBody>
      <dsp:txXfrm>
        <a:off x="3061" y="212082"/>
        <a:ext cx="2428642" cy="1457185"/>
      </dsp:txXfrm>
    </dsp:sp>
    <dsp:sp modelId="{017B0EA7-2D47-4E4E-8A87-F663A0B31B04}">
      <dsp:nvSpPr>
        <dsp:cNvPr id="0" name=""/>
        <dsp:cNvSpPr/>
      </dsp:nvSpPr>
      <dsp:spPr>
        <a:xfrm>
          <a:off x="2674567"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Working agreement</a:t>
          </a:r>
          <a:r>
            <a:rPr lang="en-US" sz="1600" kern="1200">
              <a:latin typeface="Arial" panose="020B0604020202020204" pitchFamily="34" charset="0"/>
              <a:cs typeface="Arial" panose="020B0604020202020204" pitchFamily="34" charset="0"/>
            </a:rPr>
            <a:t> </a:t>
          </a:r>
        </a:p>
      </dsp:txBody>
      <dsp:txXfrm>
        <a:off x="2674567" y="212082"/>
        <a:ext cx="2428642" cy="1457185"/>
      </dsp:txXfrm>
    </dsp:sp>
    <dsp:sp modelId="{5DE23A2D-17FC-45E3-9C3A-F031A0A8A20A}">
      <dsp:nvSpPr>
        <dsp:cNvPr id="0" name=""/>
        <dsp:cNvSpPr/>
      </dsp:nvSpPr>
      <dsp:spPr>
        <a:xfrm>
          <a:off x="5346074"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Distancing</a:t>
          </a:r>
        </a:p>
      </dsp:txBody>
      <dsp:txXfrm>
        <a:off x="5346074" y="212082"/>
        <a:ext cx="2428642" cy="1457185"/>
      </dsp:txXfrm>
    </dsp:sp>
    <dsp:sp modelId="{2EFF0894-8F81-49AF-B413-DC89BCC1228A}">
      <dsp:nvSpPr>
        <dsp:cNvPr id="0" name=""/>
        <dsp:cNvSpPr/>
      </dsp:nvSpPr>
      <dsp:spPr>
        <a:xfrm>
          <a:off x="8017580"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Use of language </a:t>
          </a:r>
          <a:endParaRPr lang="en-US" sz="1600" kern="1200">
            <a:latin typeface="Arial" panose="020B0604020202020204" pitchFamily="34" charset="0"/>
            <a:cs typeface="Arial" panose="020B0604020202020204" pitchFamily="34" charset="0"/>
          </a:endParaRPr>
        </a:p>
      </dsp:txBody>
      <dsp:txXfrm>
        <a:off x="8017580" y="212082"/>
        <a:ext cx="2428642" cy="1457185"/>
      </dsp:txXfrm>
    </dsp:sp>
    <dsp:sp modelId="{089A643A-C73A-49B4-91ED-89603523FD49}">
      <dsp:nvSpPr>
        <dsp:cNvPr id="0" name=""/>
        <dsp:cNvSpPr/>
      </dsp:nvSpPr>
      <dsp:spPr>
        <a:xfrm>
          <a:off x="3061"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Asking and answering questions </a:t>
          </a:r>
          <a:endParaRPr lang="en-US" sz="1600" kern="1200">
            <a:latin typeface="Arial" panose="020B0604020202020204" pitchFamily="34" charset="0"/>
            <a:cs typeface="Arial" panose="020B0604020202020204" pitchFamily="34" charset="0"/>
          </a:endParaRPr>
        </a:p>
      </dsp:txBody>
      <dsp:txXfrm>
        <a:off x="3061" y="1912132"/>
        <a:ext cx="2428642" cy="1457185"/>
      </dsp:txXfrm>
    </dsp:sp>
    <dsp:sp modelId="{A971CD1B-A367-46C8-9DCD-75C5E03FCA25}">
      <dsp:nvSpPr>
        <dsp:cNvPr id="0" name=""/>
        <dsp:cNvSpPr/>
      </dsp:nvSpPr>
      <dsp:spPr>
        <a:xfrm>
          <a:off x="2674567"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Pupil voice that makes a difference</a:t>
          </a:r>
          <a:endParaRPr lang="en-US" sz="1600" kern="1200">
            <a:latin typeface="Arial" panose="020B0604020202020204" pitchFamily="34" charset="0"/>
            <a:cs typeface="Arial" panose="020B0604020202020204" pitchFamily="34" charset="0"/>
          </a:endParaRPr>
        </a:p>
      </dsp:txBody>
      <dsp:txXfrm>
        <a:off x="2674567" y="1912132"/>
        <a:ext cx="2428642" cy="1457185"/>
      </dsp:txXfrm>
    </dsp:sp>
    <dsp:sp modelId="{3DE8B791-32FD-4189-9AEF-061003CA4088}">
      <dsp:nvSpPr>
        <dsp:cNvPr id="0" name=""/>
        <dsp:cNvSpPr/>
      </dsp:nvSpPr>
      <dsp:spPr>
        <a:xfrm>
          <a:off x="5346074"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Adults are emotionally available</a:t>
          </a:r>
          <a:endParaRPr lang="en-US" sz="1600" kern="1200">
            <a:latin typeface="Arial" panose="020B0604020202020204" pitchFamily="34" charset="0"/>
            <a:cs typeface="Arial" panose="020B0604020202020204" pitchFamily="34" charset="0"/>
          </a:endParaRPr>
        </a:p>
      </dsp:txBody>
      <dsp:txXfrm>
        <a:off x="5346074" y="1912132"/>
        <a:ext cx="2428642" cy="1457185"/>
      </dsp:txXfrm>
    </dsp:sp>
    <dsp:sp modelId="{7BC54007-D189-4896-87DE-EAA30797D4B8}">
      <dsp:nvSpPr>
        <dsp:cNvPr id="0" name=""/>
        <dsp:cNvSpPr/>
      </dsp:nvSpPr>
      <dsp:spPr>
        <a:xfrm>
          <a:off x="8017580"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Belonging and connection </a:t>
          </a:r>
          <a:endParaRPr lang="en-US" sz="1600" kern="1200">
            <a:latin typeface="Arial" panose="020B0604020202020204" pitchFamily="34" charset="0"/>
            <a:cs typeface="Arial" panose="020B0604020202020204" pitchFamily="34" charset="0"/>
          </a:endParaRPr>
        </a:p>
      </dsp:txBody>
      <dsp:txXfrm>
        <a:off x="8017580" y="1912132"/>
        <a:ext cx="2428642" cy="145718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4E21E-4CD6-4ACA-999D-C30FEECB9832}" type="datetimeFigureOut">
              <a:rPr lang="en-GB" smtClean="0"/>
              <a:t>10/06/2022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62851-0209-4526-BEDA-5769ACC2273E}" type="slidenum">
              <a:rPr lang="en-GB" smtClean="0"/>
              <a:t>‹#›</a:t>
            </a:fld>
            <a:endParaRPr lang="en-GB"/>
          </a:p>
        </p:txBody>
      </p:sp>
    </p:spTree>
    <p:extLst>
      <p:ext uri="{BB962C8B-B14F-4D97-AF65-F5344CB8AC3E}">
        <p14:creationId xmlns:p14="http://schemas.microsoft.com/office/powerpoint/2010/main" val="275895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xeducationforum.org.uk/resources/evidence/statutory-rse-are-teachers-england-prep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staff and introduce yourself</a:t>
            </a:r>
          </a:p>
          <a:p>
            <a:r>
              <a:rPr lang="en-GB" dirty="0"/>
              <a:t>Confirm finish time for the session- you might choose to break this into x2 1hr sessions</a:t>
            </a:r>
          </a:p>
          <a:p>
            <a:endParaRPr lang="en-GB" dirty="0"/>
          </a:p>
          <a:p>
            <a:r>
              <a:rPr lang="en-GB" dirty="0"/>
              <a:t>Select from either of the below activities:</a:t>
            </a:r>
          </a:p>
          <a:p>
            <a:r>
              <a:rPr lang="en-GB" dirty="0"/>
              <a:t>One word – Ask staff to take tuns in saying how they feel about teaching RSHE. Reassure staff that all feelings are OK, some people will feel comfortable and others less so. Highlight the spectrum of different feelings and any common feelings.</a:t>
            </a:r>
          </a:p>
          <a:p>
            <a:r>
              <a:rPr lang="en-GB" dirty="0"/>
              <a:t>Worry wall – Provide all staff with a post-it note. Ask them to write down their biggest concern about teaching RSHE. Collect in the post-it notes and stick to a wall, collating in groups of common themes to make a ‘worry wall’. The responses can remain anonymous as you share key reflections/staff view. </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a:t>
            </a:fld>
            <a:endParaRPr lang="en-GB"/>
          </a:p>
        </p:txBody>
      </p:sp>
    </p:spTree>
    <p:extLst>
      <p:ext uri="{BB962C8B-B14F-4D97-AF65-F5344CB8AC3E}">
        <p14:creationId xmlns:p14="http://schemas.microsoft.com/office/powerpoint/2010/main" val="1969357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So now your staff understand the importance of RSHE, it’s time to turn their attention to how that’s going to be achieved.  We are going to do this initially by sharing the statutory curriculum content, starting with relationships education. It is worth highlighting that when taught with Sex Education this used to be called SRE.  It is now called RSE when combined, usefully highlighting that the guidance is mainly focused on relationships education and sex education is taught within the context of relationships.</a:t>
            </a:r>
          </a:p>
          <a:p>
            <a:pPr marL="0" indent="0">
              <a:buFont typeface="Wingdings" panose="05000000000000000000" pitchFamily="2" charset="2"/>
              <a:buNone/>
            </a:pPr>
            <a:endParaRPr lang="en-GB" dirty="0"/>
          </a:p>
          <a:p>
            <a:pPr marL="0" indent="0">
              <a:buFont typeface="Wingdings" panose="05000000000000000000" pitchFamily="2" charset="2"/>
              <a:buNone/>
            </a:pPr>
            <a:r>
              <a:rPr lang="en-GB" dirty="0"/>
              <a:t>The guidance contains </a:t>
            </a:r>
            <a:r>
              <a:rPr lang="en-GB" b="1" dirty="0"/>
              <a:t>statutory curriculum</a:t>
            </a:r>
            <a:r>
              <a:rPr lang="en-GB" dirty="0"/>
              <a:t> content for </a:t>
            </a:r>
            <a:r>
              <a:rPr lang="en-GB" b="1" dirty="0"/>
              <a:t>relationships education</a:t>
            </a:r>
            <a:r>
              <a:rPr lang="en-GB" dirty="0"/>
              <a:t>. The statutory curriculum includes:</a:t>
            </a:r>
          </a:p>
          <a:p>
            <a:pPr lvl="1">
              <a:buFont typeface="Wingdings" panose="05000000000000000000" pitchFamily="2" charset="2"/>
              <a:buChar char="§"/>
            </a:pPr>
            <a:r>
              <a:rPr lang="en-GB" sz="1200" dirty="0"/>
              <a:t>Families and people who care for me</a:t>
            </a:r>
          </a:p>
          <a:p>
            <a:pPr lvl="1">
              <a:buFont typeface="Wingdings" panose="05000000000000000000" pitchFamily="2" charset="2"/>
              <a:buChar char="§"/>
            </a:pPr>
            <a:r>
              <a:rPr lang="en-GB" sz="1200" dirty="0"/>
              <a:t>Caring friendships</a:t>
            </a:r>
          </a:p>
          <a:p>
            <a:pPr lvl="1">
              <a:buFont typeface="Wingdings" panose="05000000000000000000" pitchFamily="2" charset="2"/>
              <a:buChar char="§"/>
            </a:pPr>
            <a:r>
              <a:rPr lang="en-GB" sz="1200" dirty="0"/>
              <a:t>Respectful relationships</a:t>
            </a:r>
          </a:p>
          <a:p>
            <a:pPr lvl="1">
              <a:buFont typeface="Wingdings" panose="05000000000000000000" pitchFamily="2" charset="2"/>
              <a:buChar char="§"/>
            </a:pPr>
            <a:r>
              <a:rPr lang="en-GB" sz="1200" dirty="0"/>
              <a:t>Online relationships</a:t>
            </a:r>
          </a:p>
          <a:p>
            <a:pPr lvl="1">
              <a:buFont typeface="Wingdings" panose="05000000000000000000" pitchFamily="2" charset="2"/>
              <a:buChar char="§"/>
            </a:pPr>
            <a:r>
              <a:rPr lang="en-GB" sz="1200" dirty="0"/>
              <a:t>Being safe</a:t>
            </a:r>
          </a:p>
          <a:p>
            <a:pPr lvl="1">
              <a:buFont typeface="Wingdings" panose="05000000000000000000" pitchFamily="2" charset="2"/>
              <a:buNone/>
            </a:pPr>
            <a:endParaRPr lang="en-GB" sz="1200" dirty="0"/>
          </a:p>
          <a:p>
            <a:pPr lvl="1">
              <a:buFont typeface="Wingdings" panose="05000000000000000000" pitchFamily="2" charset="2"/>
              <a:buNone/>
            </a:pPr>
            <a:r>
              <a:rPr lang="en-GB" sz="1200" dirty="0"/>
              <a:t>The guidance says:​</a:t>
            </a:r>
          </a:p>
          <a:p>
            <a:pPr lvl="1">
              <a:buFont typeface="Wingdings" panose="05000000000000000000" pitchFamily="2" charset="2"/>
              <a:buNone/>
            </a:pPr>
            <a:endParaRPr lang="en-GB" sz="1200" dirty="0"/>
          </a:p>
          <a:p>
            <a:pPr lvl="1">
              <a:buFont typeface="Wingdings" panose="05000000000000000000" pitchFamily="2" charset="2"/>
              <a:buNone/>
            </a:pPr>
            <a:r>
              <a:rPr lang="en-GB" sz="1200" dirty="0"/>
              <a:t>‘The focus in primary school should be on teaching the fundamental building blocks and characteristics of positive relationships, with particular reference to friendships, family relationships, and relationships with other children and with adults. This starts with pupils being taught about what a relationship is, what friendship is, what family means and who the people are who can support them. From the beginning of primary school, building on early education, pupils should be taught how to take turns, how to treat each other with kindness, consideration and respect, the importance of honesty and truthfulness, permission seeking and giving, and the concept of personal privacy. Establishing personal space and boundaries, showing respect and understanding the differences between appropriate and inappropriate or unsafe physical, and other, contact – these are the forerunners of teaching about consent, which takes place at secondary.​</a:t>
            </a:r>
          </a:p>
          <a:p>
            <a:pPr lvl="1">
              <a:buFont typeface="Wingdings" panose="05000000000000000000" pitchFamily="2" charset="2"/>
              <a:buNone/>
            </a:pPr>
            <a:endParaRPr lang="en-GB" sz="1200" dirty="0"/>
          </a:p>
          <a:p>
            <a:pPr marL="171450" indent="-171450">
              <a:buFont typeface="Wingdings" panose="05000000000000000000" pitchFamily="2" charset="2"/>
              <a:buChar char="§"/>
            </a:pPr>
            <a:r>
              <a:rPr lang="en-GB" sz="1200" dirty="0"/>
              <a:t>Highlight that the school teaches much of this already, not just in RSHE but across the wider curriculum and throughout the school ethos and environment.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10</a:t>
            </a:fld>
            <a:endParaRPr lang="en-GB"/>
          </a:p>
        </p:txBody>
      </p:sp>
    </p:spTree>
    <p:extLst>
      <p:ext uri="{BB962C8B-B14F-4D97-AF65-F5344CB8AC3E}">
        <p14:creationId xmlns:p14="http://schemas.microsoft.com/office/powerpoint/2010/main" val="341985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The new guidance contains </a:t>
            </a:r>
            <a:r>
              <a:rPr lang="en-GB" b="1" dirty="0"/>
              <a:t>statutory curriculum</a:t>
            </a:r>
            <a:r>
              <a:rPr lang="en-GB" dirty="0"/>
              <a:t> content for </a:t>
            </a:r>
            <a:r>
              <a:rPr lang="en-GB" b="1" dirty="0"/>
              <a:t>health education</a:t>
            </a:r>
            <a:r>
              <a:rPr lang="en-GB" dirty="0"/>
              <a:t>. The statutory curriculum includes:</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Mental wellbeing </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Internet safety and harms </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Physical health and fitness</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Healthy eating </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Drugs, alcohol and tobacco</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Health and prevention</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Basic first aid</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Changing adolescent body</a:t>
            </a:r>
          </a:p>
          <a:p>
            <a:pPr>
              <a:buFont typeface="Wingdings" panose="05000000000000000000" pitchFamily="2" charset="2"/>
              <a:buNone/>
            </a:pPr>
            <a:endParaRPr lang="en-GB" sz="1200" dirty="0"/>
          </a:p>
          <a:p>
            <a:pPr marL="171450" indent="-171450">
              <a:buFont typeface="Wingdings" panose="05000000000000000000" pitchFamily="2" charset="2"/>
              <a:buChar char="§"/>
            </a:pPr>
            <a:r>
              <a:rPr lang="en-GB" sz="1200" dirty="0"/>
              <a:t>The guidance says: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Arial" panose="020B0604020202020204" pitchFamily="34" charset="0"/>
                <a:cs typeface="Arial" panose="020B0604020202020204" pitchFamily="34" charset="0"/>
              </a:rPr>
              <a:t>‘It is important that the starting point for health and wellbeing education should be a focus on enabling pupils to make well-informed, positive choices for themselves. They should know that there is a relationship between good physical health and good mental wellbeing and that this can also influence their ability to learn’.</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dirty="0"/>
              <a:t>Highlight that the school teaches much of this already, not just in RSHE but across the wider curriculum and throughout the school ethos and environment. If time allows, it would be useful to ask staff to capture any cross-curricular teaching of RSHE at this stage.</a:t>
            </a:r>
          </a:p>
          <a:p>
            <a:endParaRPr lang="en-GB" dirty="0"/>
          </a:p>
          <a:p>
            <a:pPr marL="171450" indent="-171450">
              <a:buFont typeface="Wingdings" panose="05000000000000000000" pitchFamily="2" charset="2"/>
              <a:buChar char="§"/>
            </a:pPr>
            <a:r>
              <a:rPr lang="en-GB" dirty="0"/>
              <a:t>Parents can not withdraw their child from relationships education, health education; or sex education taught as part of the national curriculum for science.</a:t>
            </a:r>
          </a:p>
          <a:p>
            <a:pPr marL="0" indent="0">
              <a:buFont typeface="Wingdings" panose="05000000000000000000" pitchFamily="2" charset="2"/>
              <a:buNone/>
            </a:pPr>
            <a:endParaRPr lang="en-GB" dirty="0"/>
          </a:p>
          <a:p>
            <a:pPr marL="171450" indent="-171450">
              <a:buFont typeface="Arial" panose="020B0604020202020204" pitchFamily="34" charset="0"/>
              <a:buChar char="•"/>
            </a:pPr>
            <a:r>
              <a:rPr lang="en-GB" dirty="0"/>
              <a:t>They can withdraw their child from sex education taught as part of the RSHE curriculum until 3 terms before their child turns 16, when the child can decide for themselves</a:t>
            </a:r>
          </a:p>
          <a:p>
            <a:pPr marL="171450" indent="-171450">
              <a:buFont typeface="Arial" panose="020B0604020202020204" pitchFamily="34" charset="0"/>
              <a:buChar char="•"/>
            </a:pPr>
            <a:endParaRPr lang="en-GB" dirty="0"/>
          </a:p>
          <a:p>
            <a:pPr marL="171450" indent="-171450">
              <a:buFont typeface="Wingdings" panose="05000000000000000000" pitchFamily="2" charset="2"/>
              <a:buChar char="§"/>
            </a:pPr>
            <a:r>
              <a:rPr lang="en-GB" dirty="0"/>
              <a:t>Discuss plans for parental engagement and school process for when a parent exercises their right to have child excused.</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11</a:t>
            </a:fld>
            <a:endParaRPr lang="en-GB"/>
          </a:p>
        </p:txBody>
      </p:sp>
    </p:spTree>
    <p:extLst>
      <p:ext uri="{BB962C8B-B14F-4D97-AF65-F5344CB8AC3E}">
        <p14:creationId xmlns:p14="http://schemas.microsoft.com/office/powerpoint/2010/main" val="2157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ourier New" panose="02070309020205020404" pitchFamily="49" charset="0"/>
              <a:buNone/>
            </a:pPr>
            <a:endParaRPr lang="en-GB" dirty="0"/>
          </a:p>
          <a:p>
            <a:pPr marL="0" indent="0">
              <a:buFont typeface="Courier New" panose="02070309020205020404" pitchFamily="49" charset="0"/>
              <a:buNone/>
            </a:pPr>
            <a:r>
              <a:rPr lang="en-GB" dirty="0"/>
              <a:t>Explain that </a:t>
            </a:r>
          </a:p>
          <a:p>
            <a:pPr marL="0" indent="0">
              <a:buFont typeface="Courier New" panose="02070309020205020404" pitchFamily="49"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GB" dirty="0"/>
              <a:t>“The Department continues to recommend that all primary schools should have a sex education programme tailored to the age and the physical and emotional maturity of the pupils. It should ensure that both boys and girls are prepared for the changes adolescence brings and – drawing on knowledge of the human life cycle set out in the national curriculum for science - how a baby is conceived and born”</a:t>
            </a:r>
          </a:p>
          <a:p>
            <a:pPr marL="0" indent="0">
              <a:buFont typeface="Courier New" panose="02070309020205020404" pitchFamily="49" charset="0"/>
              <a:buNone/>
            </a:pPr>
            <a:endParaRPr lang="en-GB" dirty="0"/>
          </a:p>
          <a:p>
            <a:pPr marL="0" indent="0">
              <a:buFont typeface="Courier New" panose="02070309020205020404" pitchFamily="49" charset="0"/>
              <a:buNone/>
            </a:pPr>
            <a:r>
              <a:rPr lang="en-GB" dirty="0"/>
              <a:t>In primary aged schools , sex education is not statutory so your school will have decided whether to teach it or not.  Share what was decided; including the relevant part of the policy which sets out what is covered,  if sex education is taught.</a:t>
            </a:r>
            <a:endParaRPr lang="en-GB" i="1" dirty="0"/>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12</a:t>
            </a:fld>
            <a:endParaRPr lang="en-GB"/>
          </a:p>
        </p:txBody>
      </p:sp>
    </p:spTree>
    <p:extLst>
      <p:ext uri="{BB962C8B-B14F-4D97-AF65-F5344CB8AC3E}">
        <p14:creationId xmlns:p14="http://schemas.microsoft.com/office/powerpoint/2010/main" val="184428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we have looked at what we have to teach, it’s time to look at how we are planning to teach the statutory curriculum in our school:</a:t>
            </a:r>
          </a:p>
          <a:p>
            <a:endParaRPr lang="en-GB" dirty="0"/>
          </a:p>
          <a:p>
            <a:r>
              <a:rPr lang="en-GB" dirty="0"/>
              <a:t>Read quotation from guidance:</a:t>
            </a:r>
          </a:p>
          <a:p>
            <a:r>
              <a:rPr lang="en-GB" dirty="0"/>
              <a:t>‘Schools are free to determine how to deliver the content set out in this guidance, in the context of a broad and balanced curriculum. Effective teaching in these subjects will ensure that core knowledge is broken down into units of manageable size and communicated clearly to pupils, in a carefully sequenced way, within a planned programme or lessons’.</a:t>
            </a:r>
          </a:p>
          <a:p>
            <a:endParaRPr lang="en-GB" dirty="0"/>
          </a:p>
          <a:p>
            <a:r>
              <a:rPr lang="en-GB" dirty="0"/>
              <a:t>Introduce your school RSHE curriculum map. Highlight, using examples, how this is spiral and developmental, teaching acquisition of knowledge, values and interpersonal skills as required in the new guidance.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where the resources are stored; including electronic resources and provide time for staff to review and familiarise themselves with the curriculum map and other resources.</a:t>
            </a:r>
          </a:p>
          <a:p>
            <a:endParaRPr lang="en-GB" dirty="0"/>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13</a:t>
            </a:fld>
            <a:endParaRPr lang="en-GB"/>
          </a:p>
        </p:txBody>
      </p:sp>
    </p:spTree>
    <p:extLst>
      <p:ext uri="{BB962C8B-B14F-4D97-AF65-F5344CB8AC3E}">
        <p14:creationId xmlns:p14="http://schemas.microsoft.com/office/powerpoint/2010/main" val="271052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Read quotation from 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‘High quality, evidence-based and age-appropriate teaching of these subjects can help prepare pupils for the opportunities, responsibilities and experiences of adult life.’</a:t>
            </a:r>
          </a:p>
          <a:p>
            <a:endParaRPr lang="en-GB" dirty="0"/>
          </a:p>
          <a:p>
            <a:pPr marL="0" indent="0">
              <a:buFont typeface="Wingdings" panose="05000000000000000000" pitchFamily="2" charset="2"/>
              <a:buNone/>
            </a:pPr>
            <a:r>
              <a:rPr lang="en-GB" dirty="0"/>
              <a:t>Emphasise the importance of teachers being positioned to deliver </a:t>
            </a:r>
            <a:r>
              <a:rPr lang="en-GB" b="1" dirty="0"/>
              <a:t>high-quality, impactful teaching </a:t>
            </a:r>
            <a:r>
              <a:rPr lang="en-GB" dirty="0"/>
              <a:t>in RSHE. </a:t>
            </a:r>
          </a:p>
          <a:p>
            <a:endParaRPr lang="en-GB" dirty="0"/>
          </a:p>
          <a:p>
            <a:pPr marL="0" indent="0">
              <a:buFont typeface="Wingdings" panose="05000000000000000000" pitchFamily="2" charset="2"/>
              <a:buNone/>
            </a:pPr>
            <a:r>
              <a:rPr lang="en-GB" dirty="0"/>
              <a:t>Activity: Ask staff to:</a:t>
            </a:r>
          </a:p>
          <a:p>
            <a:pPr marL="628650" lvl="1" indent="-171450">
              <a:buFont typeface="Wingdings" panose="05000000000000000000" pitchFamily="2" charset="2"/>
              <a:buChar char="§"/>
            </a:pPr>
            <a:r>
              <a:rPr lang="en-GB" dirty="0"/>
              <a:t>Stand up if you have ever taught an RSHE lesson.</a:t>
            </a:r>
          </a:p>
          <a:p>
            <a:pPr marL="628650" lvl="1" indent="-171450">
              <a:buFont typeface="Wingdings" panose="05000000000000000000" pitchFamily="2" charset="2"/>
              <a:buChar char="§"/>
            </a:pPr>
            <a:r>
              <a:rPr lang="en-GB" dirty="0"/>
              <a:t>Stay standing if you feel confident to teach an RSHE lesson.</a:t>
            </a:r>
          </a:p>
          <a:p>
            <a:pPr marL="628650" lvl="1" indent="-171450">
              <a:buFont typeface="Wingdings" panose="05000000000000000000" pitchFamily="2" charset="2"/>
              <a:buChar char="§"/>
            </a:pPr>
            <a:r>
              <a:rPr lang="en-GB" dirty="0"/>
              <a:t>Stay standing if you have ever had any formal training to teach RSHE, either as part of your teacher training or since.</a:t>
            </a:r>
          </a:p>
          <a:p>
            <a:pPr marL="628650" lvl="1" indent="-171450">
              <a:buFont typeface="Wingdings" panose="05000000000000000000" pitchFamily="2" charset="2"/>
              <a:buChar char="§"/>
            </a:pPr>
            <a:r>
              <a:rPr lang="en-GB" dirty="0"/>
              <a:t>Stay standing if this was in the last 3 years.</a:t>
            </a:r>
          </a:p>
          <a:p>
            <a:r>
              <a:rPr lang="en-GB" dirty="0"/>
              <a:t>Reflect on the number of staff that remain standing. Reassure staff that nationally only 6% of teacher received RSE or RSHE training as part of their initial teacher training, 29% have never had any training and only 46% say their training was adequate. Ref: </a:t>
            </a:r>
            <a:r>
              <a:rPr lang="en-GB" dirty="0">
                <a:hlinkClick r:id="rId3"/>
              </a:rPr>
              <a:t>https://www.sexeducationforum.org.uk/resources/evidence/statutory-rse-are-teachers-england-prepared</a:t>
            </a:r>
            <a:endParaRPr lang="en-GB" dirty="0"/>
          </a:p>
          <a:p>
            <a:endParaRPr lang="en-GB" dirty="0"/>
          </a:p>
          <a:p>
            <a:pPr marL="171450" indent="-171450">
              <a:buFont typeface="Wingdings" panose="05000000000000000000" pitchFamily="2" charset="2"/>
              <a:buChar char="§"/>
            </a:pPr>
            <a:r>
              <a:rPr lang="en-GB" dirty="0"/>
              <a:t>Highlight the importance and commitment of your school to training, practice sharing through team teaching/shadowing etc.</a:t>
            </a:r>
          </a:p>
          <a:p>
            <a:endParaRPr lang="en-GB" dirty="0"/>
          </a:p>
          <a:p>
            <a:pPr marL="171450" indent="-171450">
              <a:buFont typeface="Wingdings" panose="05000000000000000000" pitchFamily="2" charset="2"/>
              <a:buChar char="§"/>
            </a:pPr>
            <a:r>
              <a:rPr lang="en-GB" dirty="0"/>
              <a:t>Tell staff that it is important to identify the areas of the curriculum that you may need additional support/training to confidently teach.</a:t>
            </a:r>
          </a:p>
          <a:p>
            <a:r>
              <a:rPr lang="en-GB" dirty="0"/>
              <a:t>Activity: Take 3x a post-it notes each. Having reviewed topics on RSHE curriculum, write down 3 areas that you may require CPD support to teach. One per post-it note.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14</a:t>
            </a:fld>
            <a:endParaRPr lang="en-GB"/>
          </a:p>
        </p:txBody>
      </p:sp>
    </p:spTree>
    <p:extLst>
      <p:ext uri="{BB962C8B-B14F-4D97-AF65-F5344CB8AC3E}">
        <p14:creationId xmlns:p14="http://schemas.microsoft.com/office/powerpoint/2010/main" val="332986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2060"/>
                </a:solidFill>
                <a:latin typeface="Arial" panose="020B0604020202020204" pitchFamily="34" charset="0"/>
                <a:cs typeface="Arial" panose="020B0604020202020204" pitchFamily="34" charset="0"/>
              </a:rPr>
              <a:t>Share that the DfE have created some RSHE </a:t>
            </a:r>
            <a:r>
              <a:rPr kumimoji="0" lang="en-GB" sz="12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teacher training modules</a:t>
            </a:r>
            <a:r>
              <a:rPr lang="en-GB" dirty="0">
                <a:solidFill>
                  <a:srgbClr val="002060"/>
                </a:solidFill>
                <a:latin typeface="Arial" panose="020B0604020202020204" pitchFamily="34" charset="0"/>
                <a:cs typeface="Arial" panose="020B0604020202020204" pitchFamily="34" charset="0"/>
              </a:rPr>
              <a:t> so subject leads or other staff members can train groups of teachers in a variety of ways.</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Each module contains:</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key knowledge and facts to help teach the statutory guidance</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activities and templates to help run a training session</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guidance to help teachers tackle difficult questions</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The training modules have been split into different topics within the curriculum. You should adapt the slides and activities to fit your school.</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There is also a wide range of RSHE CPD available, so much that it is likely you will need to prioritise according to the needs of your pupils and staff.  The toolkit has a menu of recommended CPD and there is our local offer of RSHE training and networking that aims to be responsive to need.</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Ask colleagues to have a look at their Post Its and share any areas not covered by the DfE training modules.  These may be covered by the content from the RSHE toolkit so you can signpost colleagues to these.  If not; you are welcome to contact me for advice.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15</a:t>
            </a:fld>
            <a:endParaRPr lang="en-GB"/>
          </a:p>
        </p:txBody>
      </p:sp>
    </p:spTree>
    <p:extLst>
      <p:ext uri="{BB962C8B-B14F-4D97-AF65-F5344CB8AC3E}">
        <p14:creationId xmlns:p14="http://schemas.microsoft.com/office/powerpoint/2010/main" val="3493292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0C8C08-D424-42C1-BDBD-484253833692}"/>
              </a:ext>
            </a:extLst>
          </p:cNvPr>
          <p:cNvSpPr>
            <a:spLocks noGrp="1"/>
          </p:cNvSpPr>
          <p:nvPr>
            <p:ph type="body" idx="1"/>
          </p:nvPr>
        </p:nvSpPr>
        <p:spPr/>
        <p:txBody>
          <a:bodyPr/>
          <a:lstStyle/>
          <a:p>
            <a:pPr marL="0" indent="0">
              <a:lnSpc>
                <a:spcPct val="100000"/>
              </a:lnSpc>
              <a:spcBef>
                <a:spcPts val="0"/>
              </a:spcBef>
              <a:buFont typeface="Wingdings" panose="05000000000000000000" pitchFamily="2" charset="2"/>
              <a:buNone/>
            </a:pPr>
            <a:r>
              <a:rPr lang="en-GB" sz="1200" b="1" dirty="0">
                <a:solidFill>
                  <a:srgbClr val="1D2A5A"/>
                </a:solidFill>
                <a:latin typeface="Arial"/>
                <a:ea typeface="+mn-ea"/>
                <a:cs typeface="Arial"/>
              </a:rPr>
              <a:t>Explain the importance of pupils feeling physically and emotionally safe in an RSHE; for their wellbeing and for effective learning to take place. Share these ways of creating a safe space for RSHE teaching.  This list is not exhaustive, and it is important that pupils are consulted.  </a:t>
            </a:r>
            <a:endParaRPr lang="en-GB" sz="1200" dirty="0">
              <a:solidFill>
                <a:srgbClr val="002060"/>
              </a:solidFill>
              <a:latin typeface="Arial"/>
              <a:cs typeface="Arial"/>
            </a:endParaRPr>
          </a:p>
          <a:p>
            <a:pPr marL="171450" indent="-171450">
              <a:lnSpc>
                <a:spcPct val="100000"/>
              </a:lnSpc>
              <a:spcBef>
                <a:spcPts val="0"/>
              </a:spcBef>
              <a:buFont typeface="Wingdings" panose="05000000000000000000" pitchFamily="2" charset="2"/>
              <a:buChar char="ü"/>
            </a:pPr>
            <a:r>
              <a:rPr lang="en-GB" sz="1200" dirty="0">
                <a:solidFill>
                  <a:srgbClr val="002060"/>
                </a:solidFill>
                <a:latin typeface="Arial"/>
                <a:cs typeface="Arial"/>
              </a:rPr>
              <a:t>Lessons are regular and follow a routine</a:t>
            </a:r>
          </a:p>
          <a:p>
            <a:pPr marL="171450" lvl="0" indent="-171450" algn="l" rtl="0">
              <a:spcBef>
                <a:spcPts val="0"/>
              </a:spcBef>
              <a:spcAft>
                <a:spcPts val="0"/>
              </a:spcAft>
              <a:buFont typeface="Wingdings" panose="05000000000000000000" pitchFamily="2" charset="2"/>
              <a:buChar char="ü"/>
            </a:pPr>
            <a:r>
              <a:rPr lang="en-GB" sz="1200" dirty="0">
                <a:solidFill>
                  <a:srgbClr val="002060"/>
                </a:solidFill>
                <a:latin typeface="Arial"/>
                <a:cs typeface="Arial"/>
              </a:rPr>
              <a:t>There will be a working agreement</a:t>
            </a:r>
            <a:r>
              <a:rPr lang="en-US" sz="1200" dirty="0">
                <a:solidFill>
                  <a:srgbClr val="002060"/>
                </a:solidFill>
                <a:latin typeface="Arial"/>
                <a:cs typeface="Arial"/>
              </a:rPr>
              <a:t>; c</a:t>
            </a:r>
            <a:r>
              <a:rPr lang="en-GB" sz="1200" dirty="0" err="1">
                <a:solidFill>
                  <a:schemeClr val="tx1"/>
                </a:solidFill>
              </a:rPr>
              <a:t>lear</a:t>
            </a:r>
            <a:r>
              <a:rPr lang="en-GB" sz="1200" dirty="0">
                <a:solidFill>
                  <a:schemeClr val="tx1"/>
                </a:solidFill>
              </a:rPr>
              <a:t> ground rules can help when teaching about sensitive topics. They also support confidentiality and safeguarding of pupils. </a:t>
            </a:r>
          </a:p>
          <a:p>
            <a:pPr marL="171450" indent="-171450">
              <a:buFont typeface="Wingdings" panose="05000000000000000000" pitchFamily="2" charset="2"/>
              <a:buChar char="ü"/>
            </a:pPr>
            <a:r>
              <a:rPr lang="en-GB" sz="1200" dirty="0">
                <a:solidFill>
                  <a:schemeClr val="tx1"/>
                </a:solidFill>
                <a:latin typeface="Arial"/>
                <a:cs typeface="Arial"/>
              </a:rPr>
              <a:t>Distancing- </a:t>
            </a:r>
            <a:r>
              <a:rPr lang="en-GB" b="0" i="0" dirty="0">
                <a:solidFill>
                  <a:srgbClr val="000000"/>
                </a:solidFill>
                <a:effectLst/>
                <a:latin typeface="Calibri"/>
                <a:cs typeface="Calibri"/>
              </a:rPr>
              <a:t>You can avoid embarrassment and protect pupils’ privacy by always depersonalising discussion, for example, using a case study to illustrate an issue</a:t>
            </a:r>
            <a:r>
              <a:rPr lang="en-GB" dirty="0">
                <a:solidFill>
                  <a:srgbClr val="000000"/>
                </a:solidFill>
                <a:latin typeface="Calibri"/>
                <a:cs typeface="Calibri"/>
              </a:rPr>
              <a:t> or through the creation of fictional characters.</a:t>
            </a:r>
            <a:endParaRPr lang="en-US" sz="1200" dirty="0">
              <a:solidFill>
                <a:srgbClr val="002060"/>
              </a:solidFill>
              <a:latin typeface="Calibri"/>
              <a:cs typeface="Calibri"/>
            </a:endParaRPr>
          </a:p>
          <a:p>
            <a:pPr marL="171450" indent="-171450">
              <a:buFont typeface="Wingdings" panose="05000000000000000000" pitchFamily="2" charset="2"/>
              <a:buChar char="ü"/>
            </a:pPr>
            <a:r>
              <a:rPr lang="en-GB" sz="1200" dirty="0">
                <a:solidFill>
                  <a:srgbClr val="002060"/>
                </a:solidFill>
                <a:latin typeface="Arial"/>
                <a:cs typeface="Arial"/>
              </a:rPr>
              <a:t>Use of language</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Asking and answering questions; doing so in a variety of ways so that all pupils can participate and handling difficult questions sensitively and being mindful of safeguarding</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Pupil voice that makes a difference</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Adults are emotionally available; the school takes a trauma informed approach and there is a good knowledge of pupil need</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Belonging and connection; pupils feel welcome in the classroom and relationships are healthy, positive and respectful.  At the heart of this is equality.</a:t>
            </a:r>
          </a:p>
          <a:p>
            <a:pPr marL="285750" indent="-285750">
              <a:lnSpc>
                <a:spcPct val="100000"/>
              </a:lnSpc>
              <a:spcBef>
                <a:spcPts val="0"/>
              </a:spcBef>
              <a:buFont typeface="Wingdings" panose="05000000000000000000" pitchFamily="2" charset="2"/>
              <a:buChar char="ü"/>
            </a:pPr>
            <a:endParaRPr lang="en-GB" sz="1200" dirty="0">
              <a:solidFill>
                <a:srgbClr val="002060"/>
              </a:solidFill>
              <a:latin typeface="Arial"/>
              <a:cs typeface="Arial"/>
            </a:endParaRPr>
          </a:p>
          <a:p>
            <a:pPr marL="0" indent="0">
              <a:lnSpc>
                <a:spcPct val="100000"/>
              </a:lnSpc>
              <a:spcBef>
                <a:spcPts val="0"/>
              </a:spcBef>
              <a:buFont typeface="Wingdings" panose="05000000000000000000" pitchFamily="2" charset="2"/>
              <a:buNone/>
            </a:pPr>
            <a:r>
              <a:rPr lang="en-GB" sz="1200" dirty="0">
                <a:solidFill>
                  <a:srgbClr val="002060"/>
                </a:solidFill>
                <a:latin typeface="Arial"/>
                <a:cs typeface="Arial"/>
              </a:rPr>
              <a:t>Many of these aspects require more exploration than you have time for in this session.  It is worth gauging from colleagues if they understand that this approach goes beyond RSHE and if it seems there’s a need for more development in areas such as pupil voice, emotional availability, use of language and belonging and connection.</a:t>
            </a:r>
            <a:endParaRPr lang="en-US" sz="1200" dirty="0">
              <a:solidFill>
                <a:srgbClr val="002060"/>
              </a:solidFill>
              <a:latin typeface="Arial"/>
              <a:cs typeface="Arial"/>
            </a:endParaRPr>
          </a:p>
          <a:p>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Explain to staff that we are now going to look at some areas that will require </a:t>
            </a:r>
            <a:r>
              <a:rPr lang="en-GB" b="1" dirty="0"/>
              <a:t>consistency of approach </a:t>
            </a:r>
            <a:r>
              <a:rPr lang="en-GB" dirty="0"/>
              <a:t>across the school starting with establishing the classroom environment.</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Discuss the importance of creating safe, inclusive classroom spaces. Invite staff to make suggestions as to how this can be achieved.</a:t>
            </a:r>
          </a:p>
          <a:p>
            <a:pPr marL="628650" lvl="1" indent="-171450">
              <a:buFont typeface="Wingdings" panose="05000000000000000000" pitchFamily="2" charset="2"/>
              <a:buChar char="§"/>
            </a:pPr>
            <a:r>
              <a:rPr lang="en-GB" dirty="0"/>
              <a:t>Importance of warmly welcoming pupils into lessons</a:t>
            </a:r>
          </a:p>
          <a:p>
            <a:pPr marL="628650" lvl="1" indent="-171450">
              <a:buFont typeface="Wingdings" panose="05000000000000000000" pitchFamily="2" charset="2"/>
              <a:buChar char="§"/>
            </a:pPr>
            <a:r>
              <a:rPr lang="en-GB" dirty="0"/>
              <a:t>Considering group formation – allowing pupils to sit with peers </a:t>
            </a:r>
          </a:p>
          <a:p>
            <a:pPr marL="628650" lvl="1" indent="-171450">
              <a:buFont typeface="Wingdings" panose="05000000000000000000" pitchFamily="2" charset="2"/>
              <a:buChar char="§"/>
            </a:pPr>
            <a:r>
              <a:rPr lang="en-GB" dirty="0"/>
              <a:t>Allowing sufficient time for pupils to transition and settle into lessons (physically and emotionally)</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Activity:</a:t>
            </a:r>
          </a:p>
          <a:p>
            <a:pPr marL="0" indent="0">
              <a:buFont typeface="Wingdings" panose="05000000000000000000" pitchFamily="2" charset="2"/>
              <a:buNone/>
            </a:pPr>
            <a:r>
              <a:rPr lang="en-GB" dirty="0"/>
              <a:t>As a group, take 9 post-it notes and using a diamond 9 principle create a pupil-friendly working agreement. Ask each group to share what is positioned at the top. Reflect any similarities/differences. </a:t>
            </a:r>
          </a:p>
          <a:p>
            <a:pPr marL="0" indent="0" eaLnBrk="1" hangingPunct="1">
              <a:buFont typeface="Wingdings" panose="05000000000000000000" pitchFamily="2" charset="2"/>
              <a:buNone/>
            </a:pPr>
            <a:endParaRPr lang="en-GB" b="0" dirty="0"/>
          </a:p>
          <a:p>
            <a:pPr marL="0" indent="0" eaLnBrk="1" hangingPunct="1">
              <a:buFont typeface="Wingdings" panose="05000000000000000000" pitchFamily="2" charset="2"/>
              <a:buNone/>
            </a:pPr>
            <a:r>
              <a:rPr lang="en-GB" b="0" dirty="0"/>
              <a:t>Remind staff of the importance of creating your own with each class, using these elements expressed in their own simple, positive language.</a:t>
            </a:r>
          </a:p>
          <a:p>
            <a:pPr marL="0" indent="0" eaLnBrk="1" hangingPunct="1">
              <a:buFont typeface="Courier New" panose="02070309020205020404" pitchFamily="49" charset="0"/>
              <a:buNone/>
            </a:pPr>
            <a:endParaRPr lang="en-GB" b="0" dirty="0"/>
          </a:p>
          <a:p>
            <a:pPr marL="0" indent="0" eaLnBrk="1" hangingPunct="1">
              <a:buFont typeface="Courier New" panose="02070309020205020404" pitchFamily="49" charset="0"/>
              <a:buNone/>
            </a:pPr>
            <a:r>
              <a:rPr lang="en-GB" b="0" dirty="0"/>
              <a:t>Signpost colleagues to the RSE Solution resource which contains: Creating a working agreement.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17</a:t>
            </a:fld>
            <a:endParaRPr lang="en-GB"/>
          </a:p>
        </p:txBody>
      </p:sp>
    </p:spTree>
    <p:extLst>
      <p:ext uri="{BB962C8B-B14F-4D97-AF65-F5344CB8AC3E}">
        <p14:creationId xmlns:p14="http://schemas.microsoft.com/office/powerpoint/2010/main" val="179461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 It is important to develop a clear, common language so all pupils can effectively engage with the learning. Some preferred slang terms or pet names may be comfortable for some, but not for others.</a:t>
            </a:r>
          </a:p>
          <a:p>
            <a:endParaRPr lang="en-GB" dirty="0"/>
          </a:p>
          <a:p>
            <a:r>
              <a:rPr lang="en-GB" dirty="0"/>
              <a:t>Be clear that all staff are required to use scientific language, as opposed to any preferred slang terms, when talking about the private parts of the body. </a:t>
            </a:r>
          </a:p>
          <a:p>
            <a:endParaRPr lang="en-GB" dirty="0"/>
          </a:p>
          <a:p>
            <a:r>
              <a:rPr lang="en-GB" dirty="0"/>
              <a:t>The terms and their descriptions, displayed here, are how we will be describing the private parts of the body.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Arial" panose="020B0604020202020204" pitchFamily="34" charset="0"/>
                <a:cs typeface="Arial" panose="020B0604020202020204" pitchFamily="34" charset="0"/>
              </a:rPr>
              <a:t>Anus: The private part of the body where poo comes out </a:t>
            </a:r>
            <a:endParaRPr lang="en-US" sz="1200" kern="1200" dirty="0">
              <a:latin typeface="Arial" panose="020B0604020202020204" pitchFamily="34" charset="0"/>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Arial" panose="020B0604020202020204" pitchFamily="34" charset="0"/>
                <a:cs typeface="Arial" panose="020B0604020202020204" pitchFamily="34" charset="0"/>
              </a:rPr>
              <a:t>Penis: The private part of a boy where wee comes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Arial" panose="020B0604020202020204" pitchFamily="34" charset="0"/>
                <a:cs typeface="Arial" panose="020B0604020202020204" pitchFamily="34" charset="0"/>
              </a:rPr>
              <a:t>Vulva: The private part of a girl that she wipes when she has had a wee</a:t>
            </a:r>
            <a:endParaRPr lang="en-US" sz="1200" kern="1200" dirty="0">
              <a:latin typeface="Arial" panose="020B0604020202020204" pitchFamily="34" charset="0"/>
              <a:cs typeface="Arial" panose="020B0604020202020204" pitchFamily="34" charset="0"/>
            </a:endParaRPr>
          </a:p>
          <a:p>
            <a:endParaRPr lang="en-GB" dirty="0"/>
          </a:p>
          <a:p>
            <a:r>
              <a:rPr lang="en-GB" dirty="0"/>
              <a:t>Recognise that some staff may find this initially uncomfortable, and it is important to role model not just use of the scientific term, but also confidence and comfort. Not talking about the terms communicates that this is something awkward and embarrassing. It is important that pupils see you as someone they can approach if they need to discuss issues, including disclosure of abuse. It is also vital that parents and care givers are given about this content in advance but also when the content has been delivered, as reminder, so they can be prepared and support the learning at home.  This will strengthen home / school relationships.</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18</a:t>
            </a:fld>
            <a:endParaRPr lang="en-GB"/>
          </a:p>
        </p:txBody>
      </p:sp>
    </p:spTree>
    <p:extLst>
      <p:ext uri="{BB962C8B-B14F-4D97-AF65-F5344CB8AC3E}">
        <p14:creationId xmlns:p14="http://schemas.microsoft.com/office/powerpoint/2010/main" val="294034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only need to include this slide if you are a school with KS2 pupils</a:t>
            </a:r>
          </a:p>
          <a:p>
            <a:endParaRPr lang="en-GB" dirty="0"/>
          </a:p>
          <a:p>
            <a:r>
              <a:rPr lang="en-GB" dirty="0"/>
              <a:t>Explain to staff that we are now going to consider a baseline assessment strategy, and apply this to teaching about puberty.</a:t>
            </a:r>
          </a:p>
          <a:p>
            <a:endParaRPr lang="en-GB" dirty="0"/>
          </a:p>
          <a:p>
            <a:r>
              <a:rPr lang="en-GB" dirty="0"/>
              <a:t>Ask staff, working in small groups, to draw a Venn Diagram (two overlapping circles). In one circle ask them to write every puberty experience they can think of that happens to girls only and in the other to boys only.  Ask them to use the middle overlapping space to write every puberty experience that is common to all genders. Discuss what they notice? Key point: Many puberty experiences are common to all genders.</a:t>
            </a:r>
          </a:p>
          <a:p>
            <a:endParaRPr lang="en-GB" dirty="0"/>
          </a:p>
          <a:p>
            <a:r>
              <a:rPr lang="en-GB" dirty="0"/>
              <a:t>If time allows play the puberty Pictionary game: RSE Solution. YR5, Lesson 2, extension activity. Highlight how this is a useful summative assessment activity.</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19</a:t>
            </a:fld>
            <a:endParaRPr lang="en-GB"/>
          </a:p>
        </p:txBody>
      </p:sp>
    </p:spTree>
    <p:extLst>
      <p:ext uri="{BB962C8B-B14F-4D97-AF65-F5344CB8AC3E}">
        <p14:creationId xmlns:p14="http://schemas.microsoft.com/office/powerpoint/2010/main" val="155292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 order for this to be as a safe a space as possible for you all to share your thoughts, opinions and experiences you need to set some ground rules.  I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Please can everyone respect and value difference and diversity in all of its forms and aim to be compassionate even if there’s disagreement with what someone is saying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Think carefully how personal material and views are used; share with care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And finally, learning can be taken out of the session but please don’t share any personal or identifying information</a:t>
            </a:r>
          </a:p>
          <a:p>
            <a:pPr marL="285750" indent="-285750">
              <a:buFont typeface="Arial" panose="020B0604020202020204" pitchFamily="34" charset="0"/>
              <a:buChar char="•"/>
            </a:pPr>
            <a:endParaRPr lang="en-GB" dirty="0"/>
          </a:p>
          <a:p>
            <a:pPr marL="0" indent="0">
              <a:buFont typeface="Arial" panose="020B0604020202020204" pitchFamily="34" charset="0"/>
              <a:buNone/>
            </a:pPr>
            <a:r>
              <a:rPr lang="en-GB" dirty="0"/>
              <a:t>Ask if there’s anything anyone would like to add.</a:t>
            </a:r>
          </a:p>
          <a:p>
            <a:pPr marL="285750" indent="-2857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RSHE by its nature, deals with topics that some folk might find distressing or triggering.  If you are affected by tonight’s content please practise self care, follow your usual support channels if you would like to follow anything up; contact me.</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2</a:t>
            </a:fld>
            <a:endParaRPr lang="en-GB"/>
          </a:p>
        </p:txBody>
      </p:sp>
    </p:spTree>
    <p:extLst>
      <p:ext uri="{BB962C8B-B14F-4D97-AF65-F5344CB8AC3E}">
        <p14:creationId xmlns:p14="http://schemas.microsoft.com/office/powerpoint/2010/main" val="1952724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You only need to include this slide if you are a school with KS2 pupils</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Tell staff that it is recognised </a:t>
            </a:r>
            <a:r>
              <a:rPr lang="en-GB" b="1" dirty="0"/>
              <a:t>sex education </a:t>
            </a:r>
            <a:r>
              <a:rPr lang="en-GB" dirty="0"/>
              <a:t>may be the topic area people are most anxious to teach and as such.  We recommend you work through the activity as set out in the RSE Solution. Explain to staff that even if they do not teach Year 6, it is helpful to understand how this will be taught in case pupils talk about it after their lessons.</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Conduct the session, as detailed in RSE Solution. YR6, Lesson 2. Activity 2 and Activity 3.</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20</a:t>
            </a:fld>
            <a:endParaRPr lang="en-GB"/>
          </a:p>
        </p:txBody>
      </p:sp>
    </p:spTree>
    <p:extLst>
      <p:ext uri="{BB962C8B-B14F-4D97-AF65-F5344CB8AC3E}">
        <p14:creationId xmlns:p14="http://schemas.microsoft.com/office/powerpoint/2010/main" val="424572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quotation from the legislation:</a:t>
            </a:r>
          </a:p>
          <a:p>
            <a:r>
              <a:rPr lang="en-GB" dirty="0"/>
              <a:t>‘Schools should be alive to issues such as everyday sexism, misogyny, homophobia and gender stereotypes and take positive action to build a culture where these are not tolerated, and any occurrences are identified and tackled. Staff have an important role to play in modelling positive behaviours. Schools must ensure that they comply with the relevant provisions of the Equality Act 2010, (please see The Equality Act 2010 and schools: Departmental advice), under which sexual orientation and gender reassignment are amongst the protected characteristics’.</a:t>
            </a:r>
          </a:p>
          <a:p>
            <a:endParaRPr lang="en-GB" dirty="0"/>
          </a:p>
          <a:p>
            <a:r>
              <a:rPr lang="en-GB" dirty="0"/>
              <a:t>Remind staff that it is important that as a school we continue to prevent incidents of bullying linked to a young person’s actual (or perceived) gender and/or sexual orientation. Teaching should be fully inclusive and not assume a heteronormative approach. This is where it is assumed that relationships are between a man and a woman. Teaching should also challenge gender stereotypes as far as possible.</a:t>
            </a:r>
          </a:p>
          <a:p>
            <a:endParaRPr lang="en-GB" dirty="0"/>
          </a:p>
          <a:p>
            <a:r>
              <a:rPr lang="en-GB" dirty="0"/>
              <a:t>Recognise that as language can be fluid, some staff may feel anxious about the ‘right’ terms to use. Explain that we are now going to do an activity to help build confidence around this, ensuring as we scientific terms for describing the private parts of the body, that we also have a common language for talking about gender and sexuality.   </a:t>
            </a:r>
          </a:p>
          <a:p>
            <a:r>
              <a:rPr lang="en-GB" dirty="0"/>
              <a:t> </a:t>
            </a:r>
          </a:p>
          <a:p>
            <a:r>
              <a:rPr lang="en-GB" dirty="0"/>
              <a:t>Activity: RSE Solution YR4, Lesson 4, Activity 1. Complete the activity as detailed, although you may wish to adapt to a table top activity as opposed to moving around the room.</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21</a:t>
            </a:fld>
            <a:endParaRPr lang="en-GB"/>
          </a:p>
        </p:txBody>
      </p:sp>
    </p:spTree>
    <p:extLst>
      <p:ext uri="{BB962C8B-B14F-4D97-AF65-F5344CB8AC3E}">
        <p14:creationId xmlns:p14="http://schemas.microsoft.com/office/powerpoint/2010/main" val="1652441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At the end of the session, it is important you assess the learning that has taken place.  </a:t>
            </a:r>
          </a:p>
          <a:p>
            <a:endParaRPr lang="en-GB" b="0" i="0" dirty="0">
              <a:effectLst/>
              <a:latin typeface="Arial" panose="020B0604020202020204" pitchFamily="34" charset="0"/>
            </a:endParaRPr>
          </a:p>
          <a:p>
            <a:r>
              <a:rPr lang="en-GB" b="0" i="0" dirty="0">
                <a:effectLst/>
                <a:latin typeface="Arial" panose="020B0604020202020204" pitchFamily="34" charset="0"/>
              </a:rPr>
              <a:t>There are assessment opportunities woven through the RSE Solution resource.  Explain to staff that they need to:</a:t>
            </a:r>
          </a:p>
          <a:p>
            <a:pPr marL="171450" indent="-171450">
              <a:buFont typeface="Arial" panose="020B0604020202020204" pitchFamily="34" charset="0"/>
              <a:buChar char="•"/>
            </a:pPr>
            <a:r>
              <a:rPr lang="en-GB" b="0" i="0" dirty="0">
                <a:effectLst/>
                <a:latin typeface="Arial" panose="020B0604020202020204" pitchFamily="34" charset="0"/>
              </a:rPr>
              <a:t>provide pupils with an opportunity to ask questions and facilitate different ways they can ask questions. </a:t>
            </a:r>
          </a:p>
          <a:p>
            <a:pPr marL="171450" indent="-171450">
              <a:buFont typeface="Arial" panose="020B0604020202020204" pitchFamily="34" charset="0"/>
              <a:buChar char="•"/>
            </a:pPr>
            <a:r>
              <a:rPr lang="en-GB" b="0" i="0" dirty="0">
                <a:effectLst/>
                <a:latin typeface="Arial" panose="020B0604020202020204" pitchFamily="34" charset="0"/>
              </a:rPr>
              <a:t>congratulate pupils on their positive behaviour throughout the lesson if appropriate. reassure pupils that they do not need to feel embarrassed or uncomfortable to discuss the content of RSHE , but if they do that is okay. </a:t>
            </a:r>
          </a:p>
          <a:p>
            <a:pPr marL="171450" indent="-171450">
              <a:buFont typeface="Arial" panose="020B0604020202020204" pitchFamily="34" charset="0"/>
              <a:buChar char="•"/>
            </a:pPr>
            <a:r>
              <a:rPr lang="en-GB" b="0" i="0" dirty="0">
                <a:effectLst/>
                <a:latin typeface="Arial" panose="020B0604020202020204" pitchFamily="34" charset="0"/>
              </a:rPr>
              <a:t>remind them they might need to draw of their wellbeing strategies; how important self care is. </a:t>
            </a:r>
          </a:p>
          <a:p>
            <a:pPr marL="171450" indent="-171450">
              <a:buFont typeface="Arial" panose="020B0604020202020204" pitchFamily="34" charset="0"/>
              <a:buChar char="•"/>
            </a:pPr>
            <a:r>
              <a:rPr lang="en-GB" b="0" i="0" dirty="0">
                <a:effectLst/>
                <a:latin typeface="Arial" panose="020B0604020202020204" pitchFamily="34" charset="0"/>
              </a:rPr>
              <a:t>signpost pupils to who they can talk to in school if they have any questions or concerns about what has been taught in the lesson.  </a:t>
            </a:r>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22</a:t>
            </a:fld>
            <a:endParaRPr lang="en-GB"/>
          </a:p>
        </p:txBody>
      </p:sp>
    </p:spTree>
    <p:extLst>
      <p:ext uri="{BB962C8B-B14F-4D97-AF65-F5344CB8AC3E}">
        <p14:creationId xmlns:p14="http://schemas.microsoft.com/office/powerpoint/2010/main" val="149596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dirty="0">
                <a:solidFill>
                  <a:schemeClr val="tx1"/>
                </a:solidFill>
              </a:rPr>
              <a:t>“Primary-aged pupils will often ask their teachers or other adults questions pertaining to sex or sexuality which go beyond what is set out for Relationships Education. The school’s policy should cover how the school handles such questions. </a:t>
            </a: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indent="0" eaLnBrk="1" hangingPunct="1">
              <a:buFont typeface="Wingdings" panose="05000000000000000000" pitchFamily="2" charset="2"/>
              <a:buNone/>
            </a:pPr>
            <a:r>
              <a:rPr lang="en-GB" altLang="en-US" b="0" i="0" u="none" dirty="0">
                <a:latin typeface="Arial" panose="020B0604020202020204" pitchFamily="34" charset="0"/>
              </a:rPr>
              <a:t>We recognise that some staff are anxious about the questions pupils may ask. Remind staff that they do not have to know the answer to every question or answer any personal questions such as how old were you when you had sex; this should be explained to the pupils in the introductory RSHE lessons that set the ground rules to create the safe space.  There might be questions that you are able to answer but need more time and to check school policy on the subject such as is a baby made every time people have sex.  Then there are questions that are age and stage inappropriate and pupils need to ask their family such as how do two men have sex.</a:t>
            </a: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dirty="0">
                <a:solidFill>
                  <a:schemeClr val="tx1"/>
                </a:solidFill>
              </a:rPr>
              <a:t>Given ease of access to the internet, children whose questions go unanswered may turn to inappropriate sources of information’.” It is important we provide an opportunity for pupils’ questions to be addressed.</a:t>
            </a: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indent="0" eaLnBrk="1" hangingPunct="1">
              <a:buFont typeface="Arial" panose="020B0604020202020204" pitchFamily="34" charset="0"/>
              <a:buNone/>
            </a:pPr>
            <a:endParaRPr lang="en-GB" altLang="en-US" b="0" i="0" u="none" dirty="0">
              <a:latin typeface="Arial" panose="020B0604020202020204" pitchFamily="34" charset="0"/>
            </a:endParaRPr>
          </a:p>
          <a:p>
            <a:pPr marL="171450" indent="-171450" eaLnBrk="1" hangingPunct="1">
              <a:buFont typeface="Wingdings" panose="05000000000000000000" pitchFamily="2" charset="2"/>
              <a:buChar char="§"/>
            </a:pPr>
            <a:r>
              <a:rPr lang="en-GB" altLang="en-US" b="0" i="0" u="none" dirty="0">
                <a:latin typeface="Arial" panose="020B0604020202020204" pitchFamily="34" charset="0"/>
              </a:rPr>
              <a:t>An </a:t>
            </a:r>
            <a:r>
              <a:rPr lang="en-GB" altLang="en-US" b="1" i="0" u="none" dirty="0">
                <a:latin typeface="Arial" panose="020B0604020202020204" pitchFamily="34" charset="0"/>
              </a:rPr>
              <a:t>ask-it basket </a:t>
            </a:r>
            <a:r>
              <a:rPr lang="en-GB" altLang="en-US" b="0" i="0" u="none" dirty="0">
                <a:latin typeface="Arial" panose="020B0604020202020204" pitchFamily="34" charset="0"/>
              </a:rPr>
              <a:t>provides a method for pupils to share thoughts, questions and experiences in an anonymous way.  It gives some thinking time to decide how to proceed and to consider if this question is asking about other information that is okay to share such as the age of consent for question 1.</a:t>
            </a:r>
          </a:p>
          <a:p>
            <a:pPr marL="171450" indent="-171450" eaLnBrk="1" hangingPunct="1">
              <a:buFont typeface="Wingdings" panose="05000000000000000000" pitchFamily="2" charset="2"/>
              <a:buChar char="§"/>
            </a:pPr>
            <a:endParaRPr lang="en-GB" altLang="en-US" b="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b="0" i="0" u="none" dirty="0">
                <a:latin typeface="Arial" panose="020B0604020202020204" pitchFamily="34" charset="0"/>
              </a:rPr>
              <a:t>Signpost: RSE Solution, Getting Started, Preparing to answer questions.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altLang="en-US" b="0" i="0" u="none" dirty="0">
              <a:latin typeface="Arial" panose="020B0604020202020204" pitchFamily="34" charset="0"/>
            </a:endParaRPr>
          </a:p>
          <a:p>
            <a:pPr marL="0" indent="0" eaLnBrk="1" hangingPunct="1">
              <a:buFont typeface="Arial" panose="020B0604020202020204" pitchFamily="34" charset="0"/>
              <a:buNone/>
            </a:pPr>
            <a:r>
              <a:rPr lang="en-GB" altLang="en-US" b="0" i="0" u="none" dirty="0">
                <a:latin typeface="Arial" panose="020B0604020202020204" pitchFamily="34" charset="0"/>
              </a:rPr>
              <a:t>You will be provided with example ‘talk cards’.  </a:t>
            </a:r>
            <a:r>
              <a:rPr lang="en-GB" altLang="en-US" b="0" i="0" u="sng" dirty="0">
                <a:latin typeface="Arial" panose="020B0604020202020204" pitchFamily="34" charset="0"/>
              </a:rPr>
              <a:t>Share examples now</a:t>
            </a:r>
            <a:r>
              <a:rPr lang="en-GB" altLang="en-US" b="0" i="0" u="none" dirty="0">
                <a:latin typeface="Arial" panose="020B0604020202020204" pitchFamily="34" charset="0"/>
              </a:rPr>
              <a:t>. Emphasise that these include tick boxes so that pupils are in control of how their question is responded to.</a:t>
            </a:r>
          </a:p>
          <a:p>
            <a:pPr marL="0" indent="0" eaLnBrk="1" hangingPunct="1">
              <a:buFont typeface="Arial" panose="020B0604020202020204" pitchFamily="34" charset="0"/>
              <a:buNone/>
            </a:pPr>
            <a:endParaRPr lang="en-GB" altLang="en-US" b="0" i="0" u="none" dirty="0">
              <a:latin typeface="Arial" panose="020B0604020202020204" pitchFamily="34" charset="0"/>
            </a:endParaRPr>
          </a:p>
          <a:p>
            <a:pPr marL="0" indent="0" eaLnBrk="1" hangingPunct="1">
              <a:buFont typeface="Arial" panose="020B0604020202020204" pitchFamily="34" charset="0"/>
              <a:buNone/>
            </a:pPr>
            <a:r>
              <a:rPr lang="en-GB" altLang="en-US" b="0" i="0" u="none" dirty="0">
                <a:latin typeface="Arial" panose="020B0604020202020204" pitchFamily="34" charset="0"/>
              </a:rPr>
              <a:t>It is important that all pupils put their talk cards into the ask it basket, to protect the anonymity of pupils that have asked questions. </a:t>
            </a:r>
          </a:p>
          <a:p>
            <a:endParaRPr lang="en-US" dirty="0"/>
          </a:p>
          <a:p>
            <a:pPr marL="171450" indent="-171450" eaLnBrk="1" hangingPunct="1">
              <a:buFont typeface="Wingdings" panose="05000000000000000000" pitchFamily="2" charset="2"/>
              <a:buChar char="§"/>
            </a:pPr>
            <a:r>
              <a:rPr lang="en-GB" altLang="en-US" i="0" u="none" dirty="0">
                <a:latin typeface="Arial" panose="020B0604020202020204" pitchFamily="34" charset="0"/>
              </a:rPr>
              <a:t>Questions are an excellent opportunity to assess current level of knowledge/if what has been taught has been learned. </a:t>
            </a:r>
            <a:r>
              <a:rPr lang="en-GB" altLang="en-US" b="0" i="0" u="none" dirty="0">
                <a:latin typeface="Arial" panose="020B0604020202020204" pitchFamily="34" charset="0"/>
              </a:rPr>
              <a:t>It may also help with future curriculum planning. For example, when analysing a question you might like to consider:</a:t>
            </a:r>
          </a:p>
          <a:p>
            <a:pPr marL="628650" lvl="1" indent="-171450">
              <a:buFont typeface="Wingdings" panose="05000000000000000000" pitchFamily="2" charset="2"/>
              <a:buChar char="§"/>
            </a:pPr>
            <a:r>
              <a:rPr lang="en-US" dirty="0"/>
              <a:t>What </a:t>
            </a:r>
            <a:r>
              <a:rPr lang="en-GB" dirty="0"/>
              <a:t>is the key concern? 	</a:t>
            </a:r>
          </a:p>
          <a:p>
            <a:pPr marL="628650" lvl="1" indent="-171450">
              <a:buFont typeface="Wingdings" panose="05000000000000000000" pitchFamily="2" charset="2"/>
              <a:buChar char="§"/>
            </a:pPr>
            <a:r>
              <a:rPr lang="en-US" dirty="0"/>
              <a:t>What type of information do they need?  </a:t>
            </a:r>
            <a:endParaRPr lang="en-GB" dirty="0"/>
          </a:p>
          <a:p>
            <a:pPr marL="628650" lvl="1" indent="-171450">
              <a:buFont typeface="Wingdings" panose="05000000000000000000" pitchFamily="2" charset="2"/>
              <a:buChar char="§"/>
            </a:pPr>
            <a:r>
              <a:rPr lang="en-US" dirty="0"/>
              <a:t>What would they need to </a:t>
            </a:r>
            <a:r>
              <a:rPr lang="en-US" b="0" dirty="0"/>
              <a:t>know and understand </a:t>
            </a:r>
            <a:r>
              <a:rPr lang="en-US" dirty="0"/>
              <a:t>to be able to make use of that information?</a:t>
            </a:r>
            <a:endParaRPr lang="en-GB" dirty="0"/>
          </a:p>
          <a:p>
            <a:pPr marL="628650" lvl="1" indent="-171450">
              <a:buFont typeface="Wingdings" panose="05000000000000000000" pitchFamily="2" charset="2"/>
              <a:buChar char="§"/>
            </a:pPr>
            <a:r>
              <a:rPr lang="en-US" dirty="0"/>
              <a:t>For that information to be practically useful, what </a:t>
            </a:r>
            <a:r>
              <a:rPr lang="en-US" b="0" dirty="0"/>
              <a:t>skills and attributes </a:t>
            </a:r>
            <a:r>
              <a:rPr lang="en-US" dirty="0"/>
              <a:t>would they need?  </a:t>
            </a:r>
            <a:endParaRPr lang="en-GB" dirty="0"/>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23</a:t>
            </a:fld>
            <a:endParaRPr lang="en-GB"/>
          </a:p>
        </p:txBody>
      </p:sp>
    </p:spTree>
    <p:extLst>
      <p:ext uri="{BB962C8B-B14F-4D97-AF65-F5344CB8AC3E}">
        <p14:creationId xmlns:p14="http://schemas.microsoft.com/office/powerpoint/2010/main" val="421645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Read the below quote from the guidance: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i="1" dirty="0"/>
              <a:t>‘Schools should have the same high expectations of the quality of pupils’ work in these subjects as for other curriculum areas. Teaching should be assessed and assessments used to identify where pupils need extra support or intervention’.</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Highlight to staff that </a:t>
            </a:r>
            <a:r>
              <a:rPr lang="en-GB" b="1" dirty="0"/>
              <a:t>assessment</a:t>
            </a:r>
            <a:r>
              <a:rPr lang="en-GB" dirty="0"/>
              <a:t> is inbuilt into the lesson plans/topics and will be formed of both pupil and teacher assessments, to ensure it cover acquisition of knowledge alongside development of skills and attitudes.</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Share the agreed school assessment strategy for RSHE; how you have decided assessment, recording and reporting should be carried out.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24</a:t>
            </a:fld>
            <a:endParaRPr lang="en-GB"/>
          </a:p>
        </p:txBody>
      </p:sp>
    </p:spTree>
    <p:extLst>
      <p:ext uri="{BB962C8B-B14F-4D97-AF65-F5344CB8AC3E}">
        <p14:creationId xmlns:p14="http://schemas.microsoft.com/office/powerpoint/2010/main" val="294329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Read quotation from the guidance: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dirty="0"/>
              <a:t>‘Teachers should be aware of common ‘adverse childhood experiences’ (such as family breakdown, bereavement and exposure to domestic violence) and when and how these may be affecting any of their pupils and so may be influencing how they experience these subjects’.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p>
          <a:p>
            <a:pPr marL="171450" indent="-171450">
              <a:buFont typeface="Wingdings" panose="05000000000000000000" pitchFamily="2" charset="2"/>
              <a:buChar char="§"/>
            </a:pPr>
            <a:r>
              <a:rPr lang="en-GB" dirty="0"/>
              <a:t>Make staff aware that they need to </a:t>
            </a:r>
            <a:r>
              <a:rPr lang="en-GB" b="1" dirty="0"/>
              <a:t>signpost pupils to specialist information, advice and guidance </a:t>
            </a:r>
            <a:r>
              <a:rPr lang="en-GB" dirty="0"/>
              <a:t>from trusted sources of support as relevant to the topic being taught. Additionally reminding pupils of who they can speak to in school including their right to confidentiality. </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Remind staff that RSHE can prompt safeguarding disclosures. This is because RSHE, taught effectively, teaching the information, vocabulary, emotional literacy and interpersonal skills to identify, respond to and report abuse.</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Remind staff the school’s </a:t>
            </a:r>
            <a:r>
              <a:rPr lang="en-GB" b="1" dirty="0"/>
              <a:t>safeguarding procedure </a:t>
            </a:r>
            <a:r>
              <a:rPr lang="en-GB" b="0" dirty="0"/>
              <a:t>and how RSHE sits within this.</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25</a:t>
            </a:fld>
            <a:endParaRPr lang="en-GB"/>
          </a:p>
        </p:txBody>
      </p:sp>
    </p:spTree>
    <p:extLst>
      <p:ext uri="{BB962C8B-B14F-4D97-AF65-F5344CB8AC3E}">
        <p14:creationId xmlns:p14="http://schemas.microsoft.com/office/powerpoint/2010/main" val="1288346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Share the newly updated school </a:t>
            </a:r>
            <a:r>
              <a:rPr lang="en-GB" b="1" dirty="0"/>
              <a:t>RSHE policy</a:t>
            </a:r>
            <a:r>
              <a:rPr lang="en-GB" dirty="0"/>
              <a:t>. (it may be PSHE and it may be RHE if you are not delivering Sex Education)</a:t>
            </a:r>
          </a:p>
          <a:p>
            <a:pPr marL="171450" indent="-171450">
              <a:buFont typeface="Wingdings" panose="05000000000000000000" pitchFamily="2" charset="2"/>
              <a:buChar char="§"/>
            </a:pPr>
            <a:r>
              <a:rPr lang="en-GB" dirty="0"/>
              <a:t>Highlight how this has been informed by pupil/parent and staff consultation.</a:t>
            </a:r>
          </a:p>
          <a:p>
            <a:pPr marL="171450" indent="-171450">
              <a:buFont typeface="Wingdings" panose="05000000000000000000" pitchFamily="2" charset="2"/>
              <a:buChar char="§"/>
            </a:pPr>
            <a:r>
              <a:rPr lang="en-GB" dirty="0"/>
              <a:t>Reference any key changes or points to note</a:t>
            </a:r>
          </a:p>
          <a:p>
            <a:pPr marL="171450" indent="-171450">
              <a:buFont typeface="Wingdings" panose="05000000000000000000" pitchFamily="2" charset="2"/>
              <a:buChar char="§"/>
            </a:pPr>
            <a:r>
              <a:rPr lang="en-GB" dirty="0"/>
              <a:t>Inform staff of where this can be accessed internally, and publicly so they can reference it themselves and signpost parents/external visitors to it.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26</a:t>
            </a:fld>
            <a:endParaRPr lang="en-GB"/>
          </a:p>
        </p:txBody>
      </p:sp>
    </p:spTree>
    <p:extLst>
      <p:ext uri="{BB962C8B-B14F-4D97-AF65-F5344CB8AC3E}">
        <p14:creationId xmlns:p14="http://schemas.microsoft.com/office/powerpoint/2010/main" val="227675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800" dirty="0"/>
              <a:t>Read final script from slide: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i="1" dirty="0"/>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8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dirty="0"/>
              <a:t>Reassure staff that however big the challenges you may face in embedding RSHE within your schools, the opportunities to positively impact on the health, wellbeing and safeguarding of our pupils will ensure that our efforts are well invested, and it is not something anyone needs to do alone. Thank colleagues for their attendance and engagement with the session.</a:t>
            </a:r>
          </a:p>
          <a:p>
            <a:pPr marL="0" indent="0">
              <a:buFont typeface="Wingdings" panose="05000000000000000000" pitchFamily="2" charset="2"/>
              <a:buNone/>
            </a:pPr>
            <a:endParaRPr lang="en-GB" sz="18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dirty="0"/>
              <a:t>Signpost colleagues to who and how they can raise any future queries relating to RSHE and the staff wellbeing strategy; how they can seek support if they need it following this workshop.</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27</a:t>
            </a:fld>
            <a:endParaRPr lang="en-GB"/>
          </a:p>
        </p:txBody>
      </p:sp>
    </p:spTree>
    <p:extLst>
      <p:ext uri="{BB962C8B-B14F-4D97-AF65-F5344CB8AC3E}">
        <p14:creationId xmlns:p14="http://schemas.microsoft.com/office/powerpoint/2010/main" val="369402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session aims:</a:t>
            </a:r>
          </a:p>
          <a:p>
            <a:r>
              <a:rPr lang="en-GB" dirty="0"/>
              <a:t>Understand some key points from the DfE RSHE guidance</a:t>
            </a:r>
          </a:p>
          <a:p>
            <a:r>
              <a:rPr lang="en-GB" dirty="0"/>
              <a:t>Recognise the importance of RSHE for our pupils</a:t>
            </a:r>
          </a:p>
          <a:p>
            <a:r>
              <a:rPr lang="en-GB" dirty="0"/>
              <a:t>Familiarisation with school curriculum and policy</a:t>
            </a:r>
          </a:p>
          <a:p>
            <a:r>
              <a:rPr lang="en-GB" dirty="0"/>
              <a:t>Develop consistent approaches to teaching RSHE within the school</a:t>
            </a:r>
          </a:p>
          <a:p>
            <a:endParaRPr lang="en-GB" dirty="0"/>
          </a:p>
          <a:p>
            <a:r>
              <a:rPr lang="en-GB" dirty="0"/>
              <a:t>Ask colleagues to consider if there is anything they want to get from the session not covered in the aims.  Give them the chance to share it on a whiteboard or a Post It during the upcoming activity.</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3</a:t>
            </a:fld>
            <a:endParaRPr lang="en-GB"/>
          </a:p>
        </p:txBody>
      </p:sp>
    </p:spTree>
    <p:extLst>
      <p:ext uri="{BB962C8B-B14F-4D97-AF65-F5344CB8AC3E}">
        <p14:creationId xmlns:p14="http://schemas.microsoft.com/office/powerpoint/2010/main" val="194005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dirty="0">
                <a:solidFill>
                  <a:srgbClr val="000000"/>
                </a:solidFill>
                <a:effectLst/>
                <a:latin typeface="Calibri" panose="020F0502020204030204" pitchFamily="34" charset="0"/>
              </a:rPr>
              <a:t>Introduce this as an </a:t>
            </a:r>
            <a:r>
              <a:rPr lang="en-GB" sz="1800" b="1" i="0" u="none" strike="noStrike" dirty="0">
                <a:solidFill>
                  <a:srgbClr val="000000"/>
                </a:solidFill>
                <a:effectLst/>
                <a:latin typeface="Calibri" panose="020F0502020204030204" pitchFamily="34" charset="0"/>
              </a:rPr>
              <a:t>ice breaker</a:t>
            </a:r>
            <a:r>
              <a:rPr lang="en-GB" sz="1800" b="0" i="0" u="none" strike="noStrike" dirty="0">
                <a:solidFill>
                  <a:srgbClr val="000000"/>
                </a:solidFill>
                <a:effectLst/>
                <a:latin typeface="Calibri" panose="020F0502020204030204" pitchFamily="34" charset="0"/>
              </a:rPr>
              <a:t> activity.</a:t>
            </a:r>
          </a:p>
          <a:p>
            <a:pPr algn="l"/>
            <a:endParaRPr lang="en-GB" sz="1800" b="0" i="0" u="none" strike="noStrike" dirty="0">
              <a:solidFill>
                <a:srgbClr val="000000"/>
              </a:solidFill>
              <a:effectLst/>
              <a:latin typeface="Calibri" panose="020F0502020204030204" pitchFamily="34" charset="0"/>
            </a:endParaRPr>
          </a:p>
          <a:p>
            <a:pPr algn="l"/>
            <a:r>
              <a:rPr lang="en-GB" sz="1800" b="0" i="0" u="none" strike="noStrike" dirty="0">
                <a:solidFill>
                  <a:srgbClr val="000000"/>
                </a:solidFill>
                <a:effectLst/>
                <a:latin typeface="Calibri" panose="020F0502020204030204" pitchFamily="34" charset="0"/>
              </a:rPr>
              <a:t>Explain this is human bingo; they are going to be collecting signatures; and sharing experiences.</a:t>
            </a:r>
          </a:p>
          <a:p>
            <a:pPr algn="l"/>
            <a:endParaRPr lang="en-GB" sz="1800" b="0" i="0" u="none" strike="noStrike" dirty="0">
              <a:solidFill>
                <a:srgbClr val="000000"/>
              </a:solidFill>
              <a:effectLst/>
              <a:latin typeface="Calibri" panose="020F0502020204030204" pitchFamily="34" charset="0"/>
            </a:endParaRPr>
          </a:p>
          <a:p>
            <a:pPr algn="l"/>
            <a:r>
              <a:rPr lang="en-GB" b="0" i="0" dirty="0">
                <a:solidFill>
                  <a:srgbClr val="000000"/>
                </a:solidFill>
                <a:effectLst/>
                <a:latin typeface="Amnesty Trade Gothic"/>
              </a:rPr>
              <a:t>Ask them to move round the room trying to find someone who can answer yes to the statements on the grid.  If they can, ask them to sign next to the name.  A person can only answer one question per sheet.  </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Wait and see if anyone asks you; if they do, make a point of saying it’s nice to be included.  If you’re not invited offer an answer to someone; possible the intersex question which I have more information about in a minute.</a:t>
            </a:r>
          </a:p>
          <a:p>
            <a:pPr algn="l"/>
            <a:endParaRPr lang="en-GB" b="0" i="0" dirty="0">
              <a:solidFill>
                <a:srgbClr val="000000"/>
              </a:solidFill>
              <a:effectLst/>
              <a:latin typeface="Amnesty Trade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mnesty Trade Gothic"/>
              </a:rPr>
              <a:t>If anyone has any questions about RSHE they want answered; now is a good time for them to share them on a whiteboard or post it.</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The winner is the first person with a full house of signatures.  You might want to reflect on why these statements were included as a group- there is no right or wrong answer.</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How many people are born intersex?</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People often assume that the world is divided neatly into two groups of people, male and female, and that everyone’s biological and genetic characteristics fit into one of these two categories.</a:t>
            </a:r>
          </a:p>
          <a:p>
            <a:pPr algn="l"/>
            <a:r>
              <a:rPr lang="en-GB" b="0" i="0" dirty="0">
                <a:solidFill>
                  <a:srgbClr val="000000"/>
                </a:solidFill>
                <a:effectLst/>
                <a:latin typeface="Amnesty Trade Gothic"/>
              </a:rPr>
              <a:t>But this is not always the case. There are millions of people around the world who have sexual characteristics that do not fit typical binary notions of male or female bodies. Many, though not all, of these people identify as intersex.</a:t>
            </a:r>
          </a:p>
          <a:p>
            <a:pPr algn="l"/>
            <a:r>
              <a:rPr lang="en-GB" b="0" i="0" dirty="0">
                <a:solidFill>
                  <a:srgbClr val="000000"/>
                </a:solidFill>
                <a:effectLst/>
                <a:latin typeface="Amnesty Trade Gothic"/>
              </a:rPr>
              <a:t>Intersex is an umbrella term used to describe a wide range of natural variations that affect genitals, gonads, hormones, chromosomes or reproductive organs. Sometimes these characteristics are visible at birth, sometimes they appear at puberty, and sometimes they are not physically apparent at all.</a:t>
            </a:r>
          </a:p>
          <a:p>
            <a:pPr algn="l"/>
            <a:r>
              <a:rPr lang="en-GB" b="0" i="0" dirty="0">
                <a:solidFill>
                  <a:srgbClr val="000000"/>
                </a:solidFill>
                <a:effectLst/>
                <a:latin typeface="Amnesty Trade Gothic"/>
              </a:rPr>
              <a:t>According to experts, around 1.7% of the population is born with intersex traits – comparable to the number of people born with red hair.</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4</a:t>
            </a:fld>
            <a:endParaRPr lang="en-GB"/>
          </a:p>
        </p:txBody>
      </p:sp>
    </p:spTree>
    <p:extLst>
      <p:ext uri="{BB962C8B-B14F-4D97-AF65-F5344CB8AC3E}">
        <p14:creationId xmlns:p14="http://schemas.microsoft.com/office/powerpoint/2010/main" val="312495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Wingdings" panose="05000000000000000000" pitchFamily="2" charset="2"/>
              <a:buNone/>
            </a:pPr>
            <a:r>
              <a:rPr lang="en-GB" dirty="0"/>
              <a:t>Activity: Ask colleagues to spend a few minutes discussing what they remember about their own sex education taught in school as pairs/small groups. Invite anyone to share if they feel comfortable to. </a:t>
            </a:r>
          </a:p>
          <a:p>
            <a:pPr marL="457200" lvl="1" indent="0" algn="l">
              <a:buFont typeface="Wingdings" panose="05000000000000000000" pitchFamily="2" charset="2"/>
              <a:buNone/>
            </a:pPr>
            <a:endParaRPr lang="en-GB" dirty="0"/>
          </a:p>
          <a:p>
            <a:pPr marL="457200" lvl="1" indent="0" algn="l">
              <a:buFont typeface="Wingdings" panose="05000000000000000000" pitchFamily="2" charset="2"/>
              <a:buNone/>
            </a:pPr>
            <a:endParaRPr lang="en-GB" dirty="0"/>
          </a:p>
          <a:p>
            <a:pPr marL="457200" lvl="1" indent="0" algn="l">
              <a:buFont typeface="Wingdings" panose="05000000000000000000" pitchFamily="2" charset="2"/>
              <a:buNone/>
            </a:pPr>
            <a:r>
              <a:rPr lang="en-GB" dirty="0"/>
              <a:t>Key point: The general consensus it that it wasn’t good enough.  Attendees’ memories usually echo national research: Too little, too late and too biological. (These concepts have been highlighted by Ofsted in national PSHE inspections)</a:t>
            </a:r>
          </a:p>
          <a:p>
            <a:pPr marL="457200" lvl="1" indent="0" algn="l">
              <a:buFont typeface="Wingdings" panose="05000000000000000000" pitchFamily="2" charset="2"/>
              <a:buNone/>
            </a:pPr>
            <a:endParaRPr lang="en-GB" dirty="0"/>
          </a:p>
          <a:p>
            <a:pPr marL="457200" lvl="1" indent="0" algn="l">
              <a:buFont typeface="Wingdings" panose="05000000000000000000" pitchFamily="2" charset="2"/>
              <a:buNone/>
            </a:pPr>
            <a:r>
              <a:rPr lang="en-GB" dirty="0"/>
              <a:t>The good news is we have moved on; we have statutory guidance; excellent resources and your school has prioritised RSHE as an area for staff development.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5</a:t>
            </a:fld>
            <a:endParaRPr lang="en-GB"/>
          </a:p>
        </p:txBody>
      </p:sp>
    </p:spTree>
    <p:extLst>
      <p:ext uri="{BB962C8B-B14F-4D97-AF65-F5344CB8AC3E}">
        <p14:creationId xmlns:p14="http://schemas.microsoft.com/office/powerpoint/2010/main" val="149788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b="0" i="0" dirty="0"/>
              <a:t>Now you have reflected your own experiences of one aspect of RSHE, it’s time to reflect on what you feel your pupils would say about the RSHE you provide at your school.</a:t>
            </a:r>
            <a:endParaRPr lang="en-GB" b="1" i="0" dirty="0"/>
          </a:p>
          <a:p>
            <a:pPr marL="171450" indent="-171450">
              <a:buFont typeface="Wingdings" panose="05000000000000000000" pitchFamily="2" charset="2"/>
              <a:buChar char="§"/>
            </a:pPr>
            <a:endParaRPr lang="en-GB" b="1" dirty="0"/>
          </a:p>
          <a:p>
            <a:pPr marL="171450" indent="-171450">
              <a:buFont typeface="Wingdings" panose="05000000000000000000" pitchFamily="2" charset="2"/>
              <a:buChar char="§"/>
            </a:pPr>
            <a:r>
              <a:rPr lang="en-GB" b="1" dirty="0"/>
              <a:t>Discuss</a:t>
            </a:r>
            <a:r>
              <a:rPr lang="en-GB" dirty="0"/>
              <a:t>: Ask staff to discuss in small groups, what they believe pupils of your school would say about the RSHE provided to them through your school. Ask staff to consider the quality, content, relevance and inclusiveness of the teaching. </a:t>
            </a:r>
          </a:p>
          <a:p>
            <a:pPr marL="171450" indent="-171450">
              <a:buFont typeface="Wingdings" panose="05000000000000000000" pitchFamily="2" charset="2"/>
              <a:buChar char="§"/>
            </a:pPr>
            <a:r>
              <a:rPr lang="en-GB" dirty="0"/>
              <a:t>Invite groups to feedback, reflecting any differences of opinion and common trends. Consider what causes this. For example, is it year group depending etc?</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6</a:t>
            </a:fld>
            <a:endParaRPr lang="en-GB"/>
          </a:p>
        </p:txBody>
      </p:sp>
    </p:spTree>
    <p:extLst>
      <p:ext uri="{BB962C8B-B14F-4D97-AF65-F5344CB8AC3E}">
        <p14:creationId xmlns:p14="http://schemas.microsoft.com/office/powerpoint/2010/main" val="104651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read aloud the foreword from the guidance, or allow colleagues time to read themselves:</a:t>
            </a:r>
          </a:p>
          <a:p>
            <a:r>
              <a:rPr lang="en-GB" dirty="0"/>
              <a:t>“Todays children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p>
          <a:p>
            <a:endParaRPr lang="en-GB" dirty="0"/>
          </a:p>
          <a:p>
            <a:r>
              <a:rPr lang="en-GB" dirty="0"/>
              <a:t>Damien Hinds was the Education Minister at the time the guidance was publicly published. His foreword makes it clear that RSHE is about ensuring the safeguarding, health and happiness of young people. </a:t>
            </a:r>
          </a:p>
          <a:p>
            <a:endParaRPr lang="en-GB" dirty="0"/>
          </a:p>
          <a:p>
            <a:r>
              <a:rPr lang="en-GB" dirty="0"/>
              <a:t>Research has also linked high quality RSHE to improved attendance and attainment; if anyone is keen to know more https://www.probonoeconomics.com/resources/pshe-association </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7</a:t>
            </a:fld>
            <a:endParaRPr lang="en-GB"/>
          </a:p>
        </p:txBody>
      </p:sp>
    </p:spTree>
    <p:extLst>
      <p:ext uri="{BB962C8B-B14F-4D97-AF65-F5344CB8AC3E}">
        <p14:creationId xmlns:p14="http://schemas.microsoft.com/office/powerpoint/2010/main" val="32660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foreword, Damian Hinds references the challenges and risks young people face. Let’s look at these now.</a:t>
            </a:r>
          </a:p>
          <a:p>
            <a:endParaRPr lang="en-GB" dirty="0"/>
          </a:p>
          <a:p>
            <a:r>
              <a:rPr lang="en-GB" dirty="0"/>
              <a:t>Activity:  Ask staff to work in small groups and draw a stick pupil. Around the outside write all the challenges, issues, risks etc that they know their pupils face, before drawing a heart and writing inside how these may cause pupils to feel, then in a speech bubble how these may cause a pupil to think before writing around the edge to make a picture border how these experiences, thoughts and feelings may cause a pupil to behave. Invite groups to share. Reflect and feedback any common areas and differences.</a:t>
            </a:r>
          </a:p>
          <a:p>
            <a:endParaRPr lang="en-GB" dirty="0"/>
          </a:p>
          <a:p>
            <a:r>
              <a:rPr lang="en-GB" dirty="0"/>
              <a:t>Share with staff your own pupil voice work here; possibly framing it…</a:t>
            </a:r>
            <a:r>
              <a:rPr lang="en-GB" i="1" dirty="0"/>
              <a:t>“We conducted some pupil consultation to identify knowledge they have gained from RSHE and to ascertain that our own teaching is age and stage appropriate and relevant to their real lives. This is what we found out….”</a:t>
            </a:r>
          </a:p>
          <a:p>
            <a:endParaRPr lang="en-GB" dirty="0"/>
          </a:p>
          <a:p>
            <a:r>
              <a:rPr lang="en-GB" dirty="0"/>
              <a:t>Summarise by reiterating the important and pivotal role RSHE plays in supporting pupils to be as safe, happy and healthy as possible.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8</a:t>
            </a:fld>
            <a:endParaRPr lang="en-GB"/>
          </a:p>
        </p:txBody>
      </p:sp>
    </p:spTree>
    <p:extLst>
      <p:ext uri="{BB962C8B-B14F-4D97-AF65-F5344CB8AC3E}">
        <p14:creationId xmlns:p14="http://schemas.microsoft.com/office/powerpoint/2010/main" val="311721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Share your </a:t>
            </a:r>
            <a:r>
              <a:rPr lang="en-GB" b="1" dirty="0"/>
              <a:t>school vision for RSHE</a:t>
            </a:r>
            <a:r>
              <a:rPr lang="en-GB" dirty="0"/>
              <a:t>, highlighting how this links to the schools overarching mission statement. </a:t>
            </a:r>
          </a:p>
          <a:p>
            <a:pPr marL="0" indent="0">
              <a:buFont typeface="Wingdings" panose="05000000000000000000" pitchFamily="2" charset="2"/>
              <a:buNone/>
            </a:pPr>
            <a:endParaRPr lang="en-GB" dirty="0"/>
          </a:p>
          <a:p>
            <a:pPr marL="0" indent="0">
              <a:buFont typeface="Wingdings" panose="05000000000000000000" pitchFamily="2" charset="2"/>
              <a:buNone/>
            </a:pPr>
            <a:r>
              <a:rPr lang="en-GB" dirty="0"/>
              <a:t>Explain that RSHE will be centralised at the core of your school to ensure pupils are safe, happy and healthy. As well as ensuring pupils understand what RSHE is and why it is taught, this is shared with families.  Framing it this way explains why Relationships and Health Education is statutory and Sex Education recommended for primary age children and should reduce the likelihood of resistance or requests for pupils to be excused from these subjects.</a:t>
            </a:r>
          </a:p>
        </p:txBody>
      </p:sp>
      <p:sp>
        <p:nvSpPr>
          <p:cNvPr id="4" name="Slide Number Placeholder 3"/>
          <p:cNvSpPr>
            <a:spLocks noGrp="1"/>
          </p:cNvSpPr>
          <p:nvPr>
            <p:ph type="sldNum" sz="quarter" idx="5"/>
          </p:nvPr>
        </p:nvSpPr>
        <p:spPr/>
        <p:txBody>
          <a:bodyPr/>
          <a:lstStyle/>
          <a:p>
            <a:fld id="{9EC62851-0209-4526-BEDA-5769ACC2273E}" type="slidenum">
              <a:rPr lang="en-GB" smtClean="0"/>
              <a:t>9</a:t>
            </a:fld>
            <a:endParaRPr lang="en-GB"/>
          </a:p>
        </p:txBody>
      </p:sp>
    </p:spTree>
    <p:extLst>
      <p:ext uri="{BB962C8B-B14F-4D97-AF65-F5344CB8AC3E}">
        <p14:creationId xmlns:p14="http://schemas.microsoft.com/office/powerpoint/2010/main" val="101751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08540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6/10/2022</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cid:image001.png@01D65BAE.759B2FB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F10946-609E-423F-B330-8D80C9014047}"/>
              </a:ext>
            </a:extLst>
          </p:cNvPr>
          <p:cNvSpPr>
            <a:spLocks noGrp="1"/>
          </p:cNvSpPr>
          <p:nvPr>
            <p:ph type="title"/>
          </p:nvPr>
        </p:nvSpPr>
        <p:spPr/>
        <p:txBody>
          <a:bodyPr>
            <a:normAutofit fontScale="90000"/>
          </a:bodyPr>
          <a:lstStyle/>
          <a:p>
            <a:r>
              <a:rPr lang="en-GB"/>
              <a:t>Relationships, Sex and Health Education CPD Inset</a:t>
            </a:r>
          </a:p>
        </p:txBody>
      </p:sp>
      <p:sp>
        <p:nvSpPr>
          <p:cNvPr id="5" name="Text Placeholder 4">
            <a:extLst>
              <a:ext uri="{FF2B5EF4-FFF2-40B4-BE49-F238E27FC236}">
                <a16:creationId xmlns:a16="http://schemas.microsoft.com/office/drawing/2014/main" id="{A8352D9F-6446-42CB-BCE3-B9413F9CE71B}"/>
              </a:ext>
            </a:extLst>
          </p:cNvPr>
          <p:cNvSpPr>
            <a:spLocks noGrp="1"/>
          </p:cNvSpPr>
          <p:nvPr>
            <p:ph type="body" sz="quarter" idx="10"/>
          </p:nvPr>
        </p:nvSpPr>
        <p:spPr>
          <a:xfrm>
            <a:off x="7331160" y="1168400"/>
            <a:ext cx="5438775" cy="2260600"/>
          </a:xfrm>
        </p:spPr>
        <p:txBody>
          <a:bodyPr/>
          <a:lstStyle/>
          <a:p>
            <a:r>
              <a:rPr lang="en-GB"/>
              <a:t>Insert school logo here</a:t>
            </a:r>
          </a:p>
          <a:p>
            <a:endParaRPr lang="en-GB"/>
          </a:p>
        </p:txBody>
      </p:sp>
      <p:pic>
        <p:nvPicPr>
          <p:cNvPr id="7" name="Picture 6">
            <a:extLst>
              <a:ext uri="{FF2B5EF4-FFF2-40B4-BE49-F238E27FC236}">
                <a16:creationId xmlns:a16="http://schemas.microsoft.com/office/drawing/2014/main" id="{D761F087-6D69-4D80-9BB0-1AD71217F5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072" y="3908462"/>
            <a:ext cx="914479" cy="914479"/>
          </a:xfrm>
          <a:prstGeom prst="rect">
            <a:avLst/>
          </a:prstGeom>
        </p:spPr>
      </p:pic>
      <p:pic>
        <p:nvPicPr>
          <p:cNvPr id="6" name="Picture 5">
            <a:extLst>
              <a:ext uri="{FF2B5EF4-FFF2-40B4-BE49-F238E27FC236}">
                <a16:creationId xmlns:a16="http://schemas.microsoft.com/office/drawing/2014/main" id="{72127DF4-C1BD-4C1A-B921-22D40FBE78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67429" y="5360416"/>
            <a:ext cx="2359146" cy="1044629"/>
          </a:xfrm>
          <a:prstGeom prst="rect">
            <a:avLst/>
          </a:prstGeom>
        </p:spPr>
      </p:pic>
    </p:spTree>
    <p:extLst>
      <p:ext uri="{BB962C8B-B14F-4D97-AF65-F5344CB8AC3E}">
        <p14:creationId xmlns:p14="http://schemas.microsoft.com/office/powerpoint/2010/main" val="212230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4A93D-5443-48B6-BE4C-C53798B80B6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Curriculum- Relationships</a:t>
            </a:r>
          </a:p>
        </p:txBody>
      </p:sp>
      <p:sp>
        <p:nvSpPr>
          <p:cNvPr id="3" name="Text Placeholder 2">
            <a:extLst>
              <a:ext uri="{FF2B5EF4-FFF2-40B4-BE49-F238E27FC236}">
                <a16:creationId xmlns:a16="http://schemas.microsoft.com/office/drawing/2014/main" id="{995F87E7-53A0-4561-B2E1-37538F4CD9D2}"/>
              </a:ext>
            </a:extLst>
          </p:cNvPr>
          <p:cNvSpPr>
            <a:spLocks noGrp="1"/>
          </p:cNvSpPr>
          <p:nvPr>
            <p:ph type="body" sz="quarter" idx="11"/>
          </p:nvPr>
        </p:nvSpPr>
        <p:spPr/>
        <p:txBody>
          <a:bodyPr/>
          <a:lstStyle/>
          <a:p>
            <a:pPr marL="342900" indent="-342900">
              <a:buFont typeface="Arial" panose="020B0604020202020204" pitchFamily="34" charset="0"/>
              <a:buChar char="•"/>
            </a:pPr>
            <a:r>
              <a:rPr lang="en-GB" dirty="0"/>
              <a:t>Families and people who care for me</a:t>
            </a:r>
          </a:p>
          <a:p>
            <a:pPr marL="342900" indent="-342900">
              <a:buFont typeface="Arial" panose="020B0604020202020204" pitchFamily="34" charset="0"/>
              <a:buChar char="•"/>
            </a:pPr>
            <a:r>
              <a:rPr lang="en-GB" dirty="0"/>
              <a:t>Caring friendships</a:t>
            </a:r>
          </a:p>
          <a:p>
            <a:pPr marL="342900" indent="-342900">
              <a:buFont typeface="Arial" panose="020B0604020202020204" pitchFamily="34" charset="0"/>
              <a:buChar char="•"/>
            </a:pPr>
            <a:r>
              <a:rPr lang="en-GB" dirty="0"/>
              <a:t>Respectful relationships</a:t>
            </a:r>
          </a:p>
          <a:p>
            <a:pPr marL="342900" indent="-342900">
              <a:buFont typeface="Arial" panose="020B0604020202020204" pitchFamily="34" charset="0"/>
              <a:buChar char="•"/>
            </a:pPr>
            <a:r>
              <a:rPr lang="en-GB" dirty="0"/>
              <a:t>Online relationships</a:t>
            </a:r>
          </a:p>
          <a:p>
            <a:pPr marL="342900" indent="-342900">
              <a:buFont typeface="Arial" panose="020B0604020202020204" pitchFamily="34" charset="0"/>
              <a:buChar char="•"/>
            </a:pPr>
            <a:r>
              <a:rPr lang="en-GB" dirty="0"/>
              <a:t>Being safe.</a:t>
            </a:r>
          </a:p>
          <a:p>
            <a:endParaRPr lang="en-GB" dirty="0"/>
          </a:p>
        </p:txBody>
      </p:sp>
    </p:spTree>
    <p:extLst>
      <p:ext uri="{BB962C8B-B14F-4D97-AF65-F5344CB8AC3E}">
        <p14:creationId xmlns:p14="http://schemas.microsoft.com/office/powerpoint/2010/main" val="3345118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4A93D-5443-48B6-BE4C-C53798B80B6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Curriculum- Health</a:t>
            </a:r>
          </a:p>
        </p:txBody>
      </p:sp>
      <p:sp>
        <p:nvSpPr>
          <p:cNvPr id="3" name="Text Placeholder 2">
            <a:extLst>
              <a:ext uri="{FF2B5EF4-FFF2-40B4-BE49-F238E27FC236}">
                <a16:creationId xmlns:a16="http://schemas.microsoft.com/office/drawing/2014/main" id="{995F87E7-53A0-4561-B2E1-37538F4CD9D2}"/>
              </a:ext>
            </a:extLst>
          </p:cNvPr>
          <p:cNvSpPr>
            <a:spLocks noGrp="1"/>
          </p:cNvSpPr>
          <p:nvPr>
            <p:ph type="body" sz="quarter" idx="11"/>
          </p:nvPr>
        </p:nvSpPr>
        <p:spPr/>
        <p:txBody>
          <a:bodyPr/>
          <a:lstStyle/>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Mental wellbeing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Internet safety and harms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Physical health and fitness</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Healthy eating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Drugs, alcohol and tobacco</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Health and prevention</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Basic first aid</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Changing adolescent body.</a:t>
            </a:r>
            <a:endParaRPr lang="en-GB" dirty="0">
              <a:solidFill>
                <a:srgbClr val="002060"/>
              </a:solidFill>
            </a:endParaRPr>
          </a:p>
        </p:txBody>
      </p:sp>
    </p:spTree>
    <p:extLst>
      <p:ext uri="{BB962C8B-B14F-4D97-AF65-F5344CB8AC3E}">
        <p14:creationId xmlns:p14="http://schemas.microsoft.com/office/powerpoint/2010/main" val="343532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4A93D-5443-48B6-BE4C-C53798B80B6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Curriculum- Sex</a:t>
            </a:r>
          </a:p>
        </p:txBody>
      </p:sp>
      <p:sp>
        <p:nvSpPr>
          <p:cNvPr id="3" name="Text Placeholder 2">
            <a:extLst>
              <a:ext uri="{FF2B5EF4-FFF2-40B4-BE49-F238E27FC236}">
                <a16:creationId xmlns:a16="http://schemas.microsoft.com/office/drawing/2014/main" id="{995F87E7-53A0-4561-B2E1-37538F4CD9D2}"/>
              </a:ext>
            </a:extLst>
          </p:cNvPr>
          <p:cNvSpPr>
            <a:spLocks noGrp="1"/>
          </p:cNvSpPr>
          <p:nvPr>
            <p:ph type="body" sz="quarter" idx="11"/>
          </p:nvPr>
        </p:nvSpPr>
        <p:spPr/>
        <p:txBody>
          <a:bodyPr/>
          <a:lstStyle/>
          <a:p>
            <a:r>
              <a:rPr lang="en-GB" dirty="0"/>
              <a:t>“The Department continues to recommend that all primary schools should have a sex education programme tailored to the age and the physical and emotional maturity of the pupils. It should ensure that both boys and girls are prepared for the changes adolescence brings and – drawing on knowledge of the human life cycle set out in the national curriculum for science - how a baby is conceived and born.”</a:t>
            </a:r>
          </a:p>
          <a:p>
            <a:endParaRPr lang="en-GB" dirty="0"/>
          </a:p>
        </p:txBody>
      </p:sp>
    </p:spTree>
    <p:extLst>
      <p:ext uri="{BB962C8B-B14F-4D97-AF65-F5344CB8AC3E}">
        <p14:creationId xmlns:p14="http://schemas.microsoft.com/office/powerpoint/2010/main" val="1909063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C6D65-5249-49E2-873F-A6B38773BB6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Curriculum</a:t>
            </a:r>
          </a:p>
        </p:txBody>
      </p:sp>
      <p:pic>
        <p:nvPicPr>
          <p:cNvPr id="4" name="Picture 3">
            <a:extLst>
              <a:ext uri="{FF2B5EF4-FFF2-40B4-BE49-F238E27FC236}">
                <a16:creationId xmlns:a16="http://schemas.microsoft.com/office/drawing/2014/main" id="{6BDB61D0-8FD0-456A-B3A7-FD33A4741F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41554" y="1240346"/>
            <a:ext cx="5108891" cy="4377307"/>
          </a:xfrm>
          <a:prstGeom prst="rect">
            <a:avLst/>
          </a:prstGeom>
        </p:spPr>
      </p:pic>
    </p:spTree>
    <p:extLst>
      <p:ext uri="{BB962C8B-B14F-4D97-AF65-F5344CB8AC3E}">
        <p14:creationId xmlns:p14="http://schemas.microsoft.com/office/powerpoint/2010/main" val="117594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E6DB6-477F-473E-AEB5-4BE4AB120C2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Teaching</a:t>
            </a:r>
          </a:p>
        </p:txBody>
      </p:sp>
      <p:pic>
        <p:nvPicPr>
          <p:cNvPr id="4" name="Picture 3">
            <a:extLst>
              <a:ext uri="{FF2B5EF4-FFF2-40B4-BE49-F238E27FC236}">
                <a16:creationId xmlns:a16="http://schemas.microsoft.com/office/drawing/2014/main" id="{449C80A9-9F7A-43F3-81BD-37F58AC7CB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42740" y="1075740"/>
            <a:ext cx="4706520" cy="4706520"/>
          </a:xfrm>
          <a:prstGeom prst="rect">
            <a:avLst/>
          </a:prstGeom>
        </p:spPr>
      </p:pic>
    </p:spTree>
    <p:extLst>
      <p:ext uri="{BB962C8B-B14F-4D97-AF65-F5344CB8AC3E}">
        <p14:creationId xmlns:p14="http://schemas.microsoft.com/office/powerpoint/2010/main" val="1315682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31ACC2-9EF4-4F00-AD6A-1CF52E07338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DfE teacher training modules</a:t>
            </a:r>
          </a:p>
        </p:txBody>
      </p:sp>
      <p:sp>
        <p:nvSpPr>
          <p:cNvPr id="12" name="TextBox 11">
            <a:extLst>
              <a:ext uri="{FF2B5EF4-FFF2-40B4-BE49-F238E27FC236}">
                <a16:creationId xmlns:a16="http://schemas.microsoft.com/office/drawing/2014/main" id="{68CD44E6-058B-4775-9E8C-EBD9BDCE58E4}"/>
              </a:ext>
            </a:extLst>
          </p:cNvPr>
          <p:cNvSpPr txBox="1"/>
          <p:nvPr/>
        </p:nvSpPr>
        <p:spPr>
          <a:xfrm>
            <a:off x="490332" y="1720840"/>
            <a:ext cx="6361042" cy="3416320"/>
          </a:xfrm>
          <a:prstGeom prst="rect">
            <a:avLst/>
          </a:prstGeom>
          <a:noFill/>
        </p:spPr>
        <p:txBody>
          <a:bodyPr wrap="square">
            <a:spAutoFit/>
          </a:bodyPr>
          <a:lstStyle/>
          <a:p>
            <a:r>
              <a:rPr lang="en-GB" b="1" dirty="0">
                <a:solidFill>
                  <a:srgbClr val="002060"/>
                </a:solidFill>
                <a:latin typeface="Arial" panose="020B0604020202020204" pitchFamily="34" charset="0"/>
                <a:cs typeface="Arial" panose="020B0604020202020204" pitchFamily="34" charset="0"/>
              </a:rPr>
              <a:t>Primary and secondary</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Basic first aid</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Being safe</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Changing adolescent body</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Drugs, alcohol and tobacco</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Families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Health and prevention</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Healthy eating</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Mental wellbeing</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Physical health and fitness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Respectful relationships, including friendships.</a:t>
            </a:r>
          </a:p>
        </p:txBody>
      </p:sp>
      <p:sp>
        <p:nvSpPr>
          <p:cNvPr id="14" name="TextBox 13">
            <a:extLst>
              <a:ext uri="{FF2B5EF4-FFF2-40B4-BE49-F238E27FC236}">
                <a16:creationId xmlns:a16="http://schemas.microsoft.com/office/drawing/2014/main" id="{CEE35117-D665-41A5-AFED-A503EB929123}"/>
              </a:ext>
            </a:extLst>
          </p:cNvPr>
          <p:cNvSpPr txBox="1"/>
          <p:nvPr/>
        </p:nvSpPr>
        <p:spPr>
          <a:xfrm>
            <a:off x="5762648" y="1745402"/>
            <a:ext cx="7951304" cy="3416320"/>
          </a:xfrm>
          <a:prstGeom prst="rect">
            <a:avLst/>
          </a:prstGeom>
          <a:noFill/>
        </p:spPr>
        <p:txBody>
          <a:bodyPr wrap="square">
            <a:spAutoFit/>
          </a:bodyPr>
          <a:lstStyle/>
          <a:p>
            <a:r>
              <a:rPr lang="en-GB" b="1" dirty="0">
                <a:solidFill>
                  <a:srgbClr val="002060"/>
                </a:solidFill>
                <a:latin typeface="Arial" panose="020B0604020202020204" pitchFamily="34" charset="0"/>
                <a:cs typeface="Arial" panose="020B0604020202020204" pitchFamily="34" charset="0"/>
              </a:rPr>
              <a:t>Primary only</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Online relationships.</a:t>
            </a: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r>
              <a:rPr lang="en-GB" b="1" dirty="0">
                <a:solidFill>
                  <a:srgbClr val="002060"/>
                </a:solidFill>
                <a:latin typeface="Arial" panose="020B0604020202020204" pitchFamily="34" charset="0"/>
                <a:cs typeface="Arial" panose="020B0604020202020204" pitchFamily="34" charset="0"/>
              </a:rPr>
              <a:t>Secondary only</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Internet safety and harms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Intimate and sexual relationships, including sexual health</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Online and media.</a:t>
            </a:r>
          </a:p>
          <a:p>
            <a:endParaRPr lang="en-GB" dirty="0"/>
          </a:p>
          <a:p>
            <a:endParaRPr lang="en-GB" dirty="0"/>
          </a:p>
        </p:txBody>
      </p:sp>
    </p:spTree>
    <p:extLst>
      <p:ext uri="{BB962C8B-B14F-4D97-AF65-F5344CB8AC3E}">
        <p14:creationId xmlns:p14="http://schemas.microsoft.com/office/powerpoint/2010/main" val="1205832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F7DD79-F524-EF65-1619-D777E299586F}"/>
              </a:ext>
            </a:extLst>
          </p:cNvPr>
          <p:cNvSpPr>
            <a:spLocks noGrp="1"/>
          </p:cNvSpPr>
          <p:nvPr>
            <p:ph type="title" idx="4294967295"/>
          </p:nvPr>
        </p:nvSpPr>
        <p:spPr>
          <a:xfrm>
            <a:off x="990936" y="620776"/>
            <a:ext cx="7734300" cy="998538"/>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a:spcBef>
                <a:spcPts val="1000"/>
              </a:spcBef>
              <a:defRPr/>
            </a:pPr>
            <a:r>
              <a:rPr lang="en-GB" sz="3000" b="1" dirty="0">
                <a:solidFill>
                  <a:srgbClr val="1D2A5A"/>
                </a:solidFill>
                <a:latin typeface="Arial"/>
                <a:ea typeface="+mn-ea"/>
                <a:cs typeface="Arial"/>
              </a:rPr>
              <a:t>Creating a safe learning space</a:t>
            </a:r>
            <a:endParaRPr lang="en-GB" sz="3000" dirty="0">
              <a:solidFill>
                <a:srgbClr val="1D2A5A"/>
              </a:solidFill>
              <a:latin typeface="Arial"/>
              <a:ea typeface="+mn-ea"/>
              <a:cs typeface="Arial"/>
            </a:endParaRPr>
          </a:p>
          <a:p>
            <a:pPr>
              <a:spcBef>
                <a:spcPts val="1000"/>
              </a:spcBef>
              <a:defRPr/>
            </a:pPr>
            <a:endParaRPr lang="en-GB" sz="3000" b="1" dirty="0">
              <a:solidFill>
                <a:srgbClr val="1D2A5A"/>
              </a:solidFill>
              <a:latin typeface="Arial" panose="020B0604020202020204" pitchFamily="34" charset="0"/>
              <a:ea typeface="+mn-ea"/>
              <a:cs typeface="Arial" panose="020B0604020202020204" pitchFamily="34" charset="0"/>
            </a:endParaRPr>
          </a:p>
        </p:txBody>
      </p:sp>
      <p:graphicFrame>
        <p:nvGraphicFramePr>
          <p:cNvPr id="8" name="Text Placeholder 5">
            <a:extLst>
              <a:ext uri="{FF2B5EF4-FFF2-40B4-BE49-F238E27FC236}">
                <a16:creationId xmlns:a16="http://schemas.microsoft.com/office/drawing/2014/main" id="{201665EC-71FE-9AEE-9FA4-65174D9FDF1C}"/>
              </a:ext>
              <a:ext uri="{C183D7F6-B498-43B3-948B-1728B52AA6E4}">
                <adec:decorative xmlns:adec="http://schemas.microsoft.com/office/drawing/2017/decorative" val="1"/>
              </a:ext>
            </a:extLst>
          </p:cNvPr>
          <p:cNvGraphicFramePr/>
          <p:nvPr/>
        </p:nvGraphicFramePr>
        <p:xfrm>
          <a:off x="990936" y="1311953"/>
          <a:ext cx="10449284"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8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AD07F-868E-4646-B56C-8136A933D3FF}"/>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Working agreement</a:t>
            </a:r>
          </a:p>
        </p:txBody>
      </p:sp>
      <p:pic>
        <p:nvPicPr>
          <p:cNvPr id="3" name="Picture 2">
            <a:extLst>
              <a:ext uri="{FF2B5EF4-FFF2-40B4-BE49-F238E27FC236}">
                <a16:creationId xmlns:a16="http://schemas.microsoft.com/office/drawing/2014/main" id="{073FB3CD-2971-435F-8BFE-4CCF451A82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046" y="1563462"/>
            <a:ext cx="6309907" cy="3731075"/>
          </a:xfrm>
          <a:prstGeom prst="rect">
            <a:avLst/>
          </a:prstGeom>
        </p:spPr>
      </p:pic>
    </p:spTree>
    <p:extLst>
      <p:ext uri="{BB962C8B-B14F-4D97-AF65-F5344CB8AC3E}">
        <p14:creationId xmlns:p14="http://schemas.microsoft.com/office/powerpoint/2010/main" val="427600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FF6ECF-5C4C-4AC9-B905-061DF5011834}"/>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Scientific vocabulary</a:t>
            </a:r>
          </a:p>
        </p:txBody>
      </p:sp>
      <p:grpSp>
        <p:nvGrpSpPr>
          <p:cNvPr id="3" name="Group 2" descr="Image detailing:&#10;">
            <a:extLst>
              <a:ext uri="{FF2B5EF4-FFF2-40B4-BE49-F238E27FC236}">
                <a16:creationId xmlns:a16="http://schemas.microsoft.com/office/drawing/2014/main" id="{BF6057C7-2563-421A-A404-BA6BA4204895}"/>
              </a:ext>
            </a:extLst>
          </p:cNvPr>
          <p:cNvGrpSpPr/>
          <p:nvPr/>
        </p:nvGrpSpPr>
        <p:grpSpPr>
          <a:xfrm>
            <a:off x="3309544" y="1266927"/>
            <a:ext cx="4084493" cy="5097601"/>
            <a:chOff x="3895725" y="570895"/>
            <a:chExt cx="4885203" cy="5685482"/>
          </a:xfrm>
        </p:grpSpPr>
        <p:sp>
          <p:nvSpPr>
            <p:cNvPr id="4" name="Freeform: Shape 3">
              <a:extLst>
                <a:ext uri="{FF2B5EF4-FFF2-40B4-BE49-F238E27FC236}">
                  <a16:creationId xmlns:a16="http://schemas.microsoft.com/office/drawing/2014/main" id="{E5385FBF-1C5D-44B9-8C65-6E157BBE1DD5}"/>
                </a:ext>
              </a:extLst>
            </p:cNvPr>
            <p:cNvSpPr/>
            <p:nvPr/>
          </p:nvSpPr>
          <p:spPr>
            <a:xfrm>
              <a:off x="3895725" y="2498697"/>
              <a:ext cx="4885203" cy="1829880"/>
            </a:xfrm>
            <a:custGeom>
              <a:avLst/>
              <a:gdLst>
                <a:gd name="connsiteX0" fmla="*/ 0 w 4885203"/>
                <a:gd name="connsiteY0" fmla="*/ 304986 h 1829880"/>
                <a:gd name="connsiteX1" fmla="*/ 304986 w 4885203"/>
                <a:gd name="connsiteY1" fmla="*/ 0 h 1829880"/>
                <a:gd name="connsiteX2" fmla="*/ 4580217 w 4885203"/>
                <a:gd name="connsiteY2" fmla="*/ 0 h 1829880"/>
                <a:gd name="connsiteX3" fmla="*/ 4885203 w 4885203"/>
                <a:gd name="connsiteY3" fmla="*/ 304986 h 1829880"/>
                <a:gd name="connsiteX4" fmla="*/ 4885203 w 4885203"/>
                <a:gd name="connsiteY4" fmla="*/ 1524894 h 1829880"/>
                <a:gd name="connsiteX5" fmla="*/ 4580217 w 4885203"/>
                <a:gd name="connsiteY5" fmla="*/ 1829880 h 1829880"/>
                <a:gd name="connsiteX6" fmla="*/ 304986 w 4885203"/>
                <a:gd name="connsiteY6" fmla="*/ 1829880 h 1829880"/>
                <a:gd name="connsiteX7" fmla="*/ 0 w 4885203"/>
                <a:gd name="connsiteY7" fmla="*/ 1524894 h 1829880"/>
                <a:gd name="connsiteX8" fmla="*/ 0 w 4885203"/>
                <a:gd name="connsiteY8" fmla="*/ 304986 h 182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5203" h="1829880">
                  <a:moveTo>
                    <a:pt x="0" y="304986"/>
                  </a:moveTo>
                  <a:cubicBezTo>
                    <a:pt x="0" y="136547"/>
                    <a:pt x="136547" y="0"/>
                    <a:pt x="304986" y="0"/>
                  </a:cubicBezTo>
                  <a:lnTo>
                    <a:pt x="4580217" y="0"/>
                  </a:lnTo>
                  <a:cubicBezTo>
                    <a:pt x="4748656" y="0"/>
                    <a:pt x="4885203" y="136547"/>
                    <a:pt x="4885203" y="304986"/>
                  </a:cubicBezTo>
                  <a:lnTo>
                    <a:pt x="4885203" y="1524894"/>
                  </a:lnTo>
                  <a:cubicBezTo>
                    <a:pt x="4885203" y="1693333"/>
                    <a:pt x="4748656" y="1829880"/>
                    <a:pt x="4580217" y="1829880"/>
                  </a:cubicBezTo>
                  <a:lnTo>
                    <a:pt x="304986" y="1829880"/>
                  </a:lnTo>
                  <a:cubicBezTo>
                    <a:pt x="136547" y="1829880"/>
                    <a:pt x="0" y="1693333"/>
                    <a:pt x="0" y="1524894"/>
                  </a:cubicBezTo>
                  <a:lnTo>
                    <a:pt x="0" y="304986"/>
                  </a:lnTo>
                  <a:close/>
                </a:path>
              </a:pathLst>
            </a:custGeom>
            <a:solidFill>
              <a:srgbClr val="003217"/>
            </a:solid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18867" tIns="218867" rIns="218867" bIns="218867" numCol="1" spcCol="1270" anchor="ctr" anchorCtr="0">
              <a:noAutofit/>
            </a:bodyPr>
            <a:lstStyle/>
            <a:p>
              <a:pPr marL="0" lvl="0" indent="0" algn="l" defTabSz="15113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Penis: The private part of a boy where wee comes out</a:t>
              </a:r>
              <a:endParaRPr lang="en-US" sz="2800" kern="1200" dirty="0">
                <a:latin typeface="Arial" panose="020B0604020202020204" pitchFamily="34" charset="0"/>
                <a:cs typeface="Arial" panose="020B0604020202020204" pitchFamily="34" charset="0"/>
              </a:endParaRPr>
            </a:p>
          </p:txBody>
        </p:sp>
        <p:sp>
          <p:nvSpPr>
            <p:cNvPr id="5" name="Freeform: Shape 4" descr="Image of scientific vocabulary including descriptions of anus, penis and vulva">
              <a:extLst>
                <a:ext uri="{FF2B5EF4-FFF2-40B4-BE49-F238E27FC236}">
                  <a16:creationId xmlns:a16="http://schemas.microsoft.com/office/drawing/2014/main" id="{C20D847D-BF0F-44C5-902C-0238F135E5BC}"/>
                </a:ext>
              </a:extLst>
            </p:cNvPr>
            <p:cNvSpPr/>
            <p:nvPr/>
          </p:nvSpPr>
          <p:spPr>
            <a:xfrm>
              <a:off x="3895725" y="570895"/>
              <a:ext cx="4885203" cy="1829879"/>
            </a:xfrm>
            <a:custGeom>
              <a:avLst/>
              <a:gdLst>
                <a:gd name="connsiteX0" fmla="*/ 0 w 4885203"/>
                <a:gd name="connsiteY0" fmla="*/ 304986 h 1829880"/>
                <a:gd name="connsiteX1" fmla="*/ 304986 w 4885203"/>
                <a:gd name="connsiteY1" fmla="*/ 0 h 1829880"/>
                <a:gd name="connsiteX2" fmla="*/ 4580217 w 4885203"/>
                <a:gd name="connsiteY2" fmla="*/ 0 h 1829880"/>
                <a:gd name="connsiteX3" fmla="*/ 4885203 w 4885203"/>
                <a:gd name="connsiteY3" fmla="*/ 304986 h 1829880"/>
                <a:gd name="connsiteX4" fmla="*/ 4885203 w 4885203"/>
                <a:gd name="connsiteY4" fmla="*/ 1524894 h 1829880"/>
                <a:gd name="connsiteX5" fmla="*/ 4580217 w 4885203"/>
                <a:gd name="connsiteY5" fmla="*/ 1829880 h 1829880"/>
                <a:gd name="connsiteX6" fmla="*/ 304986 w 4885203"/>
                <a:gd name="connsiteY6" fmla="*/ 1829880 h 1829880"/>
                <a:gd name="connsiteX7" fmla="*/ 0 w 4885203"/>
                <a:gd name="connsiteY7" fmla="*/ 1524894 h 1829880"/>
                <a:gd name="connsiteX8" fmla="*/ 0 w 4885203"/>
                <a:gd name="connsiteY8" fmla="*/ 304986 h 182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5203" h="1829880">
                  <a:moveTo>
                    <a:pt x="0" y="304986"/>
                  </a:moveTo>
                  <a:cubicBezTo>
                    <a:pt x="0" y="136547"/>
                    <a:pt x="136547" y="0"/>
                    <a:pt x="304986" y="0"/>
                  </a:cubicBezTo>
                  <a:lnTo>
                    <a:pt x="4580217" y="0"/>
                  </a:lnTo>
                  <a:cubicBezTo>
                    <a:pt x="4748656" y="0"/>
                    <a:pt x="4885203" y="136547"/>
                    <a:pt x="4885203" y="304986"/>
                  </a:cubicBezTo>
                  <a:lnTo>
                    <a:pt x="4885203" y="1524894"/>
                  </a:lnTo>
                  <a:cubicBezTo>
                    <a:pt x="4885203" y="1693333"/>
                    <a:pt x="4748656" y="1829880"/>
                    <a:pt x="4580217" y="1829880"/>
                  </a:cubicBezTo>
                  <a:lnTo>
                    <a:pt x="304986" y="1829880"/>
                  </a:lnTo>
                  <a:cubicBezTo>
                    <a:pt x="136547" y="1829880"/>
                    <a:pt x="0" y="1693333"/>
                    <a:pt x="0" y="1524894"/>
                  </a:cubicBezTo>
                  <a:lnTo>
                    <a:pt x="0" y="304986"/>
                  </a:lnTo>
                  <a:close/>
                </a:path>
              </a:pathLst>
            </a:custGeom>
            <a:solidFill>
              <a:schemeClr val="tx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8867" tIns="218867" rIns="218867" bIns="218867" numCol="1" spcCol="1270" anchor="ctr" anchorCtr="0">
              <a:noAutofit/>
            </a:bodyPr>
            <a:lstStyle/>
            <a:p>
              <a:pPr marL="0" lvl="0" indent="0" algn="l" defTabSz="15113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Anus: The private part of the body where poo comes out </a:t>
              </a:r>
              <a:endParaRPr lang="en-US" sz="2800" kern="1200" dirty="0">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18BCC9C2-1B0D-4858-9520-30986A8A6141}"/>
                </a:ext>
              </a:extLst>
            </p:cNvPr>
            <p:cNvSpPr/>
            <p:nvPr/>
          </p:nvSpPr>
          <p:spPr>
            <a:xfrm>
              <a:off x="3895725" y="4426497"/>
              <a:ext cx="4885203" cy="1829880"/>
            </a:xfrm>
            <a:custGeom>
              <a:avLst/>
              <a:gdLst>
                <a:gd name="connsiteX0" fmla="*/ 0 w 4885203"/>
                <a:gd name="connsiteY0" fmla="*/ 304986 h 1829880"/>
                <a:gd name="connsiteX1" fmla="*/ 304986 w 4885203"/>
                <a:gd name="connsiteY1" fmla="*/ 0 h 1829880"/>
                <a:gd name="connsiteX2" fmla="*/ 4580217 w 4885203"/>
                <a:gd name="connsiteY2" fmla="*/ 0 h 1829880"/>
                <a:gd name="connsiteX3" fmla="*/ 4885203 w 4885203"/>
                <a:gd name="connsiteY3" fmla="*/ 304986 h 1829880"/>
                <a:gd name="connsiteX4" fmla="*/ 4885203 w 4885203"/>
                <a:gd name="connsiteY4" fmla="*/ 1524894 h 1829880"/>
                <a:gd name="connsiteX5" fmla="*/ 4580217 w 4885203"/>
                <a:gd name="connsiteY5" fmla="*/ 1829880 h 1829880"/>
                <a:gd name="connsiteX6" fmla="*/ 304986 w 4885203"/>
                <a:gd name="connsiteY6" fmla="*/ 1829880 h 1829880"/>
                <a:gd name="connsiteX7" fmla="*/ 0 w 4885203"/>
                <a:gd name="connsiteY7" fmla="*/ 1524894 h 1829880"/>
                <a:gd name="connsiteX8" fmla="*/ 0 w 4885203"/>
                <a:gd name="connsiteY8" fmla="*/ 304986 h 182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5203" h="1829880">
                  <a:moveTo>
                    <a:pt x="0" y="304986"/>
                  </a:moveTo>
                  <a:cubicBezTo>
                    <a:pt x="0" y="136547"/>
                    <a:pt x="136547" y="0"/>
                    <a:pt x="304986" y="0"/>
                  </a:cubicBezTo>
                  <a:lnTo>
                    <a:pt x="4580217" y="0"/>
                  </a:lnTo>
                  <a:cubicBezTo>
                    <a:pt x="4748656" y="0"/>
                    <a:pt x="4885203" y="136547"/>
                    <a:pt x="4885203" y="304986"/>
                  </a:cubicBezTo>
                  <a:lnTo>
                    <a:pt x="4885203" y="1524894"/>
                  </a:lnTo>
                  <a:cubicBezTo>
                    <a:pt x="4885203" y="1693333"/>
                    <a:pt x="4748656" y="1829880"/>
                    <a:pt x="4580217" y="1829880"/>
                  </a:cubicBezTo>
                  <a:lnTo>
                    <a:pt x="304986" y="1829880"/>
                  </a:lnTo>
                  <a:cubicBezTo>
                    <a:pt x="136547" y="1829880"/>
                    <a:pt x="0" y="1693333"/>
                    <a:pt x="0" y="1524894"/>
                  </a:cubicBezTo>
                  <a:lnTo>
                    <a:pt x="0" y="304986"/>
                  </a:lnTo>
                  <a:close/>
                </a:path>
              </a:pathLst>
            </a:custGeom>
            <a:solidFill>
              <a:schemeClr val="accent6">
                <a:lumMod val="50000"/>
              </a:schemeClr>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18867" tIns="218867" rIns="218867" bIns="218867" numCol="1" spcCol="1270" anchor="ctr" anchorCtr="0">
              <a:noAutofit/>
            </a:bodyPr>
            <a:lstStyle/>
            <a:p>
              <a:pPr marL="0" lvl="0" indent="0" algn="l" defTabSz="15113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Vulva: The private part of a girl that she wipes when she has had a wee</a:t>
              </a:r>
              <a:endParaRPr lang="en-US" sz="28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6404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C6185-C06D-4D0D-8BF2-350AFF06FEDA}"/>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Puberty</a:t>
            </a:r>
          </a:p>
        </p:txBody>
      </p:sp>
      <p:sp>
        <p:nvSpPr>
          <p:cNvPr id="3" name="Oval 2" descr="Puberty diagram">
            <a:extLst>
              <a:ext uri="{FF2B5EF4-FFF2-40B4-BE49-F238E27FC236}">
                <a16:creationId xmlns:a16="http://schemas.microsoft.com/office/drawing/2014/main" id="{25ABEC12-FC9A-4412-A3CE-CC722B0B3DAB}"/>
              </a:ext>
            </a:extLst>
          </p:cNvPr>
          <p:cNvSpPr/>
          <p:nvPr/>
        </p:nvSpPr>
        <p:spPr>
          <a:xfrm>
            <a:off x="1672683" y="1376363"/>
            <a:ext cx="5228705" cy="420914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descr="Puberty diagram">
            <a:extLst>
              <a:ext uri="{FF2B5EF4-FFF2-40B4-BE49-F238E27FC236}">
                <a16:creationId xmlns:a16="http://schemas.microsoft.com/office/drawing/2014/main" id="{789206E1-860B-4ADA-AC6F-329B22FAD770}"/>
              </a:ext>
            </a:extLst>
          </p:cNvPr>
          <p:cNvSpPr/>
          <p:nvPr/>
        </p:nvSpPr>
        <p:spPr>
          <a:xfrm>
            <a:off x="4646342" y="1324427"/>
            <a:ext cx="5228705" cy="420914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809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3752-2ABF-4643-8F96-6C72458270F9}"/>
              </a:ext>
            </a:extLst>
          </p:cNvPr>
          <p:cNvSpPr>
            <a:spLocks noGrp="1"/>
          </p:cNvSpPr>
          <p:nvPr>
            <p:ph type="title"/>
          </p:nvPr>
        </p:nvSpPr>
        <p:spPr/>
        <p:txBody>
          <a:bodyPr>
            <a:normAutofit fontScale="90000"/>
          </a:bodyPr>
          <a:lstStyle/>
          <a:p>
            <a:r>
              <a:rPr lang="en-GB"/>
              <a:t>Help keep this space as safe as possible</a:t>
            </a:r>
            <a:br>
              <a:rPr lang="en-GB"/>
            </a:br>
            <a:endParaRPr lang="en-GB"/>
          </a:p>
        </p:txBody>
      </p:sp>
      <p:sp>
        <p:nvSpPr>
          <p:cNvPr id="3" name="Text Placeholder 2">
            <a:extLst>
              <a:ext uri="{FF2B5EF4-FFF2-40B4-BE49-F238E27FC236}">
                <a16:creationId xmlns:a16="http://schemas.microsoft.com/office/drawing/2014/main" id="{145A1433-FA41-41D7-9212-79EC2E120691}"/>
              </a:ext>
            </a:extLst>
          </p:cNvPr>
          <p:cNvSpPr>
            <a:spLocks noGrp="1"/>
          </p:cNvSpPr>
          <p:nvPr>
            <p:ph type="body" sz="quarter" idx="10"/>
          </p:nvPr>
        </p:nvSpPr>
        <p:spPr/>
        <p:txBody>
          <a:bodyPr/>
          <a:lstStyle/>
          <a:p>
            <a:r>
              <a:rPr lang="en-GB"/>
              <a:t>Respect and compassion</a:t>
            </a:r>
          </a:p>
          <a:p>
            <a:r>
              <a:rPr lang="en-GB"/>
              <a:t>Share with care</a:t>
            </a:r>
          </a:p>
          <a:p>
            <a:r>
              <a:rPr lang="en-GB"/>
              <a:t>Confidentiality</a:t>
            </a:r>
          </a:p>
        </p:txBody>
      </p:sp>
      <p:pic>
        <p:nvPicPr>
          <p:cNvPr id="6" name="Picture Placeholder 5" descr="Succulent plant">
            <a:extLst>
              <a:ext uri="{FF2B5EF4-FFF2-40B4-BE49-F238E27FC236}">
                <a16:creationId xmlns:a16="http://schemas.microsoft.com/office/drawing/2014/main" id="{A64AD96D-FCCF-4E0C-BE37-4FD4BBCB4C87}"/>
              </a:ext>
            </a:extLst>
          </p:cNvPr>
          <p:cNvPicPr>
            <a:picLocks noGrp="1" noChangeAspect="1"/>
          </p:cNvPicPr>
          <p:nvPr>
            <p:ph type="pic" sz="quarter" idx="4294967295"/>
          </p:nvPr>
        </p:nvPicPr>
        <p:blipFill>
          <a:blip r:embed="rId3"/>
          <a:srcRect l="16982" r="16982"/>
          <a:stretch>
            <a:fillRect/>
          </a:stretch>
        </p:blipFill>
        <p:spPr>
          <a:xfrm>
            <a:off x="6356816" y="514985"/>
            <a:ext cx="5182708" cy="4351338"/>
          </a:xfrm>
        </p:spPr>
      </p:pic>
    </p:spTree>
    <p:extLst>
      <p:ext uri="{BB962C8B-B14F-4D97-AF65-F5344CB8AC3E}">
        <p14:creationId xmlns:p14="http://schemas.microsoft.com/office/powerpoint/2010/main" val="3544296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1C9ED-A1FE-42A2-93E4-81079F07096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Sex Education</a:t>
            </a:r>
          </a:p>
        </p:txBody>
      </p:sp>
      <p:pic>
        <p:nvPicPr>
          <p:cNvPr id="3" name="Picture 2" descr="Image of sexual parts ">
            <a:extLst>
              <a:ext uri="{FF2B5EF4-FFF2-40B4-BE49-F238E27FC236}">
                <a16:creationId xmlns:a16="http://schemas.microsoft.com/office/drawing/2014/main" id="{A65440B2-68F5-485E-83C4-C4E1184ABA3C}"/>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160550" y="1413181"/>
            <a:ext cx="3494316" cy="5045529"/>
          </a:xfrm>
          <a:prstGeom prst="rect">
            <a:avLst/>
          </a:prstGeom>
          <a:noFill/>
          <a:ln>
            <a:noFill/>
          </a:ln>
        </p:spPr>
      </p:pic>
    </p:spTree>
    <p:extLst>
      <p:ext uri="{BB962C8B-B14F-4D97-AF65-F5344CB8AC3E}">
        <p14:creationId xmlns:p14="http://schemas.microsoft.com/office/powerpoint/2010/main" val="2511422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60A55-0B5D-4D4B-BF9C-7B21E571AEA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Inclusive approaches</a:t>
            </a:r>
          </a:p>
        </p:txBody>
      </p:sp>
      <p:pic>
        <p:nvPicPr>
          <p:cNvPr id="3" name="Graphic 2" descr="Cheers">
            <a:extLst>
              <a:ext uri="{FF2B5EF4-FFF2-40B4-BE49-F238E27FC236}">
                <a16:creationId xmlns:a16="http://schemas.microsoft.com/office/drawing/2014/main" id="{A171ED78-0920-42FD-BB3E-46413A7DA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8493" y="1414966"/>
            <a:ext cx="4267200" cy="4267200"/>
          </a:xfrm>
          <a:prstGeom prst="rect">
            <a:avLst/>
          </a:prstGeom>
        </p:spPr>
      </p:pic>
    </p:spTree>
    <p:extLst>
      <p:ext uri="{BB962C8B-B14F-4D97-AF65-F5344CB8AC3E}">
        <p14:creationId xmlns:p14="http://schemas.microsoft.com/office/powerpoint/2010/main" val="168853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303A-1BAC-455D-9BBD-7CFA9F62577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cs typeface="Arial" panose="020B0604020202020204" pitchFamily="34" charset="0"/>
              </a:rPr>
              <a:t>Ending the lesson</a:t>
            </a:r>
          </a:p>
        </p:txBody>
      </p:sp>
      <p:sp>
        <p:nvSpPr>
          <p:cNvPr id="3" name="Text Placeholder 2">
            <a:extLst>
              <a:ext uri="{FF2B5EF4-FFF2-40B4-BE49-F238E27FC236}">
                <a16:creationId xmlns:a16="http://schemas.microsoft.com/office/drawing/2014/main" id="{2F05C61D-C282-4E28-BA9F-37E3F48B98F8}"/>
              </a:ext>
            </a:extLst>
          </p:cNvPr>
          <p:cNvSpPr>
            <a:spLocks noGrp="1"/>
          </p:cNvSpPr>
          <p:nvPr>
            <p:ph type="body" sz="quarter" idx="10"/>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a:t>Safeguarding / self care</a:t>
            </a:r>
          </a:p>
          <a:p>
            <a:pPr indent="-228600">
              <a:buFont typeface="Arial" panose="020B0604020202020204" pitchFamily="34" charset="0"/>
              <a:buChar char="•"/>
            </a:pPr>
            <a:r>
              <a:rPr lang="en-US" sz="2200"/>
              <a:t>Assessment</a:t>
            </a:r>
          </a:p>
          <a:p>
            <a:pPr indent="-228600">
              <a:buFont typeface="Arial" panose="020B0604020202020204" pitchFamily="34" charset="0"/>
              <a:buChar char="•"/>
            </a:pPr>
            <a:r>
              <a:rPr lang="en-US" sz="2200"/>
              <a:t>Questions</a:t>
            </a:r>
          </a:p>
          <a:p>
            <a:pPr indent="-228600">
              <a:buFont typeface="Arial" panose="020B0604020202020204" pitchFamily="34" charset="0"/>
              <a:buChar char="•"/>
            </a:pPr>
            <a:r>
              <a:rPr lang="en-US" sz="2200"/>
              <a:t>Signposting</a:t>
            </a:r>
          </a:p>
        </p:txBody>
      </p:sp>
      <p:pic>
        <p:nvPicPr>
          <p:cNvPr id="5" name="Picture 4" descr="Pink balls forming an arrow pointing to one ball">
            <a:extLst>
              <a:ext uri="{FF2B5EF4-FFF2-40B4-BE49-F238E27FC236}">
                <a16:creationId xmlns:a16="http://schemas.microsoft.com/office/drawing/2014/main" id="{3FC43034-63A8-4D34-8B23-6D40577564FE}"/>
              </a:ext>
            </a:extLst>
          </p:cNvPr>
          <p:cNvPicPr>
            <a:picLocks noChangeAspect="1"/>
          </p:cNvPicPr>
          <p:nvPr/>
        </p:nvPicPr>
        <p:blipFill rotWithShape="1">
          <a:blip r:embed="rId3"/>
          <a:srcRect l="27514" r="5533" b="-1"/>
          <a:stretch/>
        </p:blipFill>
        <p:spPr>
          <a:xfrm>
            <a:off x="5313225" y="8922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284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58280D-B388-4378-B0D6-A14514869B50}"/>
              </a:ext>
            </a:extLst>
          </p:cNvPr>
          <p:cNvSpPr>
            <a:spLocks noGrp="1"/>
          </p:cNvSpPr>
          <p:nvPr>
            <p:ph type="title" idx="4294967295"/>
          </p:nvPr>
        </p:nvSpPr>
        <p:spPr>
          <a:xfrm>
            <a:off x="646113" y="598488"/>
            <a:ext cx="10312400" cy="998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Questions</a:t>
            </a:r>
          </a:p>
        </p:txBody>
      </p:sp>
      <p:sp>
        <p:nvSpPr>
          <p:cNvPr id="3" name="Text Placeholder 2">
            <a:extLst>
              <a:ext uri="{FF2B5EF4-FFF2-40B4-BE49-F238E27FC236}">
                <a16:creationId xmlns:a16="http://schemas.microsoft.com/office/drawing/2014/main" id="{B8F5D967-0EE5-4484-A7FF-8F1636886B79}"/>
              </a:ext>
            </a:extLst>
          </p:cNvPr>
          <p:cNvSpPr>
            <a:spLocks noGrp="1"/>
          </p:cNvSpPr>
          <p:nvPr>
            <p:ph type="body" sz="quarter" idx="11"/>
          </p:nvPr>
        </p:nvSpPr>
        <p:spPr>
          <a:xfrm>
            <a:off x="1379512" y="1798731"/>
            <a:ext cx="4537193" cy="3581400"/>
          </a:xfrm>
        </p:spPr>
        <p:txBody>
          <a:bodyPr>
            <a:normAutofit/>
          </a:bodyPr>
          <a:lstStyle/>
          <a:p>
            <a:pPr>
              <a:lnSpc>
                <a:spcPct val="80000"/>
              </a:lnSpc>
              <a:defRPr/>
            </a:pPr>
            <a:r>
              <a:rPr lang="en-GB" altLang="en-US">
                <a:solidFill>
                  <a:schemeClr val="tx1"/>
                </a:solidFill>
              </a:rPr>
              <a:t>“Primary-aged pupils will often ask their teachers or other adults questions pertaining to sex or sexuality which go beyond what is set out for Relationships Education. The school’s policy should cover how the school handles such questions. </a:t>
            </a:r>
          </a:p>
          <a:p>
            <a:pPr>
              <a:lnSpc>
                <a:spcPct val="80000"/>
              </a:lnSpc>
              <a:defRPr/>
            </a:pPr>
            <a:endParaRPr lang="en-GB" altLang="en-US">
              <a:solidFill>
                <a:schemeClr val="tx1"/>
              </a:solidFill>
            </a:endParaRPr>
          </a:p>
          <a:p>
            <a:pPr>
              <a:lnSpc>
                <a:spcPct val="80000"/>
              </a:lnSpc>
              <a:defRPr/>
            </a:pPr>
            <a:r>
              <a:rPr lang="en-GB" altLang="en-US">
                <a:solidFill>
                  <a:schemeClr val="tx1"/>
                </a:solidFill>
              </a:rPr>
              <a:t>Given ease of access to the internet, children whose questions go unanswered may turn to inappropriate sources of information’.”</a:t>
            </a:r>
          </a:p>
          <a:p>
            <a:endParaRPr lang="en-GB"/>
          </a:p>
        </p:txBody>
      </p:sp>
      <p:sp>
        <p:nvSpPr>
          <p:cNvPr id="4" name="Speech Bubble: Rectangle with Corners Rounded 3">
            <a:extLst>
              <a:ext uri="{FF2B5EF4-FFF2-40B4-BE49-F238E27FC236}">
                <a16:creationId xmlns:a16="http://schemas.microsoft.com/office/drawing/2014/main" id="{82DA4251-D6B4-4ABB-BDF4-D42DD4186CC0}"/>
              </a:ext>
            </a:extLst>
          </p:cNvPr>
          <p:cNvSpPr/>
          <p:nvPr/>
        </p:nvSpPr>
        <p:spPr>
          <a:xfrm>
            <a:off x="6389717" y="4963521"/>
            <a:ext cx="5020888" cy="1645920"/>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latin typeface="Arial" panose="020B0604020202020204" pitchFamily="34" charset="0"/>
                <a:cs typeface="Arial" panose="020B0604020202020204" pitchFamily="34" charset="0"/>
              </a:rPr>
              <a:t>How do two men have sex?</a:t>
            </a:r>
          </a:p>
        </p:txBody>
      </p:sp>
      <p:sp>
        <p:nvSpPr>
          <p:cNvPr id="9" name="Speech Bubble: Rectangle with Corners Rounded 8">
            <a:extLst>
              <a:ext uri="{FF2B5EF4-FFF2-40B4-BE49-F238E27FC236}">
                <a16:creationId xmlns:a16="http://schemas.microsoft.com/office/drawing/2014/main" id="{C4CF241D-1173-4AF0-9CD0-4408809ED92B}"/>
              </a:ext>
            </a:extLst>
          </p:cNvPr>
          <p:cNvSpPr/>
          <p:nvPr/>
        </p:nvSpPr>
        <p:spPr>
          <a:xfrm>
            <a:off x="6385561" y="2766471"/>
            <a:ext cx="5020888" cy="1645920"/>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latin typeface="Arial" panose="020B0604020202020204" pitchFamily="34" charset="0"/>
                <a:cs typeface="Arial" panose="020B0604020202020204" pitchFamily="34" charset="0"/>
              </a:rPr>
              <a:t>Is a baby made every time people have sex?</a:t>
            </a:r>
          </a:p>
        </p:txBody>
      </p:sp>
      <p:sp>
        <p:nvSpPr>
          <p:cNvPr id="10" name="Speech Bubble: Rectangle with Corners Rounded 9">
            <a:extLst>
              <a:ext uri="{FF2B5EF4-FFF2-40B4-BE49-F238E27FC236}">
                <a16:creationId xmlns:a16="http://schemas.microsoft.com/office/drawing/2014/main" id="{B1911AE5-BD8B-4D20-BC08-D665CE0D59EE}"/>
              </a:ext>
            </a:extLst>
          </p:cNvPr>
          <p:cNvSpPr/>
          <p:nvPr/>
        </p:nvSpPr>
        <p:spPr>
          <a:xfrm>
            <a:off x="6389717" y="521161"/>
            <a:ext cx="5020888" cy="1645920"/>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latin typeface="Arial" panose="020B0604020202020204" pitchFamily="34" charset="0"/>
                <a:cs typeface="Arial" panose="020B0604020202020204" pitchFamily="34" charset="0"/>
              </a:rPr>
              <a:t>How old were you when you had sex?</a:t>
            </a:r>
          </a:p>
        </p:txBody>
      </p:sp>
    </p:spTree>
    <p:extLst>
      <p:ext uri="{BB962C8B-B14F-4D97-AF65-F5344CB8AC3E}">
        <p14:creationId xmlns:p14="http://schemas.microsoft.com/office/powerpoint/2010/main" val="4145124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D09AFF-EDA1-43E8-9E80-14A1ACFA8211}"/>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Assessment</a:t>
            </a:r>
          </a:p>
        </p:txBody>
      </p:sp>
      <p:pic>
        <p:nvPicPr>
          <p:cNvPr id="3" name="Graphic 2" descr="Checklist">
            <a:extLst>
              <a:ext uri="{FF2B5EF4-FFF2-40B4-BE49-F238E27FC236}">
                <a16:creationId xmlns:a16="http://schemas.microsoft.com/office/drawing/2014/main" id="{5B50C8EF-7754-4981-931D-C2CD4D5F3D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7983" y="1239953"/>
            <a:ext cx="3784600" cy="3784600"/>
          </a:xfrm>
          <a:prstGeom prst="rect">
            <a:avLst/>
          </a:prstGeom>
        </p:spPr>
      </p:pic>
    </p:spTree>
    <p:extLst>
      <p:ext uri="{BB962C8B-B14F-4D97-AF65-F5344CB8AC3E}">
        <p14:creationId xmlns:p14="http://schemas.microsoft.com/office/powerpoint/2010/main" val="1742014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802F8-D9EA-4860-9171-F7978F9477A2}"/>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Safeguarding</a:t>
            </a:r>
          </a:p>
        </p:txBody>
      </p:sp>
      <p:pic>
        <p:nvPicPr>
          <p:cNvPr id="4" name="Graphic 3" descr="Flowchart">
            <a:extLst>
              <a:ext uri="{FF2B5EF4-FFF2-40B4-BE49-F238E27FC236}">
                <a16:creationId xmlns:a16="http://schemas.microsoft.com/office/drawing/2014/main" id="{F8A4CADA-1748-4379-A806-B1A43F0A8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3430" y="1083997"/>
            <a:ext cx="4105140" cy="4105140"/>
          </a:xfrm>
          <a:prstGeom prst="rect">
            <a:avLst/>
          </a:prstGeom>
        </p:spPr>
      </p:pic>
      <p:sp>
        <p:nvSpPr>
          <p:cNvPr id="5" name="Subtitle 2">
            <a:extLst>
              <a:ext uri="{FF2B5EF4-FFF2-40B4-BE49-F238E27FC236}">
                <a16:creationId xmlns:a16="http://schemas.microsoft.com/office/drawing/2014/main" id="{59F0E5C8-AD0D-4193-BA48-771EE62903D4}"/>
              </a:ext>
            </a:extLst>
          </p:cNvPr>
          <p:cNvSpPr txBox="1">
            <a:spLocks/>
          </p:cNvSpPr>
          <p:nvPr/>
        </p:nvSpPr>
        <p:spPr>
          <a:xfrm rot="19472126">
            <a:off x="3641574" y="2074597"/>
            <a:ext cx="5168900" cy="14011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600">
                <a:solidFill>
                  <a:srgbClr val="FF0000"/>
                </a:solidFill>
              </a:rPr>
              <a:t>Insert safeguarding process flow chart here</a:t>
            </a:r>
          </a:p>
        </p:txBody>
      </p:sp>
    </p:spTree>
    <p:extLst>
      <p:ext uri="{BB962C8B-B14F-4D97-AF65-F5344CB8AC3E}">
        <p14:creationId xmlns:p14="http://schemas.microsoft.com/office/powerpoint/2010/main" val="1439642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22EF84-5268-4D38-8428-0DAFE9C5FE7A}"/>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Policy</a:t>
            </a:r>
          </a:p>
        </p:txBody>
      </p:sp>
      <p:pic>
        <p:nvPicPr>
          <p:cNvPr id="3" name="Graphic 2" descr="Document">
            <a:extLst>
              <a:ext uri="{FF2B5EF4-FFF2-40B4-BE49-F238E27FC236}">
                <a16:creationId xmlns:a16="http://schemas.microsoft.com/office/drawing/2014/main" id="{6AD1B9F2-6A27-4CD2-B728-B66D77842EDD}"/>
              </a:ext>
            </a:extLst>
          </p:cNvPr>
          <p:cNvPicPr>
            <a:picLocks noChangeAspect="1"/>
          </p:cNvPicPr>
          <p:nvPr/>
        </p:nvPicPr>
        <p:blipFill>
          <a:blip r:embed="rId3">
            <a:alphaModFix amt="48000"/>
            <a:extLst>
              <a:ext uri="{96DAC541-7B7A-43D3-8B79-37D633B846F1}">
                <asvg:svgBlip xmlns:asvg="http://schemas.microsoft.com/office/drawing/2016/SVG/main" r:embed="rId4"/>
              </a:ext>
            </a:extLst>
          </a:blip>
          <a:stretch>
            <a:fillRect/>
          </a:stretch>
        </p:blipFill>
        <p:spPr>
          <a:xfrm>
            <a:off x="3566360" y="1152916"/>
            <a:ext cx="4552168" cy="4552168"/>
          </a:xfrm>
          <a:prstGeom prst="rect">
            <a:avLst/>
          </a:prstGeom>
        </p:spPr>
      </p:pic>
      <p:sp>
        <p:nvSpPr>
          <p:cNvPr id="4" name="Subtitle 2">
            <a:extLst>
              <a:ext uri="{FF2B5EF4-FFF2-40B4-BE49-F238E27FC236}">
                <a16:creationId xmlns:a16="http://schemas.microsoft.com/office/drawing/2014/main" id="{F6E3852A-AA29-447E-9F0E-634E773F3A9A}"/>
              </a:ext>
            </a:extLst>
          </p:cNvPr>
          <p:cNvSpPr txBox="1">
            <a:spLocks/>
          </p:cNvSpPr>
          <p:nvPr/>
        </p:nvSpPr>
        <p:spPr>
          <a:xfrm rot="19560574">
            <a:off x="2699699" y="2442169"/>
            <a:ext cx="6285487" cy="19736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600">
                <a:solidFill>
                  <a:srgbClr val="FF0000"/>
                </a:solidFill>
              </a:rPr>
              <a:t>Insert a summary of key changes to your school RSHE policy here</a:t>
            </a:r>
          </a:p>
          <a:p>
            <a:endParaRPr lang="en-GB" sz="3600"/>
          </a:p>
        </p:txBody>
      </p:sp>
    </p:spTree>
    <p:extLst>
      <p:ext uri="{BB962C8B-B14F-4D97-AF65-F5344CB8AC3E}">
        <p14:creationId xmlns:p14="http://schemas.microsoft.com/office/powerpoint/2010/main" val="3772804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BD6B3-6CD4-4E6F-ADE0-4CD3365E52C9}"/>
              </a:ext>
            </a:extLst>
          </p:cNvPr>
          <p:cNvSpPr>
            <a:spLocks noGrp="1"/>
          </p:cNvSpPr>
          <p:nvPr>
            <p:ph type="title"/>
          </p:nvPr>
        </p:nvSpPr>
        <p:spPr>
          <a:xfrm>
            <a:off x="616958" y="750493"/>
            <a:ext cx="11341680" cy="1749820"/>
          </a:xfrm>
        </p:spPr>
        <p:txBody>
          <a:bodyPr>
            <a:normAutofit/>
          </a:bodyPr>
          <a:lstStyle/>
          <a:p>
            <a:r>
              <a:rPr lang="en-GB" sz="4000"/>
              <a:t>RSHE can make a difference!</a:t>
            </a:r>
          </a:p>
        </p:txBody>
      </p:sp>
      <p:sp>
        <p:nvSpPr>
          <p:cNvPr id="3" name="Text Placeholder 2">
            <a:extLst>
              <a:ext uri="{FF2B5EF4-FFF2-40B4-BE49-F238E27FC236}">
                <a16:creationId xmlns:a16="http://schemas.microsoft.com/office/drawing/2014/main" id="{991C0836-3BB5-4BD8-80CC-69032A7FDC3A}"/>
              </a:ext>
            </a:extLst>
          </p:cNvPr>
          <p:cNvSpPr>
            <a:spLocks noGrp="1"/>
          </p:cNvSpPr>
          <p:nvPr>
            <p:ph type="body" sz="quarter" idx="4294967295"/>
          </p:nvPr>
        </p:nvSpPr>
        <p:spPr>
          <a:xfrm>
            <a:off x="616958" y="2228490"/>
            <a:ext cx="10312400" cy="3581400"/>
          </a:xfrm>
        </p:spPr>
        <p:txBody>
          <a:bodyPr/>
          <a:lstStyle/>
          <a:p>
            <a:pPr marL="0" indent="0">
              <a:buNone/>
            </a:pPr>
            <a:r>
              <a:rPr lang="en-GB">
                <a:solidFill>
                  <a:schemeClr val="bg1"/>
                </a:solidFill>
                <a:latin typeface="Arial" panose="020B0604020202020204" pitchFamily="34" charset="0"/>
                <a:cs typeface="Arial" panose="020B0604020202020204" pitchFamily="34" charset="0"/>
              </a:rPr>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p>
          <a:p>
            <a:endParaRPr lang="en-GB"/>
          </a:p>
        </p:txBody>
      </p:sp>
    </p:spTree>
    <p:extLst>
      <p:ext uri="{BB962C8B-B14F-4D97-AF65-F5344CB8AC3E}">
        <p14:creationId xmlns:p14="http://schemas.microsoft.com/office/powerpoint/2010/main" val="423126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30F9CA-9693-4609-80C3-568093C291AC}"/>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The intentions of this session are to...</a:t>
            </a:r>
          </a:p>
        </p:txBody>
      </p:sp>
      <p:graphicFrame>
        <p:nvGraphicFramePr>
          <p:cNvPr id="8" name="Text Placeholder 5">
            <a:extLst>
              <a:ext uri="{FF2B5EF4-FFF2-40B4-BE49-F238E27FC236}">
                <a16:creationId xmlns:a16="http://schemas.microsoft.com/office/drawing/2014/main" id="{99877764-473C-FE0B-1B61-AFA0CD97E6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7065205"/>
              </p:ext>
            </p:extLst>
          </p:nvPr>
        </p:nvGraphicFramePr>
        <p:xfrm>
          <a:off x="593725" y="1651000"/>
          <a:ext cx="103124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62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F9001-6331-D34D-8BB5-92B26CAE9E42}"/>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Changing the tone of the room</a:t>
            </a:r>
          </a:p>
        </p:txBody>
      </p:sp>
      <p:graphicFrame>
        <p:nvGraphicFramePr>
          <p:cNvPr id="3" name="Table 2">
            <a:extLst>
              <a:ext uri="{FF2B5EF4-FFF2-40B4-BE49-F238E27FC236}">
                <a16:creationId xmlns:a16="http://schemas.microsoft.com/office/drawing/2014/main" id="{86FF7879-CE47-924B-905B-BB3FA7146E41}"/>
              </a:ext>
            </a:extLst>
          </p:cNvPr>
          <p:cNvGraphicFramePr>
            <a:graphicFrameLocks noGrp="1"/>
          </p:cNvGraphicFramePr>
          <p:nvPr>
            <p:extLst>
              <p:ext uri="{D42A27DB-BD31-4B8C-83A1-F6EECF244321}">
                <p14:modId xmlns:p14="http://schemas.microsoft.com/office/powerpoint/2010/main" val="2896173646"/>
              </p:ext>
            </p:extLst>
          </p:nvPr>
        </p:nvGraphicFramePr>
        <p:xfrm>
          <a:off x="593196" y="1830102"/>
          <a:ext cx="10562484" cy="2941404"/>
        </p:xfrm>
        <a:graphic>
          <a:graphicData uri="http://schemas.openxmlformats.org/drawingml/2006/table">
            <a:tbl>
              <a:tblPr firstRow="1" bandRow="1">
                <a:tableStyleId>{93296810-A885-4BE3-A3E7-6D5BEEA58F35}</a:tableStyleId>
              </a:tblPr>
              <a:tblGrid>
                <a:gridCol w="3520828">
                  <a:extLst>
                    <a:ext uri="{9D8B030D-6E8A-4147-A177-3AD203B41FA5}">
                      <a16:colId xmlns:a16="http://schemas.microsoft.com/office/drawing/2014/main" val="3713996509"/>
                    </a:ext>
                  </a:extLst>
                </a:gridCol>
                <a:gridCol w="3520828">
                  <a:extLst>
                    <a:ext uri="{9D8B030D-6E8A-4147-A177-3AD203B41FA5}">
                      <a16:colId xmlns:a16="http://schemas.microsoft.com/office/drawing/2014/main" val="4073893100"/>
                    </a:ext>
                  </a:extLst>
                </a:gridCol>
                <a:gridCol w="3520828">
                  <a:extLst>
                    <a:ext uri="{9D8B030D-6E8A-4147-A177-3AD203B41FA5}">
                      <a16:colId xmlns:a16="http://schemas.microsoft.com/office/drawing/2014/main" val="1289626055"/>
                    </a:ext>
                  </a:extLst>
                </a:gridCol>
              </a:tblGrid>
              <a:tr h="980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1. Worked with a child who is looked after or previously looked after</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E2A5A"/>
                          </a:solidFill>
                          <a:latin typeface="Arial" panose="020B0604020202020204" pitchFamily="34" charset="0"/>
                          <a:cs typeface="Arial" panose="020B0604020202020204" pitchFamily="34" charset="0"/>
                        </a:rPr>
                        <a:t>2.  Has had any training to teach RSHE</a:t>
                      </a:r>
                      <a:endParaRPr lang="en-US" sz="1400" dirty="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3. Feels nervous about teaching sex ed</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122375"/>
                  </a:ext>
                </a:extLst>
              </a:tr>
              <a:tr h="980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4. Has been asked where babies come from</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5. Knows what the term cisgender means</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6. Had a teacher they could trust</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0613913"/>
                  </a:ext>
                </a:extLst>
              </a:tr>
              <a:tr h="980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7. Has taught sex education before </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8. Has watched Sex Education</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E2A5A"/>
                          </a:solidFill>
                          <a:latin typeface="Arial" panose="020B0604020202020204" pitchFamily="34" charset="0"/>
                          <a:cs typeface="Arial" panose="020B0604020202020204" pitchFamily="34" charset="0"/>
                        </a:rPr>
                        <a:t>9. Knows how many people are born intersex</a:t>
                      </a:r>
                      <a:endParaRPr lang="en-US" sz="1400" dirty="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175061"/>
                  </a:ext>
                </a:extLst>
              </a:tr>
            </a:tbl>
          </a:graphicData>
        </a:graphic>
      </p:graphicFrame>
    </p:spTree>
    <p:extLst>
      <p:ext uri="{BB962C8B-B14F-4D97-AF65-F5344CB8AC3E}">
        <p14:creationId xmlns:p14="http://schemas.microsoft.com/office/powerpoint/2010/main" val="498119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BA6218-E4EB-4A1E-A5B6-27910E363B9C}"/>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What do you remember about your own sex education?</a:t>
            </a:r>
          </a:p>
        </p:txBody>
      </p:sp>
      <p:pic>
        <p:nvPicPr>
          <p:cNvPr id="5" name="Picture 4" descr="Rows of cabbages growing in field">
            <a:extLst>
              <a:ext uri="{FF2B5EF4-FFF2-40B4-BE49-F238E27FC236}">
                <a16:creationId xmlns:a16="http://schemas.microsoft.com/office/drawing/2014/main" id="{28A2208A-C2AD-4F73-849F-1604B70AC93A}"/>
              </a:ext>
            </a:extLst>
          </p:cNvPr>
          <p:cNvPicPr>
            <a:picLocks noChangeAspect="1"/>
          </p:cNvPicPr>
          <p:nvPr/>
        </p:nvPicPr>
        <p:blipFill>
          <a:blip r:embed="rId3"/>
          <a:stretch>
            <a:fillRect/>
          </a:stretch>
        </p:blipFill>
        <p:spPr>
          <a:xfrm>
            <a:off x="3143715" y="1651000"/>
            <a:ext cx="5904570" cy="3936380"/>
          </a:xfrm>
          <a:prstGeom prst="rect">
            <a:avLst/>
          </a:prstGeom>
        </p:spPr>
      </p:pic>
    </p:spTree>
    <p:extLst>
      <p:ext uri="{BB962C8B-B14F-4D97-AF65-F5344CB8AC3E}">
        <p14:creationId xmlns:p14="http://schemas.microsoft.com/office/powerpoint/2010/main" val="577576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DA7E8-BB80-403E-8570-9382E4BFE4C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What would our pupils say?</a:t>
            </a:r>
          </a:p>
        </p:txBody>
      </p:sp>
      <p:sp>
        <p:nvSpPr>
          <p:cNvPr id="3" name="Text Placeholder 2">
            <a:extLst>
              <a:ext uri="{FF2B5EF4-FFF2-40B4-BE49-F238E27FC236}">
                <a16:creationId xmlns:a16="http://schemas.microsoft.com/office/drawing/2014/main" id="{C879D353-9C04-41A8-BBE0-794B4C8A9A1F}"/>
              </a:ext>
            </a:extLst>
          </p:cNvPr>
          <p:cNvSpPr>
            <a:spLocks noGrp="1"/>
          </p:cNvSpPr>
          <p:nvPr>
            <p:ph type="body" sz="quarter" idx="11"/>
          </p:nvPr>
        </p:nvSpPr>
        <p:spPr/>
        <p:txBody>
          <a:bodyPr/>
          <a:lstStyle/>
          <a:p>
            <a:r>
              <a:rPr lang="en-GB"/>
              <a:t>Insert an image from your school website picturing your pupils here</a:t>
            </a:r>
          </a:p>
          <a:p>
            <a:endParaRPr lang="en-GB"/>
          </a:p>
        </p:txBody>
      </p:sp>
    </p:spTree>
    <p:extLst>
      <p:ext uri="{BB962C8B-B14F-4D97-AF65-F5344CB8AC3E}">
        <p14:creationId xmlns:p14="http://schemas.microsoft.com/office/powerpoint/2010/main" val="72249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701ED-77FF-4B8E-BA0A-6A2314423320}"/>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RSHE Guidance</a:t>
            </a:r>
          </a:p>
        </p:txBody>
      </p:sp>
      <p:sp>
        <p:nvSpPr>
          <p:cNvPr id="3" name="Text Placeholder 2">
            <a:extLst>
              <a:ext uri="{FF2B5EF4-FFF2-40B4-BE49-F238E27FC236}">
                <a16:creationId xmlns:a16="http://schemas.microsoft.com/office/drawing/2014/main" id="{F471F688-6A1A-449D-B26E-31D290762661}"/>
              </a:ext>
            </a:extLst>
          </p:cNvPr>
          <p:cNvSpPr>
            <a:spLocks noGrp="1"/>
          </p:cNvSpPr>
          <p:nvPr>
            <p:ph type="body" sz="quarter" idx="11"/>
          </p:nvPr>
        </p:nvSpPr>
        <p:spPr/>
        <p:txBody>
          <a:bodyPr/>
          <a:lstStyle/>
          <a:p>
            <a:r>
              <a:rPr lang="en-GB"/>
              <a:t>“Todays children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p>
          <a:p>
            <a:endParaRPr lang="en-GB"/>
          </a:p>
          <a:p>
            <a:endParaRPr lang="en-GB"/>
          </a:p>
        </p:txBody>
      </p:sp>
    </p:spTree>
    <p:extLst>
      <p:ext uri="{BB962C8B-B14F-4D97-AF65-F5344CB8AC3E}">
        <p14:creationId xmlns:p14="http://schemas.microsoft.com/office/powerpoint/2010/main" val="427365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B471D-329E-4DD9-82AC-C11800C7A8DD}"/>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What are the challenges and risks for our pupils?</a:t>
            </a:r>
          </a:p>
        </p:txBody>
      </p:sp>
      <p:pic>
        <p:nvPicPr>
          <p:cNvPr id="4" name="Picture 3">
            <a:extLst>
              <a:ext uri="{FF2B5EF4-FFF2-40B4-BE49-F238E27FC236}">
                <a16:creationId xmlns:a16="http://schemas.microsoft.com/office/drawing/2014/main" id="{5EBE2321-DDC6-4362-A4C2-3763395A16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54882" y="1153527"/>
            <a:ext cx="2739099" cy="5221236"/>
          </a:xfrm>
          <a:prstGeom prst="rect">
            <a:avLst/>
          </a:prstGeom>
        </p:spPr>
      </p:pic>
    </p:spTree>
    <p:extLst>
      <p:ext uri="{BB962C8B-B14F-4D97-AF65-F5344CB8AC3E}">
        <p14:creationId xmlns:p14="http://schemas.microsoft.com/office/powerpoint/2010/main" val="245320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D29176-8B35-490D-A2DA-E7300E47C736}"/>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Our school vision for RSHE</a:t>
            </a:r>
          </a:p>
        </p:txBody>
      </p:sp>
      <p:sp>
        <p:nvSpPr>
          <p:cNvPr id="7" name="Text Placeholder 6">
            <a:extLst>
              <a:ext uri="{FF2B5EF4-FFF2-40B4-BE49-F238E27FC236}">
                <a16:creationId xmlns:a16="http://schemas.microsoft.com/office/drawing/2014/main" id="{BB38682D-B91B-43E2-A5FC-C7741BC84C93}"/>
              </a:ext>
            </a:extLst>
          </p:cNvPr>
          <p:cNvSpPr>
            <a:spLocks noGrp="1"/>
          </p:cNvSpPr>
          <p:nvPr>
            <p:ph type="body" sz="quarter" idx="11"/>
          </p:nvPr>
        </p:nvSpPr>
        <p:spPr/>
        <p:txBody>
          <a:bodyPr/>
          <a:lstStyle/>
          <a:p>
            <a:r>
              <a:rPr lang="en-GB"/>
              <a:t>Insert your vision statement here</a:t>
            </a:r>
          </a:p>
          <a:p>
            <a:endParaRPr lang="en-GB"/>
          </a:p>
        </p:txBody>
      </p:sp>
    </p:spTree>
    <p:extLst>
      <p:ext uri="{BB962C8B-B14F-4D97-AF65-F5344CB8AC3E}">
        <p14:creationId xmlns:p14="http://schemas.microsoft.com/office/powerpoint/2010/main" val="3815392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84AEE3C30BB47BC62FCD4E5AD9B37" ma:contentTypeVersion="6" ma:contentTypeDescription="Create a new document." ma:contentTypeScope="" ma:versionID="8a4d4927ecae8f411a0662500b9d335b">
  <xsd:schema xmlns:xsd="http://www.w3.org/2001/XMLSchema" xmlns:xs="http://www.w3.org/2001/XMLSchema" xmlns:p="http://schemas.microsoft.com/office/2006/metadata/properties" xmlns:ns2="94223aaa-26bc-4776-9cb7-9f7d144c6216" targetNamespace="http://schemas.microsoft.com/office/2006/metadata/properties" ma:root="true" ma:fieldsID="728a157b521480d53ada49eca21d312c" ns2:_="">
    <xsd:import namespace="94223aaa-26bc-4776-9cb7-9f7d144c62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23aaa-26bc-4776-9cb7-9f7d144c6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410928-D182-461B-BBCF-1C1CA5FBED8F}">
  <ds:schemaRefs>
    <ds:schemaRef ds:uri="http://schemas.microsoft.com/sharepoint/v3/contenttype/forms"/>
  </ds:schemaRefs>
</ds:datastoreItem>
</file>

<file path=customXml/itemProps2.xml><?xml version="1.0" encoding="utf-8"?>
<ds:datastoreItem xmlns:ds="http://schemas.openxmlformats.org/officeDocument/2006/customXml" ds:itemID="{9F673C32-C823-4585-915C-F6C16B470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23aaa-26bc-4776-9cb7-9f7d144c6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3D6601-0191-46DE-A2DE-A0B9C5F1D859}">
  <ds:schemaRefs>
    <ds:schemaRef ds:uri="http://schemas.microsoft.com/office/2006/metadata/properties"/>
    <ds:schemaRef ds:uri="94223aaa-26bc-4776-9cb7-9f7d144c6216"/>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1010</TotalTime>
  <Words>5660</Words>
  <Application>Microsoft Office PowerPoint</Application>
  <PresentationFormat>Widescreen</PresentationFormat>
  <Paragraphs>387</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Amnesty Trade Gothic</vt:lpstr>
      <vt:lpstr>Arial</vt:lpstr>
      <vt:lpstr>Calibri</vt:lpstr>
      <vt:lpstr>Calibri Light</vt:lpstr>
      <vt:lpstr>Courier New</vt:lpstr>
      <vt:lpstr>Wingdings</vt:lpstr>
      <vt:lpstr>Office Theme</vt:lpstr>
      <vt:lpstr>Relationships, Sex and Health Education CPD Inset</vt:lpstr>
      <vt:lpstr>Help keep this space as safe as possible </vt:lpstr>
      <vt:lpstr>The intentions of this session are to...</vt:lpstr>
      <vt:lpstr>Changing the tone of the room</vt:lpstr>
      <vt:lpstr>What do you remember about your own sex education?</vt:lpstr>
      <vt:lpstr>What would our pupils say?</vt:lpstr>
      <vt:lpstr>RSHE Guidance</vt:lpstr>
      <vt:lpstr>What are the challenges and risks for our pupils?</vt:lpstr>
      <vt:lpstr>Our school vision for RSHE</vt:lpstr>
      <vt:lpstr>Curriculum- Relationships</vt:lpstr>
      <vt:lpstr>Curriculum- Health</vt:lpstr>
      <vt:lpstr>Curriculum- Sex</vt:lpstr>
      <vt:lpstr>Curriculum</vt:lpstr>
      <vt:lpstr>Teaching</vt:lpstr>
      <vt:lpstr>DfE teacher training modules</vt:lpstr>
      <vt:lpstr>Creating a safe learning space </vt:lpstr>
      <vt:lpstr>Working agreement</vt:lpstr>
      <vt:lpstr>Scientific vocabulary</vt:lpstr>
      <vt:lpstr>Puberty</vt:lpstr>
      <vt:lpstr>Sex Education</vt:lpstr>
      <vt:lpstr>Inclusive approaches</vt:lpstr>
      <vt:lpstr>Ending the lesson</vt:lpstr>
      <vt:lpstr>Questions</vt:lpstr>
      <vt:lpstr>Assessment</vt:lpstr>
      <vt:lpstr>Safeguarding</vt:lpstr>
      <vt:lpstr>Policy</vt:lpstr>
      <vt:lpstr>RSHE can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RSHE surgery:  LGBT-inclusive RSHE</dc:title>
  <dc:creator>Ndiaye, Alice</dc:creator>
  <cp:lastModifiedBy>Harris, Jennifer</cp:lastModifiedBy>
  <cp:revision>32</cp:revision>
  <dcterms:modified xsi:type="dcterms:W3CDTF">2022-06-10T13:18:50Z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0x010100F5684AEE3C30BB47BC62FCD4E5AD9B37</vt:lpwstr>
  </property>
</Properties>
</file>