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285" r:id="rId5"/>
    <p:sldId id="282" r:id="rId6"/>
    <p:sldId id="1365" r:id="rId7"/>
    <p:sldId id="283" r:id="rId8"/>
    <p:sldId id="284" r:id="rId9"/>
    <p:sldId id="297" r:id="rId10"/>
    <p:sldId id="286" r:id="rId11"/>
    <p:sldId id="296" r:id="rId12"/>
    <p:sldId id="287" r:id="rId13"/>
    <p:sldId id="288" r:id="rId14"/>
    <p:sldId id="290" r:id="rId15"/>
    <p:sldId id="294" r:id="rId16"/>
    <p:sldId id="293" r:id="rId17"/>
    <p:sldId id="1367" r:id="rId18"/>
    <p:sldId id="289" r:id="rId19"/>
    <p:sldId id="299" r:id="rId20"/>
    <p:sldId id="295" r:id="rId21"/>
    <p:sldId id="307" r:id="rId22"/>
    <p:sldId id="308" r:id="rId23"/>
    <p:sldId id="1366" r:id="rId24"/>
    <p:sldId id="301" r:id="rId25"/>
    <p:sldId id="302" r:id="rId26"/>
    <p:sldId id="303" r:id="rId27"/>
    <p:sldId id="304" r:id="rId28"/>
    <p:sldId id="305" r:id="rId29"/>
    <p:sldId id="1369" r:id="rId30"/>
    <p:sldId id="306" r:id="rId31"/>
    <p:sldId id="257" r:id="rId32"/>
    <p:sldId id="258" r:id="rId33"/>
    <p:sldId id="259" r:id="rId34"/>
    <p:sldId id="1368" r:id="rId35"/>
    <p:sldId id="300" r:id="rId36"/>
    <p:sldId id="312" r:id="rId37"/>
    <p:sldId id="311" r:id="rId38"/>
    <p:sldId id="3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A"/>
    <a:srgbClr val="93C320"/>
    <a:srgbClr val="416171"/>
    <a:srgbClr val="7DB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5" autoAdjust="0"/>
    <p:restoredTop sz="86334" autoAdjust="0"/>
  </p:normalViewPr>
  <p:slideViewPr>
    <p:cSldViewPr snapToGrid="0" snapToObjects="1">
      <p:cViewPr varScale="1">
        <p:scale>
          <a:sx n="28" d="100"/>
          <a:sy n="28" d="100"/>
        </p:scale>
        <p:origin x="108" y="804"/>
      </p:cViewPr>
      <p:guideLst/>
    </p:cSldViewPr>
  </p:slideViewPr>
  <p:outlineViewPr>
    <p:cViewPr>
      <p:scale>
        <a:sx n="33" d="100"/>
        <a:sy n="33" d="100"/>
      </p:scale>
      <p:origin x="0" y="-17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F9246-C77C-411A-8568-CD4816D81C6D}" type="doc">
      <dgm:prSet loTypeId="urn:microsoft.com/office/officeart/2005/8/layout/radial5" loCatId="relationship" qsTypeId="urn:microsoft.com/office/officeart/2005/8/quickstyle/simple2" qsCatId="simple" csTypeId="urn:microsoft.com/office/officeart/2005/8/colors/accent1_2" csCatId="accent1" phldr="1"/>
      <dgm:spPr/>
      <dgm:t>
        <a:bodyPr/>
        <a:lstStyle/>
        <a:p>
          <a:endParaRPr lang="en-GB"/>
        </a:p>
      </dgm:t>
    </dgm:pt>
    <dgm:pt modelId="{02B80084-B9BC-4B87-AACA-A9C1B4BA58C7}">
      <dgm:prSet phldrT="[Text]" custT="1"/>
      <dgm:spPr>
        <a:solidFill>
          <a:srgbClr val="009900"/>
        </a:solidFill>
      </dgm:spPr>
      <dgm:t>
        <a:bodyPr/>
        <a:lstStyle/>
        <a:p>
          <a:r>
            <a:rPr lang="en-GB" sz="1800" dirty="0">
              <a:solidFill>
                <a:schemeClr val="tx1"/>
              </a:solidFill>
              <a:latin typeface="Aharoni" panose="02010803020104030203" pitchFamily="2" charset="-79"/>
              <a:cs typeface="Aharoni" panose="02010803020104030203" pitchFamily="2" charset="-79"/>
            </a:rPr>
            <a:t>Whole School Approach to Nurturing Wellbeing in Norfolk Schools and other settings</a:t>
          </a:r>
        </a:p>
      </dgm:t>
    </dgm:pt>
    <dgm:pt modelId="{D424444D-F243-4A83-8264-2D1640E6B3BF}" type="parTrans" cxnId="{D352F95F-1D89-4B53-B67B-8D157D2909C1}">
      <dgm:prSet/>
      <dgm:spPr/>
      <dgm:t>
        <a:bodyPr/>
        <a:lstStyle/>
        <a:p>
          <a:endParaRPr lang="en-GB"/>
        </a:p>
      </dgm:t>
    </dgm:pt>
    <dgm:pt modelId="{F7A1FF65-1243-435C-A71F-28E038384BDA}" type="sibTrans" cxnId="{D352F95F-1D89-4B53-B67B-8D157D2909C1}">
      <dgm:prSet/>
      <dgm:spPr/>
      <dgm:t>
        <a:bodyPr/>
        <a:lstStyle/>
        <a:p>
          <a:endParaRPr lang="en-GB"/>
        </a:p>
      </dgm:t>
    </dgm:pt>
    <dgm:pt modelId="{5BC9167E-B9F1-429C-896A-CF242E1DD64A}">
      <dgm:prSet phldrT="[Text]" custT="1"/>
      <dgm:spPr>
        <a:solidFill>
          <a:srgbClr val="33CC33"/>
        </a:solidFill>
      </dgm:spPr>
      <dgm:t>
        <a:bodyPr/>
        <a:lstStyle/>
        <a:p>
          <a:r>
            <a:rPr lang="en-GB" sz="1200" baseline="0" dirty="0">
              <a:solidFill>
                <a:schemeClr val="tx1"/>
              </a:solidFill>
              <a:effectLst/>
              <a:latin typeface="Aharoni" panose="02010803020104030203" pitchFamily="2" charset="-79"/>
            </a:rPr>
            <a:t>Ethos and environment </a:t>
          </a:r>
          <a:endParaRPr lang="en-GB" sz="1200" b="0" dirty="0">
            <a:solidFill>
              <a:schemeClr val="tx1"/>
            </a:solidFill>
            <a:latin typeface="Aharoni" panose="02010803020104030203" pitchFamily="2" charset="-79"/>
            <a:cs typeface="Aharoni" panose="02010803020104030203" pitchFamily="2" charset="-79"/>
          </a:endParaRPr>
        </a:p>
      </dgm:t>
    </dgm:pt>
    <dgm:pt modelId="{C42E4C49-B7CF-4888-BCB2-B0712D17D1F1}" type="parTrans" cxnId="{53A40078-492A-464F-A443-F5C38FD39672}">
      <dgm:prSet/>
      <dgm:spPr>
        <a:solidFill>
          <a:schemeClr val="accent6"/>
        </a:solidFill>
      </dgm:spPr>
      <dgm:t>
        <a:bodyPr/>
        <a:lstStyle/>
        <a:p>
          <a:endParaRPr lang="en-GB"/>
        </a:p>
      </dgm:t>
    </dgm:pt>
    <dgm:pt modelId="{E256A5E0-1124-488C-B914-BBC3E866CF0A}" type="sibTrans" cxnId="{53A40078-492A-464F-A443-F5C38FD39672}">
      <dgm:prSet/>
      <dgm:spPr/>
      <dgm:t>
        <a:bodyPr/>
        <a:lstStyle/>
        <a:p>
          <a:endParaRPr lang="en-GB"/>
        </a:p>
      </dgm:t>
    </dgm:pt>
    <dgm:pt modelId="{247CB697-D7FB-434C-A6A6-2A64207C7907}">
      <dgm:prSet phldrT="[Text]" custT="1"/>
      <dgm:spPr>
        <a:solidFill>
          <a:srgbClr val="CC9900"/>
        </a:solidFill>
      </dgm:spPr>
      <dgm:t>
        <a:bodyPr/>
        <a:lstStyle/>
        <a:p>
          <a:r>
            <a:rPr lang="en-GB" sz="1200" baseline="0" dirty="0">
              <a:solidFill>
                <a:schemeClr val="tx1"/>
              </a:solidFill>
              <a:effectLst/>
              <a:latin typeface="Aharoni" panose="02010803020104030203" pitchFamily="2" charset="-79"/>
            </a:rPr>
            <a:t>Enable student voice to influence decisions </a:t>
          </a:r>
          <a:endParaRPr lang="en-GB" sz="1200" b="0" dirty="0">
            <a:solidFill>
              <a:schemeClr val="tx1"/>
            </a:solidFill>
            <a:latin typeface="Aharoni" panose="02010803020104030203" pitchFamily="2" charset="-79"/>
            <a:cs typeface="Aharoni" panose="02010803020104030203" pitchFamily="2" charset="-79"/>
          </a:endParaRPr>
        </a:p>
      </dgm:t>
    </dgm:pt>
    <dgm:pt modelId="{81AD6A69-D2E1-4872-99EA-B9648E21764D}" type="parTrans" cxnId="{AF8FEF81-99DB-4999-ABC2-78ECA03579E6}">
      <dgm:prSet/>
      <dgm:spPr>
        <a:solidFill>
          <a:schemeClr val="accent6"/>
        </a:solidFill>
      </dgm:spPr>
      <dgm:t>
        <a:bodyPr/>
        <a:lstStyle/>
        <a:p>
          <a:endParaRPr lang="en-GB"/>
        </a:p>
      </dgm:t>
    </dgm:pt>
    <dgm:pt modelId="{91EAA2FE-535E-468E-A7BC-44FBA1405855}" type="sibTrans" cxnId="{AF8FEF81-99DB-4999-ABC2-78ECA03579E6}">
      <dgm:prSet/>
      <dgm:spPr/>
      <dgm:t>
        <a:bodyPr/>
        <a:lstStyle/>
        <a:p>
          <a:endParaRPr lang="en-GB"/>
        </a:p>
      </dgm:t>
    </dgm:pt>
    <dgm:pt modelId="{880AD3B2-EF9D-49FF-BD53-C74A457D7317}">
      <dgm:prSet phldrT="[Text]" custT="1"/>
      <dgm:spPr>
        <a:solidFill>
          <a:srgbClr val="FFFF00"/>
        </a:solidFill>
      </dgm:spPr>
      <dgm:t>
        <a:bodyPr/>
        <a:lstStyle/>
        <a:p>
          <a:r>
            <a:rPr lang="en-GB" sz="1200" baseline="0" dirty="0">
              <a:solidFill>
                <a:schemeClr val="tx1"/>
              </a:solidFill>
              <a:effectLst/>
              <a:latin typeface="Aharoni" panose="02010803020104030203" pitchFamily="2" charset="-79"/>
            </a:rPr>
            <a:t>Identify need, targeted support</a:t>
          </a:r>
          <a:endParaRPr lang="en-GB" sz="1200" b="0" dirty="0">
            <a:solidFill>
              <a:schemeClr val="tx1"/>
            </a:solidFill>
            <a:latin typeface="Aharoni" panose="02010803020104030203" pitchFamily="2" charset="-79"/>
            <a:cs typeface="Aharoni" panose="02010803020104030203" pitchFamily="2" charset="-79"/>
          </a:endParaRPr>
        </a:p>
      </dgm:t>
    </dgm:pt>
    <dgm:pt modelId="{5DC3163C-53BC-4927-8574-070B21090C6D}" type="parTrans" cxnId="{563D2C82-5048-4E30-BA35-DC1E9EC47622}">
      <dgm:prSet/>
      <dgm:spPr>
        <a:solidFill>
          <a:srgbClr val="669900"/>
        </a:solidFill>
      </dgm:spPr>
      <dgm:t>
        <a:bodyPr/>
        <a:lstStyle/>
        <a:p>
          <a:endParaRPr lang="en-GB"/>
        </a:p>
      </dgm:t>
    </dgm:pt>
    <dgm:pt modelId="{9CFD6C2B-00E0-4091-99F2-AC2591023175}" type="sibTrans" cxnId="{563D2C82-5048-4E30-BA35-DC1E9EC47622}">
      <dgm:prSet/>
      <dgm:spPr/>
      <dgm:t>
        <a:bodyPr/>
        <a:lstStyle/>
        <a:p>
          <a:endParaRPr lang="en-GB"/>
        </a:p>
      </dgm:t>
    </dgm:pt>
    <dgm:pt modelId="{1C335709-44D1-4A99-A134-D947C618E446}">
      <dgm:prSet phldrT="[Text]" custT="1"/>
      <dgm:spPr>
        <a:solidFill>
          <a:srgbClr val="CCCC00"/>
        </a:solidFill>
      </dgm:spPr>
      <dgm:t>
        <a:bodyPr/>
        <a:lstStyle/>
        <a:p>
          <a:r>
            <a:rPr lang="en-GB" sz="1200" dirty="0">
              <a:solidFill>
                <a:schemeClr val="tx1"/>
              </a:solidFill>
              <a:latin typeface="Aharoni" panose="02010803020104030203" pitchFamily="2" charset="-79"/>
            </a:rPr>
            <a:t>Supports wellbeing and provides appropriate CPD</a:t>
          </a:r>
          <a:endParaRPr lang="en-GB" sz="1200" b="0" dirty="0">
            <a:solidFill>
              <a:schemeClr val="tx1"/>
            </a:solidFill>
            <a:latin typeface="Aharoni" panose="02010803020104030203" pitchFamily="2" charset="-79"/>
            <a:cs typeface="Aharoni" panose="02010803020104030203" pitchFamily="2" charset="-79"/>
          </a:endParaRPr>
        </a:p>
      </dgm:t>
    </dgm:pt>
    <dgm:pt modelId="{C0E09EE1-7653-454E-AD82-C1C4A28BC70C}" type="parTrans" cxnId="{D09A52EB-A93C-41F9-B496-39A3FEDFCCCB}">
      <dgm:prSet/>
      <dgm:spPr>
        <a:solidFill>
          <a:srgbClr val="FF6600"/>
        </a:solidFill>
      </dgm:spPr>
      <dgm:t>
        <a:bodyPr/>
        <a:lstStyle/>
        <a:p>
          <a:endParaRPr lang="en-GB"/>
        </a:p>
      </dgm:t>
    </dgm:pt>
    <dgm:pt modelId="{3423A661-28FC-4318-A382-91BB093E778E}" type="sibTrans" cxnId="{D09A52EB-A93C-41F9-B496-39A3FEDFCCCB}">
      <dgm:prSet/>
      <dgm:spPr/>
      <dgm:t>
        <a:bodyPr/>
        <a:lstStyle/>
        <a:p>
          <a:endParaRPr lang="en-GB"/>
        </a:p>
      </dgm:t>
    </dgm:pt>
    <dgm:pt modelId="{D7F7E57C-C846-4D47-81BC-B3626C44601F}">
      <dgm:prSet phldrT="[Text]" custT="1"/>
      <dgm:spPr>
        <a:solidFill>
          <a:srgbClr val="33CC33"/>
        </a:solidFill>
      </dgm:spPr>
      <dgm:t>
        <a:bodyPr/>
        <a:lstStyle/>
        <a:p>
          <a:r>
            <a:rPr lang="en-GB" sz="1200" baseline="0" dirty="0">
              <a:solidFill>
                <a:schemeClr val="tx1"/>
              </a:solidFill>
              <a:effectLst/>
              <a:latin typeface="Aharoni" panose="02010803020104030203" pitchFamily="2" charset="-79"/>
            </a:rPr>
            <a:t>Curriculum, teaching and learning to promote and support wellbeing </a:t>
          </a:r>
          <a:endParaRPr lang="en-GB" sz="1200" b="0" dirty="0">
            <a:solidFill>
              <a:schemeClr val="tx1"/>
            </a:solidFill>
            <a:latin typeface="Aharoni" panose="02010803020104030203" pitchFamily="2" charset="-79"/>
            <a:cs typeface="Aharoni" panose="02010803020104030203" pitchFamily="2" charset="-79"/>
          </a:endParaRPr>
        </a:p>
      </dgm:t>
    </dgm:pt>
    <dgm:pt modelId="{0ACA0367-96D0-4DC3-8B91-832A400B1413}" type="parTrans" cxnId="{F841A80F-1359-46B1-B1C0-FD64CAF2F312}">
      <dgm:prSet/>
      <dgm:spPr>
        <a:solidFill>
          <a:schemeClr val="accent2"/>
        </a:solidFill>
      </dgm:spPr>
      <dgm:t>
        <a:bodyPr/>
        <a:lstStyle/>
        <a:p>
          <a:endParaRPr lang="en-GB"/>
        </a:p>
      </dgm:t>
    </dgm:pt>
    <dgm:pt modelId="{7EBFF875-8785-42D7-8AD3-0508884F5371}" type="sibTrans" cxnId="{F841A80F-1359-46B1-B1C0-FD64CAF2F312}">
      <dgm:prSet/>
      <dgm:spPr/>
      <dgm:t>
        <a:bodyPr/>
        <a:lstStyle/>
        <a:p>
          <a:endParaRPr lang="en-GB"/>
        </a:p>
      </dgm:t>
    </dgm:pt>
    <dgm:pt modelId="{8B409158-F87A-4765-8CDC-D38B382D9A70}">
      <dgm:prSet phldrT="[Text]"/>
      <dgm:spPr/>
      <dgm:t>
        <a:bodyPr/>
        <a:lstStyle/>
        <a:p>
          <a:endParaRPr lang="en-GB" dirty="0"/>
        </a:p>
      </dgm:t>
    </dgm:pt>
    <dgm:pt modelId="{3EAE435C-C8D9-40C0-9329-A616D793C873}" type="parTrans" cxnId="{6BBB37C8-10A3-4245-83CE-AD129E05C77C}">
      <dgm:prSet/>
      <dgm:spPr/>
      <dgm:t>
        <a:bodyPr/>
        <a:lstStyle/>
        <a:p>
          <a:endParaRPr lang="en-GB"/>
        </a:p>
      </dgm:t>
    </dgm:pt>
    <dgm:pt modelId="{0B13EB05-0C53-4234-BAF2-E16A3419A11F}" type="sibTrans" cxnId="{6BBB37C8-10A3-4245-83CE-AD129E05C77C}">
      <dgm:prSet/>
      <dgm:spPr/>
      <dgm:t>
        <a:bodyPr/>
        <a:lstStyle/>
        <a:p>
          <a:endParaRPr lang="en-GB"/>
        </a:p>
      </dgm:t>
    </dgm:pt>
    <dgm:pt modelId="{B7F7A142-88E0-477D-A06C-4F6E00BB55A9}">
      <dgm:prSet phldrT="[Text]" custT="1"/>
      <dgm:spPr>
        <a:solidFill>
          <a:srgbClr val="009900"/>
        </a:solidFill>
      </dgm:spPr>
      <dgm:t>
        <a:bodyPr/>
        <a:lstStyle/>
        <a:p>
          <a:r>
            <a:rPr lang="en-GB" sz="1200" baseline="0" dirty="0">
              <a:solidFill>
                <a:schemeClr val="tx1"/>
              </a:solidFill>
              <a:effectLst/>
              <a:latin typeface="Aharoni" panose="02010803020104030203" pitchFamily="2" charset="-79"/>
            </a:rPr>
            <a:t>Leadership and Management </a:t>
          </a:r>
          <a:endParaRPr lang="en-GB" sz="1200" b="0" dirty="0">
            <a:solidFill>
              <a:schemeClr val="tx1"/>
            </a:solidFill>
            <a:latin typeface="Aharoni" panose="02010803020104030203" pitchFamily="2" charset="-79"/>
            <a:cs typeface="Aharoni" panose="02010803020104030203" pitchFamily="2" charset="-79"/>
          </a:endParaRPr>
        </a:p>
      </dgm:t>
    </dgm:pt>
    <dgm:pt modelId="{859CCC3F-8043-4058-AF0E-655DC36421F9}" type="parTrans" cxnId="{D352919A-745D-4F91-B756-7A0B776A6126}">
      <dgm:prSet/>
      <dgm:spPr>
        <a:solidFill>
          <a:schemeClr val="accent2"/>
        </a:solidFill>
      </dgm:spPr>
      <dgm:t>
        <a:bodyPr/>
        <a:lstStyle/>
        <a:p>
          <a:endParaRPr lang="en-GB"/>
        </a:p>
      </dgm:t>
    </dgm:pt>
    <dgm:pt modelId="{C1AF55D3-30A7-4427-B028-A2AD8CDC038C}" type="sibTrans" cxnId="{D352919A-745D-4F91-B756-7A0B776A6126}">
      <dgm:prSet/>
      <dgm:spPr/>
      <dgm:t>
        <a:bodyPr/>
        <a:lstStyle/>
        <a:p>
          <a:endParaRPr lang="en-GB"/>
        </a:p>
      </dgm:t>
    </dgm:pt>
    <dgm:pt modelId="{C54C261E-1FD5-45D8-B933-BFF01D3001CC}">
      <dgm:prSet phldrT="[Text]"/>
      <dgm:spPr/>
      <dgm:t>
        <a:bodyPr/>
        <a:lstStyle/>
        <a:p>
          <a:endParaRPr lang="en-GB" b="1" dirty="0"/>
        </a:p>
      </dgm:t>
    </dgm:pt>
    <dgm:pt modelId="{AAFC5620-A5A2-40EE-A733-07117EFBFF28}" type="parTrans" cxnId="{1B990450-2DCC-4149-8D32-A9EFC5E01B8C}">
      <dgm:prSet/>
      <dgm:spPr/>
      <dgm:t>
        <a:bodyPr/>
        <a:lstStyle/>
        <a:p>
          <a:endParaRPr lang="en-GB"/>
        </a:p>
      </dgm:t>
    </dgm:pt>
    <dgm:pt modelId="{A3811056-0008-4812-81C1-0D87599BF5E9}" type="sibTrans" cxnId="{1B990450-2DCC-4149-8D32-A9EFC5E01B8C}">
      <dgm:prSet/>
      <dgm:spPr/>
      <dgm:t>
        <a:bodyPr/>
        <a:lstStyle/>
        <a:p>
          <a:endParaRPr lang="en-GB"/>
        </a:p>
      </dgm:t>
    </dgm:pt>
    <dgm:pt modelId="{B31D42F8-C51C-4913-92A9-EB5A72FC932D}">
      <dgm:prSet phldrT="[Text]" custT="1"/>
      <dgm:spPr>
        <a:solidFill>
          <a:srgbClr val="CC9900"/>
        </a:solidFill>
      </dgm:spPr>
      <dgm:t>
        <a:bodyPr/>
        <a:lstStyle/>
        <a:p>
          <a:r>
            <a:rPr lang="en-GB" sz="1200" baseline="0" dirty="0">
              <a:solidFill>
                <a:schemeClr val="tx1"/>
              </a:solidFill>
              <a:effectLst/>
              <a:latin typeface="Aharoni" panose="02010803020104030203" pitchFamily="2" charset="-79"/>
            </a:rPr>
            <a:t>Engagement and partnership with families and local communities </a:t>
          </a:r>
          <a:endParaRPr lang="en-GB" sz="1200" b="0" dirty="0">
            <a:solidFill>
              <a:schemeClr val="tx1"/>
            </a:solidFill>
            <a:latin typeface="Aharoni" panose="02010803020104030203" pitchFamily="2" charset="-79"/>
            <a:cs typeface="Aharoni" panose="02010803020104030203" pitchFamily="2" charset="-79"/>
          </a:endParaRPr>
        </a:p>
      </dgm:t>
    </dgm:pt>
    <dgm:pt modelId="{C9755BD6-E900-4A4F-A58D-ACC687353AD0}" type="parTrans" cxnId="{5909E89B-89FF-4D4E-883B-07620D4182EE}">
      <dgm:prSet/>
      <dgm:spPr>
        <a:solidFill>
          <a:schemeClr val="accent2"/>
        </a:solidFill>
      </dgm:spPr>
      <dgm:t>
        <a:bodyPr/>
        <a:lstStyle/>
        <a:p>
          <a:endParaRPr lang="en-GB"/>
        </a:p>
      </dgm:t>
    </dgm:pt>
    <dgm:pt modelId="{D12F809C-F7EA-4BEB-8AB5-3A3E97F783C4}" type="sibTrans" cxnId="{5909E89B-89FF-4D4E-883B-07620D4182EE}">
      <dgm:prSet/>
      <dgm:spPr/>
      <dgm:t>
        <a:bodyPr/>
        <a:lstStyle/>
        <a:p>
          <a:endParaRPr lang="en-GB"/>
        </a:p>
      </dgm:t>
    </dgm:pt>
    <dgm:pt modelId="{C333AF83-B0E4-45F5-B03B-1A849844818C}" type="pres">
      <dgm:prSet presAssocID="{351F9246-C77C-411A-8568-CD4816D81C6D}" presName="Name0" presStyleCnt="0">
        <dgm:presLayoutVars>
          <dgm:chMax val="1"/>
          <dgm:dir/>
          <dgm:animLvl val="ctr"/>
          <dgm:resizeHandles val="exact"/>
        </dgm:presLayoutVars>
      </dgm:prSet>
      <dgm:spPr/>
    </dgm:pt>
    <dgm:pt modelId="{17FC2CD6-AD3A-44AD-AFB3-7833ADC90F1D}" type="pres">
      <dgm:prSet presAssocID="{02B80084-B9BC-4B87-AACA-A9C1B4BA58C7}" presName="centerShape" presStyleLbl="node0" presStyleIdx="0" presStyleCnt="1" custScaleX="124530" custScaleY="105912"/>
      <dgm:spPr/>
    </dgm:pt>
    <dgm:pt modelId="{38F086C8-71D5-4DE5-8525-417244A11965}" type="pres">
      <dgm:prSet presAssocID="{C42E4C49-B7CF-4888-BCB2-B0712D17D1F1}" presName="parTrans" presStyleLbl="sibTrans2D1" presStyleIdx="0" presStyleCnt="7"/>
      <dgm:spPr/>
    </dgm:pt>
    <dgm:pt modelId="{8644F915-B9C2-4657-BD83-80217F5FACD7}" type="pres">
      <dgm:prSet presAssocID="{C42E4C49-B7CF-4888-BCB2-B0712D17D1F1}" presName="connectorText" presStyleLbl="sibTrans2D1" presStyleIdx="0" presStyleCnt="7"/>
      <dgm:spPr/>
    </dgm:pt>
    <dgm:pt modelId="{A1A0DD37-33D2-458D-A64C-DAA31DBFE1CF}" type="pres">
      <dgm:prSet presAssocID="{5BC9167E-B9F1-429C-896A-CF242E1DD64A}" presName="node" presStyleLbl="node1" presStyleIdx="0" presStyleCnt="7" custScaleX="99922" custScaleY="94897" custRadScaleRad="96193">
        <dgm:presLayoutVars>
          <dgm:bulletEnabled val="1"/>
        </dgm:presLayoutVars>
      </dgm:prSet>
      <dgm:spPr/>
    </dgm:pt>
    <dgm:pt modelId="{399ED6C7-155E-434F-BBA1-15FEF8A54DCC}" type="pres">
      <dgm:prSet presAssocID="{0ACA0367-96D0-4DC3-8B91-832A400B1413}" presName="parTrans" presStyleLbl="sibTrans2D1" presStyleIdx="1" presStyleCnt="7"/>
      <dgm:spPr/>
    </dgm:pt>
    <dgm:pt modelId="{6C7C9B58-275F-4E2A-A5CC-87B2890ACF72}" type="pres">
      <dgm:prSet presAssocID="{0ACA0367-96D0-4DC3-8B91-832A400B1413}" presName="connectorText" presStyleLbl="sibTrans2D1" presStyleIdx="1" presStyleCnt="7"/>
      <dgm:spPr/>
    </dgm:pt>
    <dgm:pt modelId="{BE3C3BE7-0AFB-4F45-85EC-31A4C2EEE6C9}" type="pres">
      <dgm:prSet presAssocID="{D7F7E57C-C846-4D47-81BC-B3626C44601F}" presName="node" presStyleLbl="node1" presStyleIdx="1" presStyleCnt="7" custScaleX="99922" custScaleY="94897" custRadScaleRad="104616" custRadScaleInc="-17359">
        <dgm:presLayoutVars>
          <dgm:bulletEnabled val="1"/>
        </dgm:presLayoutVars>
      </dgm:prSet>
      <dgm:spPr/>
    </dgm:pt>
    <dgm:pt modelId="{EB9E4640-5C1E-4D5E-9D41-66D1720FE49B}" type="pres">
      <dgm:prSet presAssocID="{81AD6A69-D2E1-4872-99EA-B9648E21764D}" presName="parTrans" presStyleLbl="sibTrans2D1" presStyleIdx="2" presStyleCnt="7"/>
      <dgm:spPr/>
    </dgm:pt>
    <dgm:pt modelId="{6A76314C-07F9-421F-A364-09C7A6F79555}" type="pres">
      <dgm:prSet presAssocID="{81AD6A69-D2E1-4872-99EA-B9648E21764D}" presName="connectorText" presStyleLbl="sibTrans2D1" presStyleIdx="2" presStyleCnt="7"/>
      <dgm:spPr/>
    </dgm:pt>
    <dgm:pt modelId="{66182040-60DD-4720-A53F-B334B65E4BB4}" type="pres">
      <dgm:prSet presAssocID="{247CB697-D7FB-434C-A6A6-2A64207C7907}" presName="node" presStyleLbl="node1" presStyleIdx="2" presStyleCnt="7" custScaleX="99922" custScaleY="94897" custRadScaleRad="103968" custRadScaleInc="434897">
        <dgm:presLayoutVars>
          <dgm:bulletEnabled val="1"/>
        </dgm:presLayoutVars>
      </dgm:prSet>
      <dgm:spPr/>
    </dgm:pt>
    <dgm:pt modelId="{89B64126-4B0C-45C1-8859-81FA8EAE48B2}" type="pres">
      <dgm:prSet presAssocID="{5DC3163C-53BC-4927-8574-070B21090C6D}" presName="parTrans" presStyleLbl="sibTrans2D1" presStyleIdx="3" presStyleCnt="7" custScaleX="97774" custLinFactNeighborX="-35758" custLinFactNeighborY="11186"/>
      <dgm:spPr/>
    </dgm:pt>
    <dgm:pt modelId="{A2A256C9-5375-47C6-9511-C6E2B7486C82}" type="pres">
      <dgm:prSet presAssocID="{5DC3163C-53BC-4927-8574-070B21090C6D}" presName="connectorText" presStyleLbl="sibTrans2D1" presStyleIdx="3" presStyleCnt="7"/>
      <dgm:spPr/>
    </dgm:pt>
    <dgm:pt modelId="{64DB9B22-B6CA-4364-AD70-045EC0522189}" type="pres">
      <dgm:prSet presAssocID="{880AD3B2-EF9D-49FF-BD53-C74A457D7317}" presName="node" presStyleLbl="node1" presStyleIdx="3" presStyleCnt="7" custScaleX="99922" custScaleY="94897" custRadScaleRad="98315" custRadScaleInc="-40230">
        <dgm:presLayoutVars>
          <dgm:bulletEnabled val="1"/>
        </dgm:presLayoutVars>
      </dgm:prSet>
      <dgm:spPr/>
    </dgm:pt>
    <dgm:pt modelId="{9300B022-BE95-4D19-B35D-88CB8E9BFB5D}" type="pres">
      <dgm:prSet presAssocID="{C0E09EE1-7653-454E-AD82-C1C4A28BC70C}" presName="parTrans" presStyleLbl="sibTrans2D1" presStyleIdx="4" presStyleCnt="7"/>
      <dgm:spPr/>
    </dgm:pt>
    <dgm:pt modelId="{72669F4B-98FA-4760-8745-BE568D4443CF}" type="pres">
      <dgm:prSet presAssocID="{C0E09EE1-7653-454E-AD82-C1C4A28BC70C}" presName="connectorText" presStyleLbl="sibTrans2D1" presStyleIdx="4" presStyleCnt="7"/>
      <dgm:spPr/>
    </dgm:pt>
    <dgm:pt modelId="{B039F8FA-F5D9-4F21-B379-6BA78C73E49A}" type="pres">
      <dgm:prSet presAssocID="{1C335709-44D1-4A99-A134-D947C618E446}" presName="node" presStyleLbl="node1" presStyleIdx="4" presStyleCnt="7" custScaleX="99922" custScaleY="94897" custRadScaleRad="107745" custRadScaleInc="-435855">
        <dgm:presLayoutVars>
          <dgm:bulletEnabled val="1"/>
        </dgm:presLayoutVars>
      </dgm:prSet>
      <dgm:spPr/>
    </dgm:pt>
    <dgm:pt modelId="{F43BCF4E-03BF-4B48-B6C2-FEB7C6EF7F9A}" type="pres">
      <dgm:prSet presAssocID="{C9755BD6-E900-4A4F-A58D-ACC687353AD0}" presName="parTrans" presStyleLbl="sibTrans2D1" presStyleIdx="5" presStyleCnt="7"/>
      <dgm:spPr/>
    </dgm:pt>
    <dgm:pt modelId="{7C9A71AB-E5B4-4763-98F4-7F635C6465F0}" type="pres">
      <dgm:prSet presAssocID="{C9755BD6-E900-4A4F-A58D-ACC687353AD0}" presName="connectorText" presStyleLbl="sibTrans2D1" presStyleIdx="5" presStyleCnt="7"/>
      <dgm:spPr/>
    </dgm:pt>
    <dgm:pt modelId="{257B0EEF-CAEE-4F28-A631-9E2982D7EEC0}" type="pres">
      <dgm:prSet presAssocID="{B31D42F8-C51C-4913-92A9-EB5A72FC932D}" presName="node" presStyleLbl="node1" presStyleIdx="5" presStyleCnt="7" custScaleX="99922" custScaleY="94897" custRadScaleRad="104561" custRadScaleInc="28923">
        <dgm:presLayoutVars>
          <dgm:bulletEnabled val="1"/>
        </dgm:presLayoutVars>
      </dgm:prSet>
      <dgm:spPr/>
    </dgm:pt>
    <dgm:pt modelId="{344A5D1C-0830-4812-A45B-1A7AF62A5F75}" type="pres">
      <dgm:prSet presAssocID="{859CCC3F-8043-4058-AF0E-655DC36421F9}" presName="parTrans" presStyleLbl="sibTrans2D1" presStyleIdx="6" presStyleCnt="7"/>
      <dgm:spPr/>
    </dgm:pt>
    <dgm:pt modelId="{A723CD98-75E5-41AE-81EB-683D75D92C38}" type="pres">
      <dgm:prSet presAssocID="{859CCC3F-8043-4058-AF0E-655DC36421F9}" presName="connectorText" presStyleLbl="sibTrans2D1" presStyleIdx="6" presStyleCnt="7"/>
      <dgm:spPr/>
    </dgm:pt>
    <dgm:pt modelId="{51C9A702-9CBD-4CAD-BE71-BBBEA4061AAD}" type="pres">
      <dgm:prSet presAssocID="{B7F7A142-88E0-477D-A06C-4F6E00BB55A9}" presName="node" presStyleLbl="node1" presStyleIdx="6" presStyleCnt="7" custScaleX="99922" custScaleY="94897" custRadScaleRad="107238" custRadScaleInc="2115">
        <dgm:presLayoutVars>
          <dgm:bulletEnabled val="1"/>
        </dgm:presLayoutVars>
      </dgm:prSet>
      <dgm:spPr/>
    </dgm:pt>
  </dgm:ptLst>
  <dgm:cxnLst>
    <dgm:cxn modelId="{F841A80F-1359-46B1-B1C0-FD64CAF2F312}" srcId="{02B80084-B9BC-4B87-AACA-A9C1B4BA58C7}" destId="{D7F7E57C-C846-4D47-81BC-B3626C44601F}" srcOrd="1" destOrd="0" parTransId="{0ACA0367-96D0-4DC3-8B91-832A400B1413}" sibTransId="{7EBFF875-8785-42D7-8AD3-0508884F5371}"/>
    <dgm:cxn modelId="{0B741D16-820B-417D-BEBD-FE4A6C238A9F}" type="presOf" srcId="{C0E09EE1-7653-454E-AD82-C1C4A28BC70C}" destId="{9300B022-BE95-4D19-B35D-88CB8E9BFB5D}" srcOrd="0" destOrd="0" presId="urn:microsoft.com/office/officeart/2005/8/layout/radial5"/>
    <dgm:cxn modelId="{56AF0619-A38B-45DC-97E8-5F09D367FAC0}" type="presOf" srcId="{B31D42F8-C51C-4913-92A9-EB5A72FC932D}" destId="{257B0EEF-CAEE-4F28-A631-9E2982D7EEC0}" srcOrd="0" destOrd="0" presId="urn:microsoft.com/office/officeart/2005/8/layout/radial5"/>
    <dgm:cxn modelId="{75672C23-CE61-4FAC-A5BA-5510F7BDA17F}" type="presOf" srcId="{5DC3163C-53BC-4927-8574-070B21090C6D}" destId="{A2A256C9-5375-47C6-9511-C6E2B7486C82}" srcOrd="1" destOrd="0" presId="urn:microsoft.com/office/officeart/2005/8/layout/radial5"/>
    <dgm:cxn modelId="{0A02B930-A802-498F-B0F9-0F281251F367}" type="presOf" srcId="{0ACA0367-96D0-4DC3-8B91-832A400B1413}" destId="{6C7C9B58-275F-4E2A-A5CC-87B2890ACF72}" srcOrd="1" destOrd="0" presId="urn:microsoft.com/office/officeart/2005/8/layout/radial5"/>
    <dgm:cxn modelId="{7F5EA433-F8FD-4902-AE31-B5626C647274}" type="presOf" srcId="{02B80084-B9BC-4B87-AACA-A9C1B4BA58C7}" destId="{17FC2CD6-AD3A-44AD-AFB3-7833ADC90F1D}" srcOrd="0" destOrd="0" presId="urn:microsoft.com/office/officeart/2005/8/layout/radial5"/>
    <dgm:cxn modelId="{75E45D5B-1DB0-44E3-802A-1F15090E16DA}" type="presOf" srcId="{247CB697-D7FB-434C-A6A6-2A64207C7907}" destId="{66182040-60DD-4720-A53F-B334B65E4BB4}" srcOrd="0" destOrd="0" presId="urn:microsoft.com/office/officeart/2005/8/layout/radial5"/>
    <dgm:cxn modelId="{D352F95F-1D89-4B53-B67B-8D157D2909C1}" srcId="{351F9246-C77C-411A-8568-CD4816D81C6D}" destId="{02B80084-B9BC-4B87-AACA-A9C1B4BA58C7}" srcOrd="0" destOrd="0" parTransId="{D424444D-F243-4A83-8264-2D1640E6B3BF}" sibTransId="{F7A1FF65-1243-435C-A71F-28E038384BDA}"/>
    <dgm:cxn modelId="{B2215C45-CFA1-4C85-A641-3E681E7FDE0C}" type="presOf" srcId="{D7F7E57C-C846-4D47-81BC-B3626C44601F}" destId="{BE3C3BE7-0AFB-4F45-85EC-31A4C2EEE6C9}" srcOrd="0" destOrd="0" presId="urn:microsoft.com/office/officeart/2005/8/layout/radial5"/>
    <dgm:cxn modelId="{F6C86449-5D55-4294-98ED-D72BE2119909}" type="presOf" srcId="{81AD6A69-D2E1-4872-99EA-B9648E21764D}" destId="{6A76314C-07F9-421F-A364-09C7A6F79555}" srcOrd="1" destOrd="0" presId="urn:microsoft.com/office/officeart/2005/8/layout/radial5"/>
    <dgm:cxn modelId="{976FD24D-ECAF-42D8-8F7F-AFD0740D5DEF}" type="presOf" srcId="{C42E4C49-B7CF-4888-BCB2-B0712D17D1F1}" destId="{8644F915-B9C2-4657-BD83-80217F5FACD7}" srcOrd="1" destOrd="0" presId="urn:microsoft.com/office/officeart/2005/8/layout/radial5"/>
    <dgm:cxn modelId="{1B990450-2DCC-4149-8D32-A9EFC5E01B8C}" srcId="{351F9246-C77C-411A-8568-CD4816D81C6D}" destId="{C54C261E-1FD5-45D8-B933-BFF01D3001CC}" srcOrd="2" destOrd="0" parTransId="{AAFC5620-A5A2-40EE-A733-07117EFBFF28}" sibTransId="{A3811056-0008-4812-81C1-0D87599BF5E9}"/>
    <dgm:cxn modelId="{66F11573-4609-4E43-A77E-D144CBF99D2F}" type="presOf" srcId="{C0E09EE1-7653-454E-AD82-C1C4A28BC70C}" destId="{72669F4B-98FA-4760-8745-BE568D4443CF}" srcOrd="1" destOrd="0" presId="urn:microsoft.com/office/officeart/2005/8/layout/radial5"/>
    <dgm:cxn modelId="{F6729257-C9C7-422B-A78E-55797BD90F12}" type="presOf" srcId="{859CCC3F-8043-4058-AF0E-655DC36421F9}" destId="{344A5D1C-0830-4812-A45B-1A7AF62A5F75}" srcOrd="0" destOrd="0" presId="urn:microsoft.com/office/officeart/2005/8/layout/radial5"/>
    <dgm:cxn modelId="{53A40078-492A-464F-A443-F5C38FD39672}" srcId="{02B80084-B9BC-4B87-AACA-A9C1B4BA58C7}" destId="{5BC9167E-B9F1-429C-896A-CF242E1DD64A}" srcOrd="0" destOrd="0" parTransId="{C42E4C49-B7CF-4888-BCB2-B0712D17D1F1}" sibTransId="{E256A5E0-1124-488C-B914-BBC3E866CF0A}"/>
    <dgm:cxn modelId="{E03EAB59-2BDF-47D8-83EF-9A22860B73C1}" type="presOf" srcId="{1C335709-44D1-4A99-A134-D947C618E446}" destId="{B039F8FA-F5D9-4F21-B379-6BA78C73E49A}" srcOrd="0" destOrd="0" presId="urn:microsoft.com/office/officeart/2005/8/layout/radial5"/>
    <dgm:cxn modelId="{DD2A8F5A-6FFF-416E-8538-BAB7176420D4}" type="presOf" srcId="{81AD6A69-D2E1-4872-99EA-B9648E21764D}" destId="{EB9E4640-5C1E-4D5E-9D41-66D1720FE49B}" srcOrd="0" destOrd="0" presId="urn:microsoft.com/office/officeart/2005/8/layout/radial5"/>
    <dgm:cxn modelId="{AF8FEF81-99DB-4999-ABC2-78ECA03579E6}" srcId="{02B80084-B9BC-4B87-AACA-A9C1B4BA58C7}" destId="{247CB697-D7FB-434C-A6A6-2A64207C7907}" srcOrd="2" destOrd="0" parTransId="{81AD6A69-D2E1-4872-99EA-B9648E21764D}" sibTransId="{91EAA2FE-535E-468E-A7BC-44FBA1405855}"/>
    <dgm:cxn modelId="{563D2C82-5048-4E30-BA35-DC1E9EC47622}" srcId="{02B80084-B9BC-4B87-AACA-A9C1B4BA58C7}" destId="{880AD3B2-EF9D-49FF-BD53-C74A457D7317}" srcOrd="3" destOrd="0" parTransId="{5DC3163C-53BC-4927-8574-070B21090C6D}" sibTransId="{9CFD6C2B-00E0-4091-99F2-AC2591023175}"/>
    <dgm:cxn modelId="{CA060687-2FBA-43AF-92AA-D6497A5D2234}" type="presOf" srcId="{C42E4C49-B7CF-4888-BCB2-B0712D17D1F1}" destId="{38F086C8-71D5-4DE5-8525-417244A11965}" srcOrd="0" destOrd="0" presId="urn:microsoft.com/office/officeart/2005/8/layout/radial5"/>
    <dgm:cxn modelId="{DB831393-DE0E-46D8-8866-5520AB94584D}" type="presOf" srcId="{5BC9167E-B9F1-429C-896A-CF242E1DD64A}" destId="{A1A0DD37-33D2-458D-A64C-DAA31DBFE1CF}" srcOrd="0" destOrd="0" presId="urn:microsoft.com/office/officeart/2005/8/layout/radial5"/>
    <dgm:cxn modelId="{F9690094-E0DF-48D6-B1A4-6008E133C41E}" type="presOf" srcId="{880AD3B2-EF9D-49FF-BD53-C74A457D7317}" destId="{64DB9B22-B6CA-4364-AD70-045EC0522189}" srcOrd="0" destOrd="0" presId="urn:microsoft.com/office/officeart/2005/8/layout/radial5"/>
    <dgm:cxn modelId="{D352919A-745D-4F91-B756-7A0B776A6126}" srcId="{02B80084-B9BC-4B87-AACA-A9C1B4BA58C7}" destId="{B7F7A142-88E0-477D-A06C-4F6E00BB55A9}" srcOrd="6" destOrd="0" parTransId="{859CCC3F-8043-4058-AF0E-655DC36421F9}" sibTransId="{C1AF55D3-30A7-4427-B028-A2AD8CDC038C}"/>
    <dgm:cxn modelId="{5909E89B-89FF-4D4E-883B-07620D4182EE}" srcId="{02B80084-B9BC-4B87-AACA-A9C1B4BA58C7}" destId="{B31D42F8-C51C-4913-92A9-EB5A72FC932D}" srcOrd="5" destOrd="0" parTransId="{C9755BD6-E900-4A4F-A58D-ACC687353AD0}" sibTransId="{D12F809C-F7EA-4BEB-8AB5-3A3E97F783C4}"/>
    <dgm:cxn modelId="{C958D19F-C2E7-44E3-8A57-7FA71D2C5497}" type="presOf" srcId="{0ACA0367-96D0-4DC3-8B91-832A400B1413}" destId="{399ED6C7-155E-434F-BBA1-15FEF8A54DCC}" srcOrd="0" destOrd="0" presId="urn:microsoft.com/office/officeart/2005/8/layout/radial5"/>
    <dgm:cxn modelId="{F3F11EB6-5C6F-43FB-A526-45DF3D6587AD}" type="presOf" srcId="{351F9246-C77C-411A-8568-CD4816D81C6D}" destId="{C333AF83-B0E4-45F5-B03B-1A849844818C}" srcOrd="0" destOrd="0" presId="urn:microsoft.com/office/officeart/2005/8/layout/radial5"/>
    <dgm:cxn modelId="{900ADBC1-A3F2-42AF-93ED-D41457EC7038}" type="presOf" srcId="{B7F7A142-88E0-477D-A06C-4F6E00BB55A9}" destId="{51C9A702-9CBD-4CAD-BE71-BBBEA4061AAD}" srcOrd="0" destOrd="0" presId="urn:microsoft.com/office/officeart/2005/8/layout/radial5"/>
    <dgm:cxn modelId="{B4E084C3-D499-4610-A314-A2E5453250D8}" type="presOf" srcId="{5DC3163C-53BC-4927-8574-070B21090C6D}" destId="{89B64126-4B0C-45C1-8859-81FA8EAE48B2}" srcOrd="0" destOrd="0" presId="urn:microsoft.com/office/officeart/2005/8/layout/radial5"/>
    <dgm:cxn modelId="{6BBB37C8-10A3-4245-83CE-AD129E05C77C}" srcId="{351F9246-C77C-411A-8568-CD4816D81C6D}" destId="{8B409158-F87A-4765-8CDC-D38B382D9A70}" srcOrd="1" destOrd="0" parTransId="{3EAE435C-C8D9-40C0-9329-A616D793C873}" sibTransId="{0B13EB05-0C53-4234-BAF2-E16A3419A11F}"/>
    <dgm:cxn modelId="{357041CF-9048-4871-824F-40613234A5E2}" type="presOf" srcId="{C9755BD6-E900-4A4F-A58D-ACC687353AD0}" destId="{7C9A71AB-E5B4-4763-98F4-7F635C6465F0}" srcOrd="1" destOrd="0" presId="urn:microsoft.com/office/officeart/2005/8/layout/radial5"/>
    <dgm:cxn modelId="{0493E6DF-9FCD-48F0-ABC4-D80F50A06E3B}" type="presOf" srcId="{C9755BD6-E900-4A4F-A58D-ACC687353AD0}" destId="{F43BCF4E-03BF-4B48-B6C2-FEB7C6EF7F9A}" srcOrd="0" destOrd="0" presId="urn:microsoft.com/office/officeart/2005/8/layout/radial5"/>
    <dgm:cxn modelId="{D09A52EB-A93C-41F9-B496-39A3FEDFCCCB}" srcId="{02B80084-B9BC-4B87-AACA-A9C1B4BA58C7}" destId="{1C335709-44D1-4A99-A134-D947C618E446}" srcOrd="4" destOrd="0" parTransId="{C0E09EE1-7653-454E-AD82-C1C4A28BC70C}" sibTransId="{3423A661-28FC-4318-A382-91BB093E778E}"/>
    <dgm:cxn modelId="{A1B9F7EC-3E88-44C7-9854-F5378AB08CB3}" type="presOf" srcId="{859CCC3F-8043-4058-AF0E-655DC36421F9}" destId="{A723CD98-75E5-41AE-81EB-683D75D92C38}" srcOrd="1" destOrd="0" presId="urn:microsoft.com/office/officeart/2005/8/layout/radial5"/>
    <dgm:cxn modelId="{8A01AF6C-9325-4707-8009-F7FEE488D347}" type="presParOf" srcId="{C333AF83-B0E4-45F5-B03B-1A849844818C}" destId="{17FC2CD6-AD3A-44AD-AFB3-7833ADC90F1D}" srcOrd="0" destOrd="0" presId="urn:microsoft.com/office/officeart/2005/8/layout/radial5"/>
    <dgm:cxn modelId="{CE6E89A6-9D4B-470D-8186-9959BE9DA832}" type="presParOf" srcId="{C333AF83-B0E4-45F5-B03B-1A849844818C}" destId="{38F086C8-71D5-4DE5-8525-417244A11965}" srcOrd="1" destOrd="0" presId="urn:microsoft.com/office/officeart/2005/8/layout/radial5"/>
    <dgm:cxn modelId="{07D6CDB8-4894-4244-B6EC-3B4AECB0E66B}" type="presParOf" srcId="{38F086C8-71D5-4DE5-8525-417244A11965}" destId="{8644F915-B9C2-4657-BD83-80217F5FACD7}" srcOrd="0" destOrd="0" presId="urn:microsoft.com/office/officeart/2005/8/layout/radial5"/>
    <dgm:cxn modelId="{87B55297-7F58-4688-99E0-8D631145A117}" type="presParOf" srcId="{C333AF83-B0E4-45F5-B03B-1A849844818C}" destId="{A1A0DD37-33D2-458D-A64C-DAA31DBFE1CF}" srcOrd="2" destOrd="0" presId="urn:microsoft.com/office/officeart/2005/8/layout/radial5"/>
    <dgm:cxn modelId="{927F83AB-38B5-4014-A74D-78357BE3F7C7}" type="presParOf" srcId="{C333AF83-B0E4-45F5-B03B-1A849844818C}" destId="{399ED6C7-155E-434F-BBA1-15FEF8A54DCC}" srcOrd="3" destOrd="0" presId="urn:microsoft.com/office/officeart/2005/8/layout/radial5"/>
    <dgm:cxn modelId="{4D8778E9-CD9B-43AE-AD56-7938B7239F6C}" type="presParOf" srcId="{399ED6C7-155E-434F-BBA1-15FEF8A54DCC}" destId="{6C7C9B58-275F-4E2A-A5CC-87B2890ACF72}" srcOrd="0" destOrd="0" presId="urn:microsoft.com/office/officeart/2005/8/layout/radial5"/>
    <dgm:cxn modelId="{B58E3B15-E339-4A1F-ADA5-BF5ABFC76164}" type="presParOf" srcId="{C333AF83-B0E4-45F5-B03B-1A849844818C}" destId="{BE3C3BE7-0AFB-4F45-85EC-31A4C2EEE6C9}" srcOrd="4" destOrd="0" presId="urn:microsoft.com/office/officeart/2005/8/layout/radial5"/>
    <dgm:cxn modelId="{F2EB96DC-2A32-480E-BE4F-51ED027EFC0C}" type="presParOf" srcId="{C333AF83-B0E4-45F5-B03B-1A849844818C}" destId="{EB9E4640-5C1E-4D5E-9D41-66D1720FE49B}" srcOrd="5" destOrd="0" presId="urn:microsoft.com/office/officeart/2005/8/layout/radial5"/>
    <dgm:cxn modelId="{6A058AB8-5625-470B-94BF-2AC22CFCF31A}" type="presParOf" srcId="{EB9E4640-5C1E-4D5E-9D41-66D1720FE49B}" destId="{6A76314C-07F9-421F-A364-09C7A6F79555}" srcOrd="0" destOrd="0" presId="urn:microsoft.com/office/officeart/2005/8/layout/radial5"/>
    <dgm:cxn modelId="{E84842D0-0952-4683-A783-CC2D4ABD303A}" type="presParOf" srcId="{C333AF83-B0E4-45F5-B03B-1A849844818C}" destId="{66182040-60DD-4720-A53F-B334B65E4BB4}" srcOrd="6" destOrd="0" presId="urn:microsoft.com/office/officeart/2005/8/layout/radial5"/>
    <dgm:cxn modelId="{CF783C06-305C-443C-87D1-525D301CEE08}" type="presParOf" srcId="{C333AF83-B0E4-45F5-B03B-1A849844818C}" destId="{89B64126-4B0C-45C1-8859-81FA8EAE48B2}" srcOrd="7" destOrd="0" presId="urn:microsoft.com/office/officeart/2005/8/layout/radial5"/>
    <dgm:cxn modelId="{90A02F87-5FE3-4FDF-B6CE-4970B6752D6E}" type="presParOf" srcId="{89B64126-4B0C-45C1-8859-81FA8EAE48B2}" destId="{A2A256C9-5375-47C6-9511-C6E2B7486C82}" srcOrd="0" destOrd="0" presId="urn:microsoft.com/office/officeart/2005/8/layout/radial5"/>
    <dgm:cxn modelId="{BBC400A3-CDA2-42CC-831B-4EDE6A0DEFFE}" type="presParOf" srcId="{C333AF83-B0E4-45F5-B03B-1A849844818C}" destId="{64DB9B22-B6CA-4364-AD70-045EC0522189}" srcOrd="8" destOrd="0" presId="urn:microsoft.com/office/officeart/2005/8/layout/radial5"/>
    <dgm:cxn modelId="{F13C6DA3-65DD-42B4-8DCE-0B3BF15E8F09}" type="presParOf" srcId="{C333AF83-B0E4-45F5-B03B-1A849844818C}" destId="{9300B022-BE95-4D19-B35D-88CB8E9BFB5D}" srcOrd="9" destOrd="0" presId="urn:microsoft.com/office/officeart/2005/8/layout/radial5"/>
    <dgm:cxn modelId="{51D61965-32BF-4677-A601-32BD43B5D5F8}" type="presParOf" srcId="{9300B022-BE95-4D19-B35D-88CB8E9BFB5D}" destId="{72669F4B-98FA-4760-8745-BE568D4443CF}" srcOrd="0" destOrd="0" presId="urn:microsoft.com/office/officeart/2005/8/layout/radial5"/>
    <dgm:cxn modelId="{5F549C7F-1707-4535-98B5-24E038DE29AD}" type="presParOf" srcId="{C333AF83-B0E4-45F5-B03B-1A849844818C}" destId="{B039F8FA-F5D9-4F21-B379-6BA78C73E49A}" srcOrd="10" destOrd="0" presId="urn:microsoft.com/office/officeart/2005/8/layout/radial5"/>
    <dgm:cxn modelId="{91F03B64-8C39-4529-9BC5-4BF066FC707E}" type="presParOf" srcId="{C333AF83-B0E4-45F5-B03B-1A849844818C}" destId="{F43BCF4E-03BF-4B48-B6C2-FEB7C6EF7F9A}" srcOrd="11" destOrd="0" presId="urn:microsoft.com/office/officeart/2005/8/layout/radial5"/>
    <dgm:cxn modelId="{5A58E938-E2CA-4246-8F63-FEEEED496C66}" type="presParOf" srcId="{F43BCF4E-03BF-4B48-B6C2-FEB7C6EF7F9A}" destId="{7C9A71AB-E5B4-4763-98F4-7F635C6465F0}" srcOrd="0" destOrd="0" presId="urn:microsoft.com/office/officeart/2005/8/layout/radial5"/>
    <dgm:cxn modelId="{ED237C1F-D815-477C-A96B-A17C4174E997}" type="presParOf" srcId="{C333AF83-B0E4-45F5-B03B-1A849844818C}" destId="{257B0EEF-CAEE-4F28-A631-9E2982D7EEC0}" srcOrd="12" destOrd="0" presId="urn:microsoft.com/office/officeart/2005/8/layout/radial5"/>
    <dgm:cxn modelId="{FC85590D-4C53-4049-9B08-4A68C134F725}" type="presParOf" srcId="{C333AF83-B0E4-45F5-B03B-1A849844818C}" destId="{344A5D1C-0830-4812-A45B-1A7AF62A5F75}" srcOrd="13" destOrd="0" presId="urn:microsoft.com/office/officeart/2005/8/layout/radial5"/>
    <dgm:cxn modelId="{0027A397-8233-4774-A626-681AFDD7D5E4}" type="presParOf" srcId="{344A5D1C-0830-4812-A45B-1A7AF62A5F75}" destId="{A723CD98-75E5-41AE-81EB-683D75D92C38}" srcOrd="0" destOrd="0" presId="urn:microsoft.com/office/officeart/2005/8/layout/radial5"/>
    <dgm:cxn modelId="{20833F09-023A-4A64-88A5-A50ADAB5B4DF}" type="presParOf" srcId="{C333AF83-B0E4-45F5-B03B-1A849844818C}" destId="{51C9A702-9CBD-4CAD-BE71-BBBEA4061AAD}" srcOrd="14"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F9246-C77C-411A-8568-CD4816D81C6D}" type="doc">
      <dgm:prSet loTypeId="urn:microsoft.com/office/officeart/2005/8/layout/radial5" loCatId="relationship" qsTypeId="urn:microsoft.com/office/officeart/2005/8/quickstyle/simple2" qsCatId="simple" csTypeId="urn:microsoft.com/office/officeart/2005/8/colors/accent1_2" csCatId="accent1" phldr="1"/>
      <dgm:spPr/>
      <dgm:t>
        <a:bodyPr/>
        <a:lstStyle/>
        <a:p>
          <a:endParaRPr lang="en-GB"/>
        </a:p>
      </dgm:t>
    </dgm:pt>
    <dgm:pt modelId="{02B80084-B9BC-4B87-AACA-A9C1B4BA58C7}">
      <dgm:prSet phldrT="[Text]" custT="1"/>
      <dgm:spPr>
        <a:solidFill>
          <a:srgbClr val="009900"/>
        </a:solidFill>
      </dgm:spPr>
      <dgm:t>
        <a:bodyPr/>
        <a:lstStyle/>
        <a:p>
          <a:r>
            <a:rPr lang="en-GB" sz="1800" dirty="0">
              <a:solidFill>
                <a:schemeClr val="tx1"/>
              </a:solidFill>
              <a:latin typeface="Aharoni" panose="02010803020104030203" pitchFamily="2" charset="-79"/>
              <a:cs typeface="Aharoni" panose="02010803020104030203" pitchFamily="2" charset="-79"/>
            </a:rPr>
            <a:t>Whole School Approach to belonging and connection in Norfolk Schools and other settings</a:t>
          </a:r>
        </a:p>
      </dgm:t>
    </dgm:pt>
    <dgm:pt modelId="{D424444D-F243-4A83-8264-2D1640E6B3BF}" type="parTrans" cxnId="{D352F95F-1D89-4B53-B67B-8D157D2909C1}">
      <dgm:prSet/>
      <dgm:spPr/>
      <dgm:t>
        <a:bodyPr/>
        <a:lstStyle/>
        <a:p>
          <a:endParaRPr lang="en-GB"/>
        </a:p>
      </dgm:t>
    </dgm:pt>
    <dgm:pt modelId="{F7A1FF65-1243-435C-A71F-28E038384BDA}" type="sibTrans" cxnId="{D352F95F-1D89-4B53-B67B-8D157D2909C1}">
      <dgm:prSet/>
      <dgm:spPr/>
      <dgm:t>
        <a:bodyPr/>
        <a:lstStyle/>
        <a:p>
          <a:endParaRPr lang="en-GB"/>
        </a:p>
      </dgm:t>
    </dgm:pt>
    <dgm:pt modelId="{5BC9167E-B9F1-429C-896A-CF242E1DD64A}">
      <dgm:prSet phldrT="[Text]" custT="1"/>
      <dgm:spPr>
        <a:solidFill>
          <a:srgbClr val="33CC33"/>
        </a:solidFill>
      </dgm:spPr>
      <dgm:t>
        <a:bodyPr/>
        <a:lstStyle/>
        <a:p>
          <a:r>
            <a:rPr lang="en-GB" sz="1200" baseline="0" dirty="0">
              <a:solidFill>
                <a:schemeClr val="tx1"/>
              </a:solidFill>
              <a:effectLst/>
              <a:latin typeface="Aharoni" panose="02010803020104030203" pitchFamily="2" charset="-79"/>
            </a:rPr>
            <a:t>Ethos and environment </a:t>
          </a:r>
          <a:endParaRPr lang="en-GB" sz="1200" b="0" dirty="0">
            <a:solidFill>
              <a:schemeClr val="tx1"/>
            </a:solidFill>
            <a:latin typeface="Aharoni" panose="02010803020104030203" pitchFamily="2" charset="-79"/>
            <a:cs typeface="Aharoni" panose="02010803020104030203" pitchFamily="2" charset="-79"/>
          </a:endParaRPr>
        </a:p>
      </dgm:t>
    </dgm:pt>
    <dgm:pt modelId="{C42E4C49-B7CF-4888-BCB2-B0712D17D1F1}" type="parTrans" cxnId="{53A40078-492A-464F-A443-F5C38FD39672}">
      <dgm:prSet/>
      <dgm:spPr>
        <a:solidFill>
          <a:schemeClr val="accent6"/>
        </a:solidFill>
      </dgm:spPr>
      <dgm:t>
        <a:bodyPr/>
        <a:lstStyle/>
        <a:p>
          <a:endParaRPr lang="en-GB"/>
        </a:p>
      </dgm:t>
    </dgm:pt>
    <dgm:pt modelId="{E256A5E0-1124-488C-B914-BBC3E866CF0A}" type="sibTrans" cxnId="{53A40078-492A-464F-A443-F5C38FD39672}">
      <dgm:prSet/>
      <dgm:spPr/>
      <dgm:t>
        <a:bodyPr/>
        <a:lstStyle/>
        <a:p>
          <a:endParaRPr lang="en-GB"/>
        </a:p>
      </dgm:t>
    </dgm:pt>
    <dgm:pt modelId="{247CB697-D7FB-434C-A6A6-2A64207C7907}">
      <dgm:prSet phldrT="[Text]" custT="1"/>
      <dgm:spPr>
        <a:solidFill>
          <a:srgbClr val="CC9900"/>
        </a:solidFill>
      </dgm:spPr>
      <dgm:t>
        <a:bodyPr/>
        <a:lstStyle/>
        <a:p>
          <a:r>
            <a:rPr lang="en-GB" sz="1200" baseline="0" dirty="0">
              <a:solidFill>
                <a:schemeClr val="tx1"/>
              </a:solidFill>
              <a:effectLst/>
              <a:latin typeface="Aharoni" panose="02010803020104030203" pitchFamily="2" charset="-79"/>
            </a:rPr>
            <a:t>Enable student voice to influence decisions </a:t>
          </a:r>
          <a:endParaRPr lang="en-GB" sz="1200" b="0" dirty="0">
            <a:solidFill>
              <a:schemeClr val="tx1"/>
            </a:solidFill>
            <a:latin typeface="Aharoni" panose="02010803020104030203" pitchFamily="2" charset="-79"/>
            <a:cs typeface="Aharoni" panose="02010803020104030203" pitchFamily="2" charset="-79"/>
          </a:endParaRPr>
        </a:p>
      </dgm:t>
    </dgm:pt>
    <dgm:pt modelId="{81AD6A69-D2E1-4872-99EA-B9648E21764D}" type="parTrans" cxnId="{AF8FEF81-99DB-4999-ABC2-78ECA03579E6}">
      <dgm:prSet/>
      <dgm:spPr>
        <a:solidFill>
          <a:schemeClr val="accent6"/>
        </a:solidFill>
      </dgm:spPr>
      <dgm:t>
        <a:bodyPr/>
        <a:lstStyle/>
        <a:p>
          <a:endParaRPr lang="en-GB"/>
        </a:p>
      </dgm:t>
    </dgm:pt>
    <dgm:pt modelId="{91EAA2FE-535E-468E-A7BC-44FBA1405855}" type="sibTrans" cxnId="{AF8FEF81-99DB-4999-ABC2-78ECA03579E6}">
      <dgm:prSet/>
      <dgm:spPr/>
      <dgm:t>
        <a:bodyPr/>
        <a:lstStyle/>
        <a:p>
          <a:endParaRPr lang="en-GB"/>
        </a:p>
      </dgm:t>
    </dgm:pt>
    <dgm:pt modelId="{880AD3B2-EF9D-49FF-BD53-C74A457D7317}">
      <dgm:prSet phldrT="[Text]" custT="1"/>
      <dgm:spPr>
        <a:solidFill>
          <a:srgbClr val="FFFF00"/>
        </a:solidFill>
      </dgm:spPr>
      <dgm:t>
        <a:bodyPr/>
        <a:lstStyle/>
        <a:p>
          <a:r>
            <a:rPr lang="en-GB" sz="1200" baseline="0" dirty="0">
              <a:solidFill>
                <a:schemeClr val="tx1"/>
              </a:solidFill>
              <a:effectLst/>
              <a:latin typeface="Aharoni" panose="02010803020104030203" pitchFamily="2" charset="-79"/>
            </a:rPr>
            <a:t>Identify need, targeted support</a:t>
          </a:r>
          <a:endParaRPr lang="en-GB" sz="1200" b="0" dirty="0">
            <a:solidFill>
              <a:schemeClr val="tx1"/>
            </a:solidFill>
            <a:latin typeface="Aharoni" panose="02010803020104030203" pitchFamily="2" charset="-79"/>
            <a:cs typeface="Aharoni" panose="02010803020104030203" pitchFamily="2" charset="-79"/>
          </a:endParaRPr>
        </a:p>
      </dgm:t>
    </dgm:pt>
    <dgm:pt modelId="{5DC3163C-53BC-4927-8574-070B21090C6D}" type="parTrans" cxnId="{563D2C82-5048-4E30-BA35-DC1E9EC47622}">
      <dgm:prSet/>
      <dgm:spPr>
        <a:solidFill>
          <a:srgbClr val="669900"/>
        </a:solidFill>
      </dgm:spPr>
      <dgm:t>
        <a:bodyPr/>
        <a:lstStyle/>
        <a:p>
          <a:endParaRPr lang="en-GB"/>
        </a:p>
      </dgm:t>
    </dgm:pt>
    <dgm:pt modelId="{9CFD6C2B-00E0-4091-99F2-AC2591023175}" type="sibTrans" cxnId="{563D2C82-5048-4E30-BA35-DC1E9EC47622}">
      <dgm:prSet/>
      <dgm:spPr/>
      <dgm:t>
        <a:bodyPr/>
        <a:lstStyle/>
        <a:p>
          <a:endParaRPr lang="en-GB"/>
        </a:p>
      </dgm:t>
    </dgm:pt>
    <dgm:pt modelId="{1C335709-44D1-4A99-A134-D947C618E446}">
      <dgm:prSet phldrT="[Text]" custT="1"/>
      <dgm:spPr>
        <a:solidFill>
          <a:srgbClr val="CCCC00"/>
        </a:solidFill>
      </dgm:spPr>
      <dgm:t>
        <a:bodyPr/>
        <a:lstStyle/>
        <a:p>
          <a:r>
            <a:rPr lang="en-GB" sz="1200" dirty="0">
              <a:solidFill>
                <a:schemeClr val="tx1"/>
              </a:solidFill>
              <a:latin typeface="Aharoni" panose="02010803020104030203" pitchFamily="2" charset="-79"/>
            </a:rPr>
            <a:t>Supports wellbeing and provides appropriate CPD</a:t>
          </a:r>
          <a:endParaRPr lang="en-GB" sz="1200" b="0" dirty="0">
            <a:solidFill>
              <a:schemeClr val="tx1"/>
            </a:solidFill>
            <a:latin typeface="Aharoni" panose="02010803020104030203" pitchFamily="2" charset="-79"/>
            <a:cs typeface="Aharoni" panose="02010803020104030203" pitchFamily="2" charset="-79"/>
          </a:endParaRPr>
        </a:p>
      </dgm:t>
    </dgm:pt>
    <dgm:pt modelId="{C0E09EE1-7653-454E-AD82-C1C4A28BC70C}" type="parTrans" cxnId="{D09A52EB-A93C-41F9-B496-39A3FEDFCCCB}">
      <dgm:prSet/>
      <dgm:spPr>
        <a:solidFill>
          <a:srgbClr val="FF6600"/>
        </a:solidFill>
      </dgm:spPr>
      <dgm:t>
        <a:bodyPr/>
        <a:lstStyle/>
        <a:p>
          <a:endParaRPr lang="en-GB"/>
        </a:p>
      </dgm:t>
    </dgm:pt>
    <dgm:pt modelId="{3423A661-28FC-4318-A382-91BB093E778E}" type="sibTrans" cxnId="{D09A52EB-A93C-41F9-B496-39A3FEDFCCCB}">
      <dgm:prSet/>
      <dgm:spPr/>
      <dgm:t>
        <a:bodyPr/>
        <a:lstStyle/>
        <a:p>
          <a:endParaRPr lang="en-GB"/>
        </a:p>
      </dgm:t>
    </dgm:pt>
    <dgm:pt modelId="{D7F7E57C-C846-4D47-81BC-B3626C44601F}">
      <dgm:prSet phldrT="[Text]" custT="1"/>
      <dgm:spPr>
        <a:solidFill>
          <a:srgbClr val="33CC33"/>
        </a:solidFill>
      </dgm:spPr>
      <dgm:t>
        <a:bodyPr/>
        <a:lstStyle/>
        <a:p>
          <a:r>
            <a:rPr lang="en-GB" sz="1200" baseline="0" dirty="0">
              <a:solidFill>
                <a:schemeClr val="tx1"/>
              </a:solidFill>
              <a:effectLst/>
              <a:latin typeface="Aharoni" panose="02010803020104030203" pitchFamily="2" charset="-79"/>
            </a:rPr>
            <a:t>Curriculum, teaching and learning to promote and support wellbeing </a:t>
          </a:r>
          <a:endParaRPr lang="en-GB" sz="1200" b="0" dirty="0">
            <a:solidFill>
              <a:schemeClr val="tx1"/>
            </a:solidFill>
            <a:latin typeface="Aharoni" panose="02010803020104030203" pitchFamily="2" charset="-79"/>
            <a:cs typeface="Aharoni" panose="02010803020104030203" pitchFamily="2" charset="-79"/>
          </a:endParaRPr>
        </a:p>
      </dgm:t>
    </dgm:pt>
    <dgm:pt modelId="{0ACA0367-96D0-4DC3-8B91-832A400B1413}" type="parTrans" cxnId="{F841A80F-1359-46B1-B1C0-FD64CAF2F312}">
      <dgm:prSet/>
      <dgm:spPr>
        <a:solidFill>
          <a:schemeClr val="accent2"/>
        </a:solidFill>
      </dgm:spPr>
      <dgm:t>
        <a:bodyPr/>
        <a:lstStyle/>
        <a:p>
          <a:endParaRPr lang="en-GB"/>
        </a:p>
      </dgm:t>
    </dgm:pt>
    <dgm:pt modelId="{7EBFF875-8785-42D7-8AD3-0508884F5371}" type="sibTrans" cxnId="{F841A80F-1359-46B1-B1C0-FD64CAF2F312}">
      <dgm:prSet/>
      <dgm:spPr/>
      <dgm:t>
        <a:bodyPr/>
        <a:lstStyle/>
        <a:p>
          <a:endParaRPr lang="en-GB"/>
        </a:p>
      </dgm:t>
    </dgm:pt>
    <dgm:pt modelId="{8B409158-F87A-4765-8CDC-D38B382D9A70}">
      <dgm:prSet phldrT="[Text]"/>
      <dgm:spPr/>
      <dgm:t>
        <a:bodyPr/>
        <a:lstStyle/>
        <a:p>
          <a:endParaRPr lang="en-GB" dirty="0"/>
        </a:p>
      </dgm:t>
    </dgm:pt>
    <dgm:pt modelId="{3EAE435C-C8D9-40C0-9329-A616D793C873}" type="parTrans" cxnId="{6BBB37C8-10A3-4245-83CE-AD129E05C77C}">
      <dgm:prSet/>
      <dgm:spPr/>
      <dgm:t>
        <a:bodyPr/>
        <a:lstStyle/>
        <a:p>
          <a:endParaRPr lang="en-GB"/>
        </a:p>
      </dgm:t>
    </dgm:pt>
    <dgm:pt modelId="{0B13EB05-0C53-4234-BAF2-E16A3419A11F}" type="sibTrans" cxnId="{6BBB37C8-10A3-4245-83CE-AD129E05C77C}">
      <dgm:prSet/>
      <dgm:spPr/>
      <dgm:t>
        <a:bodyPr/>
        <a:lstStyle/>
        <a:p>
          <a:endParaRPr lang="en-GB"/>
        </a:p>
      </dgm:t>
    </dgm:pt>
    <dgm:pt modelId="{B7F7A142-88E0-477D-A06C-4F6E00BB55A9}">
      <dgm:prSet phldrT="[Text]" custT="1"/>
      <dgm:spPr>
        <a:solidFill>
          <a:srgbClr val="009900"/>
        </a:solidFill>
      </dgm:spPr>
      <dgm:t>
        <a:bodyPr/>
        <a:lstStyle/>
        <a:p>
          <a:r>
            <a:rPr lang="en-GB" sz="1200" baseline="0" dirty="0">
              <a:solidFill>
                <a:schemeClr val="tx1"/>
              </a:solidFill>
              <a:effectLst/>
              <a:latin typeface="Aharoni" panose="02010803020104030203" pitchFamily="2" charset="-79"/>
            </a:rPr>
            <a:t>Leadership and Management </a:t>
          </a:r>
          <a:endParaRPr lang="en-GB" sz="1200" b="0" dirty="0">
            <a:solidFill>
              <a:schemeClr val="tx1"/>
            </a:solidFill>
            <a:latin typeface="Aharoni" panose="02010803020104030203" pitchFamily="2" charset="-79"/>
            <a:cs typeface="Aharoni" panose="02010803020104030203" pitchFamily="2" charset="-79"/>
          </a:endParaRPr>
        </a:p>
      </dgm:t>
    </dgm:pt>
    <dgm:pt modelId="{859CCC3F-8043-4058-AF0E-655DC36421F9}" type="parTrans" cxnId="{D352919A-745D-4F91-B756-7A0B776A6126}">
      <dgm:prSet/>
      <dgm:spPr>
        <a:solidFill>
          <a:schemeClr val="accent2"/>
        </a:solidFill>
      </dgm:spPr>
      <dgm:t>
        <a:bodyPr/>
        <a:lstStyle/>
        <a:p>
          <a:endParaRPr lang="en-GB"/>
        </a:p>
      </dgm:t>
    </dgm:pt>
    <dgm:pt modelId="{C1AF55D3-30A7-4427-B028-A2AD8CDC038C}" type="sibTrans" cxnId="{D352919A-745D-4F91-B756-7A0B776A6126}">
      <dgm:prSet/>
      <dgm:spPr/>
      <dgm:t>
        <a:bodyPr/>
        <a:lstStyle/>
        <a:p>
          <a:endParaRPr lang="en-GB"/>
        </a:p>
      </dgm:t>
    </dgm:pt>
    <dgm:pt modelId="{C54C261E-1FD5-45D8-B933-BFF01D3001CC}">
      <dgm:prSet phldrT="[Text]"/>
      <dgm:spPr/>
      <dgm:t>
        <a:bodyPr/>
        <a:lstStyle/>
        <a:p>
          <a:endParaRPr lang="en-GB" b="1" dirty="0"/>
        </a:p>
      </dgm:t>
    </dgm:pt>
    <dgm:pt modelId="{AAFC5620-A5A2-40EE-A733-07117EFBFF28}" type="parTrans" cxnId="{1B990450-2DCC-4149-8D32-A9EFC5E01B8C}">
      <dgm:prSet/>
      <dgm:spPr/>
      <dgm:t>
        <a:bodyPr/>
        <a:lstStyle/>
        <a:p>
          <a:endParaRPr lang="en-GB"/>
        </a:p>
      </dgm:t>
    </dgm:pt>
    <dgm:pt modelId="{A3811056-0008-4812-81C1-0D87599BF5E9}" type="sibTrans" cxnId="{1B990450-2DCC-4149-8D32-A9EFC5E01B8C}">
      <dgm:prSet/>
      <dgm:spPr/>
      <dgm:t>
        <a:bodyPr/>
        <a:lstStyle/>
        <a:p>
          <a:endParaRPr lang="en-GB"/>
        </a:p>
      </dgm:t>
    </dgm:pt>
    <dgm:pt modelId="{B31D42F8-C51C-4913-92A9-EB5A72FC932D}">
      <dgm:prSet phldrT="[Text]" custT="1"/>
      <dgm:spPr>
        <a:solidFill>
          <a:srgbClr val="CC9900"/>
        </a:solidFill>
      </dgm:spPr>
      <dgm:t>
        <a:bodyPr/>
        <a:lstStyle/>
        <a:p>
          <a:r>
            <a:rPr lang="en-GB" sz="1200" baseline="0" dirty="0">
              <a:solidFill>
                <a:schemeClr val="tx1"/>
              </a:solidFill>
              <a:effectLst/>
              <a:latin typeface="Aharoni" panose="02010803020104030203" pitchFamily="2" charset="-79"/>
            </a:rPr>
            <a:t>Engagement and partnership with families and local communities </a:t>
          </a:r>
          <a:endParaRPr lang="en-GB" sz="1200" b="0" dirty="0">
            <a:solidFill>
              <a:schemeClr val="tx1"/>
            </a:solidFill>
            <a:latin typeface="Aharoni" panose="02010803020104030203" pitchFamily="2" charset="-79"/>
            <a:cs typeface="Aharoni" panose="02010803020104030203" pitchFamily="2" charset="-79"/>
          </a:endParaRPr>
        </a:p>
      </dgm:t>
    </dgm:pt>
    <dgm:pt modelId="{C9755BD6-E900-4A4F-A58D-ACC687353AD0}" type="parTrans" cxnId="{5909E89B-89FF-4D4E-883B-07620D4182EE}">
      <dgm:prSet/>
      <dgm:spPr>
        <a:solidFill>
          <a:schemeClr val="accent2"/>
        </a:solidFill>
      </dgm:spPr>
      <dgm:t>
        <a:bodyPr/>
        <a:lstStyle/>
        <a:p>
          <a:endParaRPr lang="en-GB"/>
        </a:p>
      </dgm:t>
    </dgm:pt>
    <dgm:pt modelId="{D12F809C-F7EA-4BEB-8AB5-3A3E97F783C4}" type="sibTrans" cxnId="{5909E89B-89FF-4D4E-883B-07620D4182EE}">
      <dgm:prSet/>
      <dgm:spPr/>
      <dgm:t>
        <a:bodyPr/>
        <a:lstStyle/>
        <a:p>
          <a:endParaRPr lang="en-GB"/>
        </a:p>
      </dgm:t>
    </dgm:pt>
    <dgm:pt modelId="{C333AF83-B0E4-45F5-B03B-1A849844818C}" type="pres">
      <dgm:prSet presAssocID="{351F9246-C77C-411A-8568-CD4816D81C6D}" presName="Name0" presStyleCnt="0">
        <dgm:presLayoutVars>
          <dgm:chMax val="1"/>
          <dgm:dir/>
          <dgm:animLvl val="ctr"/>
          <dgm:resizeHandles val="exact"/>
        </dgm:presLayoutVars>
      </dgm:prSet>
      <dgm:spPr/>
    </dgm:pt>
    <dgm:pt modelId="{17FC2CD6-AD3A-44AD-AFB3-7833ADC90F1D}" type="pres">
      <dgm:prSet presAssocID="{02B80084-B9BC-4B87-AACA-A9C1B4BA58C7}" presName="centerShape" presStyleLbl="node0" presStyleIdx="0" presStyleCnt="1" custScaleX="124530" custScaleY="105912"/>
      <dgm:spPr/>
    </dgm:pt>
    <dgm:pt modelId="{38F086C8-71D5-4DE5-8525-417244A11965}" type="pres">
      <dgm:prSet presAssocID="{C42E4C49-B7CF-4888-BCB2-B0712D17D1F1}" presName="parTrans" presStyleLbl="sibTrans2D1" presStyleIdx="0" presStyleCnt="7"/>
      <dgm:spPr/>
    </dgm:pt>
    <dgm:pt modelId="{8644F915-B9C2-4657-BD83-80217F5FACD7}" type="pres">
      <dgm:prSet presAssocID="{C42E4C49-B7CF-4888-BCB2-B0712D17D1F1}" presName="connectorText" presStyleLbl="sibTrans2D1" presStyleIdx="0" presStyleCnt="7"/>
      <dgm:spPr/>
    </dgm:pt>
    <dgm:pt modelId="{A1A0DD37-33D2-458D-A64C-DAA31DBFE1CF}" type="pres">
      <dgm:prSet presAssocID="{5BC9167E-B9F1-429C-896A-CF242E1DD64A}" presName="node" presStyleLbl="node1" presStyleIdx="0" presStyleCnt="7" custScaleX="99922" custScaleY="94897" custRadScaleRad="96193">
        <dgm:presLayoutVars>
          <dgm:bulletEnabled val="1"/>
        </dgm:presLayoutVars>
      </dgm:prSet>
      <dgm:spPr/>
    </dgm:pt>
    <dgm:pt modelId="{399ED6C7-155E-434F-BBA1-15FEF8A54DCC}" type="pres">
      <dgm:prSet presAssocID="{0ACA0367-96D0-4DC3-8B91-832A400B1413}" presName="parTrans" presStyleLbl="sibTrans2D1" presStyleIdx="1" presStyleCnt="7"/>
      <dgm:spPr/>
    </dgm:pt>
    <dgm:pt modelId="{6C7C9B58-275F-4E2A-A5CC-87B2890ACF72}" type="pres">
      <dgm:prSet presAssocID="{0ACA0367-96D0-4DC3-8B91-832A400B1413}" presName="connectorText" presStyleLbl="sibTrans2D1" presStyleIdx="1" presStyleCnt="7"/>
      <dgm:spPr/>
    </dgm:pt>
    <dgm:pt modelId="{BE3C3BE7-0AFB-4F45-85EC-31A4C2EEE6C9}" type="pres">
      <dgm:prSet presAssocID="{D7F7E57C-C846-4D47-81BC-B3626C44601F}" presName="node" presStyleLbl="node1" presStyleIdx="1" presStyleCnt="7" custScaleX="99922" custScaleY="94897" custRadScaleRad="104616" custRadScaleInc="-17359">
        <dgm:presLayoutVars>
          <dgm:bulletEnabled val="1"/>
        </dgm:presLayoutVars>
      </dgm:prSet>
      <dgm:spPr/>
    </dgm:pt>
    <dgm:pt modelId="{EB9E4640-5C1E-4D5E-9D41-66D1720FE49B}" type="pres">
      <dgm:prSet presAssocID="{81AD6A69-D2E1-4872-99EA-B9648E21764D}" presName="parTrans" presStyleLbl="sibTrans2D1" presStyleIdx="2" presStyleCnt="7"/>
      <dgm:spPr/>
    </dgm:pt>
    <dgm:pt modelId="{6A76314C-07F9-421F-A364-09C7A6F79555}" type="pres">
      <dgm:prSet presAssocID="{81AD6A69-D2E1-4872-99EA-B9648E21764D}" presName="connectorText" presStyleLbl="sibTrans2D1" presStyleIdx="2" presStyleCnt="7"/>
      <dgm:spPr/>
    </dgm:pt>
    <dgm:pt modelId="{66182040-60DD-4720-A53F-B334B65E4BB4}" type="pres">
      <dgm:prSet presAssocID="{247CB697-D7FB-434C-A6A6-2A64207C7907}" presName="node" presStyleLbl="node1" presStyleIdx="2" presStyleCnt="7" custScaleX="99922" custScaleY="94897" custRadScaleRad="103968" custRadScaleInc="434897">
        <dgm:presLayoutVars>
          <dgm:bulletEnabled val="1"/>
        </dgm:presLayoutVars>
      </dgm:prSet>
      <dgm:spPr/>
    </dgm:pt>
    <dgm:pt modelId="{89B64126-4B0C-45C1-8859-81FA8EAE48B2}" type="pres">
      <dgm:prSet presAssocID="{5DC3163C-53BC-4927-8574-070B21090C6D}" presName="parTrans" presStyleLbl="sibTrans2D1" presStyleIdx="3" presStyleCnt="7" custScaleX="97774" custLinFactNeighborX="-35758" custLinFactNeighborY="11186"/>
      <dgm:spPr/>
    </dgm:pt>
    <dgm:pt modelId="{A2A256C9-5375-47C6-9511-C6E2B7486C82}" type="pres">
      <dgm:prSet presAssocID="{5DC3163C-53BC-4927-8574-070B21090C6D}" presName="connectorText" presStyleLbl="sibTrans2D1" presStyleIdx="3" presStyleCnt="7"/>
      <dgm:spPr/>
    </dgm:pt>
    <dgm:pt modelId="{64DB9B22-B6CA-4364-AD70-045EC0522189}" type="pres">
      <dgm:prSet presAssocID="{880AD3B2-EF9D-49FF-BD53-C74A457D7317}" presName="node" presStyleLbl="node1" presStyleIdx="3" presStyleCnt="7" custScaleX="99922" custScaleY="94897" custRadScaleRad="98315" custRadScaleInc="-40230">
        <dgm:presLayoutVars>
          <dgm:bulletEnabled val="1"/>
        </dgm:presLayoutVars>
      </dgm:prSet>
      <dgm:spPr/>
    </dgm:pt>
    <dgm:pt modelId="{9300B022-BE95-4D19-B35D-88CB8E9BFB5D}" type="pres">
      <dgm:prSet presAssocID="{C0E09EE1-7653-454E-AD82-C1C4A28BC70C}" presName="parTrans" presStyleLbl="sibTrans2D1" presStyleIdx="4" presStyleCnt="7"/>
      <dgm:spPr/>
    </dgm:pt>
    <dgm:pt modelId="{72669F4B-98FA-4760-8745-BE568D4443CF}" type="pres">
      <dgm:prSet presAssocID="{C0E09EE1-7653-454E-AD82-C1C4A28BC70C}" presName="connectorText" presStyleLbl="sibTrans2D1" presStyleIdx="4" presStyleCnt="7"/>
      <dgm:spPr/>
    </dgm:pt>
    <dgm:pt modelId="{B039F8FA-F5D9-4F21-B379-6BA78C73E49A}" type="pres">
      <dgm:prSet presAssocID="{1C335709-44D1-4A99-A134-D947C618E446}" presName="node" presStyleLbl="node1" presStyleIdx="4" presStyleCnt="7" custScaleX="99922" custScaleY="94897" custRadScaleRad="107745" custRadScaleInc="-435855">
        <dgm:presLayoutVars>
          <dgm:bulletEnabled val="1"/>
        </dgm:presLayoutVars>
      </dgm:prSet>
      <dgm:spPr/>
    </dgm:pt>
    <dgm:pt modelId="{F43BCF4E-03BF-4B48-B6C2-FEB7C6EF7F9A}" type="pres">
      <dgm:prSet presAssocID="{C9755BD6-E900-4A4F-A58D-ACC687353AD0}" presName="parTrans" presStyleLbl="sibTrans2D1" presStyleIdx="5" presStyleCnt="7"/>
      <dgm:spPr/>
    </dgm:pt>
    <dgm:pt modelId="{7C9A71AB-E5B4-4763-98F4-7F635C6465F0}" type="pres">
      <dgm:prSet presAssocID="{C9755BD6-E900-4A4F-A58D-ACC687353AD0}" presName="connectorText" presStyleLbl="sibTrans2D1" presStyleIdx="5" presStyleCnt="7"/>
      <dgm:spPr/>
    </dgm:pt>
    <dgm:pt modelId="{257B0EEF-CAEE-4F28-A631-9E2982D7EEC0}" type="pres">
      <dgm:prSet presAssocID="{B31D42F8-C51C-4913-92A9-EB5A72FC932D}" presName="node" presStyleLbl="node1" presStyleIdx="5" presStyleCnt="7" custScaleX="99922" custScaleY="94897" custRadScaleRad="104561" custRadScaleInc="28923">
        <dgm:presLayoutVars>
          <dgm:bulletEnabled val="1"/>
        </dgm:presLayoutVars>
      </dgm:prSet>
      <dgm:spPr/>
    </dgm:pt>
    <dgm:pt modelId="{344A5D1C-0830-4812-A45B-1A7AF62A5F75}" type="pres">
      <dgm:prSet presAssocID="{859CCC3F-8043-4058-AF0E-655DC36421F9}" presName="parTrans" presStyleLbl="sibTrans2D1" presStyleIdx="6" presStyleCnt="7"/>
      <dgm:spPr/>
    </dgm:pt>
    <dgm:pt modelId="{A723CD98-75E5-41AE-81EB-683D75D92C38}" type="pres">
      <dgm:prSet presAssocID="{859CCC3F-8043-4058-AF0E-655DC36421F9}" presName="connectorText" presStyleLbl="sibTrans2D1" presStyleIdx="6" presStyleCnt="7"/>
      <dgm:spPr/>
    </dgm:pt>
    <dgm:pt modelId="{51C9A702-9CBD-4CAD-BE71-BBBEA4061AAD}" type="pres">
      <dgm:prSet presAssocID="{B7F7A142-88E0-477D-A06C-4F6E00BB55A9}" presName="node" presStyleLbl="node1" presStyleIdx="6" presStyleCnt="7" custScaleX="99922" custScaleY="94897" custRadScaleRad="107238" custRadScaleInc="2115">
        <dgm:presLayoutVars>
          <dgm:bulletEnabled val="1"/>
        </dgm:presLayoutVars>
      </dgm:prSet>
      <dgm:spPr/>
    </dgm:pt>
  </dgm:ptLst>
  <dgm:cxnLst>
    <dgm:cxn modelId="{F841A80F-1359-46B1-B1C0-FD64CAF2F312}" srcId="{02B80084-B9BC-4B87-AACA-A9C1B4BA58C7}" destId="{D7F7E57C-C846-4D47-81BC-B3626C44601F}" srcOrd="1" destOrd="0" parTransId="{0ACA0367-96D0-4DC3-8B91-832A400B1413}" sibTransId="{7EBFF875-8785-42D7-8AD3-0508884F5371}"/>
    <dgm:cxn modelId="{0B741D16-820B-417D-BEBD-FE4A6C238A9F}" type="presOf" srcId="{C0E09EE1-7653-454E-AD82-C1C4A28BC70C}" destId="{9300B022-BE95-4D19-B35D-88CB8E9BFB5D}" srcOrd="0" destOrd="0" presId="urn:microsoft.com/office/officeart/2005/8/layout/radial5"/>
    <dgm:cxn modelId="{56AF0619-A38B-45DC-97E8-5F09D367FAC0}" type="presOf" srcId="{B31D42F8-C51C-4913-92A9-EB5A72FC932D}" destId="{257B0EEF-CAEE-4F28-A631-9E2982D7EEC0}" srcOrd="0" destOrd="0" presId="urn:microsoft.com/office/officeart/2005/8/layout/radial5"/>
    <dgm:cxn modelId="{75672C23-CE61-4FAC-A5BA-5510F7BDA17F}" type="presOf" srcId="{5DC3163C-53BC-4927-8574-070B21090C6D}" destId="{A2A256C9-5375-47C6-9511-C6E2B7486C82}" srcOrd="1" destOrd="0" presId="urn:microsoft.com/office/officeart/2005/8/layout/radial5"/>
    <dgm:cxn modelId="{0A02B930-A802-498F-B0F9-0F281251F367}" type="presOf" srcId="{0ACA0367-96D0-4DC3-8B91-832A400B1413}" destId="{6C7C9B58-275F-4E2A-A5CC-87B2890ACF72}" srcOrd="1" destOrd="0" presId="urn:microsoft.com/office/officeart/2005/8/layout/radial5"/>
    <dgm:cxn modelId="{7F5EA433-F8FD-4902-AE31-B5626C647274}" type="presOf" srcId="{02B80084-B9BC-4B87-AACA-A9C1B4BA58C7}" destId="{17FC2CD6-AD3A-44AD-AFB3-7833ADC90F1D}" srcOrd="0" destOrd="0" presId="urn:microsoft.com/office/officeart/2005/8/layout/radial5"/>
    <dgm:cxn modelId="{75E45D5B-1DB0-44E3-802A-1F15090E16DA}" type="presOf" srcId="{247CB697-D7FB-434C-A6A6-2A64207C7907}" destId="{66182040-60DD-4720-A53F-B334B65E4BB4}" srcOrd="0" destOrd="0" presId="urn:microsoft.com/office/officeart/2005/8/layout/radial5"/>
    <dgm:cxn modelId="{D352F95F-1D89-4B53-B67B-8D157D2909C1}" srcId="{351F9246-C77C-411A-8568-CD4816D81C6D}" destId="{02B80084-B9BC-4B87-AACA-A9C1B4BA58C7}" srcOrd="0" destOrd="0" parTransId="{D424444D-F243-4A83-8264-2D1640E6B3BF}" sibTransId="{F7A1FF65-1243-435C-A71F-28E038384BDA}"/>
    <dgm:cxn modelId="{B2215C45-CFA1-4C85-A641-3E681E7FDE0C}" type="presOf" srcId="{D7F7E57C-C846-4D47-81BC-B3626C44601F}" destId="{BE3C3BE7-0AFB-4F45-85EC-31A4C2EEE6C9}" srcOrd="0" destOrd="0" presId="urn:microsoft.com/office/officeart/2005/8/layout/radial5"/>
    <dgm:cxn modelId="{F6C86449-5D55-4294-98ED-D72BE2119909}" type="presOf" srcId="{81AD6A69-D2E1-4872-99EA-B9648E21764D}" destId="{6A76314C-07F9-421F-A364-09C7A6F79555}" srcOrd="1" destOrd="0" presId="urn:microsoft.com/office/officeart/2005/8/layout/radial5"/>
    <dgm:cxn modelId="{976FD24D-ECAF-42D8-8F7F-AFD0740D5DEF}" type="presOf" srcId="{C42E4C49-B7CF-4888-BCB2-B0712D17D1F1}" destId="{8644F915-B9C2-4657-BD83-80217F5FACD7}" srcOrd="1" destOrd="0" presId="urn:microsoft.com/office/officeart/2005/8/layout/radial5"/>
    <dgm:cxn modelId="{1B990450-2DCC-4149-8D32-A9EFC5E01B8C}" srcId="{351F9246-C77C-411A-8568-CD4816D81C6D}" destId="{C54C261E-1FD5-45D8-B933-BFF01D3001CC}" srcOrd="2" destOrd="0" parTransId="{AAFC5620-A5A2-40EE-A733-07117EFBFF28}" sibTransId="{A3811056-0008-4812-81C1-0D87599BF5E9}"/>
    <dgm:cxn modelId="{66F11573-4609-4E43-A77E-D144CBF99D2F}" type="presOf" srcId="{C0E09EE1-7653-454E-AD82-C1C4A28BC70C}" destId="{72669F4B-98FA-4760-8745-BE568D4443CF}" srcOrd="1" destOrd="0" presId="urn:microsoft.com/office/officeart/2005/8/layout/radial5"/>
    <dgm:cxn modelId="{F6729257-C9C7-422B-A78E-55797BD90F12}" type="presOf" srcId="{859CCC3F-8043-4058-AF0E-655DC36421F9}" destId="{344A5D1C-0830-4812-A45B-1A7AF62A5F75}" srcOrd="0" destOrd="0" presId="urn:microsoft.com/office/officeart/2005/8/layout/radial5"/>
    <dgm:cxn modelId="{53A40078-492A-464F-A443-F5C38FD39672}" srcId="{02B80084-B9BC-4B87-AACA-A9C1B4BA58C7}" destId="{5BC9167E-B9F1-429C-896A-CF242E1DD64A}" srcOrd="0" destOrd="0" parTransId="{C42E4C49-B7CF-4888-BCB2-B0712D17D1F1}" sibTransId="{E256A5E0-1124-488C-B914-BBC3E866CF0A}"/>
    <dgm:cxn modelId="{E03EAB59-2BDF-47D8-83EF-9A22860B73C1}" type="presOf" srcId="{1C335709-44D1-4A99-A134-D947C618E446}" destId="{B039F8FA-F5D9-4F21-B379-6BA78C73E49A}" srcOrd="0" destOrd="0" presId="urn:microsoft.com/office/officeart/2005/8/layout/radial5"/>
    <dgm:cxn modelId="{DD2A8F5A-6FFF-416E-8538-BAB7176420D4}" type="presOf" srcId="{81AD6A69-D2E1-4872-99EA-B9648E21764D}" destId="{EB9E4640-5C1E-4D5E-9D41-66D1720FE49B}" srcOrd="0" destOrd="0" presId="urn:microsoft.com/office/officeart/2005/8/layout/radial5"/>
    <dgm:cxn modelId="{AF8FEF81-99DB-4999-ABC2-78ECA03579E6}" srcId="{02B80084-B9BC-4B87-AACA-A9C1B4BA58C7}" destId="{247CB697-D7FB-434C-A6A6-2A64207C7907}" srcOrd="2" destOrd="0" parTransId="{81AD6A69-D2E1-4872-99EA-B9648E21764D}" sibTransId="{91EAA2FE-535E-468E-A7BC-44FBA1405855}"/>
    <dgm:cxn modelId="{563D2C82-5048-4E30-BA35-DC1E9EC47622}" srcId="{02B80084-B9BC-4B87-AACA-A9C1B4BA58C7}" destId="{880AD3B2-EF9D-49FF-BD53-C74A457D7317}" srcOrd="3" destOrd="0" parTransId="{5DC3163C-53BC-4927-8574-070B21090C6D}" sibTransId="{9CFD6C2B-00E0-4091-99F2-AC2591023175}"/>
    <dgm:cxn modelId="{CA060687-2FBA-43AF-92AA-D6497A5D2234}" type="presOf" srcId="{C42E4C49-B7CF-4888-BCB2-B0712D17D1F1}" destId="{38F086C8-71D5-4DE5-8525-417244A11965}" srcOrd="0" destOrd="0" presId="urn:microsoft.com/office/officeart/2005/8/layout/radial5"/>
    <dgm:cxn modelId="{DB831393-DE0E-46D8-8866-5520AB94584D}" type="presOf" srcId="{5BC9167E-B9F1-429C-896A-CF242E1DD64A}" destId="{A1A0DD37-33D2-458D-A64C-DAA31DBFE1CF}" srcOrd="0" destOrd="0" presId="urn:microsoft.com/office/officeart/2005/8/layout/radial5"/>
    <dgm:cxn modelId="{F9690094-E0DF-48D6-B1A4-6008E133C41E}" type="presOf" srcId="{880AD3B2-EF9D-49FF-BD53-C74A457D7317}" destId="{64DB9B22-B6CA-4364-AD70-045EC0522189}" srcOrd="0" destOrd="0" presId="urn:microsoft.com/office/officeart/2005/8/layout/radial5"/>
    <dgm:cxn modelId="{D352919A-745D-4F91-B756-7A0B776A6126}" srcId="{02B80084-B9BC-4B87-AACA-A9C1B4BA58C7}" destId="{B7F7A142-88E0-477D-A06C-4F6E00BB55A9}" srcOrd="6" destOrd="0" parTransId="{859CCC3F-8043-4058-AF0E-655DC36421F9}" sibTransId="{C1AF55D3-30A7-4427-B028-A2AD8CDC038C}"/>
    <dgm:cxn modelId="{5909E89B-89FF-4D4E-883B-07620D4182EE}" srcId="{02B80084-B9BC-4B87-AACA-A9C1B4BA58C7}" destId="{B31D42F8-C51C-4913-92A9-EB5A72FC932D}" srcOrd="5" destOrd="0" parTransId="{C9755BD6-E900-4A4F-A58D-ACC687353AD0}" sibTransId="{D12F809C-F7EA-4BEB-8AB5-3A3E97F783C4}"/>
    <dgm:cxn modelId="{C958D19F-C2E7-44E3-8A57-7FA71D2C5497}" type="presOf" srcId="{0ACA0367-96D0-4DC3-8B91-832A400B1413}" destId="{399ED6C7-155E-434F-BBA1-15FEF8A54DCC}" srcOrd="0" destOrd="0" presId="urn:microsoft.com/office/officeart/2005/8/layout/radial5"/>
    <dgm:cxn modelId="{F3F11EB6-5C6F-43FB-A526-45DF3D6587AD}" type="presOf" srcId="{351F9246-C77C-411A-8568-CD4816D81C6D}" destId="{C333AF83-B0E4-45F5-B03B-1A849844818C}" srcOrd="0" destOrd="0" presId="urn:microsoft.com/office/officeart/2005/8/layout/radial5"/>
    <dgm:cxn modelId="{900ADBC1-A3F2-42AF-93ED-D41457EC7038}" type="presOf" srcId="{B7F7A142-88E0-477D-A06C-4F6E00BB55A9}" destId="{51C9A702-9CBD-4CAD-BE71-BBBEA4061AAD}" srcOrd="0" destOrd="0" presId="urn:microsoft.com/office/officeart/2005/8/layout/radial5"/>
    <dgm:cxn modelId="{B4E084C3-D499-4610-A314-A2E5453250D8}" type="presOf" srcId="{5DC3163C-53BC-4927-8574-070B21090C6D}" destId="{89B64126-4B0C-45C1-8859-81FA8EAE48B2}" srcOrd="0" destOrd="0" presId="urn:microsoft.com/office/officeart/2005/8/layout/radial5"/>
    <dgm:cxn modelId="{6BBB37C8-10A3-4245-83CE-AD129E05C77C}" srcId="{351F9246-C77C-411A-8568-CD4816D81C6D}" destId="{8B409158-F87A-4765-8CDC-D38B382D9A70}" srcOrd="1" destOrd="0" parTransId="{3EAE435C-C8D9-40C0-9329-A616D793C873}" sibTransId="{0B13EB05-0C53-4234-BAF2-E16A3419A11F}"/>
    <dgm:cxn modelId="{357041CF-9048-4871-824F-40613234A5E2}" type="presOf" srcId="{C9755BD6-E900-4A4F-A58D-ACC687353AD0}" destId="{7C9A71AB-E5B4-4763-98F4-7F635C6465F0}" srcOrd="1" destOrd="0" presId="urn:microsoft.com/office/officeart/2005/8/layout/radial5"/>
    <dgm:cxn modelId="{0493E6DF-9FCD-48F0-ABC4-D80F50A06E3B}" type="presOf" srcId="{C9755BD6-E900-4A4F-A58D-ACC687353AD0}" destId="{F43BCF4E-03BF-4B48-B6C2-FEB7C6EF7F9A}" srcOrd="0" destOrd="0" presId="urn:microsoft.com/office/officeart/2005/8/layout/radial5"/>
    <dgm:cxn modelId="{D09A52EB-A93C-41F9-B496-39A3FEDFCCCB}" srcId="{02B80084-B9BC-4B87-AACA-A9C1B4BA58C7}" destId="{1C335709-44D1-4A99-A134-D947C618E446}" srcOrd="4" destOrd="0" parTransId="{C0E09EE1-7653-454E-AD82-C1C4A28BC70C}" sibTransId="{3423A661-28FC-4318-A382-91BB093E778E}"/>
    <dgm:cxn modelId="{A1B9F7EC-3E88-44C7-9854-F5378AB08CB3}" type="presOf" srcId="{859CCC3F-8043-4058-AF0E-655DC36421F9}" destId="{A723CD98-75E5-41AE-81EB-683D75D92C38}" srcOrd="1" destOrd="0" presId="urn:microsoft.com/office/officeart/2005/8/layout/radial5"/>
    <dgm:cxn modelId="{8A01AF6C-9325-4707-8009-F7FEE488D347}" type="presParOf" srcId="{C333AF83-B0E4-45F5-B03B-1A849844818C}" destId="{17FC2CD6-AD3A-44AD-AFB3-7833ADC90F1D}" srcOrd="0" destOrd="0" presId="urn:microsoft.com/office/officeart/2005/8/layout/radial5"/>
    <dgm:cxn modelId="{CE6E89A6-9D4B-470D-8186-9959BE9DA832}" type="presParOf" srcId="{C333AF83-B0E4-45F5-B03B-1A849844818C}" destId="{38F086C8-71D5-4DE5-8525-417244A11965}" srcOrd="1" destOrd="0" presId="urn:microsoft.com/office/officeart/2005/8/layout/radial5"/>
    <dgm:cxn modelId="{07D6CDB8-4894-4244-B6EC-3B4AECB0E66B}" type="presParOf" srcId="{38F086C8-71D5-4DE5-8525-417244A11965}" destId="{8644F915-B9C2-4657-BD83-80217F5FACD7}" srcOrd="0" destOrd="0" presId="urn:microsoft.com/office/officeart/2005/8/layout/radial5"/>
    <dgm:cxn modelId="{87B55297-7F58-4688-99E0-8D631145A117}" type="presParOf" srcId="{C333AF83-B0E4-45F5-B03B-1A849844818C}" destId="{A1A0DD37-33D2-458D-A64C-DAA31DBFE1CF}" srcOrd="2" destOrd="0" presId="urn:microsoft.com/office/officeart/2005/8/layout/radial5"/>
    <dgm:cxn modelId="{927F83AB-38B5-4014-A74D-78357BE3F7C7}" type="presParOf" srcId="{C333AF83-B0E4-45F5-B03B-1A849844818C}" destId="{399ED6C7-155E-434F-BBA1-15FEF8A54DCC}" srcOrd="3" destOrd="0" presId="urn:microsoft.com/office/officeart/2005/8/layout/radial5"/>
    <dgm:cxn modelId="{4D8778E9-CD9B-43AE-AD56-7938B7239F6C}" type="presParOf" srcId="{399ED6C7-155E-434F-BBA1-15FEF8A54DCC}" destId="{6C7C9B58-275F-4E2A-A5CC-87B2890ACF72}" srcOrd="0" destOrd="0" presId="urn:microsoft.com/office/officeart/2005/8/layout/radial5"/>
    <dgm:cxn modelId="{B58E3B15-E339-4A1F-ADA5-BF5ABFC76164}" type="presParOf" srcId="{C333AF83-B0E4-45F5-B03B-1A849844818C}" destId="{BE3C3BE7-0AFB-4F45-85EC-31A4C2EEE6C9}" srcOrd="4" destOrd="0" presId="urn:microsoft.com/office/officeart/2005/8/layout/radial5"/>
    <dgm:cxn modelId="{F2EB96DC-2A32-480E-BE4F-51ED027EFC0C}" type="presParOf" srcId="{C333AF83-B0E4-45F5-B03B-1A849844818C}" destId="{EB9E4640-5C1E-4D5E-9D41-66D1720FE49B}" srcOrd="5" destOrd="0" presId="urn:microsoft.com/office/officeart/2005/8/layout/radial5"/>
    <dgm:cxn modelId="{6A058AB8-5625-470B-94BF-2AC22CFCF31A}" type="presParOf" srcId="{EB9E4640-5C1E-4D5E-9D41-66D1720FE49B}" destId="{6A76314C-07F9-421F-A364-09C7A6F79555}" srcOrd="0" destOrd="0" presId="urn:microsoft.com/office/officeart/2005/8/layout/radial5"/>
    <dgm:cxn modelId="{E84842D0-0952-4683-A783-CC2D4ABD303A}" type="presParOf" srcId="{C333AF83-B0E4-45F5-B03B-1A849844818C}" destId="{66182040-60DD-4720-A53F-B334B65E4BB4}" srcOrd="6" destOrd="0" presId="urn:microsoft.com/office/officeart/2005/8/layout/radial5"/>
    <dgm:cxn modelId="{CF783C06-305C-443C-87D1-525D301CEE08}" type="presParOf" srcId="{C333AF83-B0E4-45F5-B03B-1A849844818C}" destId="{89B64126-4B0C-45C1-8859-81FA8EAE48B2}" srcOrd="7" destOrd="0" presId="urn:microsoft.com/office/officeart/2005/8/layout/radial5"/>
    <dgm:cxn modelId="{90A02F87-5FE3-4FDF-B6CE-4970B6752D6E}" type="presParOf" srcId="{89B64126-4B0C-45C1-8859-81FA8EAE48B2}" destId="{A2A256C9-5375-47C6-9511-C6E2B7486C82}" srcOrd="0" destOrd="0" presId="urn:microsoft.com/office/officeart/2005/8/layout/radial5"/>
    <dgm:cxn modelId="{BBC400A3-CDA2-42CC-831B-4EDE6A0DEFFE}" type="presParOf" srcId="{C333AF83-B0E4-45F5-B03B-1A849844818C}" destId="{64DB9B22-B6CA-4364-AD70-045EC0522189}" srcOrd="8" destOrd="0" presId="urn:microsoft.com/office/officeart/2005/8/layout/radial5"/>
    <dgm:cxn modelId="{F13C6DA3-65DD-42B4-8DCE-0B3BF15E8F09}" type="presParOf" srcId="{C333AF83-B0E4-45F5-B03B-1A849844818C}" destId="{9300B022-BE95-4D19-B35D-88CB8E9BFB5D}" srcOrd="9" destOrd="0" presId="urn:microsoft.com/office/officeart/2005/8/layout/radial5"/>
    <dgm:cxn modelId="{51D61965-32BF-4677-A601-32BD43B5D5F8}" type="presParOf" srcId="{9300B022-BE95-4D19-B35D-88CB8E9BFB5D}" destId="{72669F4B-98FA-4760-8745-BE568D4443CF}" srcOrd="0" destOrd="0" presId="urn:microsoft.com/office/officeart/2005/8/layout/radial5"/>
    <dgm:cxn modelId="{5F549C7F-1707-4535-98B5-24E038DE29AD}" type="presParOf" srcId="{C333AF83-B0E4-45F5-B03B-1A849844818C}" destId="{B039F8FA-F5D9-4F21-B379-6BA78C73E49A}" srcOrd="10" destOrd="0" presId="urn:microsoft.com/office/officeart/2005/8/layout/radial5"/>
    <dgm:cxn modelId="{91F03B64-8C39-4529-9BC5-4BF066FC707E}" type="presParOf" srcId="{C333AF83-B0E4-45F5-B03B-1A849844818C}" destId="{F43BCF4E-03BF-4B48-B6C2-FEB7C6EF7F9A}" srcOrd="11" destOrd="0" presId="urn:microsoft.com/office/officeart/2005/8/layout/radial5"/>
    <dgm:cxn modelId="{5A58E938-E2CA-4246-8F63-FEEEED496C66}" type="presParOf" srcId="{F43BCF4E-03BF-4B48-B6C2-FEB7C6EF7F9A}" destId="{7C9A71AB-E5B4-4763-98F4-7F635C6465F0}" srcOrd="0" destOrd="0" presId="urn:microsoft.com/office/officeart/2005/8/layout/radial5"/>
    <dgm:cxn modelId="{ED237C1F-D815-477C-A96B-A17C4174E997}" type="presParOf" srcId="{C333AF83-B0E4-45F5-B03B-1A849844818C}" destId="{257B0EEF-CAEE-4F28-A631-9E2982D7EEC0}" srcOrd="12" destOrd="0" presId="urn:microsoft.com/office/officeart/2005/8/layout/radial5"/>
    <dgm:cxn modelId="{FC85590D-4C53-4049-9B08-4A68C134F725}" type="presParOf" srcId="{C333AF83-B0E4-45F5-B03B-1A849844818C}" destId="{344A5D1C-0830-4812-A45B-1A7AF62A5F75}" srcOrd="13" destOrd="0" presId="urn:microsoft.com/office/officeart/2005/8/layout/radial5"/>
    <dgm:cxn modelId="{0027A397-8233-4774-A626-681AFDD7D5E4}" type="presParOf" srcId="{344A5D1C-0830-4812-A45B-1A7AF62A5F75}" destId="{A723CD98-75E5-41AE-81EB-683D75D92C38}" srcOrd="0" destOrd="0" presId="urn:microsoft.com/office/officeart/2005/8/layout/radial5"/>
    <dgm:cxn modelId="{20833F09-023A-4A64-88A5-A50ADAB5B4DF}" type="presParOf" srcId="{C333AF83-B0E4-45F5-B03B-1A849844818C}" destId="{51C9A702-9CBD-4CAD-BE71-BBBEA4061AAD}" srcOrd="14" destOrd="0" presId="urn:microsoft.com/office/officeart/2005/8/layout/radial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C2CD6-AD3A-44AD-AFB3-7833ADC90F1D}">
      <dsp:nvSpPr>
        <dsp:cNvPr id="0" name=""/>
        <dsp:cNvSpPr/>
      </dsp:nvSpPr>
      <dsp:spPr>
        <a:xfrm>
          <a:off x="3943160" y="2468612"/>
          <a:ext cx="2414595" cy="2053598"/>
        </a:xfrm>
        <a:prstGeom prst="ellipse">
          <a:avLst/>
        </a:prstGeom>
        <a:solidFill>
          <a:srgbClr val="00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haroni" panose="02010803020104030203" pitchFamily="2" charset="-79"/>
              <a:cs typeface="Aharoni" panose="02010803020104030203" pitchFamily="2" charset="-79"/>
            </a:rPr>
            <a:t>Whole School Approach to Nurturing Wellbeing in Norfolk Schools and other settings</a:t>
          </a:r>
        </a:p>
      </dsp:txBody>
      <dsp:txXfrm>
        <a:off x="4296769" y="2769354"/>
        <a:ext cx="1707377" cy="1452114"/>
      </dsp:txXfrm>
    </dsp:sp>
    <dsp:sp modelId="{38F086C8-71D5-4DE5-8525-417244A11965}">
      <dsp:nvSpPr>
        <dsp:cNvPr id="0" name=""/>
        <dsp:cNvSpPr/>
      </dsp:nvSpPr>
      <dsp:spPr>
        <a:xfrm rot="16200000">
          <a:off x="4974678" y="1817277"/>
          <a:ext cx="351560" cy="659248"/>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027412" y="2001861"/>
        <a:ext cx="246092" cy="395548"/>
      </dsp:txXfrm>
    </dsp:sp>
    <dsp:sp modelId="{A1A0DD37-33D2-458D-A64C-DAA31DBFE1CF}">
      <dsp:nvSpPr>
        <dsp:cNvPr id="0" name=""/>
        <dsp:cNvSpPr/>
      </dsp:nvSpPr>
      <dsp:spPr>
        <a:xfrm>
          <a:off x="4278604" y="149272"/>
          <a:ext cx="1743708" cy="1656018"/>
        </a:xfrm>
        <a:prstGeom prst="ellipse">
          <a:avLst/>
        </a:prstGeom>
        <a:solidFill>
          <a:srgbClr val="33CC3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Ethos and environment </a:t>
          </a:r>
          <a:endParaRPr lang="en-GB" sz="1200" b="0" kern="1200" dirty="0">
            <a:solidFill>
              <a:schemeClr val="tx1"/>
            </a:solidFill>
            <a:latin typeface="Aharoni" panose="02010803020104030203" pitchFamily="2" charset="-79"/>
            <a:cs typeface="Aharoni" panose="02010803020104030203" pitchFamily="2" charset="-79"/>
          </a:endParaRPr>
        </a:p>
      </dsp:txBody>
      <dsp:txXfrm>
        <a:off x="4533964" y="391790"/>
        <a:ext cx="1232988" cy="1170982"/>
      </dsp:txXfrm>
    </dsp:sp>
    <dsp:sp modelId="{399ED6C7-155E-434F-BBA1-15FEF8A54DCC}">
      <dsp:nvSpPr>
        <dsp:cNvPr id="0" name=""/>
        <dsp:cNvSpPr/>
      </dsp:nvSpPr>
      <dsp:spPr>
        <a:xfrm rot="19017890">
          <a:off x="6032900" y="2149946"/>
          <a:ext cx="411147"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6049494" y="2323884"/>
        <a:ext cx="287803" cy="395548"/>
      </dsp:txXfrm>
    </dsp:sp>
    <dsp:sp modelId="{BE3C3BE7-0AFB-4F45-85EC-31A4C2EEE6C9}">
      <dsp:nvSpPr>
        <dsp:cNvPr id="0" name=""/>
        <dsp:cNvSpPr/>
      </dsp:nvSpPr>
      <dsp:spPr>
        <a:xfrm>
          <a:off x="6280361" y="798434"/>
          <a:ext cx="1743708" cy="1656018"/>
        </a:xfrm>
        <a:prstGeom prst="ellipse">
          <a:avLst/>
        </a:prstGeom>
        <a:solidFill>
          <a:srgbClr val="33CC3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Curriculum, teaching and learning to promote and support wellbeing </a:t>
          </a:r>
          <a:endParaRPr lang="en-GB" sz="1200" b="0" kern="1200" dirty="0">
            <a:solidFill>
              <a:schemeClr val="tx1"/>
            </a:solidFill>
            <a:latin typeface="Aharoni" panose="02010803020104030203" pitchFamily="2" charset="-79"/>
            <a:cs typeface="Aharoni" panose="02010803020104030203" pitchFamily="2" charset="-79"/>
          </a:endParaRPr>
        </a:p>
      </dsp:txBody>
      <dsp:txXfrm>
        <a:off x="6535721" y="1040952"/>
        <a:ext cx="1232988" cy="1170982"/>
      </dsp:txXfrm>
    </dsp:sp>
    <dsp:sp modelId="{EB9E4640-5C1E-4D5E-9D41-66D1720FE49B}">
      <dsp:nvSpPr>
        <dsp:cNvPr id="0" name=""/>
        <dsp:cNvSpPr/>
      </dsp:nvSpPr>
      <dsp:spPr>
        <a:xfrm rot="7481268">
          <a:off x="4103021" y="4371313"/>
          <a:ext cx="426141" cy="659248"/>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4203320" y="4450603"/>
        <a:ext cx="298299" cy="395548"/>
      </dsp:txXfrm>
    </dsp:sp>
    <dsp:sp modelId="{66182040-60DD-4720-A53F-B334B65E4BB4}">
      <dsp:nvSpPr>
        <dsp:cNvPr id="0" name=""/>
        <dsp:cNvSpPr/>
      </dsp:nvSpPr>
      <dsp:spPr>
        <a:xfrm>
          <a:off x="2729693" y="4905330"/>
          <a:ext cx="1743708" cy="1656018"/>
        </a:xfrm>
        <a:prstGeom prst="ellipse">
          <a:avLst/>
        </a:prstGeom>
        <a:solidFill>
          <a:srgbClr val="CC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Enable student voice to influence decisions </a:t>
          </a:r>
          <a:endParaRPr lang="en-GB" sz="1200" b="0" kern="1200" dirty="0">
            <a:solidFill>
              <a:schemeClr val="tx1"/>
            </a:solidFill>
            <a:latin typeface="Aharoni" panose="02010803020104030203" pitchFamily="2" charset="-79"/>
            <a:cs typeface="Aharoni" panose="02010803020104030203" pitchFamily="2" charset="-79"/>
          </a:endParaRPr>
        </a:p>
      </dsp:txBody>
      <dsp:txXfrm>
        <a:off x="2985053" y="5147848"/>
        <a:ext cx="1232988" cy="1170982"/>
      </dsp:txXfrm>
    </dsp:sp>
    <dsp:sp modelId="{89B64126-4B0C-45C1-8859-81FA8EAE48B2}">
      <dsp:nvSpPr>
        <dsp:cNvPr id="0" name=""/>
        <dsp:cNvSpPr/>
      </dsp:nvSpPr>
      <dsp:spPr>
        <a:xfrm rot="3236451">
          <a:off x="5679819" y="4367890"/>
          <a:ext cx="337545" cy="659248"/>
        </a:xfrm>
        <a:prstGeom prst="rightArrow">
          <a:avLst>
            <a:gd name="adj1" fmla="val 60000"/>
            <a:gd name="adj2" fmla="val 50000"/>
          </a:avLst>
        </a:prstGeom>
        <a:solidFill>
          <a:srgbClr val="66990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700648" y="4458809"/>
        <a:ext cx="236282" cy="395548"/>
      </dsp:txXfrm>
    </dsp:sp>
    <dsp:sp modelId="{64DB9B22-B6CA-4364-AD70-045EC0522189}">
      <dsp:nvSpPr>
        <dsp:cNvPr id="0" name=""/>
        <dsp:cNvSpPr/>
      </dsp:nvSpPr>
      <dsp:spPr>
        <a:xfrm>
          <a:off x="5793523" y="4747989"/>
          <a:ext cx="1743708" cy="1656018"/>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Identify need, targeted support</a:t>
          </a:r>
          <a:endParaRPr lang="en-GB" sz="1200" b="0" kern="1200" dirty="0">
            <a:solidFill>
              <a:schemeClr val="tx1"/>
            </a:solidFill>
            <a:latin typeface="Aharoni" panose="02010803020104030203" pitchFamily="2" charset="-79"/>
            <a:cs typeface="Aharoni" panose="02010803020104030203" pitchFamily="2" charset="-79"/>
          </a:endParaRPr>
        </a:p>
      </dsp:txBody>
      <dsp:txXfrm>
        <a:off x="6048883" y="4990507"/>
        <a:ext cx="1232988" cy="1170982"/>
      </dsp:txXfrm>
    </dsp:sp>
    <dsp:sp modelId="{9300B022-BE95-4D19-B35D-88CB8E9BFB5D}">
      <dsp:nvSpPr>
        <dsp:cNvPr id="0" name=""/>
        <dsp:cNvSpPr/>
      </dsp:nvSpPr>
      <dsp:spPr>
        <a:xfrm rot="218237">
          <a:off x="6517023" y="3265165"/>
          <a:ext cx="393526" cy="659248"/>
        </a:xfrm>
        <a:prstGeom prst="rightArrow">
          <a:avLst>
            <a:gd name="adj1" fmla="val 60000"/>
            <a:gd name="adj2" fmla="val 50000"/>
          </a:avLst>
        </a:prstGeom>
        <a:solidFill>
          <a:srgbClr val="FF660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6517142" y="3393270"/>
        <a:ext cx="275468" cy="395548"/>
      </dsp:txXfrm>
    </dsp:sp>
    <dsp:sp modelId="{B039F8FA-F5D9-4F21-B379-6BA78C73E49A}">
      <dsp:nvSpPr>
        <dsp:cNvPr id="0" name=""/>
        <dsp:cNvSpPr/>
      </dsp:nvSpPr>
      <dsp:spPr>
        <a:xfrm>
          <a:off x="7093458" y="2846337"/>
          <a:ext cx="1743708" cy="1656018"/>
        </a:xfrm>
        <a:prstGeom prst="ellipse">
          <a:avLst/>
        </a:prstGeom>
        <a:solidFill>
          <a:srgbClr val="CCCC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haroni" panose="02010803020104030203" pitchFamily="2" charset="-79"/>
            </a:rPr>
            <a:t>Supports wellbeing and provides appropriate CPD</a:t>
          </a:r>
          <a:endParaRPr lang="en-GB" sz="1200" b="0" kern="1200" dirty="0">
            <a:solidFill>
              <a:schemeClr val="tx1"/>
            </a:solidFill>
            <a:latin typeface="Aharoni" panose="02010803020104030203" pitchFamily="2" charset="-79"/>
            <a:cs typeface="Aharoni" panose="02010803020104030203" pitchFamily="2" charset="-79"/>
          </a:endParaRPr>
        </a:p>
      </dsp:txBody>
      <dsp:txXfrm>
        <a:off x="7348818" y="3088855"/>
        <a:ext cx="1232988" cy="1170982"/>
      </dsp:txXfrm>
    </dsp:sp>
    <dsp:sp modelId="{F43BCF4E-03BF-4B48-B6C2-FEB7C6EF7F9A}">
      <dsp:nvSpPr>
        <dsp:cNvPr id="0" name=""/>
        <dsp:cNvSpPr/>
      </dsp:nvSpPr>
      <dsp:spPr>
        <a:xfrm rot="10474812">
          <a:off x="3456652" y="3309883"/>
          <a:ext cx="350070"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3561438" y="3436773"/>
        <a:ext cx="245049" cy="395548"/>
      </dsp:txXfrm>
    </dsp:sp>
    <dsp:sp modelId="{257B0EEF-CAEE-4F28-A631-9E2982D7EEC0}">
      <dsp:nvSpPr>
        <dsp:cNvPr id="0" name=""/>
        <dsp:cNvSpPr/>
      </dsp:nvSpPr>
      <dsp:spPr>
        <a:xfrm>
          <a:off x="1553655" y="2925935"/>
          <a:ext cx="1743708" cy="1656018"/>
        </a:xfrm>
        <a:prstGeom prst="ellipse">
          <a:avLst/>
        </a:prstGeom>
        <a:solidFill>
          <a:srgbClr val="CC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Engagement and partnership with families and local communities </a:t>
          </a:r>
          <a:endParaRPr lang="en-GB" sz="1200" b="0" kern="1200" dirty="0">
            <a:solidFill>
              <a:schemeClr val="tx1"/>
            </a:solidFill>
            <a:latin typeface="Aharoni" panose="02010803020104030203" pitchFamily="2" charset="-79"/>
            <a:cs typeface="Aharoni" panose="02010803020104030203" pitchFamily="2" charset="-79"/>
          </a:endParaRPr>
        </a:p>
      </dsp:txBody>
      <dsp:txXfrm>
        <a:off x="1809015" y="3168453"/>
        <a:ext cx="1232988" cy="1170982"/>
      </dsp:txXfrm>
    </dsp:sp>
    <dsp:sp modelId="{344A5D1C-0830-4812-A45B-1A7AF62A5F75}">
      <dsp:nvSpPr>
        <dsp:cNvPr id="0" name=""/>
        <dsp:cNvSpPr/>
      </dsp:nvSpPr>
      <dsp:spPr>
        <a:xfrm rot="13146917">
          <a:off x="3746199" y="2202576"/>
          <a:ext cx="439348"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3863233" y="2376002"/>
        <a:ext cx="307544" cy="395548"/>
      </dsp:txXfrm>
    </dsp:sp>
    <dsp:sp modelId="{51C9A702-9CBD-4CAD-BE71-BBBEA4061AAD}">
      <dsp:nvSpPr>
        <dsp:cNvPr id="0" name=""/>
        <dsp:cNvSpPr/>
      </dsp:nvSpPr>
      <dsp:spPr>
        <a:xfrm>
          <a:off x="2100509" y="896347"/>
          <a:ext cx="1743708" cy="1656018"/>
        </a:xfrm>
        <a:prstGeom prst="ellipse">
          <a:avLst/>
        </a:prstGeom>
        <a:solidFill>
          <a:srgbClr val="00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Leadership and Management </a:t>
          </a:r>
          <a:endParaRPr lang="en-GB" sz="1200" b="0" kern="1200" dirty="0">
            <a:solidFill>
              <a:schemeClr val="tx1"/>
            </a:solidFill>
            <a:latin typeface="Aharoni" panose="02010803020104030203" pitchFamily="2" charset="-79"/>
            <a:cs typeface="Aharoni" panose="02010803020104030203" pitchFamily="2" charset="-79"/>
          </a:endParaRPr>
        </a:p>
      </dsp:txBody>
      <dsp:txXfrm>
        <a:off x="2355869" y="1138865"/>
        <a:ext cx="1232988" cy="1170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C2CD6-AD3A-44AD-AFB3-7833ADC90F1D}">
      <dsp:nvSpPr>
        <dsp:cNvPr id="0" name=""/>
        <dsp:cNvSpPr/>
      </dsp:nvSpPr>
      <dsp:spPr>
        <a:xfrm>
          <a:off x="3943160" y="2468612"/>
          <a:ext cx="2414595" cy="2053598"/>
        </a:xfrm>
        <a:prstGeom prst="ellipse">
          <a:avLst/>
        </a:prstGeom>
        <a:solidFill>
          <a:srgbClr val="00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haroni" panose="02010803020104030203" pitchFamily="2" charset="-79"/>
              <a:cs typeface="Aharoni" panose="02010803020104030203" pitchFamily="2" charset="-79"/>
            </a:rPr>
            <a:t>Whole School Approach to belonging and connection in Norfolk Schools and other settings</a:t>
          </a:r>
        </a:p>
      </dsp:txBody>
      <dsp:txXfrm>
        <a:off x="4296769" y="2769354"/>
        <a:ext cx="1707377" cy="1452114"/>
      </dsp:txXfrm>
    </dsp:sp>
    <dsp:sp modelId="{38F086C8-71D5-4DE5-8525-417244A11965}">
      <dsp:nvSpPr>
        <dsp:cNvPr id="0" name=""/>
        <dsp:cNvSpPr/>
      </dsp:nvSpPr>
      <dsp:spPr>
        <a:xfrm rot="16200000">
          <a:off x="4974678" y="1817277"/>
          <a:ext cx="351560" cy="659248"/>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027412" y="2001861"/>
        <a:ext cx="246092" cy="395548"/>
      </dsp:txXfrm>
    </dsp:sp>
    <dsp:sp modelId="{A1A0DD37-33D2-458D-A64C-DAA31DBFE1CF}">
      <dsp:nvSpPr>
        <dsp:cNvPr id="0" name=""/>
        <dsp:cNvSpPr/>
      </dsp:nvSpPr>
      <dsp:spPr>
        <a:xfrm>
          <a:off x="4278604" y="149272"/>
          <a:ext cx="1743708" cy="1656018"/>
        </a:xfrm>
        <a:prstGeom prst="ellipse">
          <a:avLst/>
        </a:prstGeom>
        <a:solidFill>
          <a:srgbClr val="33CC3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Ethos and environment </a:t>
          </a:r>
          <a:endParaRPr lang="en-GB" sz="1200" b="0" kern="1200" dirty="0">
            <a:solidFill>
              <a:schemeClr val="tx1"/>
            </a:solidFill>
            <a:latin typeface="Aharoni" panose="02010803020104030203" pitchFamily="2" charset="-79"/>
            <a:cs typeface="Aharoni" panose="02010803020104030203" pitchFamily="2" charset="-79"/>
          </a:endParaRPr>
        </a:p>
      </dsp:txBody>
      <dsp:txXfrm>
        <a:off x="4533964" y="391790"/>
        <a:ext cx="1232988" cy="1170982"/>
      </dsp:txXfrm>
    </dsp:sp>
    <dsp:sp modelId="{399ED6C7-155E-434F-BBA1-15FEF8A54DCC}">
      <dsp:nvSpPr>
        <dsp:cNvPr id="0" name=""/>
        <dsp:cNvSpPr/>
      </dsp:nvSpPr>
      <dsp:spPr>
        <a:xfrm rot="19017890">
          <a:off x="6032900" y="2149946"/>
          <a:ext cx="411147"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6049494" y="2323884"/>
        <a:ext cx="287803" cy="395548"/>
      </dsp:txXfrm>
    </dsp:sp>
    <dsp:sp modelId="{BE3C3BE7-0AFB-4F45-85EC-31A4C2EEE6C9}">
      <dsp:nvSpPr>
        <dsp:cNvPr id="0" name=""/>
        <dsp:cNvSpPr/>
      </dsp:nvSpPr>
      <dsp:spPr>
        <a:xfrm>
          <a:off x="6280361" y="798434"/>
          <a:ext cx="1743708" cy="1656018"/>
        </a:xfrm>
        <a:prstGeom prst="ellipse">
          <a:avLst/>
        </a:prstGeom>
        <a:solidFill>
          <a:srgbClr val="33CC3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Curriculum, teaching and learning to promote and support wellbeing </a:t>
          </a:r>
          <a:endParaRPr lang="en-GB" sz="1200" b="0" kern="1200" dirty="0">
            <a:solidFill>
              <a:schemeClr val="tx1"/>
            </a:solidFill>
            <a:latin typeface="Aharoni" panose="02010803020104030203" pitchFamily="2" charset="-79"/>
            <a:cs typeface="Aharoni" panose="02010803020104030203" pitchFamily="2" charset="-79"/>
          </a:endParaRPr>
        </a:p>
      </dsp:txBody>
      <dsp:txXfrm>
        <a:off x="6535721" y="1040952"/>
        <a:ext cx="1232988" cy="1170982"/>
      </dsp:txXfrm>
    </dsp:sp>
    <dsp:sp modelId="{EB9E4640-5C1E-4D5E-9D41-66D1720FE49B}">
      <dsp:nvSpPr>
        <dsp:cNvPr id="0" name=""/>
        <dsp:cNvSpPr/>
      </dsp:nvSpPr>
      <dsp:spPr>
        <a:xfrm rot="7481268">
          <a:off x="4103021" y="4371313"/>
          <a:ext cx="426141" cy="659248"/>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4203320" y="4450603"/>
        <a:ext cx="298299" cy="395548"/>
      </dsp:txXfrm>
    </dsp:sp>
    <dsp:sp modelId="{66182040-60DD-4720-A53F-B334B65E4BB4}">
      <dsp:nvSpPr>
        <dsp:cNvPr id="0" name=""/>
        <dsp:cNvSpPr/>
      </dsp:nvSpPr>
      <dsp:spPr>
        <a:xfrm>
          <a:off x="2729693" y="4905330"/>
          <a:ext cx="1743708" cy="1656018"/>
        </a:xfrm>
        <a:prstGeom prst="ellipse">
          <a:avLst/>
        </a:prstGeom>
        <a:solidFill>
          <a:srgbClr val="CC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Enable student voice to influence decisions </a:t>
          </a:r>
          <a:endParaRPr lang="en-GB" sz="1200" b="0" kern="1200" dirty="0">
            <a:solidFill>
              <a:schemeClr val="tx1"/>
            </a:solidFill>
            <a:latin typeface="Aharoni" panose="02010803020104030203" pitchFamily="2" charset="-79"/>
            <a:cs typeface="Aharoni" panose="02010803020104030203" pitchFamily="2" charset="-79"/>
          </a:endParaRPr>
        </a:p>
      </dsp:txBody>
      <dsp:txXfrm>
        <a:off x="2985053" y="5147848"/>
        <a:ext cx="1232988" cy="1170982"/>
      </dsp:txXfrm>
    </dsp:sp>
    <dsp:sp modelId="{89B64126-4B0C-45C1-8859-81FA8EAE48B2}">
      <dsp:nvSpPr>
        <dsp:cNvPr id="0" name=""/>
        <dsp:cNvSpPr/>
      </dsp:nvSpPr>
      <dsp:spPr>
        <a:xfrm rot="3236451">
          <a:off x="5679819" y="4367890"/>
          <a:ext cx="337545" cy="659248"/>
        </a:xfrm>
        <a:prstGeom prst="rightArrow">
          <a:avLst>
            <a:gd name="adj1" fmla="val 60000"/>
            <a:gd name="adj2" fmla="val 50000"/>
          </a:avLst>
        </a:prstGeom>
        <a:solidFill>
          <a:srgbClr val="66990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700648" y="4458809"/>
        <a:ext cx="236282" cy="395548"/>
      </dsp:txXfrm>
    </dsp:sp>
    <dsp:sp modelId="{64DB9B22-B6CA-4364-AD70-045EC0522189}">
      <dsp:nvSpPr>
        <dsp:cNvPr id="0" name=""/>
        <dsp:cNvSpPr/>
      </dsp:nvSpPr>
      <dsp:spPr>
        <a:xfrm>
          <a:off x="5793523" y="4747989"/>
          <a:ext cx="1743708" cy="1656018"/>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Identify need, targeted support</a:t>
          </a:r>
          <a:endParaRPr lang="en-GB" sz="1200" b="0" kern="1200" dirty="0">
            <a:solidFill>
              <a:schemeClr val="tx1"/>
            </a:solidFill>
            <a:latin typeface="Aharoni" panose="02010803020104030203" pitchFamily="2" charset="-79"/>
            <a:cs typeface="Aharoni" panose="02010803020104030203" pitchFamily="2" charset="-79"/>
          </a:endParaRPr>
        </a:p>
      </dsp:txBody>
      <dsp:txXfrm>
        <a:off x="6048883" y="4990507"/>
        <a:ext cx="1232988" cy="1170982"/>
      </dsp:txXfrm>
    </dsp:sp>
    <dsp:sp modelId="{9300B022-BE95-4D19-B35D-88CB8E9BFB5D}">
      <dsp:nvSpPr>
        <dsp:cNvPr id="0" name=""/>
        <dsp:cNvSpPr/>
      </dsp:nvSpPr>
      <dsp:spPr>
        <a:xfrm rot="218237">
          <a:off x="6517023" y="3265165"/>
          <a:ext cx="393526" cy="659248"/>
        </a:xfrm>
        <a:prstGeom prst="rightArrow">
          <a:avLst>
            <a:gd name="adj1" fmla="val 60000"/>
            <a:gd name="adj2" fmla="val 50000"/>
          </a:avLst>
        </a:prstGeom>
        <a:solidFill>
          <a:srgbClr val="FF660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6517142" y="3393270"/>
        <a:ext cx="275468" cy="395548"/>
      </dsp:txXfrm>
    </dsp:sp>
    <dsp:sp modelId="{B039F8FA-F5D9-4F21-B379-6BA78C73E49A}">
      <dsp:nvSpPr>
        <dsp:cNvPr id="0" name=""/>
        <dsp:cNvSpPr/>
      </dsp:nvSpPr>
      <dsp:spPr>
        <a:xfrm>
          <a:off x="7093458" y="2846337"/>
          <a:ext cx="1743708" cy="1656018"/>
        </a:xfrm>
        <a:prstGeom prst="ellipse">
          <a:avLst/>
        </a:prstGeom>
        <a:solidFill>
          <a:srgbClr val="CCCC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haroni" panose="02010803020104030203" pitchFamily="2" charset="-79"/>
            </a:rPr>
            <a:t>Supports wellbeing and provides appropriate CPD</a:t>
          </a:r>
          <a:endParaRPr lang="en-GB" sz="1200" b="0" kern="1200" dirty="0">
            <a:solidFill>
              <a:schemeClr val="tx1"/>
            </a:solidFill>
            <a:latin typeface="Aharoni" panose="02010803020104030203" pitchFamily="2" charset="-79"/>
            <a:cs typeface="Aharoni" panose="02010803020104030203" pitchFamily="2" charset="-79"/>
          </a:endParaRPr>
        </a:p>
      </dsp:txBody>
      <dsp:txXfrm>
        <a:off x="7348818" y="3088855"/>
        <a:ext cx="1232988" cy="1170982"/>
      </dsp:txXfrm>
    </dsp:sp>
    <dsp:sp modelId="{F43BCF4E-03BF-4B48-B6C2-FEB7C6EF7F9A}">
      <dsp:nvSpPr>
        <dsp:cNvPr id="0" name=""/>
        <dsp:cNvSpPr/>
      </dsp:nvSpPr>
      <dsp:spPr>
        <a:xfrm rot="10474812">
          <a:off x="3456652" y="3309883"/>
          <a:ext cx="350070"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3561438" y="3436773"/>
        <a:ext cx="245049" cy="395548"/>
      </dsp:txXfrm>
    </dsp:sp>
    <dsp:sp modelId="{257B0EEF-CAEE-4F28-A631-9E2982D7EEC0}">
      <dsp:nvSpPr>
        <dsp:cNvPr id="0" name=""/>
        <dsp:cNvSpPr/>
      </dsp:nvSpPr>
      <dsp:spPr>
        <a:xfrm>
          <a:off x="1553655" y="2925935"/>
          <a:ext cx="1743708" cy="1656018"/>
        </a:xfrm>
        <a:prstGeom prst="ellipse">
          <a:avLst/>
        </a:prstGeom>
        <a:solidFill>
          <a:srgbClr val="CC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Engagement and partnership with families and local communities </a:t>
          </a:r>
          <a:endParaRPr lang="en-GB" sz="1200" b="0" kern="1200" dirty="0">
            <a:solidFill>
              <a:schemeClr val="tx1"/>
            </a:solidFill>
            <a:latin typeface="Aharoni" panose="02010803020104030203" pitchFamily="2" charset="-79"/>
            <a:cs typeface="Aharoni" panose="02010803020104030203" pitchFamily="2" charset="-79"/>
          </a:endParaRPr>
        </a:p>
      </dsp:txBody>
      <dsp:txXfrm>
        <a:off x="1809015" y="3168453"/>
        <a:ext cx="1232988" cy="1170982"/>
      </dsp:txXfrm>
    </dsp:sp>
    <dsp:sp modelId="{344A5D1C-0830-4812-A45B-1A7AF62A5F75}">
      <dsp:nvSpPr>
        <dsp:cNvPr id="0" name=""/>
        <dsp:cNvSpPr/>
      </dsp:nvSpPr>
      <dsp:spPr>
        <a:xfrm rot="13146917">
          <a:off x="3746199" y="2202576"/>
          <a:ext cx="439348" cy="659248"/>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3863233" y="2376002"/>
        <a:ext cx="307544" cy="395548"/>
      </dsp:txXfrm>
    </dsp:sp>
    <dsp:sp modelId="{51C9A702-9CBD-4CAD-BE71-BBBEA4061AAD}">
      <dsp:nvSpPr>
        <dsp:cNvPr id="0" name=""/>
        <dsp:cNvSpPr/>
      </dsp:nvSpPr>
      <dsp:spPr>
        <a:xfrm>
          <a:off x="2100509" y="896347"/>
          <a:ext cx="1743708" cy="1656018"/>
        </a:xfrm>
        <a:prstGeom prst="ellipse">
          <a:avLst/>
        </a:prstGeom>
        <a:solidFill>
          <a:srgbClr val="00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effectLst/>
              <a:latin typeface="Aharoni" panose="02010803020104030203" pitchFamily="2" charset="-79"/>
            </a:rPr>
            <a:t>Leadership and Management </a:t>
          </a:r>
          <a:endParaRPr lang="en-GB" sz="1200" b="0" kern="1200" dirty="0">
            <a:solidFill>
              <a:schemeClr val="tx1"/>
            </a:solidFill>
            <a:latin typeface="Aharoni" panose="02010803020104030203" pitchFamily="2" charset="-79"/>
            <a:cs typeface="Aharoni" panose="02010803020104030203" pitchFamily="2" charset="-79"/>
          </a:endParaRPr>
        </a:p>
      </dsp:txBody>
      <dsp:txXfrm>
        <a:off x="2355869" y="1138865"/>
        <a:ext cx="1232988" cy="117098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91073A-2261-4379-B19E-97D20EDC96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EF89E96-67A8-40F0-B513-ED8AEFD5386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CD64-A584-4EC2-A98B-EE161A1F7151}" type="datetimeFigureOut">
              <a:rPr lang="en-GB" smtClean="0"/>
              <a:t>28/04/2021</a:t>
            </a:fld>
            <a:endParaRPr lang="en-GB"/>
          </a:p>
        </p:txBody>
      </p:sp>
      <p:sp>
        <p:nvSpPr>
          <p:cNvPr id="4" name="Slide Image Placeholder 3">
            <a:extLst>
              <a:ext uri="{FF2B5EF4-FFF2-40B4-BE49-F238E27FC236}">
                <a16:creationId xmlns:a16="http://schemas.microsoft.com/office/drawing/2014/main" id="{232B0138-7B98-40B5-8555-B0FE1D80A0B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a:extLst>
              <a:ext uri="{FF2B5EF4-FFF2-40B4-BE49-F238E27FC236}">
                <a16:creationId xmlns:a16="http://schemas.microsoft.com/office/drawing/2014/main" id="{9729C9C6-BA3E-4D61-8CDF-0A091C6E362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A0E9F31-037F-4D63-891D-1EF4573035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a:extLst>
              <a:ext uri="{FF2B5EF4-FFF2-40B4-BE49-F238E27FC236}">
                <a16:creationId xmlns:a16="http://schemas.microsoft.com/office/drawing/2014/main" id="{02410B08-50E8-41D7-BFB3-E5D68F73895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B2731-9A63-4471-89E6-04E81DBCB11F}"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ravellerstimes.org.uk/heritage/roads-past-short-history-Britains-Gypsies-Roma-and-Traveller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7F2FA2-767C-4FFC-B94A-B2F2B2827A8F}"/>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Welcome to the second of our webinars focussing on nurturing wellbeing. This first session was an introduction to social and emotional learning as a whole school approach.  </a:t>
            </a:r>
            <a:r>
              <a:rPr lang="en-GB" sz="1200" b="1" i="0" kern="1200">
                <a:solidFill>
                  <a:schemeClr val="tx1"/>
                </a:solidFill>
                <a:effectLst/>
                <a:latin typeface="+mn-lt"/>
                <a:ea typeface="+mn-ea"/>
                <a:cs typeface="+mn-cs"/>
              </a:rPr>
              <a:t>This session </a:t>
            </a:r>
            <a:r>
              <a:rPr lang="en-GB" sz="1200" b="1" i="0" kern="1200" dirty="0">
                <a:solidFill>
                  <a:schemeClr val="tx1"/>
                </a:solidFill>
                <a:effectLst/>
                <a:latin typeface="+mn-lt"/>
                <a:ea typeface="+mn-ea"/>
                <a:cs typeface="+mn-cs"/>
              </a:rPr>
              <a:t>I want us to think about how we can create belonging, and connection in our classrooms and beyond.</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very sure this is familiar to all but let’s remind ourselves.  There are 9 protected characteristics; age, disability, gender reassignment, marriage and civil partnership, pregnancy and maternity, race, religion and belief, sex and sexual orientation.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Equality Act 2010 makes sure that people with particular characteristics are protected from discrimination. It is your right that you should not be treated differently based on a protected characteristic.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85750" indent="-285750">
              <a:buFont typeface="Arial" panose="020B0604020202020204" pitchFamily="34" charset="0"/>
              <a:buChar char="•"/>
            </a:pPr>
            <a:r>
              <a:rPr lang="en-GB" dirty="0"/>
              <a:t>Discrimination means unfair treatment of somebody based on a particular characteristic </a:t>
            </a:r>
          </a:p>
          <a:p>
            <a:pPr marL="285750" indent="-285750">
              <a:buFont typeface="Arial" panose="020B0604020202020204" pitchFamily="34" charset="0"/>
              <a:buChar char="•"/>
            </a:pPr>
            <a:r>
              <a:rPr lang="en-GB" dirty="0"/>
              <a:t>Rights are things you are born with that belong to you that nobody can take away </a:t>
            </a:r>
          </a:p>
          <a:p>
            <a:pPr marL="285750" indent="-285750">
              <a:buFont typeface="Arial" panose="020B0604020202020204" pitchFamily="34" charset="0"/>
              <a:buChar char="•"/>
            </a:pPr>
            <a:r>
              <a:rPr lang="en-GB" dirty="0"/>
              <a:t>While attending school there is no protection against age discrimination (unless in a 6th form, FE college or University) or marriage or civil partnerships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10</a:t>
            </a:fld>
            <a:endParaRPr lang="en-GB"/>
          </a:p>
        </p:txBody>
      </p:sp>
    </p:spTree>
    <p:extLst>
      <p:ext uri="{BB962C8B-B14F-4D97-AF65-F5344CB8AC3E}">
        <p14:creationId xmlns:p14="http://schemas.microsoft.com/office/powerpoint/2010/main" val="3623923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fully explore EDI you need a full day and an expert you have a few minutes and me, but I will do my best to explore some of the characteristics in more depth.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haroni" panose="02010803020104030203" pitchFamily="2" charset="-79"/>
                <a:cs typeface="Aharoni" panose="02010803020104030203" pitchFamily="2" charset="-79"/>
              </a:rPr>
              <a:t>BAME stands for black, Asian, minority ethnic and right now is the most widely used acronym for ethnicity in the UK.. </a:t>
            </a:r>
          </a:p>
          <a:p>
            <a:r>
              <a:rPr lang="en-GB" dirty="0" err="1">
                <a:latin typeface="Aharoni" panose="02010803020104030203" pitchFamily="2" charset="-79"/>
                <a:cs typeface="Aharoni" panose="02010803020104030203" pitchFamily="2" charset="-79"/>
              </a:rPr>
              <a:t>PoC</a:t>
            </a:r>
            <a:r>
              <a:rPr lang="en-GB" dirty="0">
                <a:latin typeface="Aharoni" panose="02010803020104030203" pitchFamily="2" charset="-79"/>
                <a:cs typeface="Aharoni" panose="02010803020104030203" pitchFamily="2" charset="-79"/>
              </a:rPr>
              <a:t> stands for people of colour and is more internationally used.  </a:t>
            </a:r>
          </a:p>
          <a:p>
            <a:r>
              <a:rPr lang="en-GB" dirty="0">
                <a:latin typeface="Aharoni" panose="02010803020104030203" pitchFamily="2" charset="-79"/>
                <a:cs typeface="Aharoni" panose="02010803020104030203" pitchFamily="2" charset="-79"/>
              </a:rPr>
              <a:t>We must appreciate neither term comes without criticism but it’s important to note these are widely accepted terms.  </a:t>
            </a:r>
          </a:p>
          <a:p>
            <a:r>
              <a:rPr lang="en-GB" dirty="0">
                <a:latin typeface="Aharoni" panose="02010803020104030203" pitchFamily="2" charset="-79"/>
                <a:cs typeface="Aharoni" panose="02010803020104030203" pitchFamily="2" charset="-79"/>
              </a:rPr>
              <a:t>As teachers it is imperative we understand the difference between ‘race’ and ‘ethnicity’.  Race historically describes a set of biological markers however this has been replaced with the idea that race is a social construct.  Ethnicity is seen to identify culture, traditions and social identity.  It’s learnable and less fixed.</a:t>
            </a:r>
          </a:p>
          <a:p>
            <a:r>
              <a:rPr lang="en-GB" dirty="0">
                <a:latin typeface="Aharoni" panose="02010803020104030203" pitchFamily="2" charset="-79"/>
                <a:cs typeface="Aharoni" panose="02010803020104030203" pitchFamily="2" charset="-79"/>
              </a:rPr>
              <a:t>Terminology around disability has changed; handicapped is no longer an acceptable term.  Language around disability is often self determined (as with other PCs) some people choose to have the person first; others do not</a:t>
            </a:r>
          </a:p>
          <a:p>
            <a:r>
              <a:rPr lang="en-GB" dirty="0">
                <a:latin typeface="Aharoni" panose="02010803020104030203" pitchFamily="2" charset="-79"/>
                <a:cs typeface="Aharoni" panose="02010803020104030203" pitchFamily="2" charset="-79"/>
              </a:rPr>
              <a:t>When describing sexuality, terminology is as varied as the spectrum of sexuality itself.  Terminology is rapidly changing.  Homosexual is problematic due to its pathological history. </a:t>
            </a:r>
          </a:p>
          <a:p>
            <a:r>
              <a:rPr lang="en-GB" dirty="0">
                <a:latin typeface="Aharoni" panose="02010803020104030203" pitchFamily="2" charset="-79"/>
                <a:cs typeface="Aharoni" panose="02010803020104030203" pitchFamily="2" charset="-79"/>
              </a:rPr>
              <a:t>It is pleasing to see that diversity of neurological processing in schools is being recognised.  The umbrella term is autism.  It is widely accepted that ASC (autistic spectrum condition) is preferable to ASD as condition is preferable to disorder.  Another term gaining traction is ‘</a:t>
            </a:r>
            <a:r>
              <a:rPr lang="en-GB" dirty="0" err="1">
                <a:latin typeface="Aharoni" panose="02010803020104030203" pitchFamily="2" charset="-79"/>
                <a:cs typeface="Aharoni" panose="02010803020104030203" pitchFamily="2" charset="-79"/>
              </a:rPr>
              <a:t>neurodiverse</a:t>
            </a:r>
            <a:r>
              <a:rPr lang="en-GB" dirty="0">
                <a:latin typeface="Aharoni" panose="02010803020104030203" pitchFamily="2" charset="-79"/>
                <a:cs typeface="Aharoni" panose="02010803020104030203" pitchFamily="2" charset="-79"/>
              </a:rPr>
              <a:t>’ and ‘neurotypical’ to reduce the use of the heavily loaded ‘normal’.</a:t>
            </a:r>
          </a:p>
          <a:p>
            <a:r>
              <a:rPr lang="en-GB" dirty="0">
                <a:latin typeface="Aharoni" panose="02010803020104030203" pitchFamily="2" charset="-79"/>
                <a:cs typeface="Aharoni" panose="02010803020104030203" pitchFamily="2" charset="-79"/>
              </a:rPr>
              <a:t>It is useful to keep up with what terms are used and if you are not sure what someone wants to be called; just ask.  It is a good idea to have regular training around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haroni" panose="02010803020104030203" pitchFamily="2" charset="-79"/>
                <a:cs typeface="Aharoni" panose="02010803020104030203" pitchFamily="2" charset="-79"/>
              </a:rPr>
              <a:t>I have shared a link to a short movie about the gypsy </a:t>
            </a:r>
            <a:r>
              <a:rPr lang="en-GB" dirty="0" err="1">
                <a:latin typeface="Aharoni" panose="02010803020104030203" pitchFamily="2" charset="-79"/>
                <a:cs typeface="Aharoni" panose="02010803020104030203" pitchFamily="2" charset="-79"/>
              </a:rPr>
              <a:t>roma</a:t>
            </a:r>
            <a:r>
              <a:rPr lang="en-GB" dirty="0">
                <a:latin typeface="Aharoni" panose="02010803020104030203" pitchFamily="2" charset="-79"/>
                <a:cs typeface="Aharoni" panose="02010803020104030203" pitchFamily="2" charset="-79"/>
              </a:rPr>
              <a:t> traveller (GRT) community narrated by teacher and </a:t>
            </a:r>
            <a:r>
              <a:rPr lang="en-GB" dirty="0" err="1">
                <a:latin typeface="Aharoni" panose="02010803020104030203" pitchFamily="2" charset="-79"/>
                <a:cs typeface="Aharoni" panose="02010803020104030203" pitchFamily="2" charset="-79"/>
              </a:rPr>
              <a:t>stortyteller</a:t>
            </a:r>
            <a:r>
              <a:rPr lang="en-GB" dirty="0">
                <a:latin typeface="Aharoni" panose="02010803020104030203" pitchFamily="2" charset="-79"/>
                <a:cs typeface="Aharoni" panose="02010803020104030203" pitchFamily="2" charset="-79"/>
              </a:rPr>
              <a:t> Richard O’Neill- </a:t>
            </a:r>
            <a:r>
              <a:rPr lang="en-GB" dirty="0">
                <a:latin typeface="Aharoni" panose="02010803020104030203" pitchFamily="2" charset="-79"/>
                <a:cs typeface="Aharoni" panose="02010803020104030203" pitchFamily="2" charset="-79"/>
                <a:hlinkClick r:id="rId3"/>
              </a:rPr>
              <a:t>Roads from the Past: A Short History of Britain's Gypsies, Roma and Travellers | Travellers Times</a:t>
            </a:r>
            <a:endParaRPr lang="en-GB" dirty="0">
              <a:latin typeface="Aharoni" panose="02010803020104030203" pitchFamily="2" charset="-79"/>
              <a:cs typeface="Aharoni" panose="02010803020104030203" pitchFamily="2" charset="-79"/>
            </a:endParaRPr>
          </a:p>
          <a:p>
            <a:r>
              <a:rPr lang="en-GB" dirty="0"/>
              <a:t>I began by acknowledging that last week was tough in a year that has been tough especially on those with one or more protected characteristic and their loved ones.  We have seen stories in the news surrounding all of these communities so again; lets hold space to reflect.  We need to think how world events impact the lives of the children we teach and their families.  They may not be feeling safe, may not be feeling welcome.</a:t>
            </a:r>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11</a:t>
            </a:fld>
            <a:endParaRPr lang="en-GB"/>
          </a:p>
        </p:txBody>
      </p:sp>
    </p:spTree>
    <p:extLst>
      <p:ext uri="{BB962C8B-B14F-4D97-AF65-F5344CB8AC3E}">
        <p14:creationId xmlns:p14="http://schemas.microsoft.com/office/powerpoint/2010/main" val="220803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spend time looking at a few words and phrases that have been talked about a lot this year in response to George Floyd’s murder.</a:t>
            </a:r>
          </a:p>
          <a:p>
            <a:endParaRPr lang="en-GB" dirty="0"/>
          </a:p>
          <a:p>
            <a:r>
              <a:rPr lang="en-GB" dirty="0"/>
              <a:t>As a local authority we have made a pledge to be antiracist.   Angela Davis made the famous quote, ‘It’s not enough to be non racist.  We must be anti-racist’ and you can click on John Amaechi to hear him expand on this.</a:t>
            </a:r>
          </a:p>
          <a:p>
            <a:endParaRPr lang="en-GB" dirty="0"/>
          </a:p>
          <a:p>
            <a:pPr fontAlgn="base"/>
            <a:r>
              <a:rPr lang="en-GB" sz="1200" b="1" kern="1200" dirty="0">
                <a:solidFill>
                  <a:schemeClr val="tx1"/>
                </a:solidFill>
                <a:effectLst/>
                <a:latin typeface="+mn-lt"/>
                <a:ea typeface="+mn-ea"/>
                <a:cs typeface="+mn-cs"/>
              </a:rPr>
              <a:t>Just want to raise a note of caution about cultural competence</a:t>
            </a:r>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Sometimes the terms cultural competence and anti-racism are used interchangeably in the UK.</a:t>
            </a:r>
          </a:p>
          <a:p>
            <a:pPr fontAlgn="base"/>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Cultural competence, broadly speaking, is the ability to work in culturally appropriate ways with people of various cultural backgrounds and in ways that are respectful of various values, worldviews, belief systems and cultural practices. Cultural competence is very important; especially in settings where it appears there is less diversity, but it is not antiracism; it doesn’t seek to reform structures or society.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Lastly I thought it would be helpful to explore the difference between equality and equity which I think this diagram does really well.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the left, the fans have been given equal support in the form of boxes but due to their height differences one now has a great view due to his existing height, the fan of average height has an okay view but the fan with the height disadvantage still can’t see.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the right the fans have been given the support they need so they have an equal opportunity to enjoy watching the match.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I cropped out two images; reality and liberation.  Have a think how they might look</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12</a:t>
            </a:fld>
            <a:endParaRPr lang="en-GB"/>
          </a:p>
        </p:txBody>
      </p:sp>
    </p:spTree>
    <p:extLst>
      <p:ext uri="{BB962C8B-B14F-4D97-AF65-F5344CB8AC3E}">
        <p14:creationId xmlns:p14="http://schemas.microsoft.com/office/powerpoint/2010/main" val="339900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the full diagram.</a:t>
            </a:r>
          </a:p>
          <a:p>
            <a:endParaRPr lang="en-GB" dirty="0"/>
          </a:p>
          <a:p>
            <a:r>
              <a:rPr lang="en-GB" dirty="0"/>
              <a:t>The reality being that some people easily excel, many just about cope and some do not achieve what they want and need to.  We have different amounts of privilege.</a:t>
            </a:r>
          </a:p>
          <a:p>
            <a:endParaRPr lang="en-GB" dirty="0"/>
          </a:p>
          <a:p>
            <a:r>
              <a:rPr lang="en-GB" dirty="0"/>
              <a:t>The ideal is that barriers to achievement are removed and there is no need for support.</a:t>
            </a:r>
          </a:p>
        </p:txBody>
      </p:sp>
      <p:sp>
        <p:nvSpPr>
          <p:cNvPr id="4" name="Slide Number Placeholder 3"/>
          <p:cNvSpPr>
            <a:spLocks noGrp="1"/>
          </p:cNvSpPr>
          <p:nvPr>
            <p:ph type="sldNum" sz="quarter" idx="5"/>
          </p:nvPr>
        </p:nvSpPr>
        <p:spPr/>
        <p:txBody>
          <a:bodyPr/>
          <a:lstStyle/>
          <a:p>
            <a:fld id="{5DDB2731-9A63-4471-89E6-04E81DBCB11F}" type="slidenum">
              <a:rPr lang="en-GB" smtClean="0"/>
              <a:t>13</a:t>
            </a:fld>
            <a:endParaRPr lang="en-GB"/>
          </a:p>
        </p:txBody>
      </p:sp>
    </p:spTree>
    <p:extLst>
      <p:ext uri="{BB962C8B-B14F-4D97-AF65-F5344CB8AC3E}">
        <p14:creationId xmlns:p14="http://schemas.microsoft.com/office/powerpoint/2010/main" val="149829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very aware that this is an emotive topic so again want to hold space for you to process.  You might want to use this diagram created to support antiracism in social work to identify where you sit.</a:t>
            </a:r>
          </a:p>
        </p:txBody>
      </p:sp>
      <p:sp>
        <p:nvSpPr>
          <p:cNvPr id="4" name="Slide Number Placeholder 3"/>
          <p:cNvSpPr>
            <a:spLocks noGrp="1"/>
          </p:cNvSpPr>
          <p:nvPr>
            <p:ph type="sldNum" sz="quarter" idx="5"/>
          </p:nvPr>
        </p:nvSpPr>
        <p:spPr/>
        <p:txBody>
          <a:bodyPr/>
          <a:lstStyle/>
          <a:p>
            <a:fld id="{5DDB2731-9A63-4471-89E6-04E81DBCB11F}" type="slidenum">
              <a:rPr lang="en-GB" smtClean="0"/>
              <a:t>14</a:t>
            </a:fld>
            <a:endParaRPr lang="en-GB"/>
          </a:p>
        </p:txBody>
      </p:sp>
    </p:spTree>
    <p:extLst>
      <p:ext uri="{BB962C8B-B14F-4D97-AF65-F5344CB8AC3E}">
        <p14:creationId xmlns:p14="http://schemas.microsoft.com/office/powerpoint/2010/main" val="72782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great news is that if you and your school do want to do the work that is needed; there is lots of excellent and accessible CPD and resources out there.  Diverse ED have recorded all their live sessions and the link is embedded.  BAMED have a wealth of useful stuff; How to be an Ally by Dr Muna Abdi is highly recommended.  A clear, concise and realistic read is Bennie Kara’s Diversity in schools which I finished in an hour.</a:t>
            </a:r>
          </a:p>
        </p:txBody>
      </p:sp>
      <p:sp>
        <p:nvSpPr>
          <p:cNvPr id="4" name="Slide Number Placeholder 3"/>
          <p:cNvSpPr>
            <a:spLocks noGrp="1"/>
          </p:cNvSpPr>
          <p:nvPr>
            <p:ph type="sldNum" sz="quarter" idx="5"/>
          </p:nvPr>
        </p:nvSpPr>
        <p:spPr/>
        <p:txBody>
          <a:bodyPr/>
          <a:lstStyle/>
          <a:p>
            <a:fld id="{5DDB2731-9A63-4471-89E6-04E81DBCB11F}" type="slidenum">
              <a:rPr lang="en-GB" smtClean="0"/>
              <a:t>15</a:t>
            </a:fld>
            <a:endParaRPr lang="en-GB"/>
          </a:p>
        </p:txBody>
      </p:sp>
    </p:spTree>
    <p:extLst>
      <p:ext uri="{BB962C8B-B14F-4D97-AF65-F5344CB8AC3E}">
        <p14:creationId xmlns:p14="http://schemas.microsoft.com/office/powerpoint/2010/main" val="389083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good news is there’s been a huge increase in the numbers of books by diverse authors and which include positive representation of the protected characteristics.  What makes a baby is excellent as it is inclusive of different families and different ways families are made.</a:t>
            </a:r>
          </a:p>
        </p:txBody>
      </p:sp>
      <p:sp>
        <p:nvSpPr>
          <p:cNvPr id="4" name="Slide Number Placeholder 3"/>
          <p:cNvSpPr>
            <a:spLocks noGrp="1"/>
          </p:cNvSpPr>
          <p:nvPr>
            <p:ph type="sldNum" sz="quarter" idx="5"/>
          </p:nvPr>
        </p:nvSpPr>
        <p:spPr/>
        <p:txBody>
          <a:bodyPr/>
          <a:lstStyle/>
          <a:p>
            <a:fld id="{5DDB2731-9A63-4471-89E6-04E81DBCB11F}" type="slidenum">
              <a:rPr lang="en-GB" smtClean="0"/>
              <a:t>16</a:t>
            </a:fld>
            <a:endParaRPr lang="en-GB"/>
          </a:p>
        </p:txBody>
      </p:sp>
    </p:spTree>
    <p:extLst>
      <p:ext uri="{BB962C8B-B14F-4D97-AF65-F5344CB8AC3E}">
        <p14:creationId xmlns:p14="http://schemas.microsoft.com/office/powerpoint/2010/main" val="416096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SEL framework there are many ways to teach about equity, diversity and inclusion- these are taken from the slides shared last session</a:t>
            </a:r>
          </a:p>
        </p:txBody>
      </p:sp>
      <p:sp>
        <p:nvSpPr>
          <p:cNvPr id="4" name="Slide Number Placeholder 3"/>
          <p:cNvSpPr>
            <a:spLocks noGrp="1"/>
          </p:cNvSpPr>
          <p:nvPr>
            <p:ph type="sldNum" sz="quarter" idx="5"/>
          </p:nvPr>
        </p:nvSpPr>
        <p:spPr/>
        <p:txBody>
          <a:bodyPr/>
          <a:lstStyle/>
          <a:p>
            <a:fld id="{5DDB2731-9A63-4471-89E6-04E81DBCB11F}" type="slidenum">
              <a:rPr lang="en-GB" smtClean="0"/>
              <a:t>17</a:t>
            </a:fld>
            <a:endParaRPr lang="en-GB"/>
          </a:p>
        </p:txBody>
      </p:sp>
    </p:spTree>
    <p:extLst>
      <p:ext uri="{BB962C8B-B14F-4D97-AF65-F5344CB8AC3E}">
        <p14:creationId xmlns:p14="http://schemas.microsoft.com/office/powerpoint/2010/main" val="21833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all systemic changes; equality, diversity and inclusion need a whole school approach to be effective.  I have curated some wellbeing resources which support this but I want to briefly mention the idea of decolonising the curriculum as you may have heard this term recently.  </a:t>
            </a:r>
          </a:p>
          <a:p>
            <a:endParaRPr lang="en-GB" dirty="0"/>
          </a:p>
          <a:p>
            <a:r>
              <a:rPr lang="en-GB" dirty="0"/>
              <a:t>Again this is something that needs further explanation to do it justice but it based around the idea that people of colour (and this can be expanded to the other protected characteristics are not accurately represented in the curriculum.  It is only recently we are seeing the inclusion of African and Asia soldiers on Poppy Day.  </a:t>
            </a:r>
          </a:p>
          <a:p>
            <a:endParaRPr lang="en-GB" dirty="0"/>
          </a:p>
          <a:p>
            <a:r>
              <a:rPr lang="en-GB" dirty="0"/>
              <a:t>It is important the representation is intersectional </a:t>
            </a:r>
            <a:r>
              <a:rPr lang="en-GB" dirty="0" err="1"/>
              <a:t>eg</a:t>
            </a:r>
            <a:r>
              <a:rPr lang="en-GB" dirty="0"/>
              <a:t>; a person might have more that one protected characteristic and that the representation is broad.  </a:t>
            </a:r>
          </a:p>
          <a:p>
            <a:r>
              <a:rPr lang="en-GB" dirty="0"/>
              <a:t>I asked the audience; can you name any black British musicians? </a:t>
            </a:r>
          </a:p>
          <a:p>
            <a:r>
              <a:rPr lang="en-GB" dirty="0"/>
              <a:t>Then; can you name any black British sportspeople? can you name any black British academics? </a:t>
            </a:r>
          </a:p>
          <a:p>
            <a:r>
              <a:rPr lang="en-GB" dirty="0"/>
              <a:t>Were any categories easier?  Why is that? </a:t>
            </a:r>
          </a:p>
        </p:txBody>
      </p:sp>
      <p:sp>
        <p:nvSpPr>
          <p:cNvPr id="4" name="Slide Number Placeholder 3"/>
          <p:cNvSpPr>
            <a:spLocks noGrp="1"/>
          </p:cNvSpPr>
          <p:nvPr>
            <p:ph type="sldNum" sz="quarter" idx="5"/>
          </p:nvPr>
        </p:nvSpPr>
        <p:spPr/>
        <p:txBody>
          <a:bodyPr/>
          <a:lstStyle/>
          <a:p>
            <a:fld id="{5DDB2731-9A63-4471-89E6-04E81DBCB11F}" type="slidenum">
              <a:rPr lang="en-GB" smtClean="0"/>
              <a:t>18</a:t>
            </a:fld>
            <a:endParaRPr lang="en-GB"/>
          </a:p>
        </p:txBody>
      </p:sp>
    </p:spTree>
    <p:extLst>
      <p:ext uri="{BB962C8B-B14F-4D97-AF65-F5344CB8AC3E}">
        <p14:creationId xmlns:p14="http://schemas.microsoft.com/office/powerpoint/2010/main" val="222465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 space on that for a minute.</a:t>
            </a:r>
          </a:p>
          <a:p>
            <a:endParaRPr lang="en-GB" dirty="0"/>
          </a:p>
          <a:p>
            <a:r>
              <a:rPr lang="en-GB" dirty="0"/>
              <a:t>I was asked this in a webinar I attended last week and I thought of</a:t>
            </a:r>
          </a:p>
          <a:p>
            <a:endParaRPr lang="en-GB" dirty="0"/>
          </a:p>
          <a:p>
            <a:r>
              <a:rPr lang="en-GB" dirty="0"/>
              <a:t>Dr Maggie </a:t>
            </a:r>
            <a:r>
              <a:rPr lang="en-GB" dirty="0" err="1"/>
              <a:t>Aderin</a:t>
            </a:r>
            <a:r>
              <a:rPr lang="en-GB" dirty="0"/>
              <a:t>-Pocock- space scientist (she’s a PATHS role model and did </a:t>
            </a:r>
            <a:r>
              <a:rPr lang="en-GB" dirty="0" err="1"/>
              <a:t>Cbeebies</a:t>
            </a:r>
            <a:r>
              <a:rPr lang="en-GB" dirty="0"/>
              <a:t> Stargazing)</a:t>
            </a:r>
          </a:p>
          <a:p>
            <a:endParaRPr lang="en-GB" dirty="0"/>
          </a:p>
          <a:p>
            <a:r>
              <a:rPr lang="en-GB" dirty="0"/>
              <a:t>Dr David </a:t>
            </a:r>
            <a:r>
              <a:rPr lang="en-GB" dirty="0" err="1"/>
              <a:t>Olusoga</a:t>
            </a:r>
            <a:r>
              <a:rPr lang="en-GB" dirty="0"/>
              <a:t>- historian (just published a children’s version of Black and British)</a:t>
            </a:r>
          </a:p>
          <a:p>
            <a:endParaRPr lang="en-GB" dirty="0"/>
          </a:p>
          <a:p>
            <a:r>
              <a:rPr lang="en-GB" dirty="0"/>
              <a:t>Dr Shola </a:t>
            </a:r>
            <a:r>
              <a:rPr lang="en-GB" dirty="0" err="1"/>
              <a:t>Mos</a:t>
            </a:r>
            <a:r>
              <a:rPr lang="en-GB" dirty="0"/>
              <a:t> </a:t>
            </a:r>
            <a:r>
              <a:rPr lang="en-GB" dirty="0" err="1"/>
              <a:t>Shogbamimu</a:t>
            </a:r>
            <a:r>
              <a:rPr lang="en-GB" dirty="0"/>
              <a:t>- lawyer (you might have seen her on GMB a few weeks ago)</a:t>
            </a:r>
          </a:p>
          <a:p>
            <a:endParaRPr lang="en-GB" dirty="0"/>
          </a:p>
          <a:p>
            <a:r>
              <a:rPr lang="en-GB" dirty="0"/>
              <a:t>Laura Henry Allain- Educator and creator of JoJo and Gran </a:t>
            </a:r>
            <a:r>
              <a:rPr lang="en-GB" dirty="0" err="1"/>
              <a:t>Gran</a:t>
            </a:r>
            <a:r>
              <a:rPr lang="en-GB" dirty="0"/>
              <a:t>,</a:t>
            </a:r>
            <a:r>
              <a:rPr lang="en-GB" sz="1200" b="0" i="0" kern="1200" dirty="0">
                <a:solidFill>
                  <a:schemeClr val="tx1"/>
                </a:solidFill>
                <a:effectLst/>
                <a:latin typeface="+mn-lt"/>
                <a:ea typeface="+mn-ea"/>
                <a:cs typeface="+mn-cs"/>
              </a:rPr>
              <a:t> the first animated series to centre on a Black British family.</a:t>
            </a:r>
          </a:p>
          <a:p>
            <a:endParaRPr lang="en-GB" dirty="0"/>
          </a:p>
          <a:p>
            <a:r>
              <a:rPr lang="en-GB" dirty="0"/>
              <a:t>All have written books and most are activists</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19</a:t>
            </a:fld>
            <a:endParaRPr lang="en-GB"/>
          </a:p>
        </p:txBody>
      </p:sp>
    </p:spTree>
    <p:extLst>
      <p:ext uri="{BB962C8B-B14F-4D97-AF65-F5344CB8AC3E}">
        <p14:creationId xmlns:p14="http://schemas.microsoft.com/office/powerpoint/2010/main" val="147806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my session aims which focus on the need to teach about and provide information on emotional wellbeing and mental health.</a:t>
            </a:r>
          </a:p>
          <a:p>
            <a:endParaRPr lang="en-GB" dirty="0"/>
          </a:p>
          <a:p>
            <a:r>
              <a:rPr lang="en-GB" dirty="0"/>
              <a:t>There are a number of resources that go with this presentation which you can access along with last week’s part one session and accompanying resources.</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2</a:t>
            </a:fld>
            <a:endParaRPr lang="en-GB"/>
          </a:p>
        </p:txBody>
      </p:sp>
    </p:spTree>
    <p:extLst>
      <p:ext uri="{BB962C8B-B14F-4D97-AF65-F5344CB8AC3E}">
        <p14:creationId xmlns:p14="http://schemas.microsoft.com/office/powerpoint/2010/main" val="3460636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stop talking for a minute before I go through some resources to support wellbeing.   I saw this at the weekend and thought it was too good not to share; for those of you that don’t know </a:t>
            </a:r>
            <a:r>
              <a:rPr lang="en-GB" dirty="0" err="1"/>
              <a:t>Cbeebies</a:t>
            </a:r>
            <a:r>
              <a:rPr lang="en-GB" dirty="0"/>
              <a:t> do a bedtime story, much like oldies such as myself watched as children.  They are available on catch up and really do choose excellent books and have some great readers.  Click on the link to watch it.</a:t>
            </a:r>
          </a:p>
          <a:p>
            <a:endParaRPr lang="en-GB" dirty="0"/>
          </a:p>
          <a:p>
            <a:r>
              <a:rPr lang="en-GB" dirty="0"/>
              <a:t>SHARE VIDEO</a:t>
            </a:r>
          </a:p>
        </p:txBody>
      </p:sp>
      <p:sp>
        <p:nvSpPr>
          <p:cNvPr id="4" name="Slide Number Placeholder 3"/>
          <p:cNvSpPr>
            <a:spLocks noGrp="1"/>
          </p:cNvSpPr>
          <p:nvPr>
            <p:ph type="sldNum" sz="quarter" idx="5"/>
          </p:nvPr>
        </p:nvSpPr>
        <p:spPr/>
        <p:txBody>
          <a:bodyPr/>
          <a:lstStyle/>
          <a:p>
            <a:fld id="{5DDB2731-9A63-4471-89E6-04E81DBCB11F}" type="slidenum">
              <a:rPr lang="en-GB" smtClean="0"/>
              <a:t>20</a:t>
            </a:fld>
            <a:endParaRPr lang="en-GB"/>
          </a:p>
        </p:txBody>
      </p:sp>
    </p:spTree>
    <p:extLst>
      <p:ext uri="{BB962C8B-B14F-4D97-AF65-F5344CB8AC3E}">
        <p14:creationId xmlns:p14="http://schemas.microsoft.com/office/powerpoint/2010/main" val="153548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Last session we talked about</a:t>
            </a:r>
            <a:r>
              <a:rPr lang="en-GB" b="0" dirty="0"/>
              <a:t> the 5 ways of wellbeing which is the Public Health model that has been adopted by Norfolk and promoted to children, young people and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Smile </a:t>
            </a:r>
            <a:r>
              <a:rPr lang="en-GB" b="0" dirty="0"/>
              <a:t>is a child friendly version of this</a:t>
            </a:r>
            <a:r>
              <a:rPr lang="en-GB" b="1" dirty="0"/>
              <a:t>. </a:t>
            </a:r>
          </a:p>
          <a:p>
            <a:r>
              <a:rPr lang="en-GB" b="1" dirty="0"/>
              <a:t>Socialise (connect), </a:t>
            </a:r>
          </a:p>
          <a:p>
            <a:r>
              <a:rPr lang="en-GB" b="1" dirty="0"/>
              <a:t>Move (Be active) </a:t>
            </a:r>
          </a:p>
          <a:p>
            <a:r>
              <a:rPr lang="en-GB" b="1" dirty="0"/>
              <a:t>Interest (Take notice),</a:t>
            </a:r>
          </a:p>
          <a:p>
            <a:r>
              <a:rPr lang="en-GB" b="1" dirty="0"/>
              <a:t>Learn, </a:t>
            </a:r>
          </a:p>
          <a:p>
            <a:r>
              <a:rPr lang="en-GB" b="1" dirty="0"/>
              <a:t>Engage (Give)  </a:t>
            </a:r>
          </a:p>
          <a:p>
            <a:endParaRPr lang="en-GB" b="1" dirty="0"/>
          </a:p>
          <a:p>
            <a:r>
              <a:rPr lang="en-GB" b="1" dirty="0"/>
              <a:t>Our suggested SEL curriculum is based around the SMILE model</a:t>
            </a:r>
          </a:p>
        </p:txBody>
      </p:sp>
      <p:sp>
        <p:nvSpPr>
          <p:cNvPr id="4" name="Slide Number Placeholder 3"/>
          <p:cNvSpPr>
            <a:spLocks noGrp="1"/>
          </p:cNvSpPr>
          <p:nvPr>
            <p:ph type="sldNum" sz="quarter" idx="5"/>
          </p:nvPr>
        </p:nvSpPr>
        <p:spPr/>
        <p:txBody>
          <a:bodyPr/>
          <a:lstStyle/>
          <a:p>
            <a:fld id="{4477A83C-E201-4473-A081-97C4AEFB7471}" type="slidenum">
              <a:rPr lang="en-GB" smtClean="0"/>
              <a:t>21</a:t>
            </a:fld>
            <a:endParaRPr lang="en-GB"/>
          </a:p>
        </p:txBody>
      </p:sp>
    </p:spTree>
    <p:extLst>
      <p:ext uri="{BB962C8B-B14F-4D97-AF65-F5344CB8AC3E}">
        <p14:creationId xmlns:p14="http://schemas.microsoft.com/office/powerpoint/2010/main" val="3979987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 would like you to do; if you haven’t already is to dedicate 15/20 minutes a day to a SMILE session.  Ideally the first part of the day.  I have designed this being mindful that not all children might be in school so I hope they would work remotely and could be delivered by a parent or carer.  I have chosen activities to form a social therapy type curriculum; what we might call self care when practised as adults.</a:t>
            </a:r>
          </a:p>
          <a:p>
            <a:endParaRPr lang="en-GB" dirty="0"/>
          </a:p>
          <a:p>
            <a:r>
              <a:rPr lang="en-GB" dirty="0"/>
              <a:t>There’s 5 sessions a week.  One is </a:t>
            </a:r>
            <a:r>
              <a:rPr lang="en-GB" b="1" dirty="0"/>
              <a:t>socialise</a:t>
            </a:r>
            <a:r>
              <a:rPr lang="en-GB" dirty="0"/>
              <a:t> which is based on Andrew </a:t>
            </a:r>
            <a:r>
              <a:rPr lang="en-GB" dirty="0" err="1"/>
              <a:t>Moffat’s</a:t>
            </a:r>
            <a:r>
              <a:rPr lang="en-GB" dirty="0"/>
              <a:t> ‘No Outsiders’ programme where picture books and circle time type discussions around RSE themes are had.  I have chosen books that follow the SEL theme and order and with them is a drawing activity.  This could easily be done at a different part of the day.  I have also included a resources that has linked screen free activities; the socialise screen free games come from our friends who deliver PATHS for Barnardos .  When I started these resources not all pupils were back and as I had started I finished.  The activity in the purple is the screen free one.</a:t>
            </a:r>
          </a:p>
        </p:txBody>
      </p:sp>
      <p:sp>
        <p:nvSpPr>
          <p:cNvPr id="4" name="Slide Number Placeholder 3"/>
          <p:cNvSpPr>
            <a:spLocks noGrp="1"/>
          </p:cNvSpPr>
          <p:nvPr>
            <p:ph type="sldNum" sz="quarter" idx="5"/>
          </p:nvPr>
        </p:nvSpPr>
        <p:spPr/>
        <p:txBody>
          <a:bodyPr/>
          <a:lstStyle/>
          <a:p>
            <a:fld id="{5DDB2731-9A63-4471-89E6-04E81DBCB11F}" type="slidenum">
              <a:rPr lang="en-GB" smtClean="0"/>
              <a:t>22</a:t>
            </a:fld>
            <a:endParaRPr lang="en-GB"/>
          </a:p>
        </p:txBody>
      </p:sp>
    </p:spTree>
    <p:extLst>
      <p:ext uri="{BB962C8B-B14F-4D97-AF65-F5344CB8AC3E}">
        <p14:creationId xmlns:p14="http://schemas.microsoft.com/office/powerpoint/2010/main" val="2992923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is move which is a collection of different dance activities I hope the children and you will enjoy.  I have included move activities for differentiation from </a:t>
            </a:r>
            <a:r>
              <a:rPr lang="en-GB" dirty="0" err="1"/>
              <a:t>Cbeebies</a:t>
            </a:r>
            <a:r>
              <a:rPr lang="en-GB" dirty="0"/>
              <a:t> and Tiny Toes Ballet.</a:t>
            </a:r>
          </a:p>
          <a:p>
            <a:endParaRPr lang="en-GB" dirty="0"/>
          </a:p>
          <a:p>
            <a:r>
              <a:rPr lang="en-GB" dirty="0"/>
              <a:t>The move screen free games come from Miss Williams 29 who kindly shared her resource of games that could be played socially distanced if needed.</a:t>
            </a:r>
          </a:p>
        </p:txBody>
      </p:sp>
      <p:sp>
        <p:nvSpPr>
          <p:cNvPr id="4" name="Slide Number Placeholder 3"/>
          <p:cNvSpPr>
            <a:spLocks noGrp="1"/>
          </p:cNvSpPr>
          <p:nvPr>
            <p:ph type="sldNum" sz="quarter" idx="5"/>
          </p:nvPr>
        </p:nvSpPr>
        <p:spPr/>
        <p:txBody>
          <a:bodyPr/>
          <a:lstStyle/>
          <a:p>
            <a:fld id="{5DDB2731-9A63-4471-89E6-04E81DBCB11F}" type="slidenum">
              <a:rPr lang="en-GB" smtClean="0"/>
              <a:t>23</a:t>
            </a:fld>
            <a:endParaRPr lang="en-GB"/>
          </a:p>
        </p:txBody>
      </p:sp>
    </p:spTree>
    <p:extLst>
      <p:ext uri="{BB962C8B-B14F-4D97-AF65-F5344CB8AC3E}">
        <p14:creationId xmlns:p14="http://schemas.microsoft.com/office/powerpoint/2010/main" val="3745260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thought we’d raise our cultural capital for interest and it’s focusing on art.  I have found a lovely resource Kindly shared by Emma Cate so there’s a work of art a week linked to the SEL theme from Learn.  You have the picture and some questions linked to it from Emma.  The screen free content comes from they hugely talented Darrell </a:t>
            </a:r>
            <a:r>
              <a:rPr lang="en-GB" dirty="0" err="1"/>
              <a:t>Wakelam</a:t>
            </a:r>
            <a:r>
              <a:rPr lang="en-GB" dirty="0"/>
              <a:t>.  He’s got some great ideas for junk modelling and I have selected ones linked to the books used in Socialise.</a:t>
            </a:r>
          </a:p>
        </p:txBody>
      </p:sp>
      <p:sp>
        <p:nvSpPr>
          <p:cNvPr id="4" name="Slide Number Placeholder 3"/>
          <p:cNvSpPr>
            <a:spLocks noGrp="1"/>
          </p:cNvSpPr>
          <p:nvPr>
            <p:ph type="sldNum" sz="quarter" idx="5"/>
          </p:nvPr>
        </p:nvSpPr>
        <p:spPr/>
        <p:txBody>
          <a:bodyPr/>
          <a:lstStyle/>
          <a:p>
            <a:fld id="{5DDB2731-9A63-4471-89E6-04E81DBCB11F}" type="slidenum">
              <a:rPr lang="en-GB" smtClean="0"/>
              <a:t>24</a:t>
            </a:fld>
            <a:endParaRPr lang="en-GB"/>
          </a:p>
        </p:txBody>
      </p:sp>
    </p:spTree>
    <p:extLst>
      <p:ext uri="{BB962C8B-B14F-4D97-AF65-F5344CB8AC3E}">
        <p14:creationId xmlns:p14="http://schemas.microsoft.com/office/powerpoint/2010/main" val="83681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 uses animated short movies which demonstrate the themes from the SEL framework.  You watch the move then discuss it.  The learn screen free mindfulness drawing comes from our friends who deliver PATHS for Barnardos.  Each one corresponds with the SEL theme.  We also think it would be lovely if your class chooses a dance to perfect; practicing it each week or more if possible.  I will explain more at the end. </a:t>
            </a:r>
          </a:p>
        </p:txBody>
      </p:sp>
      <p:sp>
        <p:nvSpPr>
          <p:cNvPr id="4" name="Slide Number Placeholder 3"/>
          <p:cNvSpPr>
            <a:spLocks noGrp="1"/>
          </p:cNvSpPr>
          <p:nvPr>
            <p:ph type="sldNum" sz="quarter" idx="5"/>
          </p:nvPr>
        </p:nvSpPr>
        <p:spPr/>
        <p:txBody>
          <a:bodyPr/>
          <a:lstStyle/>
          <a:p>
            <a:fld id="{5DDB2731-9A63-4471-89E6-04E81DBCB11F}" type="slidenum">
              <a:rPr lang="en-GB" smtClean="0"/>
              <a:t>25</a:t>
            </a:fld>
            <a:endParaRPr lang="en-GB"/>
          </a:p>
        </p:txBody>
      </p:sp>
    </p:spTree>
    <p:extLst>
      <p:ext uri="{BB962C8B-B14F-4D97-AF65-F5344CB8AC3E}">
        <p14:creationId xmlns:p14="http://schemas.microsoft.com/office/powerpoint/2010/main" val="307202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explore into the 5 learn elements further this slide deck might be useful.  I created this resource for PATHS schools to share with families last year to support SEL remotely.  For schools that don’t do PATHS this may be useful for Parent Support Advisors or pastoral leads.</a:t>
            </a:r>
          </a:p>
        </p:txBody>
      </p:sp>
      <p:sp>
        <p:nvSpPr>
          <p:cNvPr id="4" name="Slide Number Placeholder 3"/>
          <p:cNvSpPr>
            <a:spLocks noGrp="1"/>
          </p:cNvSpPr>
          <p:nvPr>
            <p:ph type="sldNum" sz="quarter" idx="5"/>
          </p:nvPr>
        </p:nvSpPr>
        <p:spPr/>
        <p:txBody>
          <a:bodyPr/>
          <a:lstStyle/>
          <a:p>
            <a:fld id="{5DDB2731-9A63-4471-89E6-04E81DBCB11F}" type="slidenum">
              <a:rPr lang="en-GB" smtClean="0"/>
              <a:t>26</a:t>
            </a:fld>
            <a:endParaRPr lang="en-GB"/>
          </a:p>
        </p:txBody>
      </p:sp>
    </p:spTree>
    <p:extLst>
      <p:ext uri="{BB962C8B-B14F-4D97-AF65-F5344CB8AC3E}">
        <p14:creationId xmlns:p14="http://schemas.microsoft.com/office/powerpoint/2010/main" val="372002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 Friday we’d like you to end the week engaging; giving thanks.  We would like the children to hear others giving thanks; their HT, someone from the community, maybe we can get some local celebrities to share theirs.  Just a couple of minutes.  Then there’s a chance for the children to reflect on what they are grateful for as part of a gratitude journal.  Different weeks will have a different theme; linked to the SEL theme.  </a:t>
            </a:r>
          </a:p>
        </p:txBody>
      </p:sp>
      <p:sp>
        <p:nvSpPr>
          <p:cNvPr id="4" name="Slide Number Placeholder 3"/>
          <p:cNvSpPr>
            <a:spLocks noGrp="1"/>
          </p:cNvSpPr>
          <p:nvPr>
            <p:ph type="sldNum" sz="quarter" idx="5"/>
          </p:nvPr>
        </p:nvSpPr>
        <p:spPr/>
        <p:txBody>
          <a:bodyPr/>
          <a:lstStyle/>
          <a:p>
            <a:fld id="{5DDB2731-9A63-4471-89E6-04E81DBCB11F}" type="slidenum">
              <a:rPr lang="en-GB" smtClean="0"/>
              <a:t>27</a:t>
            </a:fld>
            <a:endParaRPr lang="en-GB"/>
          </a:p>
        </p:txBody>
      </p:sp>
    </p:spTree>
    <p:extLst>
      <p:ext uri="{BB962C8B-B14F-4D97-AF65-F5344CB8AC3E}">
        <p14:creationId xmlns:p14="http://schemas.microsoft.com/office/powerpoint/2010/main" val="491805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put the timetable together in the order of SMILE but I think it would actually work best beginning with Learn, Socialise in the middle and finishing with Engage.  Move and Interest are more flexible.  These are the sessions that require a screen.</a:t>
            </a:r>
          </a:p>
        </p:txBody>
      </p:sp>
      <p:sp>
        <p:nvSpPr>
          <p:cNvPr id="4" name="Slide Number Placeholder 3"/>
          <p:cNvSpPr>
            <a:spLocks noGrp="1"/>
          </p:cNvSpPr>
          <p:nvPr>
            <p:ph type="sldNum" sz="quarter" idx="5"/>
          </p:nvPr>
        </p:nvSpPr>
        <p:spPr/>
        <p:txBody>
          <a:bodyPr/>
          <a:lstStyle/>
          <a:p>
            <a:fld id="{BCB4669B-3914-401A-99E6-3C37B9F9072C}" type="slidenum">
              <a:rPr lang="en-GB" smtClean="0"/>
              <a:t>28</a:t>
            </a:fld>
            <a:endParaRPr lang="en-GB"/>
          </a:p>
        </p:txBody>
      </p:sp>
    </p:spTree>
    <p:extLst>
      <p:ext uri="{BB962C8B-B14F-4D97-AF65-F5344CB8AC3E}">
        <p14:creationId xmlns:p14="http://schemas.microsoft.com/office/powerpoint/2010/main" val="1085444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for each screen based activity there is a linked screen free activity.</a:t>
            </a:r>
          </a:p>
        </p:txBody>
      </p:sp>
      <p:sp>
        <p:nvSpPr>
          <p:cNvPr id="4" name="Slide Number Placeholder 3"/>
          <p:cNvSpPr>
            <a:spLocks noGrp="1"/>
          </p:cNvSpPr>
          <p:nvPr>
            <p:ph type="sldNum" sz="quarter" idx="5"/>
          </p:nvPr>
        </p:nvSpPr>
        <p:spPr/>
        <p:txBody>
          <a:bodyPr/>
          <a:lstStyle/>
          <a:p>
            <a:fld id="{5DDB2731-9A63-4471-89E6-04E81DBCB11F}" type="slidenum">
              <a:rPr lang="en-GB" smtClean="0"/>
              <a:t>29</a:t>
            </a:fld>
            <a:endParaRPr lang="en-GB"/>
          </a:p>
        </p:txBody>
      </p:sp>
    </p:spTree>
    <p:extLst>
      <p:ext uri="{BB962C8B-B14F-4D97-AF65-F5344CB8AC3E}">
        <p14:creationId xmlns:p14="http://schemas.microsoft.com/office/powerpoint/2010/main" val="285237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CE53E1-E081-4BE0-9284-319EA20C7F95}"/>
              </a:ext>
            </a:extLst>
          </p:cNvPr>
          <p:cNvSpPr>
            <a:spLocks noGrp="1"/>
          </p:cNvSpPr>
          <p:nvPr>
            <p:ph type="body" idx="1"/>
          </p:nvPr>
        </p:nvSpPr>
        <p:spPr/>
        <p:txBody>
          <a:bodyPr/>
          <a:lstStyle/>
          <a:p>
            <a:pPr>
              <a:defRPr/>
            </a:pPr>
            <a:r>
              <a:rPr lang="en-GB" sz="1200" b="0" u="none" dirty="0"/>
              <a:t>We want this to be a safe space for people so here is a group agreement. </a:t>
            </a:r>
          </a:p>
          <a:p>
            <a:pPr>
              <a:defRPr/>
            </a:pPr>
            <a:r>
              <a:rPr lang="en-GB" sz="1200" b="0" u="none" dirty="0"/>
              <a:t>There are some points for 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t>This was delivered in been a tough week in an already tough year and we talk about sensitive yet important issues.  There will be points where we pause to hold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“Holding space” means being physically, mentally, and emotionally present for someone.</a:t>
            </a:r>
            <a:r>
              <a:rPr lang="en-GB" b="0" dirty="0"/>
              <a:t> It means putting your focus on someone to support them as they process their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important for all our wellbeing.</a:t>
            </a:r>
            <a:endParaRPr lang="en-US" dirty="0"/>
          </a:p>
          <a:p>
            <a:pPr>
              <a:defRPr/>
            </a:pPr>
            <a:endParaRPr lang="en-GB" sz="1200" b="0" u="none" dirty="0"/>
          </a:p>
          <a:p>
            <a:pPr>
              <a:defRPr/>
            </a:pPr>
            <a:endParaRPr lang="en-GB" sz="1200" b="0" u="none" dirty="0"/>
          </a:p>
          <a:p>
            <a:pPr>
              <a:defRPr/>
            </a:pPr>
            <a:endParaRPr lang="en-GB" sz="1200" b="0" u="none" dirty="0"/>
          </a:p>
          <a:p>
            <a:pPr>
              <a:defRPr/>
            </a:pPr>
            <a:endParaRPr lang="en-GB" sz="1200" b="0" u="none" dirty="0"/>
          </a:p>
          <a:p>
            <a:pPr>
              <a:defRPr/>
            </a:pPr>
            <a:endParaRPr lang="en-GB" sz="1200" b="0" u="none" dirty="0"/>
          </a:p>
          <a:p>
            <a:pPr>
              <a:defRPr/>
            </a:pPr>
            <a:r>
              <a:rPr lang="en-GB" sz="1200" b="1" u="none" dirty="0"/>
              <a:t>CHECK CHAT.</a:t>
            </a:r>
            <a:endParaRPr lang="en-GB" sz="1200" b="1" u="none" dirty="0">
              <a:cs typeface="Calibri"/>
            </a:endParaRPr>
          </a:p>
          <a:p>
            <a:endParaRPr lang="en-GB" b="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cross referenced the 5 themes of learn against the Mental Wellbeing Outcomes from the latest RSE guidance.  It appears to cover them all but a one of week isn’t enough to properly embed the learning but hopefully it will be helpful.  I have also written some possible questions to ask about the short films.</a:t>
            </a:r>
          </a:p>
        </p:txBody>
      </p:sp>
      <p:sp>
        <p:nvSpPr>
          <p:cNvPr id="4" name="Slide Number Placeholder 3"/>
          <p:cNvSpPr>
            <a:spLocks noGrp="1"/>
          </p:cNvSpPr>
          <p:nvPr>
            <p:ph type="sldNum" sz="quarter" idx="5"/>
          </p:nvPr>
        </p:nvSpPr>
        <p:spPr/>
        <p:txBody>
          <a:bodyPr/>
          <a:lstStyle/>
          <a:p>
            <a:fld id="{5DDB2731-9A63-4471-89E6-04E81DBCB11F}" type="slidenum">
              <a:rPr lang="en-GB" smtClean="0"/>
              <a:t>30</a:t>
            </a:fld>
            <a:endParaRPr lang="en-GB"/>
          </a:p>
        </p:txBody>
      </p:sp>
    </p:spTree>
    <p:extLst>
      <p:ext uri="{BB962C8B-B14F-4D97-AF65-F5344CB8AC3E}">
        <p14:creationId xmlns:p14="http://schemas.microsoft.com/office/powerpoint/2010/main" val="3201793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made a couple of timetable templates so you can make your own and here are some links to additional resources; I have added some in response to feedback from the session</a:t>
            </a:r>
          </a:p>
        </p:txBody>
      </p:sp>
      <p:sp>
        <p:nvSpPr>
          <p:cNvPr id="4" name="Slide Number Placeholder 3"/>
          <p:cNvSpPr>
            <a:spLocks noGrp="1"/>
          </p:cNvSpPr>
          <p:nvPr>
            <p:ph type="sldNum" sz="quarter" idx="5"/>
          </p:nvPr>
        </p:nvSpPr>
        <p:spPr/>
        <p:txBody>
          <a:bodyPr/>
          <a:lstStyle/>
          <a:p>
            <a:fld id="{5DDB2731-9A63-4471-89E6-04E81DBCB11F}" type="slidenum">
              <a:rPr lang="en-GB" smtClean="0"/>
              <a:t>31</a:t>
            </a:fld>
            <a:endParaRPr lang="en-GB"/>
          </a:p>
        </p:txBody>
      </p:sp>
    </p:spTree>
    <p:extLst>
      <p:ext uri="{BB962C8B-B14F-4D97-AF65-F5344CB8AC3E}">
        <p14:creationId xmlns:p14="http://schemas.microsoft.com/office/powerpoint/2010/main" val="1033130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Individed is a great tool to equip pupils with the information that they need to make good decisions about their own emotional health and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Through different activities their wellbeing is assessed and activities and resources provided to help them improve it.  It is accessible at home and if teachers register their pupils they can track the assessments and also when resources are accessed.</a:t>
            </a:r>
          </a:p>
          <a:p>
            <a:endParaRPr lang="en-GB" dirty="0"/>
          </a:p>
          <a:p>
            <a:r>
              <a:rPr lang="en-GB" dirty="0"/>
              <a:t>It’s fully funded and the portal plus some support videos are linked here.</a:t>
            </a:r>
          </a:p>
        </p:txBody>
      </p:sp>
      <p:sp>
        <p:nvSpPr>
          <p:cNvPr id="4" name="Slide Number Placeholder 3"/>
          <p:cNvSpPr>
            <a:spLocks noGrp="1"/>
          </p:cNvSpPr>
          <p:nvPr>
            <p:ph type="sldNum" sz="quarter" idx="5"/>
          </p:nvPr>
        </p:nvSpPr>
        <p:spPr/>
        <p:txBody>
          <a:bodyPr/>
          <a:lstStyle/>
          <a:p>
            <a:fld id="{5DDB2731-9A63-4471-89E6-04E81DBCB11F}" type="slidenum">
              <a:rPr lang="en-GB" smtClean="0"/>
              <a:t>32</a:t>
            </a:fld>
            <a:endParaRPr lang="en-GB"/>
          </a:p>
        </p:txBody>
      </p:sp>
    </p:spTree>
    <p:extLst>
      <p:ext uri="{BB962C8B-B14F-4D97-AF65-F5344CB8AC3E}">
        <p14:creationId xmlns:p14="http://schemas.microsoft.com/office/powerpoint/2010/main" val="1339510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sure you all know about our one stop shop; Just One Norfolk.  This is the place to go to or to signpost parents and carers to if they need information, advice and guidance.</a:t>
            </a:r>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33</a:t>
            </a:fld>
            <a:endParaRPr lang="en-GB"/>
          </a:p>
        </p:txBody>
      </p:sp>
    </p:spTree>
    <p:extLst>
      <p:ext uri="{BB962C8B-B14F-4D97-AF65-F5344CB8AC3E}">
        <p14:creationId xmlns:p14="http://schemas.microsoft.com/office/powerpoint/2010/main" val="2743550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live webinar we collected these answers in chat; if you would like to share yours; please email me.</a:t>
            </a:r>
          </a:p>
        </p:txBody>
      </p:sp>
      <p:sp>
        <p:nvSpPr>
          <p:cNvPr id="4" name="Slide Number Placeholder 3"/>
          <p:cNvSpPr>
            <a:spLocks noGrp="1"/>
          </p:cNvSpPr>
          <p:nvPr>
            <p:ph type="sldNum" sz="quarter" idx="5"/>
          </p:nvPr>
        </p:nvSpPr>
        <p:spPr/>
        <p:txBody>
          <a:bodyPr/>
          <a:lstStyle/>
          <a:p>
            <a:fld id="{5DDB2731-9A63-4471-89E6-04E81DBCB11F}" type="slidenum">
              <a:rPr lang="en-GB" smtClean="0"/>
              <a:t>34</a:t>
            </a:fld>
            <a:endParaRPr lang="en-GB"/>
          </a:p>
        </p:txBody>
      </p:sp>
    </p:spTree>
    <p:extLst>
      <p:ext uri="{BB962C8B-B14F-4D97-AF65-F5344CB8AC3E}">
        <p14:creationId xmlns:p14="http://schemas.microsoft.com/office/powerpoint/2010/main" val="2561123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 we are the last slide of the day.  I hope you have enjoyed the session and I hope you and your pupils enjoy the activities and resources suggested.</a:t>
            </a:r>
          </a:p>
          <a:p>
            <a:endParaRPr lang="en-GB" dirty="0"/>
          </a:p>
          <a:p>
            <a:r>
              <a:rPr lang="en-GB" dirty="0"/>
              <a:t>I would love you to share anything you do in school and we have a Twitter account @</a:t>
            </a:r>
            <a:r>
              <a:rPr lang="en-GB" dirty="0" err="1"/>
              <a:t>sel_norfolk_sch</a:t>
            </a:r>
            <a:endParaRPr lang="en-GB" dirty="0"/>
          </a:p>
          <a:p>
            <a:endParaRPr lang="en-GB" dirty="0"/>
          </a:p>
          <a:p>
            <a:r>
              <a:rPr lang="en-GB" dirty="0"/>
              <a:t>Within Move there was the suggestion of learning a class dance; one of these; let me see you, the easiest, You’re welcome and sunflower; probably the hardest. </a:t>
            </a:r>
          </a:p>
          <a:p>
            <a:r>
              <a:rPr lang="en-GB" dirty="0"/>
              <a:t>It would be great to see these; maybe we could organise a zoom dance off in the summer term?  </a:t>
            </a:r>
          </a:p>
          <a:p>
            <a:r>
              <a:rPr lang="en-GB" dirty="0"/>
              <a:t>To inspire you I thought we could end with the </a:t>
            </a:r>
            <a:r>
              <a:rPr lang="en-GB" dirty="0" err="1"/>
              <a:t>Jerusalema</a:t>
            </a:r>
            <a:r>
              <a:rPr lang="en-GB" dirty="0"/>
              <a:t> dance challenge that boosted wellbeing globally last year.  There is a compilation from around the world embedded in the picture and also one done in Senegal which I included to show that Africa is more that </a:t>
            </a:r>
            <a:r>
              <a:rPr lang="en-GB" dirty="0" err="1"/>
              <a:t>Handa’s</a:t>
            </a:r>
            <a:r>
              <a:rPr lang="en-GB" dirty="0"/>
              <a:t> surprise.</a:t>
            </a:r>
          </a:p>
          <a:p>
            <a:endParaRPr lang="en-GB" dirty="0"/>
          </a:p>
          <a:p>
            <a:r>
              <a:rPr lang="en-GB" dirty="0"/>
              <a:t>PLAY VIDEO</a:t>
            </a:r>
          </a:p>
        </p:txBody>
      </p:sp>
      <p:sp>
        <p:nvSpPr>
          <p:cNvPr id="4" name="Slide Number Placeholder 3"/>
          <p:cNvSpPr>
            <a:spLocks noGrp="1"/>
          </p:cNvSpPr>
          <p:nvPr>
            <p:ph type="sldNum" sz="quarter" idx="5"/>
          </p:nvPr>
        </p:nvSpPr>
        <p:spPr/>
        <p:txBody>
          <a:bodyPr/>
          <a:lstStyle/>
          <a:p>
            <a:fld id="{5DDB2731-9A63-4471-89E6-04E81DBCB11F}" type="slidenum">
              <a:rPr lang="en-GB" smtClean="0"/>
              <a:t>35</a:t>
            </a:fld>
            <a:endParaRPr lang="en-GB"/>
          </a:p>
        </p:txBody>
      </p:sp>
    </p:spTree>
    <p:extLst>
      <p:ext uri="{BB962C8B-B14F-4D97-AF65-F5344CB8AC3E}">
        <p14:creationId xmlns:p14="http://schemas.microsoft.com/office/powerpoint/2010/main" val="56565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recap we are advocating schools adopt Social and Emotional Learning as a tool to improve the emotional wellbeing and mental health of pupils and the whole school community.  This means delivering lessons explicitly around mental health; ensuring pupils feel safe, having good role models and extending this from the classroom throughout the school, the family and the community.</a:t>
            </a:r>
          </a:p>
          <a:p>
            <a:endParaRPr lang="en-GB" dirty="0"/>
          </a:p>
          <a:p>
            <a:r>
              <a:rPr lang="en-GB" dirty="0"/>
              <a:t>The ultimate goal of SEL is to support the growth of empathy and compassion.  We need to; understand ours and others’ feelings, be able to talk about feelings and identify when the way we are feeling is not conducive to doing what we want; when our wellbeing is compromised.  We need the tools to self regulate; calm down or energise and to effectively problem solve and make plans.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SEL curriculum is based on the 5 competencies; ● Self-awareness ● Self-management ● Social awareness ● Relationship skills ● Responsible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Norfolk has supported primary schools to deliver SEL using the ‘PATHS’ programme and the programme is underpinned by the Golden Rule, </a:t>
            </a:r>
            <a:r>
              <a:rPr lang="ja-JP" altLang="en-US" sz="1200" b="1" dirty="0">
                <a:solidFill>
                  <a:srgbClr val="0070C0"/>
                </a:solidFill>
                <a:latin typeface="Aharoni" panose="02010803020104030203" pitchFamily="2" charset="-79"/>
                <a:cs typeface="Aharoni" panose="02010803020104030203" pitchFamily="2" charset="-79"/>
              </a:rPr>
              <a:t>“</a:t>
            </a:r>
            <a:r>
              <a:rPr lang="en-US" sz="1200" b="1" dirty="0">
                <a:solidFill>
                  <a:srgbClr val="0070C0"/>
                </a:solidFill>
                <a:latin typeface="Aharoni" panose="02010803020104030203" pitchFamily="2" charset="-79"/>
                <a:cs typeface="Aharoni" panose="02010803020104030203" pitchFamily="2" charset="-79"/>
              </a:rPr>
              <a:t>Treat Others the Way you Want to Be Treated</a:t>
            </a:r>
            <a:r>
              <a:rPr lang="ja-JP" altLang="en-US" sz="1200" b="1" dirty="0">
                <a:solidFill>
                  <a:srgbClr val="0070C0"/>
                </a:solidFill>
                <a:latin typeface="Aharoni" panose="02010803020104030203" pitchFamily="2" charset="-79"/>
                <a:cs typeface="Aharoni" panose="02010803020104030203" pitchFamily="2" charset="-79"/>
              </a:rPr>
              <a:t>”</a:t>
            </a:r>
            <a:endParaRPr lang="en-US" sz="1200" b="1" dirty="0">
              <a:solidFill>
                <a:srgbClr val="0070C0"/>
              </a:solidFill>
              <a:latin typeface="Aharoni" panose="02010803020104030203" pitchFamily="2" charset="-79"/>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4</a:t>
            </a:fld>
            <a:endParaRPr lang="en-GB"/>
          </a:p>
        </p:txBody>
      </p:sp>
    </p:spTree>
    <p:extLst>
      <p:ext uri="{BB962C8B-B14F-4D97-AF65-F5344CB8AC3E}">
        <p14:creationId xmlns:p14="http://schemas.microsoft.com/office/powerpoint/2010/main" val="86912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SEL framework is most effective when delivered as a whole school approach – and in the UK we tend to look at these 7 elements as being the component parts of a </a:t>
            </a:r>
            <a:r>
              <a:rPr lang="en-GB" sz="1200" dirty="0">
                <a:solidFill>
                  <a:schemeClr val="tx1"/>
                </a:solidFill>
                <a:latin typeface="Aharoni" panose="02010803020104030203" pitchFamily="2" charset="-79"/>
                <a:cs typeface="Aharoni" panose="02010803020104030203" pitchFamily="2" charset="-79"/>
              </a:rPr>
              <a:t>Whole School Approach</a:t>
            </a:r>
          </a:p>
          <a:p>
            <a:pPr rtl="0" eaLnBrk="1" fontAlgn="t" latinLnBrk="0" hangingPunct="1"/>
            <a:r>
              <a:rPr lang="en-GB" sz="1200" b="1" i="0" u="none" strike="noStrike" kern="1200" baseline="0" dirty="0">
                <a:solidFill>
                  <a:schemeClr val="tx1"/>
                </a:solidFill>
                <a:effectLst/>
                <a:latin typeface="+mn-lt"/>
                <a:ea typeface="+mn-ea"/>
                <a:cs typeface="+mn-cs"/>
              </a:rPr>
              <a:t>Leadership and Management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Ethos and environment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Curriculum, teaching and learning</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Identified need and targeted support</a:t>
            </a:r>
            <a:endParaRPr lang="en-GB" sz="1200" b="0" i="0" u="none" strike="noStrike" kern="1200" baseline="0" dirty="0">
              <a:solidFill>
                <a:schemeClr val="tx1"/>
              </a:solidFill>
              <a:effectLst/>
              <a:latin typeface="+mn-lt"/>
              <a:ea typeface="+mn-ea"/>
              <a:cs typeface="+mn-cs"/>
            </a:endParaRPr>
          </a:p>
          <a:p>
            <a:pPr rtl="0" eaLnBrk="1" fontAlgn="t" latinLnBrk="0" hangingPunct="1"/>
            <a:r>
              <a:rPr lang="en-GB" sz="1200" b="1" i="0" u="none" strike="noStrike" kern="1200" dirty="0">
                <a:solidFill>
                  <a:schemeClr val="tx1"/>
                </a:solidFill>
                <a:effectLst/>
                <a:latin typeface="+mn-lt"/>
                <a:ea typeface="+mn-ea"/>
                <a:cs typeface="+mn-cs"/>
              </a:rPr>
              <a:t>Staff wellbeing supported and appropriate CPD provided</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student voice Enabled and evidenced to influence decisions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Engagement and partnership with families and local communities </a:t>
            </a:r>
          </a:p>
          <a:p>
            <a:pPr rtl="0" eaLnBrk="1" fontAlgn="t" latinLnBrk="0" hangingPunct="1"/>
            <a:endParaRPr lang="en-GB" sz="1200" b="1" i="0" u="none" strike="noStrike" kern="1200" baseline="0" dirty="0">
              <a:solidFill>
                <a:schemeClr val="tx1"/>
              </a:solidFill>
              <a:effectLst/>
              <a:latin typeface="+mn-lt"/>
              <a:ea typeface="+mn-ea"/>
              <a:cs typeface="+mn-cs"/>
            </a:endParaRPr>
          </a:p>
          <a:p>
            <a:pPr rtl="0" eaLnBrk="1" fontAlgn="t" latinLnBrk="0" hangingPunct="1"/>
            <a:r>
              <a:rPr lang="en-GB" sz="1200" b="1" i="0" u="none" strike="noStrike" kern="1200" baseline="0" dirty="0">
                <a:solidFill>
                  <a:schemeClr val="tx1"/>
                </a:solidFill>
                <a:effectLst/>
                <a:latin typeface="+mn-lt"/>
                <a:ea typeface="+mn-ea"/>
                <a:cs typeface="+mn-cs"/>
              </a:rPr>
              <a:t>The whole school approach is a tried and tested method of school improvement and is not a quick fix.  We know that any work that will create long term cultural change needs to be top down and bottom up; addressing leadership and management alongside teaching and learning.</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5</a:t>
            </a:fld>
            <a:endParaRPr lang="en-GB"/>
          </a:p>
        </p:txBody>
      </p:sp>
    </p:spTree>
    <p:extLst>
      <p:ext uri="{BB962C8B-B14F-4D97-AF65-F5344CB8AC3E}">
        <p14:creationId xmlns:p14="http://schemas.microsoft.com/office/powerpoint/2010/main" val="77753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 of last week’s session we asked attendees to make a wellbeing pledge to action within the week.  Here are the wellbeing wins shared by the group.</a:t>
            </a:r>
          </a:p>
        </p:txBody>
      </p:sp>
      <p:sp>
        <p:nvSpPr>
          <p:cNvPr id="4" name="Slide Number Placeholder 3"/>
          <p:cNvSpPr>
            <a:spLocks noGrp="1"/>
          </p:cNvSpPr>
          <p:nvPr>
            <p:ph type="sldNum" sz="quarter" idx="5"/>
          </p:nvPr>
        </p:nvSpPr>
        <p:spPr/>
        <p:txBody>
          <a:bodyPr/>
          <a:lstStyle/>
          <a:p>
            <a:fld id="{5DDB2731-9A63-4471-89E6-04E81DBCB11F}" type="slidenum">
              <a:rPr lang="en-GB" smtClean="0"/>
              <a:t>6</a:t>
            </a:fld>
            <a:endParaRPr lang="en-GB"/>
          </a:p>
        </p:txBody>
      </p:sp>
    </p:spTree>
    <p:extLst>
      <p:ext uri="{BB962C8B-B14F-4D97-AF65-F5344CB8AC3E}">
        <p14:creationId xmlns:p14="http://schemas.microsoft.com/office/powerpoint/2010/main" val="195109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session we talked about the need for a trauma aware approach and a wellbeing win for us last week was this video produced by the UKTC and shared by the Anna Freud team.  The link will be embedded in today’s PDF and it explains very well the effect of ACEs on brain development which potentially  threatens wellbeing outcomes</a:t>
            </a:r>
          </a:p>
          <a:p>
            <a:endParaRPr lang="en-GB" dirty="0"/>
          </a:p>
          <a:p>
            <a:r>
              <a:rPr lang="en-GB" dirty="0"/>
              <a:t>Click on the face to play the video</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7</a:t>
            </a:fld>
            <a:endParaRPr lang="en-GB"/>
          </a:p>
        </p:txBody>
      </p:sp>
    </p:spTree>
    <p:extLst>
      <p:ext uri="{BB962C8B-B14F-4D97-AF65-F5344CB8AC3E}">
        <p14:creationId xmlns:p14="http://schemas.microsoft.com/office/powerpoint/2010/main" val="38658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Experiencing prejudice is an adverse childhood experience and can have short and long term effects of mental and physical health. The results of a survey around being a mentally healthy school was published by the Anna Freud team last week. Between November 2020 and January 2021, the Anna Freud Centre surveyed just over 3 thousand young people aged between 11 and 19, asking them about factors relating to their mental health and wellbeing. Here are the results; over a quarter saying discrimination negatively affects them.  I haven’t seen similar data for primary school children and would be curious to know what figure we would get for under 11s.</a:t>
            </a:r>
          </a:p>
          <a:p>
            <a:endParaRPr lang="en-GB" dirty="0"/>
          </a:p>
          <a:p>
            <a:r>
              <a:rPr lang="en-GB" dirty="0"/>
              <a:t>As educators it is our duty to ensure our schools are places where no one experiences prejudice and the equality and human rights commission have some useful resources such as this video. Links to the research and the equality and human rights videos are embedded.</a:t>
            </a:r>
          </a:p>
          <a:p>
            <a:endParaRPr lang="en-GB" dirty="0"/>
          </a:p>
          <a:p>
            <a:r>
              <a:rPr lang="en-GB" dirty="0"/>
              <a:t>It is important to remember that schools have statutory duties to prevent and challenge prejudice based behaviour</a:t>
            </a:r>
          </a:p>
          <a:p>
            <a:endParaRPr lang="en-GB" dirty="0"/>
          </a:p>
          <a:p>
            <a:pPr>
              <a:lnSpc>
                <a:spcPct val="110000"/>
              </a:lnSpc>
              <a:spcBef>
                <a:spcPct val="0"/>
              </a:spcBef>
              <a:defRPr/>
            </a:pPr>
            <a:r>
              <a:rPr lang="en-GB" sz="1200" dirty="0">
                <a:latin typeface="Aharoni" panose="02010803020104030203" pitchFamily="2" charset="-79"/>
                <a:ea typeface="ＭＳ Ｐゴシック" charset="0"/>
                <a:cs typeface="Aharoni" panose="02010803020104030203" pitchFamily="2" charset="-79"/>
              </a:rPr>
              <a:t>Education and Inspections Act 2006</a:t>
            </a:r>
          </a:p>
          <a:p>
            <a:pPr>
              <a:lnSpc>
                <a:spcPct val="110000"/>
              </a:lnSpc>
              <a:spcBef>
                <a:spcPct val="0"/>
              </a:spcBef>
              <a:defRPr/>
            </a:pPr>
            <a:r>
              <a:rPr lang="en-GB" sz="1200" dirty="0">
                <a:latin typeface="Aharoni" panose="02010803020104030203" pitchFamily="2" charset="-79"/>
                <a:ea typeface="ＭＳ Ｐゴシック" charset="0"/>
                <a:cs typeface="Aharoni" panose="02010803020104030203" pitchFamily="2" charset="-79"/>
              </a:rPr>
              <a:t>the Equality Act 2010</a:t>
            </a:r>
          </a:p>
          <a:p>
            <a:pPr>
              <a:lnSpc>
                <a:spcPct val="110000"/>
              </a:lnSpc>
              <a:spcBef>
                <a:spcPct val="0"/>
              </a:spcBef>
              <a:defRPr/>
            </a:pPr>
            <a:r>
              <a:rPr lang="en-GB" sz="1200" dirty="0">
                <a:latin typeface="Aharoni" panose="02010803020104030203" pitchFamily="2" charset="-79"/>
                <a:ea typeface="ＭＳ Ｐゴシック" charset="0"/>
                <a:cs typeface="Aharoni" panose="02010803020104030203" pitchFamily="2" charset="-79"/>
              </a:rPr>
              <a:t>Ofsted framework</a:t>
            </a:r>
          </a:p>
          <a:p>
            <a:pPr>
              <a:lnSpc>
                <a:spcPct val="110000"/>
              </a:lnSpc>
              <a:spcBef>
                <a:spcPct val="0"/>
              </a:spcBef>
              <a:defRPr/>
            </a:pPr>
            <a:r>
              <a:rPr lang="en-GB" sz="1200" dirty="0">
                <a:latin typeface="Aharoni" panose="02010803020104030203" pitchFamily="2" charset="-79"/>
                <a:ea typeface="ＭＳ Ｐゴシック" charset="0"/>
                <a:cs typeface="Aharoni" panose="02010803020104030203" pitchFamily="2" charset="-79"/>
              </a:rPr>
              <a:t>Keeping Children Safe In Education</a:t>
            </a:r>
          </a:p>
          <a:p>
            <a:pPr>
              <a:lnSpc>
                <a:spcPct val="110000"/>
              </a:lnSpc>
              <a:spcBef>
                <a:spcPct val="0"/>
              </a:spcBef>
              <a:defRPr/>
            </a:pPr>
            <a:r>
              <a:rPr lang="en-GB" sz="1200" dirty="0">
                <a:latin typeface="Aharoni" panose="02010803020104030203" pitchFamily="2" charset="-79"/>
                <a:ea typeface="ＭＳ Ｐゴシック" charset="0"/>
                <a:cs typeface="Aharoni" panose="02010803020104030203" pitchFamily="2" charset="-79"/>
              </a:rPr>
              <a:t>Statutory RSHE</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8</a:t>
            </a:fld>
            <a:endParaRPr lang="en-GB"/>
          </a:p>
        </p:txBody>
      </p:sp>
    </p:spTree>
    <p:extLst>
      <p:ext uri="{BB962C8B-B14F-4D97-AF65-F5344CB8AC3E}">
        <p14:creationId xmlns:p14="http://schemas.microsoft.com/office/powerpoint/2010/main" val="42984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positive of the past year is the solidarity and generosity that some folk have shown and education is no exception.  A huge amount of free content has been shared with the hope that it helps teachers who have had a tough year.  I am very grateful to all those whose resources I am able to share and hope that I have remembered to credit everyone.</a:t>
            </a:r>
          </a:p>
          <a:p>
            <a:endParaRPr lang="en-GB" dirty="0"/>
          </a:p>
          <a:p>
            <a:r>
              <a:rPr lang="en-GB" dirty="0"/>
              <a:t>An excellent place to learn about what it means to have a school that is equitable, diverse and inclusive is from </a:t>
            </a:r>
            <a:r>
              <a:rPr lang="en-GB" dirty="0" err="1"/>
              <a:t>DiversEd</a:t>
            </a:r>
            <a:r>
              <a:rPr lang="en-GB" dirty="0"/>
              <a:t>.  And their ambition is that all schools are where everyone is celebrated, not tolerated.  We don’t want inclusive to mean homogenous; it’s not about not seeing colour.   Let’s hold space for a minute and reflect on that.</a:t>
            </a:r>
          </a:p>
        </p:txBody>
      </p:sp>
      <p:sp>
        <p:nvSpPr>
          <p:cNvPr id="4" name="Slide Number Placeholder 3"/>
          <p:cNvSpPr>
            <a:spLocks noGrp="1"/>
          </p:cNvSpPr>
          <p:nvPr>
            <p:ph type="sldNum" sz="quarter" idx="5"/>
          </p:nvPr>
        </p:nvSpPr>
        <p:spPr/>
        <p:txBody>
          <a:bodyPr/>
          <a:lstStyle/>
          <a:p>
            <a:fld id="{5DDB2731-9A63-4471-89E6-04E81DBCB11F}" type="slidenum">
              <a:rPr lang="en-GB" smtClean="0"/>
              <a:t>9</a:t>
            </a:fld>
            <a:endParaRPr lang="en-GB"/>
          </a:p>
        </p:txBody>
      </p:sp>
    </p:spTree>
    <p:extLst>
      <p:ext uri="{BB962C8B-B14F-4D97-AF65-F5344CB8AC3E}">
        <p14:creationId xmlns:p14="http://schemas.microsoft.com/office/powerpoint/2010/main" val="4111027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A75F-9F84-42E0-938C-607A7CAC11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18979E-62F2-4A0F-B892-57BCA1C98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E90FFF-F79B-4A7C-B583-5C9FAC62D696}"/>
              </a:ext>
            </a:extLst>
          </p:cNvPr>
          <p:cNvSpPr>
            <a:spLocks noGrp="1"/>
          </p:cNvSpPr>
          <p:nvPr>
            <p:ph type="dt" sz="half" idx="10"/>
          </p:nvPr>
        </p:nvSpPr>
        <p:spPr/>
        <p:txBody>
          <a:bodyPr/>
          <a:lstStyle/>
          <a:p>
            <a:fld id="{DA90C505-05A9-4DA6-9C99-47F241809B85}" type="datetime1">
              <a:rPr lang="en-GB" smtClean="0"/>
              <a:t>28/04/2021</a:t>
            </a:fld>
            <a:endParaRPr lang="en-GB"/>
          </a:p>
        </p:txBody>
      </p:sp>
      <p:sp>
        <p:nvSpPr>
          <p:cNvPr id="5" name="Footer Placeholder 4">
            <a:extLst>
              <a:ext uri="{FF2B5EF4-FFF2-40B4-BE49-F238E27FC236}">
                <a16:creationId xmlns:a16="http://schemas.microsoft.com/office/drawing/2014/main" id="{2F56C71C-2A13-46A0-B4D1-9FA1BE11CCAE}"/>
              </a:ext>
            </a:extLst>
          </p:cNvPr>
          <p:cNvSpPr>
            <a:spLocks noGrp="1"/>
          </p:cNvSpPr>
          <p:nvPr>
            <p:ph type="ftr" sz="quarter" idx="11"/>
          </p:nvPr>
        </p:nvSpPr>
        <p:spPr/>
        <p:txBody>
          <a:bodyPr/>
          <a:lstStyle/>
          <a:p>
            <a:r>
              <a:rPr lang="en-GB"/>
              <a:t>Alice Ndiaye July 2020</a:t>
            </a:r>
          </a:p>
        </p:txBody>
      </p:sp>
      <p:sp>
        <p:nvSpPr>
          <p:cNvPr id="6" name="Slide Number Placeholder 5">
            <a:extLst>
              <a:ext uri="{FF2B5EF4-FFF2-40B4-BE49-F238E27FC236}">
                <a16:creationId xmlns:a16="http://schemas.microsoft.com/office/drawing/2014/main" id="{E1CDD474-83B1-4307-9097-3311B8827A26}"/>
              </a:ext>
            </a:extLst>
          </p:cNvPr>
          <p:cNvSpPr>
            <a:spLocks noGrp="1"/>
          </p:cNvSpPr>
          <p:nvPr>
            <p:ph type="sldNum" sz="quarter" idx="12"/>
          </p:nvPr>
        </p:nvSpPr>
        <p:spPr/>
        <p:txBody>
          <a:bodyPr/>
          <a:lstStyle/>
          <a:p>
            <a:fld id="{E8BC8663-7563-45E6-9AB5-D4B3E5AC433F}" type="slidenum">
              <a:rPr lang="en-GB" smtClean="0"/>
              <a:t>‹#›</a:t>
            </a:fld>
            <a:endParaRPr lang="en-GB"/>
          </a:p>
        </p:txBody>
      </p:sp>
    </p:spTree>
    <p:extLst>
      <p:ext uri="{BB962C8B-B14F-4D97-AF65-F5344CB8AC3E}">
        <p14:creationId xmlns:p14="http://schemas.microsoft.com/office/powerpoint/2010/main" val="1738670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4/28/2021</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0723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dirty="0"/>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4/28/2021</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youtu.be/1bhBbMrF8Z0" TargetMode="External"/><Relationship Id="rId5" Type="http://schemas.openxmlformats.org/officeDocument/2006/relationships/hyperlink" Target="https://www.travellerstimes.org.uk/heritage/roads-past-short-history-Britains-Gypsies-Roma-and-Travellers" TargetMode="External"/><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hyperlink" Target="Not-racist%20v%20anti-racist:%20what&#8217;s%20the%20difference?%20-%20BBC%20Bitesiz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jpe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png"/><Relationship Id="rId3" Type="http://schemas.openxmlformats.org/officeDocument/2006/relationships/slideLayout" Target="../slideLayouts/slideLayout5.xml"/><Relationship Id="rId7" Type="http://schemas.openxmlformats.org/officeDocument/2006/relationships/image" Target="../media/image30.png"/><Relationship Id="rId12" Type="http://schemas.openxmlformats.org/officeDocument/2006/relationships/hyperlink" Target="https://www.bameednetwork.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notesSlide" Target="../notesSlides/notesSlide15.xml"/><Relationship Id="rId9" Type="http://schemas.openxmlformats.org/officeDocument/2006/relationships/image" Target="../media/image32.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6.xml"/><Relationship Id="rId9" Type="http://schemas.openxmlformats.org/officeDocument/2006/relationships/image" Target="../media/image40.pn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11" Type="http://schemas.openxmlformats.org/officeDocument/2006/relationships/image" Target="../media/image11.png"/><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notesSlide" Target="../notesSlides/notesSlide18.xml"/><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1.png"/><Relationship Id="rId4" Type="http://schemas.openxmlformats.org/officeDocument/2006/relationships/notesSlide" Target="../notesSlides/notesSlide19.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0.png"/><Relationship Id="rId5" Type="http://schemas.openxmlformats.org/officeDocument/2006/relationships/hyperlink" Target="https://www.youtube.com/watch?app=desktop&amp;v=fFwu7L7mPHU"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xml"/><Relationship Id="rId7" Type="http://schemas.openxmlformats.org/officeDocument/2006/relationships/image" Target="../media/image53.png"/><Relationship Id="rId12"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Excelsior%20MAT" TargetMode="External"/><Relationship Id="rId11" Type="http://schemas.openxmlformats.org/officeDocument/2006/relationships/image" Target="../media/image56.jpeg"/><Relationship Id="rId5" Type="http://schemas.openxmlformats.org/officeDocument/2006/relationships/image" Target="../media/image52.png"/><Relationship Id="rId10" Type="http://schemas.openxmlformats.org/officeDocument/2006/relationships/hyperlink" Target="https://excelsiormat.org/pd-at-excelsior" TargetMode="External"/><Relationship Id="rId4" Type="http://schemas.openxmlformats.org/officeDocument/2006/relationships/notesSlide" Target="../notesSlides/notesSlide22.xml"/><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hyperlink" Target="https://www.thisgirlcan.co.uk/activities/disney-workouts/" TargetMode="External"/><Relationship Id="rId3" Type="http://schemas.openxmlformats.org/officeDocument/2006/relationships/slideLayout" Target="../slideLayouts/slideLayout3.xml"/><Relationship Id="rId7" Type="http://schemas.openxmlformats.org/officeDocument/2006/relationships/image" Target="../media/image58.png"/><Relationship Id="rId12" Type="http://schemas.openxmlformats.org/officeDocument/2006/relationships/image" Target="../media/image1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tinytoesballet.co.uk/" TargetMode="External"/><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notesSlide" Target="../notesSlides/notesSlide23.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xml"/><Relationship Id="rId7" Type="http://schemas.openxmlformats.org/officeDocument/2006/relationships/hyperlink" Target="Downloads%20&#8212;%20Darrell%20Wakelam"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3.png"/><Relationship Id="rId11" Type="http://schemas.openxmlformats.org/officeDocument/2006/relationships/image" Target="../media/image11.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notesSlide" Target="../notesSlides/notesSlide24.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3.xml"/><Relationship Id="rId7" Type="http://schemas.openxmlformats.org/officeDocument/2006/relationships/image" Target="../media/image5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5.png"/><Relationship Id="rId5" Type="http://schemas.openxmlformats.org/officeDocument/2006/relationships/image" Target="../media/image66.png"/><Relationship Id="rId4" Type="http://schemas.openxmlformats.org/officeDocument/2006/relationships/notesSlide" Target="../notesSlides/notesSlide25.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climate-lab-book.ac.uk/2014/end-of-the-rainbow/" TargetMode="External"/><Relationship Id="rId5" Type="http://schemas.openxmlformats.org/officeDocument/2006/relationships/image" Target="../media/image6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xml"/><Relationship Id="rId7" Type="http://schemas.openxmlformats.org/officeDocument/2006/relationships/image" Target="../media/image7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file:///\\norfolk.gov.uk\nccdfs1\CS-FS1\_Holding%20Area\Oaks\CAMHS\PATHS\Alice\Alice%20Inclusion\Reintroduction%20Hub\Individed%20flyer%20Dec%202020.pdf" TargetMode="External"/><Relationship Id="rId5" Type="http://schemas.openxmlformats.org/officeDocument/2006/relationships/image" Target="../media/image70.png"/><Relationship Id="rId10" Type="http://schemas.openxmlformats.org/officeDocument/2006/relationships/image" Target="../media/image11.png"/><Relationship Id="rId4" Type="http://schemas.openxmlformats.org/officeDocument/2006/relationships/notesSlide" Target="../notesSlides/notesSlide27.xml"/><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m0BSeidfLJ4&amp;t=210s" TargetMode="External"/><Relationship Id="rId13" Type="http://schemas.openxmlformats.org/officeDocument/2006/relationships/hyperlink" Target="https://www.youtube.com/watch?v=AGgwrxRXA7I" TargetMode="External"/><Relationship Id="rId18" Type="http://schemas.openxmlformats.org/officeDocument/2006/relationships/hyperlink" Target="https://www.youtube.com/watch?v=7WyR4AqRweY&amp;t=26s" TargetMode="External"/><Relationship Id="rId26" Type="http://schemas.openxmlformats.org/officeDocument/2006/relationships/image" Target="../media/image70.png"/><Relationship Id="rId3" Type="http://schemas.openxmlformats.org/officeDocument/2006/relationships/slideLayout" Target="../slideLayouts/slideLayout12.xml"/><Relationship Id="rId21" Type="http://schemas.openxmlformats.org/officeDocument/2006/relationships/hyperlink" Target="https://www.youtube.com/watch?v=Xq3DwzX6MUw" TargetMode="External"/><Relationship Id="rId7" Type="http://schemas.openxmlformats.org/officeDocument/2006/relationships/hyperlink" Target="https://www.youtube.com/watch?v=oSkihS5mm-c&amp;t=50s" TargetMode="External"/><Relationship Id="rId12" Type="http://schemas.openxmlformats.org/officeDocument/2006/relationships/hyperlink" Target="https://www.youtube.com/watch?v=6JPVKD_UT-Q" TargetMode="External"/><Relationship Id="rId17" Type="http://schemas.openxmlformats.org/officeDocument/2006/relationships/hyperlink" Target="http://michaelthal.com/the-golden-rule-a-way-to-solve-the-bully-problem/" TargetMode="External"/><Relationship Id="rId25" Type="http://schemas.openxmlformats.org/officeDocument/2006/relationships/hyperlink" Target="https://shop.pathsprogram.com/collections/consumable-reorder-items/products/control-signals" TargetMode="External"/><Relationship Id="rId2" Type="http://schemas.openxmlformats.org/officeDocument/2006/relationships/audio" Target="../media/media23.m4a"/><Relationship Id="rId16" Type="http://schemas.openxmlformats.org/officeDocument/2006/relationships/hyperlink" Target="https://www.youtube.com/watch?v=WjoDEQqyTig" TargetMode="External"/><Relationship Id="rId20" Type="http://schemas.openxmlformats.org/officeDocument/2006/relationships/hyperlink" Target="https://www.youtube.com/watch?v=dOkyKyVFnSs" TargetMode="External"/><Relationship Id="rId29" Type="http://schemas.openxmlformats.org/officeDocument/2006/relationships/image" Target="../media/image57.png"/><Relationship Id="rId1" Type="http://schemas.microsoft.com/office/2007/relationships/media" Target="../media/media23.m4a"/><Relationship Id="rId6" Type="http://schemas.openxmlformats.org/officeDocument/2006/relationships/hyperlink" Target="https://www.youtube.com/watch?v=C4GTp2fSXr4" TargetMode="External"/><Relationship Id="rId11" Type="http://schemas.openxmlformats.org/officeDocument/2006/relationships/hyperlink" Target="https://www.youtube.com/watch?v=NWWT0hCdoD4" TargetMode="External"/><Relationship Id="rId24" Type="http://schemas.openxmlformats.org/officeDocument/2006/relationships/hyperlink" Target="https://www.youtube.com/watch?v=qAIRXIckfMA&amp;t=30s" TargetMode="External"/><Relationship Id="rId32" Type="http://schemas.openxmlformats.org/officeDocument/2006/relationships/image" Target="../media/image11.png"/><Relationship Id="rId5" Type="http://schemas.openxmlformats.org/officeDocument/2006/relationships/hyperlink" Target="https://www.youtube.com/watch?v=K0VqFomX4EY" TargetMode="External"/><Relationship Id="rId15" Type="http://schemas.openxmlformats.org/officeDocument/2006/relationships/hyperlink" Target="https://www.youtube.com/watch?v=Drgcw50NlOQ" TargetMode="External"/><Relationship Id="rId23" Type="http://schemas.openxmlformats.org/officeDocument/2006/relationships/hyperlink" Target="https://www.barnardos.org.uk/because-you-believe/talking-turtle-technique" TargetMode="External"/><Relationship Id="rId28" Type="http://schemas.openxmlformats.org/officeDocument/2006/relationships/image" Target="../media/image52.png"/><Relationship Id="rId10" Type="http://schemas.openxmlformats.org/officeDocument/2006/relationships/hyperlink" Target="https://www.youtube.com/watch?v=qo2ReoewM6c" TargetMode="External"/><Relationship Id="rId19" Type="http://schemas.openxmlformats.org/officeDocument/2006/relationships/hyperlink" Target="https://www.youtube.com/watch?v=akTRWJZMks0&amp;t=513s" TargetMode="External"/><Relationship Id="rId31" Type="http://schemas.openxmlformats.org/officeDocument/2006/relationships/image" Target="../media/image73.png"/><Relationship Id="rId4" Type="http://schemas.openxmlformats.org/officeDocument/2006/relationships/notesSlide" Target="../notesSlides/notesSlide28.xml"/><Relationship Id="rId9" Type="http://schemas.openxmlformats.org/officeDocument/2006/relationships/hyperlink" Target="https://www.youtube.com/watch?v=WfmTEjsbayI" TargetMode="External"/><Relationship Id="rId14" Type="http://schemas.openxmlformats.org/officeDocument/2006/relationships/hyperlink" Target="https://www.youtube.com/watch?v=Ojblhvzvjsk" TargetMode="External"/><Relationship Id="rId22" Type="http://schemas.openxmlformats.org/officeDocument/2006/relationships/hyperlink" Target="https://www.youtube.com/watch?v=oFlKuSCw7ag" TargetMode="External"/><Relationship Id="rId27" Type="http://schemas.openxmlformats.org/officeDocument/2006/relationships/image" Target="../media/image66.png"/><Relationship Id="rId30"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hyperlink" Target="http://www.cypsp.hscni.net/dailyupdates-colour-in-some-compliments-and-help-someone-feel-calm/" TargetMode="External"/><Relationship Id="rId13" Type="http://schemas.openxmlformats.org/officeDocument/2006/relationships/image" Target="../media/image70.png"/><Relationship Id="rId18" Type="http://schemas.openxmlformats.org/officeDocument/2006/relationships/image" Target="../media/image73.png"/><Relationship Id="rId3" Type="http://schemas.openxmlformats.org/officeDocument/2006/relationships/slideLayout" Target="../slideLayouts/slideLayout12.xml"/><Relationship Id="rId7" Type="http://schemas.openxmlformats.org/officeDocument/2006/relationships/hyperlink" Target="http://www.pathseducation.co.uk/pdfs/public/Treat_Others_The_Way_You_Want_to_Be_Treated_Colouring_Page.pdf" TargetMode="External"/><Relationship Id="rId12" Type="http://schemas.openxmlformats.org/officeDocument/2006/relationships/hyperlink" Target="http://www.pathseducation.co.uk/pdfs/public/Problem_Solvers_Colouring_In_Sheet.pdf" TargetMode="External"/><Relationship Id="rId17" Type="http://schemas.openxmlformats.org/officeDocument/2006/relationships/image" Target="../media/image62.png"/><Relationship Id="rId2" Type="http://schemas.openxmlformats.org/officeDocument/2006/relationships/audio" Target="../media/media24.m4a"/><Relationship Id="rId16" Type="http://schemas.openxmlformats.org/officeDocument/2006/relationships/image" Target="../media/image57.png"/><Relationship Id="rId1" Type="http://schemas.microsoft.com/office/2007/relationships/media" Target="../media/media24.m4a"/><Relationship Id="rId6" Type="http://schemas.openxmlformats.org/officeDocument/2006/relationships/hyperlink" Target="https://www.darrellwakelam.com/downloads" TargetMode="External"/><Relationship Id="rId11" Type="http://schemas.openxmlformats.org/officeDocument/2006/relationships/hyperlink" Target="http://www.pathseducation.co.uk/pdfs/public/3_Steps_Colouring_Sheet.pdf" TargetMode="External"/><Relationship Id="rId5" Type="http://schemas.openxmlformats.org/officeDocument/2006/relationships/hyperlink" Target="http://www.pathseducation.co.uk/pdfs/public/Interactive_Games_for_Families.pdf" TargetMode="External"/><Relationship Id="rId15" Type="http://schemas.openxmlformats.org/officeDocument/2006/relationships/image" Target="../media/image52.png"/><Relationship Id="rId10" Type="http://schemas.openxmlformats.org/officeDocument/2006/relationships/hyperlink" Target="http://www.pathseducation.co.uk/pdfs/public/Doing_Turtle_Colouring_Sheet_.pdf" TargetMode="External"/><Relationship Id="rId19" Type="http://schemas.openxmlformats.org/officeDocument/2006/relationships/image" Target="../media/image11.png"/><Relationship Id="rId4" Type="http://schemas.openxmlformats.org/officeDocument/2006/relationships/notesSlide" Target="../notesSlides/notesSlide29.xml"/><Relationship Id="rId9" Type="http://schemas.openxmlformats.org/officeDocument/2006/relationships/hyperlink" Target="http://www.pathseducation.co.uk/pdfs/public/All_Feelings_are_Ok_colouring.pdf" TargetMode="External"/><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hyperlink" Target="https://www.tinytoesballet.co.uk/" TargetMode="External"/><Relationship Id="rId13" Type="http://schemas.openxmlformats.org/officeDocument/2006/relationships/hyperlink" Target="https://www.youtube.com/channel/UCSgfqkristwvJft3BNN-NYQ" TargetMode="External"/><Relationship Id="rId18" Type="http://schemas.openxmlformats.org/officeDocument/2006/relationships/hyperlink" Target="https://www.youtube.com/watch?v=op9Bc7GWCuw" TargetMode="External"/><Relationship Id="rId3" Type="http://schemas.openxmlformats.org/officeDocument/2006/relationships/slideLayout" Target="../slideLayouts/slideLayout5.xml"/><Relationship Id="rId21" Type="http://schemas.openxmlformats.org/officeDocument/2006/relationships/hyperlink" Target="https://www.youtube.com/watch?v=2vppsve4oMY" TargetMode="External"/><Relationship Id="rId7" Type="http://schemas.openxmlformats.org/officeDocument/2006/relationships/hyperlink" Target="https://artsandculture.google.com/partner/the-munch-museum-oslo?hl=en" TargetMode="External"/><Relationship Id="rId12" Type="http://schemas.openxmlformats.org/officeDocument/2006/relationships/hyperlink" Target="https://www.youtube.com/watch?v=nQ5eUJNXrMw" TargetMode="External"/><Relationship Id="rId17" Type="http://schemas.openxmlformats.org/officeDocument/2006/relationships/hyperlink" Target="https://www.youtube.com/watch?v=2-8oLcy1Eow" TargetMode="External"/><Relationship Id="rId2" Type="http://schemas.openxmlformats.org/officeDocument/2006/relationships/audio" Target="../media/media26.m4a"/><Relationship Id="rId16" Type="http://schemas.openxmlformats.org/officeDocument/2006/relationships/hyperlink" Target="https://www.youtube.com/watch?v=KDs5d_qFbEs" TargetMode="External"/><Relationship Id="rId20" Type="http://schemas.openxmlformats.org/officeDocument/2006/relationships/hyperlink" Target="https://www.youtube.com/watch?v=CxefwaN_14I" TargetMode="External"/><Relationship Id="rId1" Type="http://schemas.microsoft.com/office/2007/relationships/media" Target="../media/media26.m4a"/><Relationship Id="rId6" Type="http://schemas.openxmlformats.org/officeDocument/2006/relationships/hyperlink" Target="https://www.puffinschools.co.uk/resources/ks2-resource-pack-empathy-day-2019/" TargetMode="External"/><Relationship Id="rId11" Type="http://schemas.openxmlformats.org/officeDocument/2006/relationships/hyperlink" Target="https://www.youtube.com/watch?v=xhliBuF0NzQ&amp;t=8s" TargetMode="External"/><Relationship Id="rId5" Type="http://schemas.openxmlformats.org/officeDocument/2006/relationships/hyperlink" Target="https://www.lotc.org.uk/resources/education-resources/" TargetMode="External"/><Relationship Id="rId15" Type="http://schemas.openxmlformats.org/officeDocument/2006/relationships/image" Target="../media/image74.png"/><Relationship Id="rId23" Type="http://schemas.openxmlformats.org/officeDocument/2006/relationships/image" Target="../media/image11.png"/><Relationship Id="rId10" Type="http://schemas.openxmlformats.org/officeDocument/2006/relationships/hyperlink" Target="https://www.uswitch.com/broadband/guides/virtual-school-trips/" TargetMode="External"/><Relationship Id="rId19" Type="http://schemas.openxmlformats.org/officeDocument/2006/relationships/hyperlink" Target="https://www.youtube.com/watch?v=bFK_PLg0FYk" TargetMode="External"/><Relationship Id="rId4" Type="http://schemas.openxmlformats.org/officeDocument/2006/relationships/notesSlide" Target="../notesSlides/notesSlide31.xml"/><Relationship Id="rId9" Type="http://schemas.openxmlformats.org/officeDocument/2006/relationships/hyperlink" Target="https://www.bbc.co.uk/programmes/p06tmmvz" TargetMode="External"/><Relationship Id="rId14" Type="http://schemas.openxmlformats.org/officeDocument/2006/relationships/hyperlink" Target="https://www.empathylab.uk/empathyday-2020" TargetMode="External"/><Relationship Id="rId22" Type="http://schemas.openxmlformats.org/officeDocument/2006/relationships/hyperlink" Target="https://www.youtube.com/watch?v=QD4sVO15Rn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y5p6uEoLOTI" TargetMode="External"/><Relationship Id="rId3" Type="http://schemas.openxmlformats.org/officeDocument/2006/relationships/slideLayout" Target="../slideLayouts/slideLayout5.xml"/><Relationship Id="rId7" Type="http://schemas.openxmlformats.org/officeDocument/2006/relationships/hyperlink" Target="https://www.youtube.com/watch?v=MuHKmhbm4Tw" TargetMode="External"/><Relationship Id="rId12" Type="http://schemas.openxmlformats.org/officeDocument/2006/relationships/image" Target="../media/image1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youtube.com/watch?v=6lhSQlpAcvA" TargetMode="External"/><Relationship Id="rId11" Type="http://schemas.openxmlformats.org/officeDocument/2006/relationships/image" Target="../media/image71.png"/><Relationship Id="rId5" Type="http://schemas.openxmlformats.org/officeDocument/2006/relationships/image" Target="../media/image75.png"/><Relationship Id="rId10" Type="http://schemas.openxmlformats.org/officeDocument/2006/relationships/hyperlink" Target="https://www.weareindivided.com/" TargetMode="External"/><Relationship Id="rId4" Type="http://schemas.openxmlformats.org/officeDocument/2006/relationships/notesSlide" Target="../notesSlides/notesSlide32.xml"/><Relationship Id="rId9" Type="http://schemas.openxmlformats.org/officeDocument/2006/relationships/hyperlink" Target="https://www.youtube.com/watch?v=8dTY_Q2ysMw"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justonenorfolk.nhs.uk/" TargetMode="External"/><Relationship Id="rId5" Type="http://schemas.openxmlformats.org/officeDocument/2006/relationships/image" Target="../media/image7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5.png"/><Relationship Id="rId5" Type="http://schemas.openxmlformats.org/officeDocument/2006/relationships/image" Target="../media/image7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3" Type="http://schemas.openxmlformats.org/officeDocument/2006/relationships/slideLayout" Target="../slideLayouts/slideLayout5.xml"/><Relationship Id="rId7" Type="http://schemas.openxmlformats.org/officeDocument/2006/relationships/hyperlink" Target="https://www.youtube.com/watch?v=Drgcw50NlOQ" TargetMode="External"/><Relationship Id="rId12" Type="http://schemas.openxmlformats.org/officeDocument/2006/relationships/hyperlink" Target="https://www.youtube.com/watch?v=mdFudLPyqng&amp;list=RDmdFudLPyqng&amp;start_radio=1&amp;t=33&amp;t=33" TargetMode="External"/><Relationship Id="rId2" Type="http://schemas.openxmlformats.org/officeDocument/2006/relationships/audio" Target="../media/media30.m4a"/><Relationship Id="rId16" Type="http://schemas.openxmlformats.org/officeDocument/2006/relationships/image" Target="../media/image11.png"/><Relationship Id="rId1" Type="http://schemas.microsoft.com/office/2007/relationships/media" Target="../media/media30.m4a"/><Relationship Id="rId6" Type="http://schemas.openxmlformats.org/officeDocument/2006/relationships/image" Target="../media/image78.png"/><Relationship Id="rId11" Type="http://schemas.openxmlformats.org/officeDocument/2006/relationships/hyperlink" Target="https://www.youtube.com/watch?v=teIxkemNdbU" TargetMode="External"/><Relationship Id="rId5" Type="http://schemas.openxmlformats.org/officeDocument/2006/relationships/hyperlink" Target="https://www.youtube.com/watch?v=NWWT0hCdoD4" TargetMode="External"/><Relationship Id="rId15" Type="http://schemas.openxmlformats.org/officeDocument/2006/relationships/image" Target="../media/image83.jpeg"/><Relationship Id="rId10" Type="http://schemas.openxmlformats.org/officeDocument/2006/relationships/image" Target="../media/image80.png"/><Relationship Id="rId4" Type="http://schemas.openxmlformats.org/officeDocument/2006/relationships/notesSlide" Target="../notesSlides/notesSlide35.xml"/><Relationship Id="rId9" Type="http://schemas.openxmlformats.org/officeDocument/2006/relationships/hyperlink" Target="https://www.youtube.com/watch?v=AGgwrxRXA7I" TargetMode="External"/><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hyperlink" Target="https://uktraumacouncil.org/resources/childhood-trauma-and-the-brain"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mentallyhealthyschools.org.uk/media/2595/working-towards-mentally-healthy-schools-and-fe-colleges-final.pdf" TargetMode="External"/><Relationship Id="rId3" Type="http://schemas.openxmlformats.org/officeDocument/2006/relationships/slideLayout" Target="../slideLayouts/slideLayout5.xml"/><Relationship Id="rId7" Type="http://schemas.openxmlformats.org/officeDocument/2006/relationships/hyperlink" Target="https://www.equalityhumanrights.com/en/advice-and-guidance/how-can-we-stop-prejudice-based-bullying-schools" TargetMode="External"/><Relationship Id="rId12"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hyperlink" Target="https://youtu.be/5PQJr17D3m4" TargetMode="External"/><Relationship Id="rId10"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5063" y="729877"/>
            <a:ext cx="8017564" cy="2378110"/>
          </a:xfrm>
        </p:spPr>
        <p:txBody>
          <a:bodyPr>
            <a:normAutofit fontScale="90000"/>
          </a:bodyPr>
          <a:lstStyle/>
          <a:p>
            <a:r>
              <a:rPr lang="en-GB" dirty="0">
                <a:latin typeface="Aharoni" panose="02010803020104030203" pitchFamily="2" charset="-79"/>
                <a:cs typeface="Aharoni" panose="02010803020104030203" pitchFamily="2" charset="-79"/>
              </a:rPr>
              <a:t>Nurturing wellbeing:</a:t>
            </a:r>
            <a:br>
              <a:rPr lang="en-GB" dirty="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practical support for developing wellbeing for pupils and families</a:t>
            </a:r>
            <a:br>
              <a:rPr lang="en-GB" dirty="0">
                <a:latin typeface="Aharoni" panose="02010803020104030203" pitchFamily="2" charset="-79"/>
                <a:cs typeface="Aharoni" panose="02010803020104030203" pitchFamily="2" charset="-79"/>
              </a:rPr>
            </a:br>
            <a:endParaRPr lang="en-GB" dirty="0">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D4C37429-C196-49F7-8F02-9511AE8E0869}"/>
              </a:ext>
            </a:extLst>
          </p:cNvPr>
          <p:cNvSpPr txBox="1"/>
          <p:nvPr/>
        </p:nvSpPr>
        <p:spPr>
          <a:xfrm flipH="1">
            <a:off x="0" y="3437814"/>
            <a:ext cx="3935731" cy="2123658"/>
          </a:xfrm>
          <a:prstGeom prst="rect">
            <a:avLst/>
          </a:prstGeom>
          <a:noFill/>
        </p:spPr>
        <p:txBody>
          <a:bodyPr wrap="square" rtlCol="0">
            <a:spAutoFit/>
          </a:bodyPr>
          <a:lstStyle/>
          <a:p>
            <a:r>
              <a:rPr lang="en-GB" sz="4400" dirty="0">
                <a:solidFill>
                  <a:schemeClr val="bg1"/>
                </a:solidFill>
                <a:latin typeface="Aharoni" panose="02010803020104030203" pitchFamily="2" charset="-79"/>
                <a:cs typeface="Aharoni" panose="02010803020104030203" pitchFamily="2" charset="-79"/>
              </a:rPr>
              <a:t>Primary</a:t>
            </a:r>
          </a:p>
          <a:p>
            <a:r>
              <a:rPr lang="en-GB" sz="4400" dirty="0">
                <a:solidFill>
                  <a:schemeClr val="bg1"/>
                </a:solidFill>
                <a:latin typeface="Aharoni" panose="02010803020104030203" pitchFamily="2" charset="-79"/>
                <a:cs typeface="Aharoni" panose="02010803020104030203" pitchFamily="2" charset="-79"/>
              </a:rPr>
              <a:t>16/03/21</a:t>
            </a:r>
          </a:p>
          <a:p>
            <a:endParaRPr lang="en-GB" sz="4400" dirty="0">
              <a:solidFill>
                <a:schemeClr val="bg1"/>
              </a:solidFill>
              <a:latin typeface="Aharoni" panose="02010803020104030203" pitchFamily="2" charset="-79"/>
              <a:cs typeface="Aharoni" panose="02010803020104030203" pitchFamily="2" charset="-79"/>
            </a:endParaRPr>
          </a:p>
        </p:txBody>
      </p:sp>
      <p:pic>
        <p:nvPicPr>
          <p:cNvPr id="7" name="Picture 6" descr="HM Gov logo">
            <a:extLst>
              <a:ext uri="{FF2B5EF4-FFF2-40B4-BE49-F238E27FC236}">
                <a16:creationId xmlns:a16="http://schemas.microsoft.com/office/drawing/2014/main" id="{CDB1798C-5D6E-4EB7-8FD1-A45D2DF9FB3F}"/>
              </a:ext>
            </a:extLst>
          </p:cNvPr>
          <p:cNvPicPr>
            <a:picLocks noChangeAspect="1"/>
          </p:cNvPicPr>
          <p:nvPr/>
        </p:nvPicPr>
        <p:blipFill rotWithShape="1">
          <a:blip r:embed="rId3"/>
          <a:srcRect b="64197"/>
          <a:stretch/>
        </p:blipFill>
        <p:spPr>
          <a:xfrm>
            <a:off x="8022627" y="0"/>
            <a:ext cx="4169373" cy="914400"/>
          </a:xfrm>
          <a:prstGeom prst="rect">
            <a:avLst/>
          </a:prstGeom>
        </p:spPr>
      </p:pic>
      <p:pic>
        <p:nvPicPr>
          <p:cNvPr id="9" name="Picture 8" descr="Photo of Alice">
            <a:extLst>
              <a:ext uri="{FF2B5EF4-FFF2-40B4-BE49-F238E27FC236}">
                <a16:creationId xmlns:a16="http://schemas.microsoft.com/office/drawing/2014/main" id="{4EF5B9E2-37E0-40B8-900A-7FF7FE3AF107}"/>
              </a:ext>
            </a:extLst>
          </p:cNvPr>
          <p:cNvPicPr>
            <a:picLocks noChangeAspect="1"/>
          </p:cNvPicPr>
          <p:nvPr/>
        </p:nvPicPr>
        <p:blipFill rotWithShape="1">
          <a:blip r:embed="rId4"/>
          <a:srcRect b="8807"/>
          <a:stretch/>
        </p:blipFill>
        <p:spPr>
          <a:xfrm>
            <a:off x="8817525" y="1294644"/>
            <a:ext cx="2608231" cy="3171166"/>
          </a:xfrm>
          <a:prstGeom prst="rect">
            <a:avLst/>
          </a:prstGeom>
        </p:spPr>
      </p:pic>
      <p:sp>
        <p:nvSpPr>
          <p:cNvPr id="2" name="TextBox 1">
            <a:extLst>
              <a:ext uri="{FF2B5EF4-FFF2-40B4-BE49-F238E27FC236}">
                <a16:creationId xmlns:a16="http://schemas.microsoft.com/office/drawing/2014/main" id="{41A683F8-E5F7-4219-B75C-CC0E0EFB6FBF}"/>
              </a:ext>
            </a:extLst>
          </p:cNvPr>
          <p:cNvSpPr txBox="1"/>
          <p:nvPr/>
        </p:nvSpPr>
        <p:spPr>
          <a:xfrm>
            <a:off x="8446441" y="4736823"/>
            <a:ext cx="3321743" cy="369332"/>
          </a:xfrm>
          <a:prstGeom prst="rect">
            <a:avLst/>
          </a:prstGeom>
          <a:noFill/>
        </p:spPr>
        <p:txBody>
          <a:bodyPr wrap="none" rtlCol="0">
            <a:spAutoFit/>
          </a:bodyPr>
          <a:lstStyle/>
          <a:p>
            <a:r>
              <a:rPr lang="en-GB" dirty="0">
                <a:latin typeface="Aharoni" panose="02010803020104030203" pitchFamily="2" charset="-79"/>
                <a:cs typeface="Aharoni" panose="02010803020104030203" pitchFamily="2" charset="-79"/>
              </a:rPr>
              <a:t>Alice.Ndiaye@norfolk.gov.uk</a:t>
            </a:r>
          </a:p>
        </p:txBody>
      </p:sp>
      <p:pic>
        <p:nvPicPr>
          <p:cNvPr id="11" name="Picture 10" descr="Wellbeing for Educations Covid 19">
            <a:extLst>
              <a:ext uri="{FF2B5EF4-FFF2-40B4-BE49-F238E27FC236}">
                <a16:creationId xmlns:a16="http://schemas.microsoft.com/office/drawing/2014/main" id="{1EE575F6-878B-4205-9638-FF293175E80D}"/>
              </a:ext>
            </a:extLst>
          </p:cNvPr>
          <p:cNvPicPr>
            <a:picLocks noChangeAspect="1"/>
          </p:cNvPicPr>
          <p:nvPr/>
        </p:nvPicPr>
        <p:blipFill rotWithShape="1">
          <a:blip r:embed="rId3"/>
          <a:srcRect t="46296"/>
          <a:stretch/>
        </p:blipFill>
        <p:spPr>
          <a:xfrm>
            <a:off x="8075106" y="5486399"/>
            <a:ext cx="4169373" cy="1371601"/>
          </a:xfrm>
          <a:prstGeom prst="rect">
            <a:avLst/>
          </a:prstGeom>
        </p:spPr>
      </p:pic>
    </p:spTree>
    <p:extLst>
      <p:ext uri="{BB962C8B-B14F-4D97-AF65-F5344CB8AC3E}">
        <p14:creationId xmlns:p14="http://schemas.microsoft.com/office/powerpoint/2010/main" val="149254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950F0-42A5-4CF4-82CB-DF7345186DE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Protected characteristics</a:t>
            </a:r>
          </a:p>
        </p:txBody>
      </p:sp>
      <p:sp>
        <p:nvSpPr>
          <p:cNvPr id="3" name="TextBox 2">
            <a:extLst>
              <a:ext uri="{FF2B5EF4-FFF2-40B4-BE49-F238E27FC236}">
                <a16:creationId xmlns:a16="http://schemas.microsoft.com/office/drawing/2014/main" id="{CE3DA2A4-797E-488E-BEB3-BEEA27316874}"/>
              </a:ext>
            </a:extLst>
          </p:cNvPr>
          <p:cNvSpPr txBox="1"/>
          <p:nvPr/>
        </p:nvSpPr>
        <p:spPr>
          <a:xfrm>
            <a:off x="179637" y="171742"/>
            <a:ext cx="3544225" cy="2031325"/>
          </a:xfrm>
          <a:prstGeom prst="rect">
            <a:avLst/>
          </a:prstGeom>
          <a:noFill/>
        </p:spPr>
        <p:txBody>
          <a:bodyPr wrap="square" rtlCol="0">
            <a:spAutoFit/>
          </a:bodyPr>
          <a:lstStyle/>
          <a:p>
            <a:r>
              <a:rPr lang="en-GB" dirty="0"/>
              <a:t>The Equality Act 2010 makes sure that people with particular characteristics are protected from discrimination. It is your right that you should not be treated differently based on a protected characteristic.</a:t>
            </a:r>
          </a:p>
        </p:txBody>
      </p:sp>
      <p:sp>
        <p:nvSpPr>
          <p:cNvPr id="7" name="Rectangle 6">
            <a:extLst>
              <a:ext uri="{FF2B5EF4-FFF2-40B4-BE49-F238E27FC236}">
                <a16:creationId xmlns:a16="http://schemas.microsoft.com/office/drawing/2014/main" id="{2C2FD06B-4D25-487D-95C2-984E61997C26}"/>
              </a:ext>
            </a:extLst>
          </p:cNvPr>
          <p:cNvSpPr/>
          <p:nvPr/>
        </p:nvSpPr>
        <p:spPr>
          <a:xfrm>
            <a:off x="0" y="2198348"/>
            <a:ext cx="3709146" cy="3416320"/>
          </a:xfrm>
          <a:prstGeom prst="rect">
            <a:avLst/>
          </a:prstGeom>
        </p:spPr>
        <p:txBody>
          <a:bodyPr wrap="square">
            <a:spAutoFit/>
          </a:bodyPr>
          <a:lstStyle/>
          <a:p>
            <a:pPr marL="285750" indent="-285750">
              <a:buFont typeface="Arial" panose="020B0604020202020204" pitchFamily="34" charset="0"/>
              <a:buChar char="•"/>
            </a:pPr>
            <a:r>
              <a:rPr lang="en-GB" dirty="0"/>
              <a:t>Discrimination means unfair treatment of somebody based on a particular characteristic </a:t>
            </a:r>
          </a:p>
          <a:p>
            <a:pPr marL="285750" indent="-285750">
              <a:buFont typeface="Arial" panose="020B0604020202020204" pitchFamily="34" charset="0"/>
              <a:buChar char="•"/>
            </a:pPr>
            <a:r>
              <a:rPr lang="en-GB" dirty="0"/>
              <a:t>Your rights are things you are born with that belong to you that nobody can take away </a:t>
            </a:r>
          </a:p>
          <a:p>
            <a:pPr marL="285750" indent="-285750">
              <a:buFont typeface="Arial" panose="020B0604020202020204" pitchFamily="34" charset="0"/>
              <a:buChar char="•"/>
            </a:pPr>
            <a:r>
              <a:rPr lang="en-GB" dirty="0"/>
              <a:t>While attending school there is no protection against age discrimination (unless you are in a 6th form, FE college or University) or marriage or civil partnerships discrimination</a:t>
            </a:r>
          </a:p>
        </p:txBody>
      </p:sp>
      <p:pic>
        <p:nvPicPr>
          <p:cNvPr id="4" name="Picture 3" descr="Protected characteristics">
            <a:extLst>
              <a:ext uri="{FF2B5EF4-FFF2-40B4-BE49-F238E27FC236}">
                <a16:creationId xmlns:a16="http://schemas.microsoft.com/office/drawing/2014/main" id="{8861AA92-4039-4337-BC9E-EB0FC32ED868}"/>
              </a:ext>
            </a:extLst>
          </p:cNvPr>
          <p:cNvPicPr>
            <a:picLocks noChangeAspect="1"/>
          </p:cNvPicPr>
          <p:nvPr/>
        </p:nvPicPr>
        <p:blipFill>
          <a:blip r:embed="rId5"/>
          <a:stretch>
            <a:fillRect/>
          </a:stretch>
        </p:blipFill>
        <p:spPr>
          <a:xfrm>
            <a:off x="3723863" y="171742"/>
            <a:ext cx="8288499" cy="5009858"/>
          </a:xfrm>
          <a:prstGeom prst="rect">
            <a:avLst/>
          </a:prstGeom>
        </p:spPr>
      </p:pic>
      <p:pic>
        <p:nvPicPr>
          <p:cNvPr id="6" name="Picture 5">
            <a:extLst>
              <a:ext uri="{FF2B5EF4-FFF2-40B4-BE49-F238E27FC236}">
                <a16:creationId xmlns:a16="http://schemas.microsoft.com/office/drawing/2014/main" id="{ED81D446-8DF5-4B1A-B494-E7845FFD23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40737" y="5312880"/>
            <a:ext cx="1571625" cy="809625"/>
          </a:xfrm>
          <a:prstGeom prst="rect">
            <a:avLst/>
          </a:prstGeom>
        </p:spPr>
      </p:pic>
      <p:pic>
        <p:nvPicPr>
          <p:cNvPr id="2" name="Recorded Sound" descr="Play audio">
            <a:hlinkClick r:id="" action="ppaction://media"/>
            <a:extLst>
              <a:ext uri="{FF2B5EF4-FFF2-40B4-BE49-F238E27FC236}">
                <a16:creationId xmlns:a16="http://schemas.microsoft.com/office/drawing/2014/main" id="{0EC2B606-9AC5-4AC4-962D-11C0548354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4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F9D74E-D396-4302-900A-112BC20B49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latin typeface="Aharoni" panose="02010803020104030203" pitchFamily="2" charset="-79"/>
                <a:cs typeface="Aharoni" panose="02010803020104030203" pitchFamily="2" charset="-79"/>
              </a:rPr>
              <a:t>BAME and </a:t>
            </a:r>
            <a:r>
              <a:rPr lang="en-GB" dirty="0" err="1">
                <a:latin typeface="Aharoni" panose="02010803020104030203" pitchFamily="2" charset="-79"/>
                <a:cs typeface="Aharoni" panose="02010803020104030203" pitchFamily="2" charset="-79"/>
              </a:rPr>
              <a:t>PoC</a:t>
            </a:r>
            <a:r>
              <a:rPr lang="en-GB" dirty="0">
                <a:latin typeface="Aharoni" panose="02010803020104030203" pitchFamily="2" charset="-79"/>
                <a:cs typeface="Aharoni" panose="02010803020104030203" pitchFamily="2" charset="-79"/>
              </a:rPr>
              <a:t> </a:t>
            </a:r>
            <a:br>
              <a:rPr lang="en-GB" dirty="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GRT</a:t>
            </a:r>
            <a:endParaRPr lang="en-GB" dirty="0"/>
          </a:p>
        </p:txBody>
      </p:sp>
      <p:sp>
        <p:nvSpPr>
          <p:cNvPr id="5" name="TextBox 4">
            <a:extLst>
              <a:ext uri="{FF2B5EF4-FFF2-40B4-BE49-F238E27FC236}">
                <a16:creationId xmlns:a16="http://schemas.microsoft.com/office/drawing/2014/main" id="{CAFAF2E0-0BB9-43F1-BA79-CBCB86976FDC}"/>
              </a:ext>
            </a:extLst>
          </p:cNvPr>
          <p:cNvSpPr txBox="1"/>
          <p:nvPr/>
        </p:nvSpPr>
        <p:spPr>
          <a:xfrm>
            <a:off x="1457739" y="821635"/>
            <a:ext cx="8786191" cy="3416320"/>
          </a:xfrm>
          <a:prstGeom prst="rect">
            <a:avLst/>
          </a:prstGeom>
          <a:noFill/>
        </p:spPr>
        <p:txBody>
          <a:bodyPr wrap="square" rtlCol="0">
            <a:spAutoFit/>
          </a:bodyPr>
          <a:lstStyle/>
          <a:p>
            <a:r>
              <a:rPr lang="en-GB" dirty="0">
                <a:latin typeface="Aharoni" panose="02010803020104030203" pitchFamily="2" charset="-79"/>
                <a:cs typeface="Aharoni" panose="02010803020104030203" pitchFamily="2" charset="-79"/>
              </a:rPr>
              <a:t>BAME and </a:t>
            </a:r>
            <a:r>
              <a:rPr lang="en-GB" dirty="0" err="1">
                <a:latin typeface="Aharoni" panose="02010803020104030203" pitchFamily="2" charset="-79"/>
                <a:cs typeface="Aharoni" panose="02010803020104030203" pitchFamily="2" charset="-79"/>
              </a:rPr>
              <a:t>PoC</a:t>
            </a:r>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GRT- </a:t>
            </a:r>
            <a:r>
              <a:rPr lang="en-GB" dirty="0">
                <a:latin typeface="Aharoni" panose="02010803020104030203" pitchFamily="2" charset="-79"/>
                <a:cs typeface="Aharoni" panose="02010803020104030203" pitchFamily="2" charset="-79"/>
                <a:hlinkClick r:id="rId5"/>
              </a:rPr>
              <a:t>Roads from the Past: A Short History of Britain's Gypsies, Roma and Travellers | Travellers Times</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Race and ethnicity</a:t>
            </a: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Disabled and people with disabilities</a:t>
            </a: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LGBT(QIA)+</a:t>
            </a:r>
          </a:p>
          <a:p>
            <a:endParaRPr lang="en-GB" dirty="0">
              <a:latin typeface="Aharoni" panose="02010803020104030203" pitchFamily="2" charset="-79"/>
              <a:cs typeface="Aharoni" panose="02010803020104030203" pitchFamily="2" charset="-79"/>
            </a:endParaRPr>
          </a:p>
          <a:p>
            <a:r>
              <a:rPr lang="en-GB" dirty="0" err="1">
                <a:latin typeface="Aharoni" panose="02010803020104030203" pitchFamily="2" charset="-79"/>
                <a:cs typeface="Aharoni" panose="02010803020104030203" pitchFamily="2" charset="-79"/>
              </a:rPr>
              <a:t>Neurodiverse</a:t>
            </a:r>
            <a:r>
              <a:rPr lang="en-GB" dirty="0">
                <a:latin typeface="Aharoni" panose="02010803020104030203" pitchFamily="2" charset="-79"/>
                <a:cs typeface="Aharoni" panose="02010803020104030203" pitchFamily="2" charset="-79"/>
              </a:rPr>
              <a:t> and neurotypical</a:t>
            </a:r>
          </a:p>
          <a:p>
            <a:endParaRPr lang="en-GB"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6D07C4E7-CB9F-476A-A95C-FAD06B40D440}"/>
              </a:ext>
            </a:extLst>
          </p:cNvPr>
          <p:cNvSpPr txBox="1"/>
          <p:nvPr/>
        </p:nvSpPr>
        <p:spPr>
          <a:xfrm>
            <a:off x="2705100" y="4952803"/>
            <a:ext cx="8097088" cy="1200329"/>
          </a:xfrm>
          <a:prstGeom prst="rect">
            <a:avLst/>
          </a:prstGeom>
          <a:noFill/>
        </p:spPr>
        <p:txBody>
          <a:bodyPr wrap="none" rtlCol="0">
            <a:spAutoFit/>
          </a:bodyPr>
          <a:lstStyle/>
          <a:p>
            <a:r>
              <a:rPr lang="en-GB" dirty="0">
                <a:latin typeface="Aharoni" panose="02010803020104030203" pitchFamily="2" charset="-79"/>
                <a:cs typeface="Aharoni" panose="02010803020104030203" pitchFamily="2" charset="-79"/>
              </a:rPr>
              <a:t>‘</a:t>
            </a:r>
            <a:r>
              <a:rPr lang="en-GB" i="1" dirty="0">
                <a:latin typeface="Aharoni" panose="02010803020104030203" pitchFamily="2" charset="-79"/>
                <a:cs typeface="Aharoni" panose="02010803020104030203" pitchFamily="2" charset="-79"/>
              </a:rPr>
              <a:t>No one today is purely one thing.  Labels like Indian or woman or </a:t>
            </a:r>
          </a:p>
          <a:p>
            <a:r>
              <a:rPr lang="en-GB" i="1" dirty="0">
                <a:latin typeface="Aharoni" panose="02010803020104030203" pitchFamily="2" charset="-79"/>
                <a:cs typeface="Aharoni" panose="02010803020104030203" pitchFamily="2" charset="-79"/>
              </a:rPr>
              <a:t>Muslim or American are not more than starting points, which if followed </a:t>
            </a:r>
          </a:p>
          <a:p>
            <a:r>
              <a:rPr lang="en-GB" i="1" dirty="0">
                <a:latin typeface="Aharoni" panose="02010803020104030203" pitchFamily="2" charset="-79"/>
                <a:cs typeface="Aharoni" panose="02010803020104030203" pitchFamily="2" charset="-79"/>
              </a:rPr>
              <a:t>into actual experience for only a moment are quickly left behind</a:t>
            </a:r>
            <a:r>
              <a:rPr lang="en-GB" dirty="0">
                <a:latin typeface="Aharoni" panose="02010803020104030203" pitchFamily="2" charset="-79"/>
                <a:cs typeface="Aharoni" panose="02010803020104030203" pitchFamily="2" charset="-79"/>
              </a:rPr>
              <a:t>’</a:t>
            </a:r>
          </a:p>
          <a:p>
            <a:r>
              <a:rPr lang="en-GB" dirty="0">
                <a:latin typeface="Aharoni" panose="02010803020104030203" pitchFamily="2" charset="-79"/>
                <a:cs typeface="Aharoni" panose="02010803020104030203" pitchFamily="2" charset="-79"/>
              </a:rPr>
              <a:t>Said, 1993:433</a:t>
            </a:r>
          </a:p>
        </p:txBody>
      </p:sp>
      <p:pic>
        <p:nvPicPr>
          <p:cNvPr id="2" name="Picture 1">
            <a:hlinkClick r:id="rId6"/>
            <a:extLst>
              <a:ext uri="{FF2B5EF4-FFF2-40B4-BE49-F238E27FC236}">
                <a16:creationId xmlns:a16="http://schemas.microsoft.com/office/drawing/2014/main" id="{BBE66657-DC5B-429E-A8E8-B1AF53BB6A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2453" y="1804106"/>
            <a:ext cx="4114800" cy="2314575"/>
          </a:xfrm>
          <a:prstGeom prst="rect">
            <a:avLst/>
          </a:prstGeom>
        </p:spPr>
      </p:pic>
      <p:pic>
        <p:nvPicPr>
          <p:cNvPr id="6" name="Picture 5">
            <a:extLst>
              <a:ext uri="{FF2B5EF4-FFF2-40B4-BE49-F238E27FC236}">
                <a16:creationId xmlns:a16="http://schemas.microsoft.com/office/drawing/2014/main" id="{09F918B4-6406-451F-943D-B71C0FBC15A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267908" y="5599134"/>
            <a:ext cx="1924091" cy="1262774"/>
          </a:xfrm>
          <a:prstGeom prst="rect">
            <a:avLst/>
          </a:prstGeom>
        </p:spPr>
      </p:pic>
      <p:pic>
        <p:nvPicPr>
          <p:cNvPr id="3" name="Recorded Sound" descr="Play audio">
            <a:hlinkClick r:id="" action="ppaction://media"/>
            <a:extLst>
              <a:ext uri="{FF2B5EF4-FFF2-40B4-BE49-F238E27FC236}">
                <a16:creationId xmlns:a16="http://schemas.microsoft.com/office/drawing/2014/main" id="{15B63C86-FFEC-4B1E-8F2D-6E9B3D1126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6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E30249-C755-4FCD-AF71-80F783B2DC7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b="1" dirty="0"/>
              <a:t>caution about cultural competence</a:t>
            </a:r>
            <a:endParaRPr lang="en-GB" dirty="0"/>
          </a:p>
        </p:txBody>
      </p:sp>
      <p:pic>
        <p:nvPicPr>
          <p:cNvPr id="7" name="Picture 6" descr="Equality">
            <a:extLst>
              <a:ext uri="{FF2B5EF4-FFF2-40B4-BE49-F238E27FC236}">
                <a16:creationId xmlns:a16="http://schemas.microsoft.com/office/drawing/2014/main" id="{2E2F10F5-A7FA-41D2-B63F-B73165F9DF66}"/>
              </a:ext>
            </a:extLst>
          </p:cNvPr>
          <p:cNvPicPr>
            <a:picLocks noChangeAspect="1"/>
          </p:cNvPicPr>
          <p:nvPr/>
        </p:nvPicPr>
        <p:blipFill>
          <a:blip r:embed="rId5"/>
          <a:stretch>
            <a:fillRect/>
          </a:stretch>
        </p:blipFill>
        <p:spPr>
          <a:xfrm>
            <a:off x="233005" y="338561"/>
            <a:ext cx="5096833" cy="4197392"/>
          </a:xfrm>
          <a:prstGeom prst="rect">
            <a:avLst/>
          </a:prstGeom>
        </p:spPr>
      </p:pic>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a:xfrm>
            <a:off x="5775651" y="628729"/>
            <a:ext cx="2580965" cy="2571957"/>
          </a:xfrm>
        </p:spPr>
        <p:txBody>
          <a:bodyPr/>
          <a:lstStyle/>
          <a:p>
            <a:r>
              <a:rPr lang="en-US" dirty="0"/>
              <a:t>Not racist v antiracist</a:t>
            </a:r>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Cultural competency v antiracism</a:t>
            </a:r>
          </a:p>
        </p:txBody>
      </p:sp>
      <p:sp>
        <p:nvSpPr>
          <p:cNvPr id="4" name="Text Placeholder 3">
            <a:extLst>
              <a:ext uri="{FF2B5EF4-FFF2-40B4-BE49-F238E27FC236}">
                <a16:creationId xmlns:a16="http://schemas.microsoft.com/office/drawing/2014/main" id="{BBDE23F1-7AA9-DD4B-A1C3-B4985ED6CCB4}"/>
              </a:ext>
            </a:extLst>
          </p:cNvPr>
          <p:cNvSpPr>
            <a:spLocks noGrp="1"/>
          </p:cNvSpPr>
          <p:nvPr>
            <p:ph type="body" sz="quarter" idx="16"/>
          </p:nvPr>
        </p:nvSpPr>
        <p:spPr>
          <a:xfrm>
            <a:off x="6657396" y="3417304"/>
            <a:ext cx="3083699" cy="3081709"/>
          </a:xfrm>
        </p:spPr>
        <p:txBody>
          <a:bodyPr/>
          <a:lstStyle/>
          <a:p>
            <a:pPr algn="l"/>
            <a:r>
              <a:rPr lang="en-US" dirty="0"/>
              <a:t>Equality and equity</a:t>
            </a:r>
          </a:p>
        </p:txBody>
      </p:sp>
      <p:pic>
        <p:nvPicPr>
          <p:cNvPr id="5" name="Picture 4" descr="Photo">
            <a:extLst>
              <a:ext uri="{FF2B5EF4-FFF2-40B4-BE49-F238E27FC236}">
                <a16:creationId xmlns:a16="http://schemas.microsoft.com/office/drawing/2014/main" id="{0ED3115D-977E-4142-812D-AA95EA97805D}"/>
              </a:ext>
            </a:extLst>
          </p:cNvPr>
          <p:cNvPicPr>
            <a:picLocks noChangeAspect="1"/>
          </p:cNvPicPr>
          <p:nvPr/>
        </p:nvPicPr>
        <p:blipFill>
          <a:blip r:embed="rId6"/>
          <a:stretch>
            <a:fillRect/>
          </a:stretch>
        </p:blipFill>
        <p:spPr>
          <a:xfrm>
            <a:off x="9474740" y="107773"/>
            <a:ext cx="2717260" cy="2333555"/>
          </a:xfrm>
          <a:prstGeom prst="rect">
            <a:avLst/>
          </a:prstGeom>
        </p:spPr>
      </p:pic>
      <p:pic>
        <p:nvPicPr>
          <p:cNvPr id="10" name="Picture 9" descr="Photo">
            <a:hlinkClick r:id="rId7"/>
            <a:extLst>
              <a:ext uri="{FF2B5EF4-FFF2-40B4-BE49-F238E27FC236}">
                <a16:creationId xmlns:a16="http://schemas.microsoft.com/office/drawing/2014/main" id="{65D97B81-1433-47C1-9E69-24FF8B3FA938}"/>
              </a:ext>
            </a:extLst>
          </p:cNvPr>
          <p:cNvPicPr>
            <a:picLocks noChangeAspect="1"/>
          </p:cNvPicPr>
          <p:nvPr/>
        </p:nvPicPr>
        <p:blipFill>
          <a:blip r:embed="rId8"/>
          <a:stretch>
            <a:fillRect/>
          </a:stretch>
        </p:blipFill>
        <p:spPr>
          <a:xfrm>
            <a:off x="3986107" y="4743450"/>
            <a:ext cx="2109893" cy="2102692"/>
          </a:xfrm>
          <a:prstGeom prst="rect">
            <a:avLst/>
          </a:prstGeom>
        </p:spPr>
      </p:pic>
      <p:pic>
        <p:nvPicPr>
          <p:cNvPr id="11" name="Picture 2">
            <a:extLst>
              <a:ext uri="{FF2B5EF4-FFF2-40B4-BE49-F238E27FC236}">
                <a16:creationId xmlns:a16="http://schemas.microsoft.com/office/drawing/2014/main" id="{6766F3F5-26DE-4D55-9D98-7C475F0F466A}"/>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1372" y="4743450"/>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descr="Play audio">
            <a:hlinkClick r:id="" action="ppaction://media"/>
            <a:extLst>
              <a:ext uri="{FF2B5EF4-FFF2-40B4-BE49-F238E27FC236}">
                <a16:creationId xmlns:a16="http://schemas.microsoft.com/office/drawing/2014/main" id="{7B0BBF5B-8783-4F17-B0F5-654417C4AC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82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89C806-2ECB-46BE-9292-05E1DD0E28E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barriers to achievement </a:t>
            </a:r>
          </a:p>
        </p:txBody>
      </p:sp>
      <p:pic>
        <p:nvPicPr>
          <p:cNvPr id="2" name="Picture 1" descr="Wall picture">
            <a:extLst>
              <a:ext uri="{FF2B5EF4-FFF2-40B4-BE49-F238E27FC236}">
                <a16:creationId xmlns:a16="http://schemas.microsoft.com/office/drawing/2014/main" id="{87A906F9-8A1D-4AA2-93CB-CA77ED9F840E}"/>
              </a:ext>
            </a:extLst>
          </p:cNvPr>
          <p:cNvPicPr>
            <a:picLocks noChangeAspect="1"/>
          </p:cNvPicPr>
          <p:nvPr/>
        </p:nvPicPr>
        <p:blipFill>
          <a:blip r:embed="rId5"/>
          <a:stretch>
            <a:fillRect/>
          </a:stretch>
        </p:blipFill>
        <p:spPr>
          <a:xfrm>
            <a:off x="1574810" y="821635"/>
            <a:ext cx="9042380" cy="3759890"/>
          </a:xfrm>
          <a:prstGeom prst="rect">
            <a:avLst/>
          </a:prstGeom>
        </p:spPr>
      </p:pic>
      <p:pic>
        <p:nvPicPr>
          <p:cNvPr id="4" name="Recorded Sound" descr="Play audio">
            <a:hlinkClick r:id="" action="ppaction://media"/>
            <a:extLst>
              <a:ext uri="{FF2B5EF4-FFF2-40B4-BE49-F238E27FC236}">
                <a16:creationId xmlns:a16="http://schemas.microsoft.com/office/drawing/2014/main" id="{9C089A1F-C3C0-4A11-94D4-3DD8AE324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499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AFC99C-2655-44B5-9473-009C87331C6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diagram created to support antiracism in social work </a:t>
            </a:r>
          </a:p>
        </p:txBody>
      </p:sp>
      <p:pic>
        <p:nvPicPr>
          <p:cNvPr id="6" name="Picture 5">
            <a:extLst>
              <a:ext uri="{FF2B5EF4-FFF2-40B4-BE49-F238E27FC236}">
                <a16:creationId xmlns:a16="http://schemas.microsoft.com/office/drawing/2014/main" id="{1D9AE77A-B234-43F6-BFE7-434CB51DEA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1924091" cy="1262774"/>
          </a:xfrm>
          <a:prstGeom prst="rect">
            <a:avLst/>
          </a:prstGeom>
        </p:spPr>
      </p:pic>
      <p:pic>
        <p:nvPicPr>
          <p:cNvPr id="2050" name="Picture 2" descr="Black Lives Matter: Anti-Racism Resources for Social Workers and Therapists  - SocialWork.Career">
            <a:extLst>
              <a:ext uri="{FF2B5EF4-FFF2-40B4-BE49-F238E27FC236}">
                <a16:creationId xmlns:a16="http://schemas.microsoft.com/office/drawing/2014/main" id="{5EBF454F-F3D7-4D79-9BD7-848ACE994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141" y="0"/>
            <a:ext cx="7350059" cy="6885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0865AB-48FC-4A9C-AD72-8BAB6D64CF83}"/>
              </a:ext>
            </a:extLst>
          </p:cNvPr>
          <p:cNvSpPr txBox="1"/>
          <p:nvPr/>
        </p:nvSpPr>
        <p:spPr>
          <a:xfrm>
            <a:off x="9412779" y="5942052"/>
            <a:ext cx="2161169" cy="369332"/>
          </a:xfrm>
          <a:prstGeom prst="rect">
            <a:avLst/>
          </a:prstGeom>
          <a:noFill/>
        </p:spPr>
        <p:txBody>
          <a:bodyPr wrap="none" rtlCol="0">
            <a:spAutoFit/>
          </a:bodyPr>
          <a:lstStyle/>
          <a:p>
            <a:r>
              <a:rPr lang="en-GB" dirty="0" err="1">
                <a:latin typeface="Aharoni" panose="02010803020104030203" pitchFamily="2" charset="-79"/>
                <a:cs typeface="Aharoni" panose="02010803020104030203" pitchFamily="2" charset="-79"/>
              </a:rPr>
              <a:t>Socialwork.career</a:t>
            </a:r>
            <a:endParaRPr lang="en-GB" dirty="0">
              <a:latin typeface="Aharoni" panose="02010803020104030203" pitchFamily="2" charset="-79"/>
              <a:cs typeface="Aharoni" panose="02010803020104030203" pitchFamily="2" charset="-79"/>
            </a:endParaRPr>
          </a:p>
        </p:txBody>
      </p:sp>
      <p:pic>
        <p:nvPicPr>
          <p:cNvPr id="2" name="Recorded Sound" descr="Play audio">
            <a:hlinkClick r:id="" action="ppaction://media"/>
            <a:extLst>
              <a:ext uri="{FF2B5EF4-FFF2-40B4-BE49-F238E27FC236}">
                <a16:creationId xmlns:a16="http://schemas.microsoft.com/office/drawing/2014/main" id="{56F9BA12-092A-4307-B185-58CBE5DC15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58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503CB-4EB9-4C06-9399-44BD9052FDC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lots of excellent and accessible CPD and resources out there</a:t>
            </a:r>
          </a:p>
        </p:txBody>
      </p:sp>
      <p:pic>
        <p:nvPicPr>
          <p:cNvPr id="8" name="Picture 7" descr="Diverse ed">
            <a:extLst>
              <a:ext uri="{FF2B5EF4-FFF2-40B4-BE49-F238E27FC236}">
                <a16:creationId xmlns:a16="http://schemas.microsoft.com/office/drawing/2014/main" id="{63EEB0EB-9A05-4D31-9C97-E52BC6A7C733}"/>
              </a:ext>
            </a:extLst>
          </p:cNvPr>
          <p:cNvPicPr>
            <a:picLocks noChangeAspect="1"/>
          </p:cNvPicPr>
          <p:nvPr/>
        </p:nvPicPr>
        <p:blipFill>
          <a:blip r:embed="rId5"/>
          <a:stretch>
            <a:fillRect/>
          </a:stretch>
        </p:blipFill>
        <p:spPr>
          <a:xfrm>
            <a:off x="1423961" y="103234"/>
            <a:ext cx="3705226" cy="3203390"/>
          </a:xfrm>
          <a:prstGeom prst="rect">
            <a:avLst/>
          </a:prstGeom>
        </p:spPr>
      </p:pic>
      <p:pic>
        <p:nvPicPr>
          <p:cNvPr id="6" name="Picture 5" descr="screen shot">
            <a:extLst>
              <a:ext uri="{FF2B5EF4-FFF2-40B4-BE49-F238E27FC236}">
                <a16:creationId xmlns:a16="http://schemas.microsoft.com/office/drawing/2014/main" id="{C35932E5-C908-4A15-9618-B2BE18422807}"/>
              </a:ext>
            </a:extLst>
          </p:cNvPr>
          <p:cNvPicPr>
            <a:picLocks noChangeAspect="1"/>
          </p:cNvPicPr>
          <p:nvPr/>
        </p:nvPicPr>
        <p:blipFill>
          <a:blip r:embed="rId6"/>
          <a:stretch>
            <a:fillRect/>
          </a:stretch>
        </p:blipFill>
        <p:spPr>
          <a:xfrm>
            <a:off x="6197600" y="214312"/>
            <a:ext cx="3705225" cy="2143125"/>
          </a:xfrm>
          <a:prstGeom prst="rect">
            <a:avLst/>
          </a:prstGeom>
        </p:spPr>
      </p:pic>
      <p:sp>
        <p:nvSpPr>
          <p:cNvPr id="7" name="TextBox 6">
            <a:extLst>
              <a:ext uri="{FF2B5EF4-FFF2-40B4-BE49-F238E27FC236}">
                <a16:creationId xmlns:a16="http://schemas.microsoft.com/office/drawing/2014/main" id="{6922ED55-DD43-4689-8D30-AC85D15C5FA2}"/>
              </a:ext>
            </a:extLst>
          </p:cNvPr>
          <p:cNvSpPr txBox="1"/>
          <p:nvPr/>
        </p:nvSpPr>
        <p:spPr>
          <a:xfrm>
            <a:off x="10290629" y="449943"/>
            <a:ext cx="1727200" cy="1477328"/>
          </a:xfrm>
          <a:prstGeom prst="rect">
            <a:avLst/>
          </a:prstGeom>
          <a:noFill/>
        </p:spPr>
        <p:txBody>
          <a:bodyPr wrap="square" rtlCol="0">
            <a:spAutoFit/>
          </a:bodyPr>
          <a:lstStyle/>
          <a:p>
            <a:r>
              <a:rPr lang="en-GB" dirty="0"/>
              <a:t>Liz Wright</a:t>
            </a:r>
          </a:p>
          <a:p>
            <a:r>
              <a:rPr lang="en-GB" dirty="0"/>
              <a:t>Dr Paul Miller</a:t>
            </a:r>
          </a:p>
          <a:p>
            <a:r>
              <a:rPr lang="en-GB" dirty="0" err="1"/>
              <a:t>Iqra</a:t>
            </a:r>
            <a:r>
              <a:rPr lang="en-GB" dirty="0"/>
              <a:t> Iqbal</a:t>
            </a:r>
          </a:p>
          <a:p>
            <a:r>
              <a:rPr lang="en-GB" dirty="0"/>
              <a:t>Andrew Moffat</a:t>
            </a:r>
          </a:p>
          <a:p>
            <a:endParaRPr lang="en-GB" dirty="0"/>
          </a:p>
        </p:txBody>
      </p:sp>
      <p:pic>
        <p:nvPicPr>
          <p:cNvPr id="9" name="Picture 8" descr="Session 1">
            <a:extLst>
              <a:ext uri="{FF2B5EF4-FFF2-40B4-BE49-F238E27FC236}">
                <a16:creationId xmlns:a16="http://schemas.microsoft.com/office/drawing/2014/main" id="{37B1A7CB-6BD7-47CD-B04A-D887D6745E23}"/>
              </a:ext>
            </a:extLst>
          </p:cNvPr>
          <p:cNvPicPr>
            <a:picLocks noChangeAspect="1"/>
          </p:cNvPicPr>
          <p:nvPr/>
        </p:nvPicPr>
        <p:blipFill>
          <a:blip r:embed="rId7"/>
          <a:stretch>
            <a:fillRect/>
          </a:stretch>
        </p:blipFill>
        <p:spPr>
          <a:xfrm>
            <a:off x="122996" y="3385931"/>
            <a:ext cx="2858743" cy="822074"/>
          </a:xfrm>
          <a:prstGeom prst="rect">
            <a:avLst/>
          </a:prstGeom>
        </p:spPr>
      </p:pic>
      <p:pic>
        <p:nvPicPr>
          <p:cNvPr id="4" name="Picture 2">
            <a:extLst>
              <a:ext uri="{FF2B5EF4-FFF2-40B4-BE49-F238E27FC236}">
                <a16:creationId xmlns:a16="http://schemas.microsoft.com/office/drawing/2014/main" id="{81F1BF56-58A5-41A0-A4A5-5D39E78881D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9770" y="2820706"/>
            <a:ext cx="5312229" cy="4037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ession 2">
            <a:extLst>
              <a:ext uri="{FF2B5EF4-FFF2-40B4-BE49-F238E27FC236}">
                <a16:creationId xmlns:a16="http://schemas.microsoft.com/office/drawing/2014/main" id="{8A02F319-7554-4DCA-95CB-BCBF5281233F}"/>
              </a:ext>
            </a:extLst>
          </p:cNvPr>
          <p:cNvPicPr>
            <a:picLocks noChangeAspect="1"/>
          </p:cNvPicPr>
          <p:nvPr/>
        </p:nvPicPr>
        <p:blipFill>
          <a:blip r:embed="rId9"/>
          <a:stretch>
            <a:fillRect/>
          </a:stretch>
        </p:blipFill>
        <p:spPr>
          <a:xfrm>
            <a:off x="3838743" y="3385931"/>
            <a:ext cx="2580887" cy="820554"/>
          </a:xfrm>
          <a:prstGeom prst="rect">
            <a:avLst/>
          </a:prstGeom>
        </p:spPr>
      </p:pic>
      <p:pic>
        <p:nvPicPr>
          <p:cNvPr id="11" name="Picture 10" descr="Session 3">
            <a:extLst>
              <a:ext uri="{FF2B5EF4-FFF2-40B4-BE49-F238E27FC236}">
                <a16:creationId xmlns:a16="http://schemas.microsoft.com/office/drawing/2014/main" id="{14F20B8F-00F3-4696-A2A0-87F8C40195AE}"/>
              </a:ext>
            </a:extLst>
          </p:cNvPr>
          <p:cNvPicPr>
            <a:picLocks noChangeAspect="1"/>
          </p:cNvPicPr>
          <p:nvPr/>
        </p:nvPicPr>
        <p:blipFill>
          <a:blip r:embed="rId10"/>
          <a:stretch>
            <a:fillRect/>
          </a:stretch>
        </p:blipFill>
        <p:spPr>
          <a:xfrm>
            <a:off x="114468" y="4335119"/>
            <a:ext cx="2867271" cy="799316"/>
          </a:xfrm>
          <a:prstGeom prst="rect">
            <a:avLst/>
          </a:prstGeom>
        </p:spPr>
      </p:pic>
      <p:pic>
        <p:nvPicPr>
          <p:cNvPr id="12" name="Picture 11" descr="Session 4">
            <a:extLst>
              <a:ext uri="{FF2B5EF4-FFF2-40B4-BE49-F238E27FC236}">
                <a16:creationId xmlns:a16="http://schemas.microsoft.com/office/drawing/2014/main" id="{9ECB864D-3E62-4E2A-BDE1-D661D09CDB93}"/>
              </a:ext>
            </a:extLst>
          </p:cNvPr>
          <p:cNvPicPr>
            <a:picLocks noChangeAspect="1"/>
          </p:cNvPicPr>
          <p:nvPr/>
        </p:nvPicPr>
        <p:blipFill>
          <a:blip r:embed="rId11"/>
          <a:stretch>
            <a:fillRect/>
          </a:stretch>
        </p:blipFill>
        <p:spPr>
          <a:xfrm>
            <a:off x="3838743" y="4335118"/>
            <a:ext cx="2580887" cy="703239"/>
          </a:xfrm>
          <a:prstGeom prst="rect">
            <a:avLst/>
          </a:prstGeom>
        </p:spPr>
      </p:pic>
      <p:pic>
        <p:nvPicPr>
          <p:cNvPr id="13" name="Picture 12" descr="logo">
            <a:hlinkClick r:id="rId12"/>
            <a:extLst>
              <a:ext uri="{FF2B5EF4-FFF2-40B4-BE49-F238E27FC236}">
                <a16:creationId xmlns:a16="http://schemas.microsoft.com/office/drawing/2014/main" id="{D52812D5-24C2-474A-BDE0-29C6A04B333F}"/>
              </a:ext>
            </a:extLst>
          </p:cNvPr>
          <p:cNvPicPr>
            <a:picLocks noChangeAspect="1"/>
          </p:cNvPicPr>
          <p:nvPr/>
        </p:nvPicPr>
        <p:blipFill>
          <a:blip r:embed="rId13"/>
          <a:stretch>
            <a:fillRect/>
          </a:stretch>
        </p:blipFill>
        <p:spPr>
          <a:xfrm>
            <a:off x="2789791" y="5134435"/>
            <a:ext cx="2143125" cy="809625"/>
          </a:xfrm>
          <a:prstGeom prst="rect">
            <a:avLst/>
          </a:prstGeom>
        </p:spPr>
      </p:pic>
      <p:pic>
        <p:nvPicPr>
          <p:cNvPr id="14" name="Picture 2">
            <a:extLst>
              <a:ext uri="{FF2B5EF4-FFF2-40B4-BE49-F238E27FC236}">
                <a16:creationId xmlns:a16="http://schemas.microsoft.com/office/drawing/2014/main" id="{47C2E33B-4692-45F0-AFDF-4A7071F0D983}"/>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2306" y="5033437"/>
            <a:ext cx="1813952" cy="181395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Play audio">
            <a:hlinkClick r:id="" action="ppaction://media"/>
            <a:extLst>
              <a:ext uri="{FF2B5EF4-FFF2-40B4-BE49-F238E27FC236}">
                <a16:creationId xmlns:a16="http://schemas.microsoft.com/office/drawing/2014/main" id="{98AA7ACB-78DE-4019-B121-2259542BDDD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593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4810B-EB2A-477A-95D4-164E763484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Books </a:t>
            </a:r>
          </a:p>
        </p:txBody>
      </p:sp>
      <p:sp>
        <p:nvSpPr>
          <p:cNvPr id="39"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ook covers">
            <a:extLst>
              <a:ext uri="{FF2B5EF4-FFF2-40B4-BE49-F238E27FC236}">
                <a16:creationId xmlns:a16="http://schemas.microsoft.com/office/drawing/2014/main" id="{2B8F4E58-9397-42E9-A1A3-0BC288EACC2A}"/>
              </a:ext>
            </a:extLst>
          </p:cNvPr>
          <p:cNvPicPr>
            <a:picLocks noChangeAspect="1"/>
          </p:cNvPicPr>
          <p:nvPr/>
        </p:nvPicPr>
        <p:blipFill>
          <a:blip r:embed="rId5"/>
          <a:stretch>
            <a:fillRect/>
          </a:stretch>
        </p:blipFill>
        <p:spPr>
          <a:xfrm>
            <a:off x="990600" y="922338"/>
            <a:ext cx="1966913" cy="2151063"/>
          </a:xfrm>
          <a:prstGeom prst="rect">
            <a:avLst/>
          </a:prstGeom>
        </p:spPr>
      </p:pic>
      <p:pic>
        <p:nvPicPr>
          <p:cNvPr id="12" name="Picture 11" descr="Book cover">
            <a:extLst>
              <a:ext uri="{FF2B5EF4-FFF2-40B4-BE49-F238E27FC236}">
                <a16:creationId xmlns:a16="http://schemas.microsoft.com/office/drawing/2014/main" id="{A16F9DCE-664F-431A-877E-A4A7E553767D}"/>
              </a:ext>
            </a:extLst>
          </p:cNvPr>
          <p:cNvPicPr>
            <a:picLocks noChangeAspect="1"/>
          </p:cNvPicPr>
          <p:nvPr/>
        </p:nvPicPr>
        <p:blipFill>
          <a:blip r:embed="rId6"/>
          <a:stretch>
            <a:fillRect/>
          </a:stretch>
        </p:blipFill>
        <p:spPr>
          <a:xfrm>
            <a:off x="3025775" y="922338"/>
            <a:ext cx="1812925" cy="2151063"/>
          </a:xfrm>
          <a:prstGeom prst="rect">
            <a:avLst/>
          </a:prstGeom>
        </p:spPr>
      </p:pic>
      <p:pic>
        <p:nvPicPr>
          <p:cNvPr id="14" name="Picture 13" descr="Book cover">
            <a:extLst>
              <a:ext uri="{FF2B5EF4-FFF2-40B4-BE49-F238E27FC236}">
                <a16:creationId xmlns:a16="http://schemas.microsoft.com/office/drawing/2014/main" id="{F9DBFE94-16ED-4241-91AD-876667022D2D}"/>
              </a:ext>
            </a:extLst>
          </p:cNvPr>
          <p:cNvPicPr>
            <a:picLocks noChangeAspect="1"/>
          </p:cNvPicPr>
          <p:nvPr/>
        </p:nvPicPr>
        <p:blipFill>
          <a:blip r:embed="rId7"/>
          <a:stretch>
            <a:fillRect/>
          </a:stretch>
        </p:blipFill>
        <p:spPr>
          <a:xfrm>
            <a:off x="4908550" y="922338"/>
            <a:ext cx="1728788" cy="2151063"/>
          </a:xfrm>
          <a:prstGeom prst="rect">
            <a:avLst/>
          </a:prstGeom>
        </p:spPr>
      </p:pic>
      <p:pic>
        <p:nvPicPr>
          <p:cNvPr id="13" name="Picture 12" descr="Book cover">
            <a:extLst>
              <a:ext uri="{FF2B5EF4-FFF2-40B4-BE49-F238E27FC236}">
                <a16:creationId xmlns:a16="http://schemas.microsoft.com/office/drawing/2014/main" id="{142CA6E5-36FB-4A55-9E2A-52C66EFF230D}"/>
              </a:ext>
            </a:extLst>
          </p:cNvPr>
          <p:cNvPicPr>
            <a:picLocks noChangeAspect="1"/>
          </p:cNvPicPr>
          <p:nvPr/>
        </p:nvPicPr>
        <p:blipFill>
          <a:blip r:embed="rId8"/>
          <a:stretch>
            <a:fillRect/>
          </a:stretch>
        </p:blipFill>
        <p:spPr>
          <a:xfrm>
            <a:off x="6707188" y="922338"/>
            <a:ext cx="2198688" cy="2151063"/>
          </a:xfrm>
          <a:prstGeom prst="rect">
            <a:avLst/>
          </a:prstGeom>
        </p:spPr>
      </p:pic>
      <p:pic>
        <p:nvPicPr>
          <p:cNvPr id="11" name="Picture 10" descr="Book cover">
            <a:extLst>
              <a:ext uri="{FF2B5EF4-FFF2-40B4-BE49-F238E27FC236}">
                <a16:creationId xmlns:a16="http://schemas.microsoft.com/office/drawing/2014/main" id="{8ADB4C55-6992-48BE-BCAE-BCCC31CD6AFF}"/>
              </a:ext>
            </a:extLst>
          </p:cNvPr>
          <p:cNvPicPr>
            <a:picLocks noChangeAspect="1"/>
          </p:cNvPicPr>
          <p:nvPr/>
        </p:nvPicPr>
        <p:blipFill>
          <a:blip r:embed="rId9"/>
          <a:stretch>
            <a:fillRect/>
          </a:stretch>
        </p:blipFill>
        <p:spPr>
          <a:xfrm>
            <a:off x="8972550" y="922338"/>
            <a:ext cx="2151063" cy="2151063"/>
          </a:xfrm>
          <a:prstGeom prst="rect">
            <a:avLst/>
          </a:prstGeom>
        </p:spPr>
      </p:pic>
      <p:pic>
        <p:nvPicPr>
          <p:cNvPr id="2" name="Picture 1" descr="Book cover">
            <a:extLst>
              <a:ext uri="{FF2B5EF4-FFF2-40B4-BE49-F238E27FC236}">
                <a16:creationId xmlns:a16="http://schemas.microsoft.com/office/drawing/2014/main" id="{8F906944-6930-4041-AA95-8BDBD1E36E97}"/>
              </a:ext>
            </a:extLst>
          </p:cNvPr>
          <p:cNvPicPr>
            <a:picLocks noChangeAspect="1"/>
          </p:cNvPicPr>
          <p:nvPr/>
        </p:nvPicPr>
        <p:blipFill>
          <a:blip r:embed="rId10"/>
          <a:stretch>
            <a:fillRect/>
          </a:stretch>
        </p:blipFill>
        <p:spPr>
          <a:xfrm>
            <a:off x="990600" y="3143250"/>
            <a:ext cx="2036763" cy="2728913"/>
          </a:xfrm>
          <a:prstGeom prst="rect">
            <a:avLst/>
          </a:prstGeom>
        </p:spPr>
      </p:pic>
      <p:pic>
        <p:nvPicPr>
          <p:cNvPr id="8" name="Picture 7" descr="Book cover">
            <a:extLst>
              <a:ext uri="{FF2B5EF4-FFF2-40B4-BE49-F238E27FC236}">
                <a16:creationId xmlns:a16="http://schemas.microsoft.com/office/drawing/2014/main" id="{32B1A48F-D6A8-4193-A8CD-A80497F2E302}"/>
              </a:ext>
            </a:extLst>
          </p:cNvPr>
          <p:cNvPicPr>
            <a:picLocks noChangeAspect="1"/>
          </p:cNvPicPr>
          <p:nvPr/>
        </p:nvPicPr>
        <p:blipFill>
          <a:blip r:embed="rId11"/>
          <a:stretch>
            <a:fillRect/>
          </a:stretch>
        </p:blipFill>
        <p:spPr>
          <a:xfrm>
            <a:off x="3097213" y="3143250"/>
            <a:ext cx="2819400" cy="2728913"/>
          </a:xfrm>
          <a:prstGeom prst="rect">
            <a:avLst/>
          </a:prstGeom>
        </p:spPr>
      </p:pic>
      <p:pic>
        <p:nvPicPr>
          <p:cNvPr id="10" name="Picture 9" descr="Book cover">
            <a:extLst>
              <a:ext uri="{FF2B5EF4-FFF2-40B4-BE49-F238E27FC236}">
                <a16:creationId xmlns:a16="http://schemas.microsoft.com/office/drawing/2014/main" id="{9EC04DFA-5E96-46B2-A8B8-971360C47D74}"/>
              </a:ext>
            </a:extLst>
          </p:cNvPr>
          <p:cNvPicPr>
            <a:picLocks noChangeAspect="1"/>
          </p:cNvPicPr>
          <p:nvPr/>
        </p:nvPicPr>
        <p:blipFill>
          <a:blip r:embed="rId12"/>
          <a:stretch>
            <a:fillRect/>
          </a:stretch>
        </p:blipFill>
        <p:spPr>
          <a:xfrm>
            <a:off x="5986463" y="3143250"/>
            <a:ext cx="2347913" cy="2728913"/>
          </a:xfrm>
          <a:prstGeom prst="rect">
            <a:avLst/>
          </a:prstGeom>
        </p:spPr>
      </p:pic>
      <p:pic>
        <p:nvPicPr>
          <p:cNvPr id="9" name="Picture 8" descr="Book cover">
            <a:extLst>
              <a:ext uri="{FF2B5EF4-FFF2-40B4-BE49-F238E27FC236}">
                <a16:creationId xmlns:a16="http://schemas.microsoft.com/office/drawing/2014/main" id="{BFAEB76E-039D-4487-832D-CA08E5FC632A}"/>
              </a:ext>
            </a:extLst>
          </p:cNvPr>
          <p:cNvPicPr>
            <a:picLocks noChangeAspect="1"/>
          </p:cNvPicPr>
          <p:nvPr/>
        </p:nvPicPr>
        <p:blipFill>
          <a:blip r:embed="rId13"/>
          <a:stretch>
            <a:fillRect/>
          </a:stretch>
        </p:blipFill>
        <p:spPr>
          <a:xfrm>
            <a:off x="8402638" y="3143250"/>
            <a:ext cx="2720975" cy="2728913"/>
          </a:xfrm>
          <a:prstGeom prst="rect">
            <a:avLst/>
          </a:prstGeom>
        </p:spPr>
      </p:pic>
      <p:pic>
        <p:nvPicPr>
          <p:cNvPr id="3" name="Recorded Sound" descr="Play audio">
            <a:hlinkClick r:id="" action="ppaction://media"/>
            <a:extLst>
              <a:ext uri="{FF2B5EF4-FFF2-40B4-BE49-F238E27FC236}">
                <a16:creationId xmlns:a16="http://schemas.microsoft.com/office/drawing/2014/main" id="{41923210-3D44-4719-A789-ABDE5A3447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057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80C50F-4D5D-45DF-907B-00AF3584931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The </a:t>
            </a:r>
            <a:r>
              <a:rPr lang="en-GB" dirty="0" err="1"/>
              <a:t>Casel</a:t>
            </a:r>
            <a:r>
              <a:rPr lang="en-GB" dirty="0"/>
              <a:t> 5</a:t>
            </a:r>
          </a:p>
        </p:txBody>
      </p:sp>
      <p:pic>
        <p:nvPicPr>
          <p:cNvPr id="4" name="Picture 3" descr="The casel 5">
            <a:extLst>
              <a:ext uri="{FF2B5EF4-FFF2-40B4-BE49-F238E27FC236}">
                <a16:creationId xmlns:a16="http://schemas.microsoft.com/office/drawing/2014/main" id="{423EC981-49EC-4598-8972-03575B5CF94E}"/>
              </a:ext>
            </a:extLst>
          </p:cNvPr>
          <p:cNvPicPr>
            <a:picLocks noChangeAspect="1"/>
          </p:cNvPicPr>
          <p:nvPr/>
        </p:nvPicPr>
        <p:blipFill rotWithShape="1">
          <a:blip r:embed="rId5"/>
          <a:srcRect t="1205" r="76002" b="72409"/>
          <a:stretch/>
        </p:blipFill>
        <p:spPr>
          <a:xfrm>
            <a:off x="100129" y="211443"/>
            <a:ext cx="2603314" cy="1373952"/>
          </a:xfrm>
          <a:prstGeom prst="rect">
            <a:avLst/>
          </a:prstGeom>
        </p:spPr>
      </p:pic>
      <p:pic>
        <p:nvPicPr>
          <p:cNvPr id="5" name="Picture 4" descr="The casel 5">
            <a:extLst>
              <a:ext uri="{FF2B5EF4-FFF2-40B4-BE49-F238E27FC236}">
                <a16:creationId xmlns:a16="http://schemas.microsoft.com/office/drawing/2014/main" id="{D38344EB-8958-4106-B6BE-2CDD4BA234F6}"/>
              </a:ext>
            </a:extLst>
          </p:cNvPr>
          <p:cNvPicPr>
            <a:picLocks noChangeAspect="1"/>
          </p:cNvPicPr>
          <p:nvPr/>
        </p:nvPicPr>
        <p:blipFill>
          <a:blip r:embed="rId6"/>
          <a:stretch>
            <a:fillRect/>
          </a:stretch>
        </p:blipFill>
        <p:spPr>
          <a:xfrm>
            <a:off x="0" y="1372834"/>
            <a:ext cx="2849217" cy="3008058"/>
          </a:xfrm>
          <a:prstGeom prst="rect">
            <a:avLst/>
          </a:prstGeom>
        </p:spPr>
      </p:pic>
      <p:sp>
        <p:nvSpPr>
          <p:cNvPr id="6" name="Rectangle 5">
            <a:extLst>
              <a:ext uri="{FF2B5EF4-FFF2-40B4-BE49-F238E27FC236}">
                <a16:creationId xmlns:a16="http://schemas.microsoft.com/office/drawing/2014/main" id="{11AADFD4-ACCD-48F1-95EF-94E411BAF2F7}"/>
              </a:ext>
            </a:extLst>
          </p:cNvPr>
          <p:cNvSpPr/>
          <p:nvPr/>
        </p:nvSpPr>
        <p:spPr>
          <a:xfrm>
            <a:off x="3114675" y="158126"/>
            <a:ext cx="6096000" cy="923330"/>
          </a:xfrm>
          <a:prstGeom prst="rect">
            <a:avLst/>
          </a:prstGeom>
        </p:spPr>
        <p:txBody>
          <a:bodyPr>
            <a:spAutoFit/>
          </a:bodyPr>
          <a:lstStyle/>
          <a:p>
            <a:r>
              <a:rPr lang="en-GB" dirty="0">
                <a:latin typeface="Aharoni" panose="02010803020104030203" pitchFamily="2" charset="-79"/>
                <a:cs typeface="Aharoni" panose="02010803020104030203" pitchFamily="2" charset="-79"/>
              </a:rPr>
              <a:t>● Integrating personal and social identities</a:t>
            </a:r>
          </a:p>
          <a:p>
            <a:r>
              <a:rPr lang="en-GB" dirty="0">
                <a:latin typeface="Aharoni" panose="02010803020104030203" pitchFamily="2" charset="-79"/>
                <a:cs typeface="Aharoni" panose="02010803020104030203" pitchFamily="2" charset="-79"/>
              </a:rPr>
              <a:t>● Identifying personal, cultural, and linguistic assets</a:t>
            </a:r>
          </a:p>
          <a:p>
            <a:r>
              <a:rPr lang="en-GB" dirty="0">
                <a:latin typeface="Aharoni" panose="02010803020104030203" pitchFamily="2" charset="-79"/>
                <a:cs typeface="Aharoni" panose="02010803020104030203" pitchFamily="2" charset="-79"/>
              </a:rPr>
              <a:t>● Examining prejudices and biases</a:t>
            </a:r>
          </a:p>
        </p:txBody>
      </p:sp>
      <p:sp>
        <p:nvSpPr>
          <p:cNvPr id="7" name="Rectangle 6">
            <a:extLst>
              <a:ext uri="{FF2B5EF4-FFF2-40B4-BE49-F238E27FC236}">
                <a16:creationId xmlns:a16="http://schemas.microsoft.com/office/drawing/2014/main" id="{CB6D0114-2B86-4B64-B6A5-E72D2CEB4D24}"/>
              </a:ext>
            </a:extLst>
          </p:cNvPr>
          <p:cNvSpPr/>
          <p:nvPr/>
        </p:nvSpPr>
        <p:spPr>
          <a:xfrm>
            <a:off x="3114675" y="1180839"/>
            <a:ext cx="7593724" cy="1200329"/>
          </a:xfrm>
          <a:prstGeom prst="rect">
            <a:avLst/>
          </a:prstGeom>
        </p:spPr>
        <p:txBody>
          <a:bodyPr wrap="square">
            <a:spAutoFit/>
          </a:bodyPr>
          <a:lstStyle/>
          <a:p>
            <a:r>
              <a:rPr lang="en-GB" dirty="0"/>
              <a:t>● </a:t>
            </a:r>
            <a:r>
              <a:rPr lang="en-GB" dirty="0">
                <a:latin typeface="Aharoni" panose="02010803020104030203" pitchFamily="2" charset="-79"/>
                <a:cs typeface="Aharoni" panose="02010803020104030203" pitchFamily="2" charset="-79"/>
              </a:rPr>
              <a:t>Taking others’ perspectives</a:t>
            </a:r>
          </a:p>
          <a:p>
            <a:r>
              <a:rPr lang="en-GB" dirty="0">
                <a:latin typeface="Aharoni" panose="02010803020104030203" pitchFamily="2" charset="-79"/>
                <a:cs typeface="Aharoni" panose="02010803020104030203" pitchFamily="2" charset="-79"/>
              </a:rPr>
              <a:t>● Recognising strengths in others</a:t>
            </a:r>
          </a:p>
          <a:p>
            <a:r>
              <a:rPr lang="en-GB" dirty="0">
                <a:latin typeface="Aharoni" panose="02010803020104030203" pitchFamily="2" charset="-79"/>
                <a:cs typeface="Aharoni" panose="02010803020104030203" pitchFamily="2" charset="-79"/>
              </a:rPr>
              <a:t>● Demonstrating empathy and compassion</a:t>
            </a:r>
          </a:p>
          <a:p>
            <a:r>
              <a:rPr lang="en-GB" dirty="0">
                <a:latin typeface="Aharoni" panose="02010803020104030203" pitchFamily="2" charset="-79"/>
                <a:cs typeface="Aharoni" panose="02010803020104030203" pitchFamily="2" charset="-79"/>
              </a:rPr>
              <a:t>● Identifying diverse social norms, including unjust ones</a:t>
            </a:r>
          </a:p>
        </p:txBody>
      </p:sp>
      <p:sp>
        <p:nvSpPr>
          <p:cNvPr id="10" name="Rectangle 9">
            <a:extLst>
              <a:ext uri="{FF2B5EF4-FFF2-40B4-BE49-F238E27FC236}">
                <a16:creationId xmlns:a16="http://schemas.microsoft.com/office/drawing/2014/main" id="{9DCC78B2-7C9D-4CD8-A53B-F82095EC3C1B}"/>
              </a:ext>
            </a:extLst>
          </p:cNvPr>
          <p:cNvSpPr/>
          <p:nvPr/>
        </p:nvSpPr>
        <p:spPr>
          <a:xfrm>
            <a:off x="3114675" y="2482098"/>
            <a:ext cx="6096000" cy="1754326"/>
          </a:xfrm>
          <a:prstGeom prst="rect">
            <a:avLst/>
          </a:prstGeom>
        </p:spPr>
        <p:txBody>
          <a:bodyPr>
            <a:spAutoFit/>
          </a:bodyPr>
          <a:lstStyle/>
          <a:p>
            <a:r>
              <a:rPr lang="en-GB" dirty="0">
                <a:latin typeface="Aharoni" panose="02010803020104030203" pitchFamily="2" charset="-79"/>
                <a:cs typeface="Aharoni" panose="02010803020104030203" pitchFamily="2" charset="-79"/>
              </a:rPr>
              <a:t>● Communicating effectively</a:t>
            </a:r>
          </a:p>
          <a:p>
            <a:r>
              <a:rPr lang="en-GB" dirty="0">
                <a:latin typeface="Aharoni" panose="02010803020104030203" pitchFamily="2" charset="-79"/>
                <a:cs typeface="Aharoni" panose="02010803020104030203" pitchFamily="2" charset="-79"/>
              </a:rPr>
              <a:t>● Demonstrating cultural competency</a:t>
            </a:r>
          </a:p>
          <a:p>
            <a:r>
              <a:rPr lang="en-GB" dirty="0">
                <a:latin typeface="Aharoni" panose="02010803020104030203" pitchFamily="2" charset="-79"/>
                <a:cs typeface="Aharoni" panose="02010803020104030203" pitchFamily="2" charset="-79"/>
              </a:rPr>
              <a:t>● Resolving conflicts constructively</a:t>
            </a:r>
          </a:p>
          <a:p>
            <a:r>
              <a:rPr lang="en-GB" dirty="0">
                <a:latin typeface="Aharoni" panose="02010803020104030203" pitchFamily="2" charset="-79"/>
                <a:cs typeface="Aharoni" panose="02010803020104030203" pitchFamily="2" charset="-79"/>
              </a:rPr>
              <a:t>● Resisting negative social pressure</a:t>
            </a:r>
          </a:p>
          <a:p>
            <a:r>
              <a:rPr lang="en-GB" dirty="0">
                <a:latin typeface="Aharoni" panose="02010803020104030203" pitchFamily="2" charset="-79"/>
                <a:cs typeface="Aharoni" panose="02010803020104030203" pitchFamily="2" charset="-79"/>
              </a:rPr>
              <a:t>● Seeking or offering support and help when needed</a:t>
            </a:r>
          </a:p>
          <a:p>
            <a:r>
              <a:rPr lang="en-GB" dirty="0">
                <a:latin typeface="Aharoni" panose="02010803020104030203" pitchFamily="2" charset="-79"/>
                <a:cs typeface="Aharoni" panose="02010803020104030203" pitchFamily="2" charset="-79"/>
              </a:rPr>
              <a:t>● Standing up for the rights of others</a:t>
            </a:r>
          </a:p>
        </p:txBody>
      </p:sp>
      <p:sp>
        <p:nvSpPr>
          <p:cNvPr id="11" name="Rectangle 10">
            <a:extLst>
              <a:ext uri="{FF2B5EF4-FFF2-40B4-BE49-F238E27FC236}">
                <a16:creationId xmlns:a16="http://schemas.microsoft.com/office/drawing/2014/main" id="{7B648D23-977D-4388-BD7F-AD392F455060}"/>
              </a:ext>
            </a:extLst>
          </p:cNvPr>
          <p:cNvSpPr/>
          <p:nvPr/>
        </p:nvSpPr>
        <p:spPr>
          <a:xfrm>
            <a:off x="3114675" y="4337354"/>
            <a:ext cx="7420303" cy="2031325"/>
          </a:xfrm>
          <a:prstGeom prst="rect">
            <a:avLst/>
          </a:prstGeom>
        </p:spPr>
        <p:txBody>
          <a:bodyPr wrap="square">
            <a:spAutoFit/>
          </a:bodyPr>
          <a:lstStyle/>
          <a:p>
            <a:r>
              <a:rPr lang="en-GB" dirty="0">
                <a:latin typeface="Aharoni" panose="02010803020104030203" pitchFamily="2" charset="-79"/>
                <a:cs typeface="Aharoni" panose="02010803020104030203" pitchFamily="2" charset="-79"/>
              </a:rPr>
              <a:t>● Demonstrating curiosity and open-mindedness</a:t>
            </a:r>
          </a:p>
          <a:p>
            <a:r>
              <a:rPr lang="en-GB" dirty="0">
                <a:latin typeface="Aharoni" panose="02010803020104030203" pitchFamily="2" charset="-79"/>
                <a:cs typeface="Aharoni" panose="02010803020104030203" pitchFamily="2" charset="-79"/>
              </a:rPr>
              <a:t>● Identifying solutions for personal and social problems</a:t>
            </a:r>
          </a:p>
          <a:p>
            <a:r>
              <a:rPr lang="en-GB" dirty="0">
                <a:latin typeface="Aharoni" panose="02010803020104030203" pitchFamily="2" charset="-79"/>
                <a:cs typeface="Aharoni" panose="02010803020104030203" pitchFamily="2" charset="-79"/>
              </a:rPr>
              <a:t>● Anticipating and evaluating the consequences of one’s actions</a:t>
            </a:r>
          </a:p>
          <a:p>
            <a:r>
              <a:rPr lang="en-GB" dirty="0">
                <a:latin typeface="Aharoni" panose="02010803020104030203" pitchFamily="2" charset="-79"/>
                <a:cs typeface="Aharoni" panose="02010803020104030203" pitchFamily="2" charset="-79"/>
              </a:rPr>
              <a:t>● Reflecting on one’s role to promote personal, family, and</a:t>
            </a:r>
          </a:p>
          <a:p>
            <a:r>
              <a:rPr lang="en-GB" dirty="0">
                <a:latin typeface="Aharoni" panose="02010803020104030203" pitchFamily="2" charset="-79"/>
                <a:cs typeface="Aharoni" panose="02010803020104030203" pitchFamily="2" charset="-79"/>
              </a:rPr>
              <a:t>community well-being</a:t>
            </a:r>
          </a:p>
          <a:p>
            <a:r>
              <a:rPr lang="en-GB" dirty="0">
                <a:latin typeface="Aharoni" panose="02010803020104030203" pitchFamily="2" charset="-79"/>
                <a:cs typeface="Aharoni" panose="02010803020104030203" pitchFamily="2" charset="-79"/>
              </a:rPr>
              <a:t>● Evaluating personal, interpersonal, community, and institutional impacts</a:t>
            </a:r>
          </a:p>
        </p:txBody>
      </p:sp>
      <p:pic>
        <p:nvPicPr>
          <p:cNvPr id="2" name="Recorded Sound" descr="Play audio">
            <a:hlinkClick r:id="" action="ppaction://media"/>
            <a:extLst>
              <a:ext uri="{FF2B5EF4-FFF2-40B4-BE49-F238E27FC236}">
                <a16:creationId xmlns:a16="http://schemas.microsoft.com/office/drawing/2014/main" id="{A89D87F3-5E82-4E9D-9EFB-00DCE5FDE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669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AEEFE-EFE4-485B-B08D-5CDF43AD7A0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whole school approach </a:t>
            </a:r>
          </a:p>
        </p:txBody>
      </p:sp>
      <p:graphicFrame>
        <p:nvGraphicFramePr>
          <p:cNvPr id="4" name="Diagram 3">
            <a:extLst>
              <a:ext uri="{FF2B5EF4-FFF2-40B4-BE49-F238E27FC236}">
                <a16:creationId xmlns:a16="http://schemas.microsoft.com/office/drawing/2014/main" id="{28668E45-898B-41DB-922C-FDF5CFCE4A2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5189126"/>
              </p:ext>
            </p:extLst>
          </p:nvPr>
        </p:nvGraphicFramePr>
        <p:xfrm>
          <a:off x="945541" y="0"/>
          <a:ext cx="10300917" cy="6731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a:extLst>
              <a:ext uri="{FF2B5EF4-FFF2-40B4-BE49-F238E27FC236}">
                <a16:creationId xmlns:a16="http://schemas.microsoft.com/office/drawing/2014/main" id="{B4613238-0334-4BFC-A5CC-96E9F97455A0}"/>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4402" y="123564"/>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Play audio">
            <a:hlinkClick r:id="" action="ppaction://media"/>
            <a:extLst>
              <a:ext uri="{FF2B5EF4-FFF2-40B4-BE49-F238E27FC236}">
                <a16:creationId xmlns:a16="http://schemas.microsoft.com/office/drawing/2014/main" id="{83B9CAC9-EFA5-47E2-A620-9DE8CA27638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384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721C8-D309-4649-B5D7-AB21EAFC00A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All have written books and most are activists</a:t>
            </a:r>
            <a:br>
              <a:rPr lang="en-GB" dirty="0"/>
            </a:br>
            <a:endParaRPr lang="en-GB" dirty="0"/>
          </a:p>
        </p:txBody>
      </p:sp>
      <p:pic>
        <p:nvPicPr>
          <p:cNvPr id="4" name="Picture 3" descr="Photo">
            <a:extLst>
              <a:ext uri="{FF2B5EF4-FFF2-40B4-BE49-F238E27FC236}">
                <a16:creationId xmlns:a16="http://schemas.microsoft.com/office/drawing/2014/main" id="{BEAB05FD-E4B1-4026-8B5C-F27D17ED7CAD}"/>
              </a:ext>
            </a:extLst>
          </p:cNvPr>
          <p:cNvPicPr>
            <a:picLocks noChangeAspect="1"/>
          </p:cNvPicPr>
          <p:nvPr/>
        </p:nvPicPr>
        <p:blipFill>
          <a:blip r:embed="rId5"/>
          <a:stretch>
            <a:fillRect/>
          </a:stretch>
        </p:blipFill>
        <p:spPr>
          <a:xfrm>
            <a:off x="284628" y="303212"/>
            <a:ext cx="2915929" cy="3125788"/>
          </a:xfrm>
          <a:prstGeom prst="rect">
            <a:avLst/>
          </a:prstGeom>
        </p:spPr>
      </p:pic>
      <p:pic>
        <p:nvPicPr>
          <p:cNvPr id="8" name="Picture 7" descr="Photo">
            <a:extLst>
              <a:ext uri="{FF2B5EF4-FFF2-40B4-BE49-F238E27FC236}">
                <a16:creationId xmlns:a16="http://schemas.microsoft.com/office/drawing/2014/main" id="{88427AF1-84E3-444B-996B-A35BC03403E8}"/>
              </a:ext>
            </a:extLst>
          </p:cNvPr>
          <p:cNvPicPr>
            <a:picLocks noChangeAspect="1"/>
          </p:cNvPicPr>
          <p:nvPr/>
        </p:nvPicPr>
        <p:blipFill>
          <a:blip r:embed="rId6"/>
          <a:stretch>
            <a:fillRect/>
          </a:stretch>
        </p:blipFill>
        <p:spPr>
          <a:xfrm>
            <a:off x="3800486" y="1566579"/>
            <a:ext cx="3040291" cy="2915774"/>
          </a:xfrm>
          <a:prstGeom prst="rect">
            <a:avLst/>
          </a:prstGeom>
        </p:spPr>
      </p:pic>
      <p:pic>
        <p:nvPicPr>
          <p:cNvPr id="9" name="Picture 8" descr="Photo">
            <a:extLst>
              <a:ext uri="{FF2B5EF4-FFF2-40B4-BE49-F238E27FC236}">
                <a16:creationId xmlns:a16="http://schemas.microsoft.com/office/drawing/2014/main" id="{E15CD540-C668-4C48-9E63-F06B326ED45F}"/>
              </a:ext>
            </a:extLst>
          </p:cNvPr>
          <p:cNvPicPr>
            <a:picLocks noChangeAspect="1"/>
          </p:cNvPicPr>
          <p:nvPr/>
        </p:nvPicPr>
        <p:blipFill>
          <a:blip r:embed="rId7"/>
          <a:stretch>
            <a:fillRect/>
          </a:stretch>
        </p:blipFill>
        <p:spPr>
          <a:xfrm>
            <a:off x="7440707" y="275431"/>
            <a:ext cx="4466666" cy="2988189"/>
          </a:xfrm>
          <a:prstGeom prst="rect">
            <a:avLst/>
          </a:prstGeom>
        </p:spPr>
      </p:pic>
      <p:pic>
        <p:nvPicPr>
          <p:cNvPr id="5" name="Picture 4" descr="Photo">
            <a:extLst>
              <a:ext uri="{FF2B5EF4-FFF2-40B4-BE49-F238E27FC236}">
                <a16:creationId xmlns:a16="http://schemas.microsoft.com/office/drawing/2014/main" id="{EF9ABA87-8F94-4789-9B9B-9AD39B3C6ACE}"/>
              </a:ext>
            </a:extLst>
          </p:cNvPr>
          <p:cNvPicPr>
            <a:picLocks noChangeAspect="1"/>
          </p:cNvPicPr>
          <p:nvPr/>
        </p:nvPicPr>
        <p:blipFill>
          <a:blip r:embed="rId8"/>
          <a:stretch>
            <a:fillRect/>
          </a:stretch>
        </p:blipFill>
        <p:spPr>
          <a:xfrm>
            <a:off x="9180981" y="3429000"/>
            <a:ext cx="2152650" cy="3190875"/>
          </a:xfrm>
          <a:prstGeom prst="rect">
            <a:avLst/>
          </a:prstGeom>
        </p:spPr>
      </p:pic>
      <p:pic>
        <p:nvPicPr>
          <p:cNvPr id="6" name="Picture 5">
            <a:extLst>
              <a:ext uri="{FF2B5EF4-FFF2-40B4-BE49-F238E27FC236}">
                <a16:creationId xmlns:a16="http://schemas.microsoft.com/office/drawing/2014/main" id="{4089E34D-8FBA-48B6-BEF6-579ED5149C7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838440" y="5599134"/>
            <a:ext cx="1924091" cy="1262774"/>
          </a:xfrm>
          <a:prstGeom prst="rect">
            <a:avLst/>
          </a:prstGeom>
        </p:spPr>
      </p:pic>
      <p:pic>
        <p:nvPicPr>
          <p:cNvPr id="2" name="Recorded Sound" descr="Play audio">
            <a:hlinkClick r:id="" action="ppaction://media"/>
            <a:extLst>
              <a:ext uri="{FF2B5EF4-FFF2-40B4-BE49-F238E27FC236}">
                <a16:creationId xmlns:a16="http://schemas.microsoft.com/office/drawing/2014/main" id="{BC3AAC13-6A41-4532-9A4B-70A16DD934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529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34FC-F5FA-427C-9631-298AE405BE5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Introduction</a:t>
            </a:r>
          </a:p>
        </p:txBody>
      </p:sp>
      <p:sp>
        <p:nvSpPr>
          <p:cNvPr id="5" name="Rectangle 4">
            <a:extLst>
              <a:ext uri="{FF2B5EF4-FFF2-40B4-BE49-F238E27FC236}">
                <a16:creationId xmlns:a16="http://schemas.microsoft.com/office/drawing/2014/main" id="{53BB5B69-08A4-455A-A9CD-5C283DA8A7E4}"/>
              </a:ext>
            </a:extLst>
          </p:cNvPr>
          <p:cNvSpPr/>
          <p:nvPr/>
        </p:nvSpPr>
        <p:spPr>
          <a:xfrm>
            <a:off x="500960" y="751344"/>
            <a:ext cx="10167040" cy="5632311"/>
          </a:xfrm>
          <a:prstGeom prst="rect">
            <a:avLst/>
          </a:prstGeom>
        </p:spPr>
        <p:txBody>
          <a:bodyPr wrap="square">
            <a:spAutoFit/>
          </a:bodyPr>
          <a:lstStyle/>
          <a:p>
            <a:r>
              <a:rPr lang="en-GB" dirty="0">
                <a:latin typeface="Aharoni" panose="02010803020104030203" pitchFamily="2" charset="-79"/>
                <a:cs typeface="Aharoni" panose="02010803020104030203" pitchFamily="2" charset="-79"/>
              </a:rPr>
              <a:t>By the end of the session you will hopefully - </a:t>
            </a:r>
          </a:p>
          <a:p>
            <a:pPr marL="285750" indent="-285750">
              <a:buFont typeface="Arial" panose="020B0604020202020204" pitchFamily="34" charset="0"/>
              <a:buChar char="•"/>
            </a:pPr>
            <a:r>
              <a:rPr lang="en-GB" dirty="0">
                <a:latin typeface="Aharoni" panose="02010803020104030203" pitchFamily="2" charset="-79"/>
                <a:cs typeface="Aharoni" panose="02010803020104030203" pitchFamily="2" charset="-79"/>
              </a:rPr>
              <a:t>Understand the importance of equipping pupils with the information that they need to make good decisions about their own health and wellbeing.</a:t>
            </a:r>
          </a:p>
          <a:p>
            <a:pPr marL="285750" indent="-285750">
              <a:buFont typeface="Arial" panose="020B0604020202020204" pitchFamily="34" charset="0"/>
              <a:buChar char="•"/>
            </a:pPr>
            <a:r>
              <a:rPr lang="en-GB" dirty="0">
                <a:latin typeface="Aharoni" panose="02010803020104030203" pitchFamily="2" charset="-79"/>
                <a:cs typeface="Aharoni" panose="02010803020104030203" pitchFamily="2" charset="-79"/>
              </a:rPr>
              <a:t>Understand the  importance of providing clear, planned curriculum opportunities to promote resilience, support social and emotional learning and opportunities for pupils to participate in activities to build their confidence and self-esteem</a:t>
            </a:r>
          </a:p>
          <a:p>
            <a:pPr marL="285750" indent="-285750">
              <a:buFont typeface="Arial" panose="020B0604020202020204" pitchFamily="34" charset="0"/>
              <a:buChar char="•"/>
            </a:pPr>
            <a:r>
              <a:rPr lang="en-GB" dirty="0">
                <a:latin typeface="Aharoni" panose="02010803020104030203" pitchFamily="2" charset="-79"/>
                <a:cs typeface="Aharoni" panose="02010803020104030203" pitchFamily="2" charset="-79"/>
              </a:rPr>
              <a:t>Understand that we all have mental health but when issues arise pupils know to seek support as early as possible from appropriate sources</a:t>
            </a:r>
          </a:p>
          <a:p>
            <a:pPr marL="285750" indent="-285750">
              <a:buFont typeface="Arial" panose="020B0604020202020204" pitchFamily="34" charset="0"/>
              <a:buChar char="•"/>
            </a:pPr>
            <a:endParaRPr lang="en-GB"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endParaRPr lang="en-GB"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After this session you will have</a:t>
            </a:r>
          </a:p>
          <a:p>
            <a:pPr marL="342900" indent="-342900" fontAlgn="base">
              <a:buFont typeface="Arial" panose="020B0604020202020204" pitchFamily="34" charset="0"/>
              <a:buChar char="•"/>
            </a:pPr>
            <a:r>
              <a:rPr lang="en-GB" dirty="0">
                <a:latin typeface="Aharoni" panose="02010803020104030203" pitchFamily="2" charset="-79"/>
                <a:cs typeface="Aharoni" panose="02010803020104030203" pitchFamily="2" charset="-79"/>
              </a:rPr>
              <a:t>complete and fully editable timetables for daily wellbeing sessions </a:t>
            </a:r>
          </a:p>
          <a:p>
            <a:pPr marL="342900" indent="-342900" fontAlgn="base">
              <a:buFont typeface="Arial" panose="020B0604020202020204" pitchFamily="34" charset="0"/>
              <a:buChar char="•"/>
            </a:pPr>
            <a:r>
              <a:rPr lang="en-GB" dirty="0">
                <a:latin typeface="Aharoni" panose="02010803020104030203" pitchFamily="2" charset="-79"/>
                <a:cs typeface="Aharoni" panose="02010803020104030203" pitchFamily="2" charset="-79"/>
              </a:rPr>
              <a:t>complete and editable resources for screen free learning sessions </a:t>
            </a:r>
          </a:p>
          <a:p>
            <a:pPr marL="342900" indent="-342900" fontAlgn="base">
              <a:buFont typeface="Arial" panose="020B0604020202020204" pitchFamily="34" charset="0"/>
              <a:buChar char="•"/>
            </a:pPr>
            <a:r>
              <a:rPr lang="en-GB" dirty="0">
                <a:latin typeface="Aharoni" panose="02010803020104030203" pitchFamily="2" charset="-79"/>
                <a:cs typeface="Aharoni" panose="02010803020104030203" pitchFamily="2" charset="-79"/>
              </a:rPr>
              <a:t>a resource bank of suggested sessions for use at home or in school to support wellbeing </a:t>
            </a:r>
          </a:p>
          <a:p>
            <a:pPr marL="342900" indent="-342900" fontAlgn="base">
              <a:buFont typeface="Arial" panose="020B0604020202020204" pitchFamily="34" charset="0"/>
              <a:buChar char="•"/>
            </a:pPr>
            <a:r>
              <a:rPr lang="en-GB" dirty="0">
                <a:latin typeface="Aharoni" panose="02010803020104030203" pitchFamily="2" charset="-79"/>
                <a:cs typeface="Aharoni" panose="02010803020104030203" pitchFamily="2" charset="-79"/>
              </a:rPr>
              <a:t>a narrated PPT adaptation of the session to share with colleagues </a:t>
            </a:r>
          </a:p>
          <a:p>
            <a:pPr marL="285750" indent="-285750">
              <a:buFont typeface="Arial" panose="020B0604020202020204" pitchFamily="34" charset="0"/>
              <a:buChar char="•"/>
            </a:pPr>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702A7356-5786-4625-95D5-C32BB2B558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77923" y="123684"/>
            <a:ext cx="1914077" cy="1830376"/>
          </a:xfrm>
          <a:prstGeom prst="rect">
            <a:avLst/>
          </a:prstGeom>
        </p:spPr>
      </p:pic>
      <p:pic>
        <p:nvPicPr>
          <p:cNvPr id="4" name="Picture 3">
            <a:extLst>
              <a:ext uri="{FF2B5EF4-FFF2-40B4-BE49-F238E27FC236}">
                <a16:creationId xmlns:a16="http://schemas.microsoft.com/office/drawing/2014/main" id="{BE8664EC-9729-43F7-AADD-03F96083EC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10019" y="5027624"/>
            <a:ext cx="2581981" cy="1830376"/>
          </a:xfrm>
          <a:prstGeom prst="rect">
            <a:avLst/>
          </a:prstGeom>
        </p:spPr>
      </p:pic>
    </p:spTree>
    <p:extLst>
      <p:ext uri="{BB962C8B-B14F-4D97-AF65-F5344CB8AC3E}">
        <p14:creationId xmlns:p14="http://schemas.microsoft.com/office/powerpoint/2010/main" val="4177477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E69383-B361-4C88-BC13-D442A95046F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Link to video</a:t>
            </a:r>
          </a:p>
        </p:txBody>
      </p:sp>
      <p:sp>
        <p:nvSpPr>
          <p:cNvPr id="2" name="Rectangle 1">
            <a:extLst>
              <a:ext uri="{FF2B5EF4-FFF2-40B4-BE49-F238E27FC236}">
                <a16:creationId xmlns:a16="http://schemas.microsoft.com/office/drawing/2014/main" id="{1629C4B8-72FE-4522-9457-9B4CBAE5A273}"/>
              </a:ext>
            </a:extLst>
          </p:cNvPr>
          <p:cNvSpPr/>
          <p:nvPr/>
        </p:nvSpPr>
        <p:spPr>
          <a:xfrm>
            <a:off x="3466093" y="929151"/>
            <a:ext cx="6538970" cy="369332"/>
          </a:xfrm>
          <a:prstGeom prst="rect">
            <a:avLst/>
          </a:prstGeom>
        </p:spPr>
        <p:txBody>
          <a:bodyPr wrap="none">
            <a:spAutoFit/>
          </a:bodyPr>
          <a:lstStyle/>
          <a:p>
            <a:r>
              <a:rPr lang="en-GB" dirty="0">
                <a:latin typeface="Aharoni" panose="02010803020104030203" pitchFamily="2" charset="-79"/>
                <a:cs typeface="Aharoni" panose="02010803020104030203" pitchFamily="2" charset="-79"/>
                <a:hlinkClick r:id="rId5"/>
              </a:rPr>
              <a:t>New Bedtime Stories on CBeebies &amp; BBC iPlayer - YouTube</a:t>
            </a:r>
            <a:endParaRPr lang="en-GB" dirty="0">
              <a:latin typeface="Aharoni" panose="02010803020104030203" pitchFamily="2" charset="-79"/>
              <a:cs typeface="Aharoni" panose="02010803020104030203" pitchFamily="2" charset="-79"/>
            </a:endParaRPr>
          </a:p>
        </p:txBody>
      </p:sp>
      <p:pic>
        <p:nvPicPr>
          <p:cNvPr id="6" name="Picture 5" descr="Kids Photo">
            <a:extLst>
              <a:ext uri="{FF2B5EF4-FFF2-40B4-BE49-F238E27FC236}">
                <a16:creationId xmlns:a16="http://schemas.microsoft.com/office/drawing/2014/main" id="{6A9C82F1-B738-459D-9975-C9BD6E5722ED}"/>
              </a:ext>
            </a:extLst>
          </p:cNvPr>
          <p:cNvPicPr>
            <a:picLocks noChangeAspect="1"/>
          </p:cNvPicPr>
          <p:nvPr/>
        </p:nvPicPr>
        <p:blipFill>
          <a:blip r:embed="rId6"/>
          <a:stretch>
            <a:fillRect/>
          </a:stretch>
        </p:blipFill>
        <p:spPr>
          <a:xfrm>
            <a:off x="3128962" y="1376362"/>
            <a:ext cx="5934075" cy="4105275"/>
          </a:xfrm>
          <a:prstGeom prst="rect">
            <a:avLst/>
          </a:prstGeom>
        </p:spPr>
      </p:pic>
      <p:pic>
        <p:nvPicPr>
          <p:cNvPr id="4" name="Recorded Sound" descr="Play audio">
            <a:hlinkClick r:id="" action="ppaction://media"/>
            <a:extLst>
              <a:ext uri="{FF2B5EF4-FFF2-40B4-BE49-F238E27FC236}">
                <a16:creationId xmlns:a16="http://schemas.microsoft.com/office/drawing/2014/main" id="{D91A0FE4-2F2F-460F-94C1-AC66AB651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42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70CA83-863E-44EE-9BD2-4ABB126D2BB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5 Ways to Wellbeing  </a:t>
            </a:r>
            <a:br>
              <a:rPr lang="en-US" dirty="0">
                <a:latin typeface="Aharoni" panose="02010803020104030203" pitchFamily="2" charset="-79"/>
                <a:cs typeface="Aharoni" panose="02010803020104030203" pitchFamily="2" charset="-79"/>
              </a:rPr>
            </a:br>
            <a:endParaRPr lang="en-GB" dirty="0"/>
          </a:p>
        </p:txBody>
      </p:sp>
      <p:sp>
        <p:nvSpPr>
          <p:cNvPr id="3" name="Text Placeholder 1">
            <a:extLst>
              <a:ext uri="{FF2B5EF4-FFF2-40B4-BE49-F238E27FC236}">
                <a16:creationId xmlns:a16="http://schemas.microsoft.com/office/drawing/2014/main" id="{E6EB2D2D-9DB6-4163-8E00-2596FC9A5DEC}"/>
              </a:ext>
            </a:extLst>
          </p:cNvPr>
          <p:cNvSpPr>
            <a:spLocks noGrp="1"/>
          </p:cNvSpPr>
          <p:nvPr>
            <p:ph type="body" sz="quarter" idx="10"/>
          </p:nvPr>
        </p:nvSpPr>
        <p:spPr>
          <a:xfrm>
            <a:off x="593196" y="584729"/>
            <a:ext cx="10312400" cy="495323"/>
          </a:xfrm>
        </p:spPr>
        <p:txBody>
          <a:bodyPr>
            <a:normAutofit fontScale="85000" lnSpcReduction="20000"/>
          </a:bodyPr>
          <a:lstStyle/>
          <a:p>
            <a:r>
              <a:rPr lang="en-US" dirty="0">
                <a:latin typeface="Aharoni" panose="02010803020104030203" pitchFamily="2" charset="-79"/>
                <a:cs typeface="Aharoni" panose="02010803020104030203" pitchFamily="2" charset="-79"/>
              </a:rPr>
              <a:t>5 Ways to Wellbeing  </a:t>
            </a:r>
          </a:p>
        </p:txBody>
      </p:sp>
      <p:pic>
        <p:nvPicPr>
          <p:cNvPr id="1026" name="Picture 2" descr="Five Ways to Wellbeing - Cambridgeshire, Peterborough and South  Lincolnshire Mind">
            <a:extLst>
              <a:ext uri="{FF2B5EF4-FFF2-40B4-BE49-F238E27FC236}">
                <a16:creationId xmlns:a16="http://schemas.microsoft.com/office/drawing/2014/main" id="{443A33DD-A7B0-4A18-9C9A-85ED057C4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827" y="832390"/>
            <a:ext cx="7169263" cy="4550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FBDA72D4-A4CA-427E-8622-D0896426C891}"/>
              </a:ext>
            </a:extLst>
          </p:cNvPr>
          <p:cNvSpPr>
            <a:spLocks noGrp="1"/>
          </p:cNvSpPr>
          <p:nvPr>
            <p:ph type="body" sz="quarter" idx="11"/>
          </p:nvPr>
        </p:nvSpPr>
        <p:spPr>
          <a:xfrm>
            <a:off x="8879721" y="1486339"/>
            <a:ext cx="3143666" cy="3581400"/>
          </a:xfrm>
        </p:spPr>
        <p:txBody>
          <a:bodyPr>
            <a:normAutofit fontScale="92500" lnSpcReduction="10000"/>
          </a:bodyPr>
          <a:lstStyle/>
          <a:p>
            <a:r>
              <a:rPr lang="en-GB" sz="4000" dirty="0">
                <a:latin typeface="Aharoni" panose="02010803020104030203" pitchFamily="2" charset="-79"/>
                <a:cs typeface="Aharoni" panose="02010803020104030203" pitchFamily="2" charset="-79"/>
              </a:rPr>
              <a:t>SMILE</a:t>
            </a:r>
          </a:p>
          <a:p>
            <a:r>
              <a:rPr lang="en-GB" sz="4000" dirty="0">
                <a:latin typeface="Aharoni" panose="02010803020104030203" pitchFamily="2" charset="-79"/>
                <a:cs typeface="Aharoni" panose="02010803020104030203" pitchFamily="2" charset="-79"/>
              </a:rPr>
              <a:t>Socialise </a:t>
            </a:r>
          </a:p>
          <a:p>
            <a:r>
              <a:rPr lang="en-GB" sz="4000" dirty="0">
                <a:latin typeface="Aharoni" panose="02010803020104030203" pitchFamily="2" charset="-79"/>
                <a:cs typeface="Aharoni" panose="02010803020104030203" pitchFamily="2" charset="-79"/>
              </a:rPr>
              <a:t>Move </a:t>
            </a:r>
          </a:p>
          <a:p>
            <a:r>
              <a:rPr lang="en-GB" sz="4000" dirty="0">
                <a:latin typeface="Aharoni" panose="02010803020104030203" pitchFamily="2" charset="-79"/>
                <a:cs typeface="Aharoni" panose="02010803020104030203" pitchFamily="2" charset="-79"/>
              </a:rPr>
              <a:t>Interest</a:t>
            </a:r>
          </a:p>
          <a:p>
            <a:r>
              <a:rPr lang="en-GB" sz="4000" dirty="0">
                <a:latin typeface="Aharoni" panose="02010803020104030203" pitchFamily="2" charset="-79"/>
                <a:cs typeface="Aharoni" panose="02010803020104030203" pitchFamily="2" charset="-79"/>
              </a:rPr>
              <a:t>Learn </a:t>
            </a:r>
          </a:p>
          <a:p>
            <a:r>
              <a:rPr lang="en-GB" sz="4000" dirty="0">
                <a:latin typeface="Aharoni" panose="02010803020104030203" pitchFamily="2" charset="-79"/>
                <a:cs typeface="Aharoni" panose="02010803020104030203" pitchFamily="2" charset="-79"/>
              </a:rPr>
              <a:t>Engage</a:t>
            </a:r>
          </a:p>
        </p:txBody>
      </p:sp>
      <p:pic>
        <p:nvPicPr>
          <p:cNvPr id="2" name="Recorded Sound" descr="Play audio">
            <a:hlinkClick r:id="" action="ppaction://media"/>
            <a:extLst>
              <a:ext uri="{FF2B5EF4-FFF2-40B4-BE49-F238E27FC236}">
                <a16:creationId xmlns:a16="http://schemas.microsoft.com/office/drawing/2014/main" id="{10704687-0D7A-498A-B180-E0CE50533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05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06D15F1-9DF9-4F43-B13C-713737C5E03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socialise (connect)</a:t>
            </a:r>
            <a:endParaRPr lang="en-US" dirty="0">
              <a:latin typeface="Aharoni" panose="02010803020104030203" pitchFamily="2" charset="-79"/>
              <a:cs typeface="Aharoni" panose="02010803020104030203" pitchFamily="2" charset="-79"/>
            </a:endParaRPr>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p:txBody>
          <a:bodyPr>
            <a:normAutofit fontScale="92500" lnSpcReduction="20000"/>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socialise (connect)</a:t>
            </a:r>
            <a:endParaRPr lang="en-US" dirty="0">
              <a:latin typeface="Aharoni" panose="02010803020104030203" pitchFamily="2" charset="-79"/>
              <a:cs typeface="Aharoni" panose="02010803020104030203" pitchFamily="2" charset="-79"/>
            </a:endParaRPr>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normAutofit lnSpcReduction="10000"/>
          </a:bodyPr>
          <a:lstStyle/>
          <a:p>
            <a:r>
              <a:rPr lang="en-GB" sz="2800" dirty="0">
                <a:latin typeface="Aharoni" panose="02010803020104030203" pitchFamily="2" charset="-79"/>
                <a:cs typeface="Aharoni" panose="02010803020104030203" pitchFamily="2" charset="-79"/>
              </a:rPr>
              <a:t>There is strong evidence that indicates that feeling close to, and valued by, other people is a fundamental human need and one that contributes to functioning well in the world.</a:t>
            </a:r>
          </a:p>
          <a:p>
            <a:endParaRPr lang="en-GB" dirty="0"/>
          </a:p>
          <a:p>
            <a:endParaRPr lang="en-US" dirty="0"/>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No Outsiders session</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a:t>Pro social game</a:t>
            </a:r>
          </a:p>
        </p:txBody>
      </p:sp>
      <p:sp>
        <p:nvSpPr>
          <p:cNvPr id="4" name="Text Placeholder 3">
            <a:extLst>
              <a:ext uri="{FF2B5EF4-FFF2-40B4-BE49-F238E27FC236}">
                <a16:creationId xmlns:a16="http://schemas.microsoft.com/office/drawing/2014/main" id="{BBDE23F1-7AA9-DD4B-A1C3-B4985ED6CCB4}"/>
              </a:ext>
            </a:extLst>
          </p:cNvPr>
          <p:cNvSpPr>
            <a:spLocks noGrp="1"/>
          </p:cNvSpPr>
          <p:nvPr>
            <p:ph type="body" sz="quarter" idx="16"/>
          </p:nvPr>
        </p:nvSpPr>
        <p:spPr/>
        <p:txBody>
          <a:bodyPr/>
          <a:lstStyle/>
          <a:p>
            <a:endParaRPr lang="en-US" dirty="0"/>
          </a:p>
        </p:txBody>
      </p:sp>
      <p:pic>
        <p:nvPicPr>
          <p:cNvPr id="7" name="Picture 6">
            <a:extLst>
              <a:ext uri="{FF2B5EF4-FFF2-40B4-BE49-F238E27FC236}">
                <a16:creationId xmlns:a16="http://schemas.microsoft.com/office/drawing/2014/main" id="{04578A4C-CC34-43E9-8138-E6BC8FD5D4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42744" y="1086881"/>
            <a:ext cx="2661029" cy="1867012"/>
          </a:xfrm>
          <a:prstGeom prst="rect">
            <a:avLst/>
          </a:prstGeom>
        </p:spPr>
      </p:pic>
      <p:pic>
        <p:nvPicPr>
          <p:cNvPr id="8" name="Picture 7">
            <a:hlinkClick r:id="rId6" action="ppaction://hlinkfile"/>
            <a:extLst>
              <a:ext uri="{FF2B5EF4-FFF2-40B4-BE49-F238E27FC236}">
                <a16:creationId xmlns:a16="http://schemas.microsoft.com/office/drawing/2014/main" id="{228054FA-3471-4233-AA88-DC707A62B8F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62597" y="180415"/>
            <a:ext cx="3421674" cy="2260592"/>
          </a:xfrm>
          <a:prstGeom prst="rect">
            <a:avLst/>
          </a:prstGeom>
        </p:spPr>
      </p:pic>
      <p:pic>
        <p:nvPicPr>
          <p:cNvPr id="10" name="Picture 9" descr="MInd">
            <a:extLst>
              <a:ext uri="{FF2B5EF4-FFF2-40B4-BE49-F238E27FC236}">
                <a16:creationId xmlns:a16="http://schemas.microsoft.com/office/drawing/2014/main" id="{5C10AA47-DDA2-4C6B-859F-5B01DC2E1323}"/>
              </a:ext>
            </a:extLst>
          </p:cNvPr>
          <p:cNvPicPr>
            <a:picLocks noChangeAspect="1"/>
          </p:cNvPicPr>
          <p:nvPr/>
        </p:nvPicPr>
        <p:blipFill>
          <a:blip r:embed="rId8"/>
          <a:stretch>
            <a:fillRect/>
          </a:stretch>
        </p:blipFill>
        <p:spPr>
          <a:xfrm>
            <a:off x="2082515" y="4554143"/>
            <a:ext cx="1762125" cy="876300"/>
          </a:xfrm>
          <a:prstGeom prst="rect">
            <a:avLst/>
          </a:prstGeom>
        </p:spPr>
      </p:pic>
      <p:sp>
        <p:nvSpPr>
          <p:cNvPr id="9" name="TextBox 8">
            <a:extLst>
              <a:ext uri="{FF2B5EF4-FFF2-40B4-BE49-F238E27FC236}">
                <a16:creationId xmlns:a16="http://schemas.microsoft.com/office/drawing/2014/main" id="{BDA28803-BE48-4724-B02A-FD5CACB506CA}"/>
              </a:ext>
            </a:extLst>
          </p:cNvPr>
          <p:cNvSpPr txBox="1"/>
          <p:nvPr/>
        </p:nvSpPr>
        <p:spPr>
          <a:xfrm>
            <a:off x="3056782" y="6330161"/>
            <a:ext cx="6287875" cy="369332"/>
          </a:xfrm>
          <a:prstGeom prst="rect">
            <a:avLst/>
          </a:prstGeom>
          <a:noFill/>
        </p:spPr>
        <p:txBody>
          <a:bodyPr wrap="none" rtlCol="0">
            <a:spAutoFit/>
          </a:bodyPr>
          <a:lstStyle/>
          <a:p>
            <a:r>
              <a:rPr lang="en-GB" dirty="0"/>
              <a:t>Thanks to Andrew Moffat MBE, Puffin Books and Tata’s Storytime</a:t>
            </a:r>
          </a:p>
        </p:txBody>
      </p:sp>
      <p:pic>
        <p:nvPicPr>
          <p:cNvPr id="12" name="Picture 11" descr="Barnardos&#10;">
            <a:extLst>
              <a:ext uri="{FF2B5EF4-FFF2-40B4-BE49-F238E27FC236}">
                <a16:creationId xmlns:a16="http://schemas.microsoft.com/office/drawing/2014/main" id="{5719824D-4189-464D-BA6F-BB65D2C1FBE1}"/>
              </a:ext>
            </a:extLst>
          </p:cNvPr>
          <p:cNvPicPr>
            <a:picLocks noChangeAspect="1"/>
          </p:cNvPicPr>
          <p:nvPr/>
        </p:nvPicPr>
        <p:blipFill>
          <a:blip r:embed="rId9"/>
          <a:stretch>
            <a:fillRect/>
          </a:stretch>
        </p:blipFill>
        <p:spPr>
          <a:xfrm>
            <a:off x="3844640" y="4701121"/>
            <a:ext cx="2696993" cy="1455520"/>
          </a:xfrm>
          <a:prstGeom prst="rect">
            <a:avLst/>
          </a:prstGeom>
        </p:spPr>
      </p:pic>
      <p:pic>
        <p:nvPicPr>
          <p:cNvPr id="11" name="Picture 4" descr="No-outsiders">
            <a:hlinkClick r:id="rId10"/>
            <a:extLst>
              <a:ext uri="{FF2B5EF4-FFF2-40B4-BE49-F238E27FC236}">
                <a16:creationId xmlns:a16="http://schemas.microsoft.com/office/drawing/2014/main" id="{6394B04C-2D43-418E-BE13-D994D89492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8011" y="4992293"/>
            <a:ext cx="2443989" cy="186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Recorded Sound" descr="Play audio">
            <a:hlinkClick r:id="" action="ppaction://media"/>
            <a:extLst>
              <a:ext uri="{FF2B5EF4-FFF2-40B4-BE49-F238E27FC236}">
                <a16:creationId xmlns:a16="http://schemas.microsoft.com/office/drawing/2014/main" id="{001C56BF-69F8-4E37-9269-BDC7296FDEA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32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217FC9F-C9E1-432B-9C3B-6287F78961F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move (be active)</a:t>
            </a:r>
            <a:br>
              <a:rPr lang="en-US" dirty="0">
                <a:latin typeface="Aharoni" panose="02010803020104030203" pitchFamily="2" charset="-79"/>
                <a:cs typeface="Aharoni" panose="02010803020104030203" pitchFamily="2" charset="-79"/>
              </a:rPr>
            </a:br>
            <a:endParaRPr lang="en-US" dirty="0">
              <a:latin typeface="Aharoni" panose="02010803020104030203" pitchFamily="2" charset="-79"/>
              <a:cs typeface="Aharoni" panose="02010803020104030203" pitchFamily="2" charset="-79"/>
            </a:endParaRPr>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Dance / workout </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a:t>Playground games</a:t>
            </a:r>
          </a:p>
        </p:txBody>
      </p:sp>
      <p:sp>
        <p:nvSpPr>
          <p:cNvPr id="4" name="Text Placeholder 3">
            <a:extLst>
              <a:ext uri="{FF2B5EF4-FFF2-40B4-BE49-F238E27FC236}">
                <a16:creationId xmlns:a16="http://schemas.microsoft.com/office/drawing/2014/main" id="{BBDE23F1-7AA9-DD4B-A1C3-B4985ED6CCB4}"/>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p:txBody>
          <a:bodyPr>
            <a:normAutofit fontScale="92500" lnSpcReduction="10000"/>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move (be active)</a:t>
            </a:r>
            <a:endParaRPr lang="en-US" dirty="0">
              <a:latin typeface="Aharoni" panose="02010803020104030203" pitchFamily="2" charset="-79"/>
              <a:cs typeface="Aharoni" panose="02010803020104030203" pitchFamily="2" charset="-79"/>
            </a:endParaRPr>
          </a:p>
          <a:p>
            <a:endParaRPr lang="en-US" dirty="0"/>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lstStyle/>
          <a:p>
            <a:r>
              <a:rPr lang="en-GB" b="1" dirty="0">
                <a:latin typeface="Aharoni" panose="02010803020104030203" pitchFamily="2" charset="-79"/>
                <a:cs typeface="Aharoni" panose="02010803020104030203" pitchFamily="2" charset="-79"/>
              </a:rPr>
              <a:t>Physical activity</a:t>
            </a:r>
            <a:r>
              <a:rPr lang="en-GB" dirty="0">
                <a:latin typeface="Aharoni" panose="02010803020104030203" pitchFamily="2" charset="-79"/>
                <a:cs typeface="Aharoni" panose="02010803020104030203" pitchFamily="2" charset="-79"/>
              </a:rPr>
              <a:t> has a huge potential to enhance our wellbeing. Even a short burst of 10 minutes' brisk walking increases our </a:t>
            </a:r>
            <a:r>
              <a:rPr lang="en-GB" b="1" dirty="0">
                <a:latin typeface="Aharoni" panose="02010803020104030203" pitchFamily="2" charset="-79"/>
                <a:cs typeface="Aharoni" panose="02010803020104030203" pitchFamily="2" charset="-79"/>
              </a:rPr>
              <a:t>mental</a:t>
            </a:r>
            <a:r>
              <a:rPr lang="en-GB" dirty="0">
                <a:latin typeface="Aharoni" panose="02010803020104030203" pitchFamily="2" charset="-79"/>
                <a:cs typeface="Aharoni" panose="02010803020104030203" pitchFamily="2" charset="-79"/>
              </a:rPr>
              <a:t> alertness, energy and positive mood. Participation in regular </a:t>
            </a:r>
            <a:r>
              <a:rPr lang="en-GB" b="1" dirty="0">
                <a:latin typeface="Aharoni" panose="02010803020104030203" pitchFamily="2" charset="-79"/>
                <a:cs typeface="Aharoni" panose="02010803020104030203" pitchFamily="2" charset="-79"/>
              </a:rPr>
              <a:t>physical activity</a:t>
            </a:r>
            <a:r>
              <a:rPr lang="en-GB" dirty="0">
                <a:latin typeface="Aharoni" panose="02010803020104030203" pitchFamily="2" charset="-79"/>
                <a:cs typeface="Aharoni" panose="02010803020104030203" pitchFamily="2" charset="-79"/>
              </a:rPr>
              <a:t> can increase our self-esteem and can reduce stress and anxiety</a:t>
            </a:r>
            <a:endParaRPr lang="en-US" dirty="0">
              <a:latin typeface="Aharoni" panose="02010803020104030203" pitchFamily="2" charset="-79"/>
              <a:cs typeface="Aharoni" panose="02010803020104030203" pitchFamily="2" charset="-79"/>
            </a:endParaRPr>
          </a:p>
        </p:txBody>
      </p:sp>
      <p:pic>
        <p:nvPicPr>
          <p:cNvPr id="7" name="Picture 6">
            <a:extLst>
              <a:ext uri="{FF2B5EF4-FFF2-40B4-BE49-F238E27FC236}">
                <a16:creationId xmlns:a16="http://schemas.microsoft.com/office/drawing/2014/main" id="{3CCCD268-C072-4F51-B465-A7BA6C881D2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79138" y="877316"/>
            <a:ext cx="1840003" cy="2352788"/>
          </a:xfrm>
          <a:prstGeom prst="rect">
            <a:avLst/>
          </a:prstGeom>
        </p:spPr>
      </p:pic>
      <p:pic>
        <p:nvPicPr>
          <p:cNvPr id="8" name="Picture 7" descr="ballet">
            <a:hlinkClick r:id="rId6"/>
            <a:extLst>
              <a:ext uri="{FF2B5EF4-FFF2-40B4-BE49-F238E27FC236}">
                <a16:creationId xmlns:a16="http://schemas.microsoft.com/office/drawing/2014/main" id="{305DD570-5E9C-4C62-BF63-B87B74749BAA}"/>
              </a:ext>
            </a:extLst>
          </p:cNvPr>
          <p:cNvPicPr>
            <a:picLocks noChangeAspect="1"/>
          </p:cNvPicPr>
          <p:nvPr/>
        </p:nvPicPr>
        <p:blipFill>
          <a:blip r:embed="rId7"/>
          <a:stretch>
            <a:fillRect/>
          </a:stretch>
        </p:blipFill>
        <p:spPr>
          <a:xfrm>
            <a:off x="9153147" y="5697616"/>
            <a:ext cx="3038854" cy="1160384"/>
          </a:xfrm>
          <a:prstGeom prst="rect">
            <a:avLst/>
          </a:prstGeom>
        </p:spPr>
      </p:pic>
      <p:pic>
        <p:nvPicPr>
          <p:cNvPr id="9" name="Picture 8">
            <a:hlinkClick r:id="rId8"/>
            <a:extLst>
              <a:ext uri="{FF2B5EF4-FFF2-40B4-BE49-F238E27FC236}">
                <a16:creationId xmlns:a16="http://schemas.microsoft.com/office/drawing/2014/main" id="{C52F2DEB-BFFC-4716-82D0-F02A2F3D141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82949" y="158597"/>
            <a:ext cx="2509052" cy="2298964"/>
          </a:xfrm>
          <a:prstGeom prst="rect">
            <a:avLst/>
          </a:prstGeom>
        </p:spPr>
      </p:pic>
      <p:pic>
        <p:nvPicPr>
          <p:cNvPr id="10" name="Picture 9" descr="Girl can">
            <a:extLst>
              <a:ext uri="{FF2B5EF4-FFF2-40B4-BE49-F238E27FC236}">
                <a16:creationId xmlns:a16="http://schemas.microsoft.com/office/drawing/2014/main" id="{C81CC080-CB4D-4FEA-ADE5-1434B6D940F0}"/>
              </a:ext>
            </a:extLst>
          </p:cNvPr>
          <p:cNvPicPr>
            <a:picLocks noChangeAspect="1"/>
          </p:cNvPicPr>
          <p:nvPr/>
        </p:nvPicPr>
        <p:blipFill>
          <a:blip r:embed="rId10"/>
          <a:stretch>
            <a:fillRect/>
          </a:stretch>
        </p:blipFill>
        <p:spPr>
          <a:xfrm>
            <a:off x="8911424" y="141017"/>
            <a:ext cx="771525" cy="771525"/>
          </a:xfrm>
          <a:prstGeom prst="rect">
            <a:avLst/>
          </a:prstGeom>
        </p:spPr>
      </p:pic>
      <p:pic>
        <p:nvPicPr>
          <p:cNvPr id="11" name="Picture 10">
            <a:extLst>
              <a:ext uri="{FF2B5EF4-FFF2-40B4-BE49-F238E27FC236}">
                <a16:creationId xmlns:a16="http://schemas.microsoft.com/office/drawing/2014/main" id="{AE40D89F-3F86-4448-AF2E-3408FD7D911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493950" y="5136148"/>
            <a:ext cx="3078232" cy="1741114"/>
          </a:xfrm>
          <a:prstGeom prst="rect">
            <a:avLst/>
          </a:prstGeom>
        </p:spPr>
      </p:pic>
      <p:sp>
        <p:nvSpPr>
          <p:cNvPr id="12" name="TextBox 11">
            <a:extLst>
              <a:ext uri="{FF2B5EF4-FFF2-40B4-BE49-F238E27FC236}">
                <a16:creationId xmlns:a16="http://schemas.microsoft.com/office/drawing/2014/main" id="{C3E201EA-F5FE-4F26-8DBA-55DB1475271F}"/>
              </a:ext>
            </a:extLst>
          </p:cNvPr>
          <p:cNvSpPr txBox="1"/>
          <p:nvPr/>
        </p:nvSpPr>
        <p:spPr>
          <a:xfrm>
            <a:off x="64265" y="4500061"/>
            <a:ext cx="5981125" cy="646331"/>
          </a:xfrm>
          <a:prstGeom prst="rect">
            <a:avLst/>
          </a:prstGeom>
          <a:noFill/>
        </p:spPr>
        <p:txBody>
          <a:bodyPr wrap="none" rtlCol="0">
            <a:spAutoFit/>
          </a:bodyPr>
          <a:lstStyle/>
          <a:p>
            <a:r>
              <a:rPr lang="en-GB" dirty="0">
                <a:latin typeface="Aharoni" panose="02010803020104030203" pitchFamily="2" charset="-79"/>
                <a:cs typeface="Aharoni" panose="02010803020104030203" pitchFamily="2" charset="-79"/>
              </a:rPr>
              <a:t>Thanks to: </a:t>
            </a:r>
            <a:r>
              <a:rPr lang="en-GB" dirty="0" err="1">
                <a:latin typeface="Aharoni" panose="02010803020104030203" pitchFamily="2" charset="-79"/>
                <a:cs typeface="Aharoni" panose="02010803020104030203" pitchFamily="2" charset="-79"/>
              </a:rPr>
              <a:t>Kidz</a:t>
            </a:r>
            <a:r>
              <a:rPr lang="en-GB" dirty="0">
                <a:latin typeface="Aharoni" panose="02010803020104030203" pitchFamily="2" charset="-79"/>
                <a:cs typeface="Aharoni" panose="02010803020104030203" pitchFamily="2" charset="-79"/>
              </a:rPr>
              <a:t> Bop, MissWilliams29, Tiny Toes Ballet, </a:t>
            </a:r>
          </a:p>
          <a:p>
            <a:r>
              <a:rPr lang="en-GB" dirty="0">
                <a:latin typeface="Aharoni" panose="02010803020104030203" pitchFamily="2" charset="-79"/>
                <a:cs typeface="Aharoni" panose="02010803020104030203" pitchFamily="2" charset="-79"/>
              </a:rPr>
              <a:t>CBeebies</a:t>
            </a:r>
          </a:p>
        </p:txBody>
      </p:sp>
      <p:pic>
        <p:nvPicPr>
          <p:cNvPr id="13" name="Recorded Sound" descr="Play audio">
            <a:hlinkClick r:id="" action="ppaction://media"/>
            <a:extLst>
              <a:ext uri="{FF2B5EF4-FFF2-40B4-BE49-F238E27FC236}">
                <a16:creationId xmlns:a16="http://schemas.microsoft.com/office/drawing/2014/main" id="{AA23B4E6-0379-4A35-85A2-7D7A4679A56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4399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Artwork of the week</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a:t>Art Jumpstart</a:t>
            </a:r>
          </a:p>
        </p:txBody>
      </p:sp>
      <p:sp>
        <p:nvSpPr>
          <p:cNvPr id="4" name="Text Placeholder 3">
            <a:extLst>
              <a:ext uri="{FF2B5EF4-FFF2-40B4-BE49-F238E27FC236}">
                <a16:creationId xmlns:a16="http://schemas.microsoft.com/office/drawing/2014/main" id="{BBDE23F1-7AA9-DD4B-A1C3-B4985ED6CCB4}"/>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p:txBody>
          <a:bodyPr>
            <a:normAutofit fontScale="92500" lnSpcReduction="10000"/>
          </a:bodyPr>
          <a:lstStyle/>
          <a:p>
            <a:r>
              <a:rPr lang="en-US" dirty="0">
                <a:latin typeface="Aharoni" panose="02010803020104030203" pitchFamily="2" charset="-79"/>
                <a:cs typeface="Aharoni" panose="02010803020104030203" pitchFamily="2" charset="-79"/>
              </a:rPr>
              <a:t>SMILE sessions- </a:t>
            </a:r>
            <a:r>
              <a:rPr lang="en-US" dirty="0" err="1">
                <a:latin typeface="Aharoni" panose="02010803020104030203" pitchFamily="2" charset="-79"/>
                <a:cs typeface="Aharoni" panose="02010803020104030203" pitchFamily="2" charset="-79"/>
              </a:rPr>
              <a:t>i</a:t>
            </a:r>
            <a:r>
              <a:rPr lang="en-GB" dirty="0" err="1">
                <a:latin typeface="Aharoni" panose="02010803020104030203" pitchFamily="2" charset="-79"/>
                <a:cs typeface="Aharoni" panose="02010803020104030203" pitchFamily="2" charset="-79"/>
              </a:rPr>
              <a:t>nterest</a:t>
            </a:r>
            <a:r>
              <a:rPr lang="en-GB" dirty="0">
                <a:latin typeface="Aharoni" panose="02010803020104030203" pitchFamily="2" charset="-79"/>
                <a:cs typeface="Aharoni" panose="02010803020104030203" pitchFamily="2" charset="-79"/>
              </a:rPr>
              <a:t> (take notice)</a:t>
            </a:r>
            <a:endParaRPr lang="en-US" dirty="0">
              <a:latin typeface="Aharoni" panose="02010803020104030203" pitchFamily="2" charset="-79"/>
              <a:cs typeface="Aharoni" panose="02010803020104030203" pitchFamily="2" charset="-79"/>
            </a:endParaRPr>
          </a:p>
          <a:p>
            <a:endParaRPr lang="en-US" dirty="0"/>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normAutofit fontScale="92500" lnSpcReduction="10000"/>
          </a:bodyPr>
          <a:lstStyle/>
          <a:p>
            <a:r>
              <a:rPr lang="en-GB" dirty="0">
                <a:latin typeface="Aharoni" panose="02010803020104030203" pitchFamily="2" charset="-79"/>
                <a:cs typeface="Aharoni" panose="02010803020104030203" pitchFamily="2" charset="-79"/>
              </a:rPr>
              <a:t>Reminding yourself to ‘take notice’ can strengthen and broaden awareness.</a:t>
            </a:r>
          </a:p>
          <a:p>
            <a:r>
              <a:rPr lang="en-GB" dirty="0">
                <a:latin typeface="Aharoni" panose="02010803020104030203" pitchFamily="2" charset="-79"/>
                <a:cs typeface="Aharoni" panose="02010803020104030203" pitchFamily="2" charset="-79"/>
              </a:rPr>
              <a:t>Studies have shown that being aware of what is taking place in the present directly enhances your well-being and savouring ‘the moment’ can help to reaffirm your life priorities.</a:t>
            </a:r>
          </a:p>
          <a:p>
            <a:r>
              <a:rPr lang="en-GB" dirty="0">
                <a:latin typeface="Aharoni" panose="02010803020104030203" pitchFamily="2" charset="-79"/>
                <a:cs typeface="Aharoni" panose="02010803020104030203" pitchFamily="2" charset="-79"/>
              </a:rPr>
              <a:t>Heightened awareness also enhances your self-understanding and allows you to make positive choices based on your own values and motivations</a:t>
            </a:r>
            <a:r>
              <a:rPr lang="en-GB" dirty="0"/>
              <a:t>.</a:t>
            </a:r>
          </a:p>
          <a:p>
            <a:endParaRPr lang="en-US" dirty="0"/>
          </a:p>
        </p:txBody>
      </p:sp>
      <p:pic>
        <p:nvPicPr>
          <p:cNvPr id="7" name="Picture 6">
            <a:extLst>
              <a:ext uri="{FF2B5EF4-FFF2-40B4-BE49-F238E27FC236}">
                <a16:creationId xmlns:a16="http://schemas.microsoft.com/office/drawing/2014/main" id="{8A5A6FBF-413C-465E-BE74-790B795BE1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87934" y="963074"/>
            <a:ext cx="2163042" cy="2105743"/>
          </a:xfrm>
          <a:prstGeom prst="rect">
            <a:avLst/>
          </a:prstGeom>
        </p:spPr>
      </p:pic>
      <p:pic>
        <p:nvPicPr>
          <p:cNvPr id="8" name="Picture 7" descr="Artwork">
            <a:extLst>
              <a:ext uri="{FF2B5EF4-FFF2-40B4-BE49-F238E27FC236}">
                <a16:creationId xmlns:a16="http://schemas.microsoft.com/office/drawing/2014/main" id="{7EC76B7C-5F55-4BFE-BDEC-20E5DC9C5550}"/>
              </a:ext>
            </a:extLst>
          </p:cNvPr>
          <p:cNvPicPr>
            <a:picLocks noChangeAspect="1"/>
          </p:cNvPicPr>
          <p:nvPr/>
        </p:nvPicPr>
        <p:blipFill>
          <a:blip r:embed="rId6"/>
          <a:stretch>
            <a:fillRect/>
          </a:stretch>
        </p:blipFill>
        <p:spPr>
          <a:xfrm>
            <a:off x="8913904" y="176340"/>
            <a:ext cx="3278095" cy="1839606"/>
          </a:xfrm>
          <a:prstGeom prst="rect">
            <a:avLst/>
          </a:prstGeom>
        </p:spPr>
      </p:pic>
      <p:pic>
        <p:nvPicPr>
          <p:cNvPr id="10" name="Picture 9">
            <a:hlinkClick r:id="rId7" action="ppaction://hlinkfile"/>
            <a:extLst>
              <a:ext uri="{FF2B5EF4-FFF2-40B4-BE49-F238E27FC236}">
                <a16:creationId xmlns:a16="http://schemas.microsoft.com/office/drawing/2014/main" id="{1F647C6F-B9E3-4D77-AB4B-D5BD60748A1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271282" y="4958158"/>
            <a:ext cx="1920718" cy="1899841"/>
          </a:xfrm>
          <a:prstGeom prst="rect">
            <a:avLst/>
          </a:prstGeom>
        </p:spPr>
      </p:pic>
      <p:pic>
        <p:nvPicPr>
          <p:cNvPr id="11" name="Picture 10" descr="Darrell Wakelam">
            <a:extLst>
              <a:ext uri="{FF2B5EF4-FFF2-40B4-BE49-F238E27FC236}">
                <a16:creationId xmlns:a16="http://schemas.microsoft.com/office/drawing/2014/main" id="{E43C0544-0664-4D3C-83D0-D46DCAA6CE0B}"/>
              </a:ext>
            </a:extLst>
          </p:cNvPr>
          <p:cNvPicPr>
            <a:picLocks noChangeAspect="1"/>
          </p:cNvPicPr>
          <p:nvPr/>
        </p:nvPicPr>
        <p:blipFill>
          <a:blip r:embed="rId9"/>
          <a:stretch>
            <a:fillRect/>
          </a:stretch>
        </p:blipFill>
        <p:spPr>
          <a:xfrm>
            <a:off x="7235118" y="6320380"/>
            <a:ext cx="3028950" cy="533400"/>
          </a:xfrm>
          <a:prstGeom prst="rect">
            <a:avLst/>
          </a:prstGeom>
        </p:spPr>
      </p:pic>
      <p:pic>
        <p:nvPicPr>
          <p:cNvPr id="12" name="Picture 11" descr="Mind">
            <a:extLst>
              <a:ext uri="{FF2B5EF4-FFF2-40B4-BE49-F238E27FC236}">
                <a16:creationId xmlns:a16="http://schemas.microsoft.com/office/drawing/2014/main" id="{8665665B-E9CD-4158-BF8B-8C1C0750FFC9}"/>
              </a:ext>
            </a:extLst>
          </p:cNvPr>
          <p:cNvPicPr>
            <a:picLocks noChangeAspect="1"/>
          </p:cNvPicPr>
          <p:nvPr/>
        </p:nvPicPr>
        <p:blipFill>
          <a:blip r:embed="rId10"/>
          <a:stretch>
            <a:fillRect/>
          </a:stretch>
        </p:blipFill>
        <p:spPr>
          <a:xfrm>
            <a:off x="3691922" y="4873367"/>
            <a:ext cx="1762125" cy="876300"/>
          </a:xfrm>
          <a:prstGeom prst="rect">
            <a:avLst/>
          </a:prstGeom>
        </p:spPr>
      </p:pic>
      <p:sp>
        <p:nvSpPr>
          <p:cNvPr id="9" name="TextBox 8">
            <a:extLst>
              <a:ext uri="{FF2B5EF4-FFF2-40B4-BE49-F238E27FC236}">
                <a16:creationId xmlns:a16="http://schemas.microsoft.com/office/drawing/2014/main" id="{E3CC6839-66F5-47F1-8675-6D9CE03DCAE0}"/>
              </a:ext>
            </a:extLst>
          </p:cNvPr>
          <p:cNvSpPr txBox="1"/>
          <p:nvPr/>
        </p:nvSpPr>
        <p:spPr>
          <a:xfrm>
            <a:off x="2866004" y="6016234"/>
            <a:ext cx="4240071" cy="369332"/>
          </a:xfrm>
          <a:prstGeom prst="rect">
            <a:avLst/>
          </a:prstGeom>
          <a:noFill/>
        </p:spPr>
        <p:txBody>
          <a:bodyPr wrap="none" rtlCol="0">
            <a:spAutoFit/>
          </a:bodyPr>
          <a:lstStyle/>
          <a:p>
            <a:r>
              <a:rPr lang="en-GB" dirty="0"/>
              <a:t>Thanks to Emma Cate and Darren </a:t>
            </a:r>
            <a:r>
              <a:rPr lang="en-GB" dirty="0" err="1"/>
              <a:t>Wakelam</a:t>
            </a:r>
            <a:endParaRPr lang="en-GB" dirty="0"/>
          </a:p>
        </p:txBody>
      </p:sp>
      <p:pic>
        <p:nvPicPr>
          <p:cNvPr id="13" name="Recorded Sound" descr="Play audio">
            <a:hlinkClick r:id="" action="ppaction://media"/>
            <a:extLst>
              <a:ext uri="{FF2B5EF4-FFF2-40B4-BE49-F238E27FC236}">
                <a16:creationId xmlns:a16="http://schemas.microsoft.com/office/drawing/2014/main" id="{CB262711-FB2E-4234-BCC8-7BC7E32391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
        <p:nvSpPr>
          <p:cNvPr id="14" name="Title 13">
            <a:extLst>
              <a:ext uri="{FF2B5EF4-FFF2-40B4-BE49-F238E27FC236}">
                <a16:creationId xmlns:a16="http://schemas.microsoft.com/office/drawing/2014/main" id="{C2BC6D26-3509-40F4-A13F-077EEA4945D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sessions- </a:t>
            </a:r>
            <a:r>
              <a:rPr lang="en-US" dirty="0" err="1">
                <a:latin typeface="Aharoni" panose="02010803020104030203" pitchFamily="2" charset="-79"/>
                <a:cs typeface="Aharoni" panose="02010803020104030203" pitchFamily="2" charset="-79"/>
              </a:rPr>
              <a:t>i</a:t>
            </a:r>
            <a:r>
              <a:rPr lang="en-GB" dirty="0" err="1">
                <a:latin typeface="Aharoni" panose="02010803020104030203" pitchFamily="2" charset="-79"/>
                <a:cs typeface="Aharoni" panose="02010803020104030203" pitchFamily="2" charset="-79"/>
              </a:rPr>
              <a:t>nterest</a:t>
            </a:r>
            <a:r>
              <a:rPr lang="en-GB" dirty="0">
                <a:latin typeface="Aharoni" panose="02010803020104030203" pitchFamily="2" charset="-79"/>
                <a:cs typeface="Aharoni" panose="02010803020104030203" pitchFamily="2" charset="-79"/>
              </a:rPr>
              <a:t> (take notice)</a:t>
            </a:r>
            <a:br>
              <a:rPr lang="en-US" dirty="0">
                <a:latin typeface="Aharoni" panose="02010803020104030203" pitchFamily="2" charset="-79"/>
                <a:cs typeface="Aharoni" panose="02010803020104030203" pitchFamily="2" charset="-79"/>
              </a:rPr>
            </a:br>
            <a:endParaRPr lang="en-GB" dirty="0"/>
          </a:p>
        </p:txBody>
      </p:sp>
    </p:spTree>
    <p:extLst>
      <p:ext uri="{BB962C8B-B14F-4D97-AF65-F5344CB8AC3E}">
        <p14:creationId xmlns:p14="http://schemas.microsoft.com/office/powerpoint/2010/main" val="409523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D0422B-5580-4F54-8886-26E84B710A7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learn</a:t>
            </a:r>
            <a:br>
              <a:rPr lang="en-US" dirty="0">
                <a:latin typeface="Aharoni" panose="02010803020104030203" pitchFamily="2" charset="-79"/>
                <a:cs typeface="Aharoni" panose="02010803020104030203" pitchFamily="2" charset="-79"/>
              </a:rPr>
            </a:br>
            <a:endParaRPr lang="en-GB" dirty="0"/>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p:txBody>
          <a:bodyPr>
            <a:normAutofit fontScale="92500" lnSpcReduction="10000"/>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learn</a:t>
            </a:r>
            <a:endParaRPr lang="en-US" dirty="0">
              <a:latin typeface="Aharoni" panose="02010803020104030203" pitchFamily="2" charset="-79"/>
              <a:cs typeface="Aharoni" panose="02010803020104030203" pitchFamily="2" charset="-79"/>
            </a:endParaRPr>
          </a:p>
          <a:p>
            <a:endParaRPr lang="en-US" dirty="0"/>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normAutofit lnSpcReduction="10000"/>
          </a:bodyPr>
          <a:lstStyle/>
          <a:p>
            <a:r>
              <a:rPr lang="en-GB" dirty="0">
                <a:latin typeface="Aharoni" panose="02010803020104030203" pitchFamily="2" charset="-79"/>
                <a:cs typeface="Aharoni" panose="02010803020104030203" pitchFamily="2" charset="-79"/>
              </a:rPr>
              <a:t>Learning throughout life enhances self-esteem and encourages social interaction and a more active life.</a:t>
            </a:r>
          </a:p>
          <a:p>
            <a:r>
              <a:rPr lang="en-GB" dirty="0">
                <a:latin typeface="Aharoni" panose="02010803020104030203" pitchFamily="2" charset="-79"/>
                <a:cs typeface="Aharoni" panose="02010803020104030203" pitchFamily="2" charset="-79"/>
              </a:rPr>
              <a:t>Anecdotal evidence suggests that the opportunity to engage in work or educational activities can help to lift people out of depression.</a:t>
            </a:r>
          </a:p>
          <a:p>
            <a:r>
              <a:rPr lang="en-GB" dirty="0">
                <a:latin typeface="Aharoni" panose="02010803020104030203" pitchFamily="2" charset="-79"/>
                <a:cs typeface="Aharoni" panose="02010803020104030203" pitchFamily="2" charset="-79"/>
              </a:rPr>
              <a:t>The practice of setting achievable and self set goals has been strongly associated with higher levels of wellbeing</a:t>
            </a:r>
          </a:p>
          <a:p>
            <a:endParaRPr lang="en-US" dirty="0"/>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Explicit SEL session inspired by an animated short movie</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a:t>Learn your squad dance</a:t>
            </a:r>
          </a:p>
          <a:p>
            <a:r>
              <a:rPr lang="en-US" dirty="0"/>
              <a:t>SEL mindfulness</a:t>
            </a:r>
          </a:p>
        </p:txBody>
      </p:sp>
      <p:sp>
        <p:nvSpPr>
          <p:cNvPr id="4" name="Text Placeholder 3">
            <a:extLst>
              <a:ext uri="{FF2B5EF4-FFF2-40B4-BE49-F238E27FC236}">
                <a16:creationId xmlns:a16="http://schemas.microsoft.com/office/drawing/2014/main" id="{BBDE23F1-7AA9-DD4B-A1C3-B4985ED6CCB4}"/>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dirty="0"/>
          </a:p>
        </p:txBody>
      </p:sp>
      <p:pic>
        <p:nvPicPr>
          <p:cNvPr id="7" name="Picture 6">
            <a:extLst>
              <a:ext uri="{FF2B5EF4-FFF2-40B4-BE49-F238E27FC236}">
                <a16:creationId xmlns:a16="http://schemas.microsoft.com/office/drawing/2014/main" id="{C325D286-5165-4A4D-88C1-D9805DC029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39435" y="907482"/>
            <a:ext cx="1840003" cy="2225810"/>
          </a:xfrm>
          <a:prstGeom prst="rect">
            <a:avLst/>
          </a:prstGeom>
        </p:spPr>
      </p:pic>
      <p:pic>
        <p:nvPicPr>
          <p:cNvPr id="12" name="Picture 11">
            <a:extLst>
              <a:ext uri="{FF2B5EF4-FFF2-40B4-BE49-F238E27FC236}">
                <a16:creationId xmlns:a16="http://schemas.microsoft.com/office/drawing/2014/main" id="{D895660F-6735-40BF-AF12-4E8922C74DE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60036" y="127746"/>
            <a:ext cx="3331964" cy="1798203"/>
          </a:xfrm>
          <a:prstGeom prst="rect">
            <a:avLst/>
          </a:prstGeom>
        </p:spPr>
      </p:pic>
      <p:pic>
        <p:nvPicPr>
          <p:cNvPr id="9" name="Picture 8">
            <a:extLst>
              <a:ext uri="{FF2B5EF4-FFF2-40B4-BE49-F238E27FC236}">
                <a16:creationId xmlns:a16="http://schemas.microsoft.com/office/drawing/2014/main" id="{772BC61C-C198-448F-BB49-0317629978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45488" y="4873367"/>
            <a:ext cx="1762125" cy="876300"/>
          </a:xfrm>
          <a:prstGeom prst="rect">
            <a:avLst/>
          </a:prstGeom>
        </p:spPr>
      </p:pic>
      <p:sp>
        <p:nvSpPr>
          <p:cNvPr id="11" name="TextBox 10">
            <a:extLst>
              <a:ext uri="{FF2B5EF4-FFF2-40B4-BE49-F238E27FC236}">
                <a16:creationId xmlns:a16="http://schemas.microsoft.com/office/drawing/2014/main" id="{43D52A9B-53CD-4F4A-854B-42FD4C4DAF60}"/>
              </a:ext>
            </a:extLst>
          </p:cNvPr>
          <p:cNvSpPr txBox="1"/>
          <p:nvPr/>
        </p:nvSpPr>
        <p:spPr>
          <a:xfrm>
            <a:off x="3173506" y="6231680"/>
            <a:ext cx="3378810" cy="369332"/>
          </a:xfrm>
          <a:prstGeom prst="rect">
            <a:avLst/>
          </a:prstGeom>
          <a:noFill/>
        </p:spPr>
        <p:txBody>
          <a:bodyPr wrap="none" rtlCol="0">
            <a:spAutoFit/>
          </a:bodyPr>
          <a:lstStyle/>
          <a:p>
            <a:r>
              <a:rPr lang="en-GB" dirty="0"/>
              <a:t>Thanks to Pixar, Netflix, Barnardos</a:t>
            </a:r>
          </a:p>
        </p:txBody>
      </p:sp>
      <p:pic>
        <p:nvPicPr>
          <p:cNvPr id="1026" name="Picture 2">
            <a:extLst>
              <a:ext uri="{FF2B5EF4-FFF2-40B4-BE49-F238E27FC236}">
                <a16:creationId xmlns:a16="http://schemas.microsoft.com/office/drawing/2014/main" id="{CEE98B9C-6A28-463E-853C-EE9FEC525AF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013" y="5345991"/>
            <a:ext cx="3018987" cy="1512009"/>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descr="Play audio">
            <a:hlinkClick r:id="" action="ppaction://media"/>
            <a:extLst>
              <a:ext uri="{FF2B5EF4-FFF2-40B4-BE49-F238E27FC236}">
                <a16:creationId xmlns:a16="http://schemas.microsoft.com/office/drawing/2014/main" id="{52165AD2-FA97-4E93-8C9F-AE81ADCE1B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8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09F38C-5BB0-4A12-8FB1-C4BA966628C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Social and Emotional Learning support for families</a:t>
            </a:r>
            <a:br>
              <a:rPr lang="en-GB" sz="2000" dirty="0">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5" name="Text Box 2" descr="Rainbow colours">
            <a:extLst>
              <a:ext uri="{FF2B5EF4-FFF2-40B4-BE49-F238E27FC236}">
                <a16:creationId xmlns:a16="http://schemas.microsoft.com/office/drawing/2014/main" id="{3ECA7620-21FA-4E8A-874B-72F54BD27192}"/>
              </a:ext>
              <a:ext uri="{C183D7F6-B498-43B3-948B-1728B52AA6E4}">
                <adec:decorative xmlns:adec="http://schemas.microsoft.com/office/drawing/2017/decorative" val="0"/>
              </a:ext>
            </a:extLst>
          </p:cNvPr>
          <p:cNvSpPr txBox="1">
            <a:spLocks noChangeArrowheads="1"/>
          </p:cNvSpPr>
          <p:nvPr/>
        </p:nvSpPr>
        <p:spPr bwMode="auto">
          <a:xfrm>
            <a:off x="1778951" y="526807"/>
            <a:ext cx="9365615" cy="1162050"/>
          </a:xfrm>
          <a:prstGeom prst="rect">
            <a:avLst/>
          </a:prstGeom>
          <a:blipFill>
            <a:blip r:embed="rId5">
              <a:extLst>
                <a:ext uri="{837473B0-CC2E-450A-ABE3-18F120FF3D39}">
                  <a1611:picAttrSrcUrl xmlns:a1611="http://schemas.microsoft.com/office/drawing/2016/11/main" r:id="rId6"/>
                </a:ext>
              </a:extLst>
            </a:blip>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500"/>
              </a:spcBef>
              <a:spcAft>
                <a:spcPts val="1000"/>
              </a:spcAft>
            </a:pPr>
            <a:r>
              <a:rPr lang="en-GB" sz="2800" b="1" dirty="0">
                <a:effectLst/>
                <a:latin typeface="Calibri" panose="020F0502020204030204" pitchFamily="34" charset="0"/>
                <a:ea typeface="Times New Roman" panose="02020603050405020304" pitchFamily="18" charset="0"/>
                <a:cs typeface="Times New Roman" panose="02020603050405020304" pitchFamily="18" charset="0"/>
              </a:rPr>
              <a:t>Social and Emotional Learning support for families</a:t>
            </a: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Photos">
            <a:extLst>
              <a:ext uri="{FF2B5EF4-FFF2-40B4-BE49-F238E27FC236}">
                <a16:creationId xmlns:a16="http://schemas.microsoft.com/office/drawing/2014/main" id="{B51A09FD-28E9-4B9D-BB12-3AFB71CFD6F9}"/>
              </a:ext>
            </a:extLst>
          </p:cNvPr>
          <p:cNvPicPr/>
          <p:nvPr/>
        </p:nvPicPr>
        <p:blipFill>
          <a:blip r:embed="rId7">
            <a:extLst>
              <a:ext uri="{28A0092B-C50C-407E-A947-70E740481C1C}">
                <a14:useLocalDpi xmlns:a14="http://schemas.microsoft.com/office/drawing/2010/main" val="0"/>
              </a:ext>
            </a:extLst>
          </a:blip>
          <a:stretch>
            <a:fillRect/>
          </a:stretch>
        </p:blipFill>
        <p:spPr>
          <a:xfrm>
            <a:off x="2897871" y="2324467"/>
            <a:ext cx="7324725" cy="1857375"/>
          </a:xfrm>
          <a:prstGeom prst="rect">
            <a:avLst/>
          </a:prstGeom>
        </p:spPr>
      </p:pic>
      <p:sp>
        <p:nvSpPr>
          <p:cNvPr id="7" name="Text Box 2" descr="Rainbow colours&#10;">
            <a:extLst>
              <a:ext uri="{FF2B5EF4-FFF2-40B4-BE49-F238E27FC236}">
                <a16:creationId xmlns:a16="http://schemas.microsoft.com/office/drawing/2014/main" id="{692C820B-17D4-4900-8F79-1C7535AA0ADC}"/>
              </a:ext>
              <a:ext uri="{C183D7F6-B498-43B3-948B-1728B52AA6E4}">
                <adec:decorative xmlns:adec="http://schemas.microsoft.com/office/drawing/2017/decorative" val="0"/>
              </a:ext>
            </a:extLst>
          </p:cNvPr>
          <p:cNvSpPr txBox="1">
            <a:spLocks noChangeArrowheads="1"/>
          </p:cNvSpPr>
          <p:nvPr/>
        </p:nvSpPr>
        <p:spPr bwMode="auto">
          <a:xfrm>
            <a:off x="1861457" y="4767943"/>
            <a:ext cx="9283109" cy="1563249"/>
          </a:xfrm>
          <a:prstGeom prst="rect">
            <a:avLst/>
          </a:prstGeom>
          <a:blipFill>
            <a:blip r:embed="rId5">
              <a:extLst>
                <a:ext uri="{837473B0-CC2E-450A-ABE3-18F120FF3D39}">
                  <a1611:picAttrSrcUrl xmlns:a1611="http://schemas.microsoft.com/office/drawing/2016/11/main" r:id="rId6"/>
                </a:ext>
              </a:extLst>
            </a:blip>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500"/>
              </a:spcBef>
              <a:spcAft>
                <a:spcPts val="1000"/>
              </a:spcAft>
            </a:pPr>
            <a:r>
              <a:rPr lang="en-GB" sz="2800" b="1" dirty="0">
                <a:latin typeface="Calibri" panose="020F0502020204030204" pitchFamily="34" charset="0"/>
                <a:ea typeface="Times New Roman" panose="02020603050405020304" pitchFamily="18" charset="0"/>
                <a:cs typeface="Times New Roman" panose="02020603050405020304" pitchFamily="18" charset="0"/>
              </a:rPr>
              <a:t>Guidance to support emotional wellbeing and mental health </a:t>
            </a:r>
            <a:r>
              <a:rPr lang="en-GB" sz="2800" b="1" dirty="0">
                <a:effectLst/>
                <a:latin typeface="Calibri" panose="020F0502020204030204" pitchFamily="34" charset="0"/>
                <a:ea typeface="Times New Roman" panose="02020603050405020304" pitchFamily="18" charset="0"/>
                <a:cs typeface="Times New Roman" panose="02020603050405020304" pitchFamily="18" charset="0"/>
              </a:rPr>
              <a:t>using principals, strategies and resources from </a:t>
            </a:r>
            <a:r>
              <a:rPr lang="en-GB" sz="2800" i="1" dirty="0">
                <a:latin typeface="function_promedium"/>
              </a:rPr>
              <a:t>PATHS</a:t>
            </a:r>
            <a:r>
              <a:rPr lang="en-GB" sz="2800" i="1" baseline="30000" dirty="0">
                <a:latin typeface="function_promedium"/>
              </a:rPr>
              <a:t>®</a:t>
            </a:r>
            <a:r>
              <a:rPr lang="en-GB" sz="2800" b="1" dirty="0">
                <a:effectLst/>
                <a:latin typeface="Calibri" panose="020F0502020204030204" pitchFamily="34" charset="0"/>
                <a:ea typeface="Times New Roman" panose="02020603050405020304" pitchFamily="18" charset="0"/>
                <a:cs typeface="Times New Roman" panose="02020603050405020304" pitchFamily="18" charset="0"/>
              </a:rPr>
              <a:t> practitioners across the world, curated by the Norfolk Team.</a:t>
            </a: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ACBA9717-276D-490D-9DB4-C899E9CB469E}"/>
              </a:ext>
            </a:extLst>
          </p:cNvPr>
          <p:cNvSpPr>
            <a:spLocks noGrp="1"/>
          </p:cNvSpPr>
          <p:nvPr>
            <p:ph type="ftr" sz="quarter" idx="11"/>
          </p:nvPr>
        </p:nvSpPr>
        <p:spPr/>
        <p:txBody>
          <a:bodyPr/>
          <a:lstStyle/>
          <a:p>
            <a:r>
              <a:rPr lang="en-GB" dirty="0"/>
              <a:t>Alice Ndiaye July 2020</a:t>
            </a:r>
          </a:p>
        </p:txBody>
      </p:sp>
      <p:pic>
        <p:nvPicPr>
          <p:cNvPr id="4" name="Recorded Sound" descr="Play audio">
            <a:hlinkClick r:id="" action="ppaction://media"/>
            <a:extLst>
              <a:ext uri="{FF2B5EF4-FFF2-40B4-BE49-F238E27FC236}">
                <a16:creationId xmlns:a16="http://schemas.microsoft.com/office/drawing/2014/main" id="{25787B6C-5A5B-4220-9395-2A506579EE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8551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4DB2909-C422-456E-819C-F7A00090922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engage (give)</a:t>
            </a:r>
            <a:br>
              <a:rPr lang="en-US" dirty="0">
                <a:latin typeface="Aharoni" panose="02010803020104030203" pitchFamily="2" charset="-79"/>
                <a:cs typeface="Aharoni" panose="02010803020104030203" pitchFamily="2" charset="-79"/>
              </a:rPr>
            </a:br>
            <a:endParaRPr lang="en-GB" dirty="0"/>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p:txBody>
          <a:bodyPr>
            <a:normAutofit fontScale="92500" lnSpcReduction="10000"/>
          </a:bodyPr>
          <a:lstStyle/>
          <a:p>
            <a:r>
              <a:rPr lang="en-US" dirty="0">
                <a:latin typeface="Aharoni" panose="02010803020104030203" pitchFamily="2" charset="-79"/>
                <a:cs typeface="Aharoni" panose="02010803020104030203" pitchFamily="2" charset="-79"/>
              </a:rPr>
              <a:t>SMILE sessions- </a:t>
            </a:r>
            <a:r>
              <a:rPr lang="en-GB" dirty="0">
                <a:latin typeface="Aharoni" panose="02010803020104030203" pitchFamily="2" charset="-79"/>
                <a:cs typeface="Aharoni" panose="02010803020104030203" pitchFamily="2" charset="-79"/>
              </a:rPr>
              <a:t>engage (give)</a:t>
            </a:r>
            <a:endParaRPr lang="en-US" dirty="0">
              <a:latin typeface="Aharoni" panose="02010803020104030203" pitchFamily="2" charset="-79"/>
              <a:cs typeface="Aharoni" panose="02010803020104030203" pitchFamily="2" charset="-79"/>
            </a:endParaRPr>
          </a:p>
          <a:p>
            <a:endParaRPr lang="en-US" dirty="0"/>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normAutofit lnSpcReduction="10000"/>
          </a:bodyPr>
          <a:lstStyle/>
          <a:p>
            <a:r>
              <a:rPr lang="en-GB" dirty="0">
                <a:latin typeface="Aharoni" panose="02010803020104030203" pitchFamily="2" charset="-79"/>
                <a:cs typeface="Aharoni" panose="02010803020104030203" pitchFamily="2" charset="-79"/>
              </a:rPr>
              <a:t>Participation in social and community life has attracted a lot of attention in the field of wellbeing research.</a:t>
            </a:r>
          </a:p>
          <a:p>
            <a:r>
              <a:rPr lang="en-GB" dirty="0">
                <a:latin typeface="Aharoni" panose="02010803020104030203" pitchFamily="2" charset="-79"/>
                <a:cs typeface="Aharoni" panose="02010803020104030203" pitchFamily="2" charset="-79"/>
              </a:rPr>
              <a:t>Individuals who report a greater interest in helping others are more likely to rate themselves as happy.</a:t>
            </a:r>
          </a:p>
          <a:p>
            <a:r>
              <a:rPr lang="en-GB" dirty="0">
                <a:latin typeface="Aharoni" panose="02010803020104030203" pitchFamily="2" charset="-79"/>
                <a:cs typeface="Aharoni" panose="02010803020104030203" pitchFamily="2" charset="-79"/>
              </a:rPr>
              <a:t>Research into actions for promoting happiness has shown that committing an act of kindness once a week over a six-week period is associated with an increase in wellbeing.</a:t>
            </a:r>
          </a:p>
          <a:p>
            <a:endParaRPr lang="en-US" dirty="0"/>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Thankful role model</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a:t>Gratitude journal</a:t>
            </a:r>
          </a:p>
        </p:txBody>
      </p:sp>
      <p:sp>
        <p:nvSpPr>
          <p:cNvPr id="4" name="Text Placeholder 3">
            <a:extLst>
              <a:ext uri="{FF2B5EF4-FFF2-40B4-BE49-F238E27FC236}">
                <a16:creationId xmlns:a16="http://schemas.microsoft.com/office/drawing/2014/main" id="{BBDE23F1-7AA9-DD4B-A1C3-B4985ED6CCB4}"/>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dirty="0"/>
          </a:p>
        </p:txBody>
      </p:sp>
      <p:sp>
        <p:nvSpPr>
          <p:cNvPr id="10" name="TextBox 9">
            <a:extLst>
              <a:ext uri="{FF2B5EF4-FFF2-40B4-BE49-F238E27FC236}">
                <a16:creationId xmlns:a16="http://schemas.microsoft.com/office/drawing/2014/main" id="{CD678AFB-BE4B-4E75-BAC4-5AB89B751164}"/>
              </a:ext>
            </a:extLst>
          </p:cNvPr>
          <p:cNvSpPr txBox="1"/>
          <p:nvPr/>
        </p:nvSpPr>
        <p:spPr>
          <a:xfrm>
            <a:off x="3106991" y="6370091"/>
            <a:ext cx="4934043" cy="369332"/>
          </a:xfrm>
          <a:prstGeom prst="rect">
            <a:avLst/>
          </a:prstGeom>
          <a:noFill/>
        </p:spPr>
        <p:txBody>
          <a:bodyPr wrap="none" rtlCol="0">
            <a:spAutoFit/>
          </a:bodyPr>
          <a:lstStyle/>
          <a:p>
            <a:r>
              <a:rPr lang="en-GB" dirty="0"/>
              <a:t>Thanks to Charlotte and Aaron; the Individed team</a:t>
            </a:r>
          </a:p>
        </p:txBody>
      </p:sp>
      <p:pic>
        <p:nvPicPr>
          <p:cNvPr id="7" name="Picture 6">
            <a:extLst>
              <a:ext uri="{FF2B5EF4-FFF2-40B4-BE49-F238E27FC236}">
                <a16:creationId xmlns:a16="http://schemas.microsoft.com/office/drawing/2014/main" id="{35930D68-C5F1-4E77-BE33-5F969B2050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6000" y="1124626"/>
            <a:ext cx="2244376" cy="1929453"/>
          </a:xfrm>
          <a:prstGeom prst="rect">
            <a:avLst/>
          </a:prstGeom>
        </p:spPr>
      </p:pic>
      <p:pic>
        <p:nvPicPr>
          <p:cNvPr id="8" name="Picture 7" descr="Individed">
            <a:hlinkClick r:id="rId6" action="ppaction://hlinkfile"/>
            <a:extLst>
              <a:ext uri="{FF2B5EF4-FFF2-40B4-BE49-F238E27FC236}">
                <a16:creationId xmlns:a16="http://schemas.microsoft.com/office/drawing/2014/main" id="{B57964D0-108C-4B42-84F6-D812E406B955}"/>
              </a:ext>
            </a:extLst>
          </p:cNvPr>
          <p:cNvPicPr>
            <a:picLocks noChangeAspect="1"/>
          </p:cNvPicPr>
          <p:nvPr/>
        </p:nvPicPr>
        <p:blipFill>
          <a:blip r:embed="rId7"/>
          <a:stretch>
            <a:fillRect/>
          </a:stretch>
        </p:blipFill>
        <p:spPr>
          <a:xfrm>
            <a:off x="10255624" y="98967"/>
            <a:ext cx="1936376" cy="2271699"/>
          </a:xfrm>
          <a:prstGeom prst="rect">
            <a:avLst/>
          </a:prstGeom>
        </p:spPr>
      </p:pic>
      <p:pic>
        <p:nvPicPr>
          <p:cNvPr id="9" name="Picture 8">
            <a:extLst>
              <a:ext uri="{FF2B5EF4-FFF2-40B4-BE49-F238E27FC236}">
                <a16:creationId xmlns:a16="http://schemas.microsoft.com/office/drawing/2014/main" id="{44A44D7B-8706-4C43-A5B1-C1D40EC0F6B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645488" y="4873367"/>
            <a:ext cx="1762125" cy="876300"/>
          </a:xfrm>
          <a:prstGeom prst="rect">
            <a:avLst/>
          </a:prstGeom>
        </p:spPr>
      </p:pic>
      <p:pic>
        <p:nvPicPr>
          <p:cNvPr id="11" name="Picture 10">
            <a:extLst>
              <a:ext uri="{FF2B5EF4-FFF2-40B4-BE49-F238E27FC236}">
                <a16:creationId xmlns:a16="http://schemas.microsoft.com/office/drawing/2014/main" id="{BC1FC595-E944-4332-A171-F41D72A4C960}"/>
              </a:ext>
              <a:ext uri="{C183D7F6-B498-43B3-948B-1728B52AA6E4}">
                <adec:decorative xmlns:adec="http://schemas.microsoft.com/office/drawing/2017/decorative" val="1"/>
              </a:ext>
            </a:extLst>
          </p:cNvPr>
          <p:cNvPicPr>
            <a:picLocks noChangeAspect="1"/>
          </p:cNvPicPr>
          <p:nvPr/>
        </p:nvPicPr>
        <p:blipFill rotWithShape="1">
          <a:blip r:embed="rId9"/>
          <a:srcRect t="6848" b="7118"/>
          <a:stretch/>
        </p:blipFill>
        <p:spPr>
          <a:xfrm>
            <a:off x="9205603" y="5037666"/>
            <a:ext cx="2986397" cy="1820333"/>
          </a:xfrm>
          <a:prstGeom prst="rect">
            <a:avLst/>
          </a:prstGeom>
        </p:spPr>
      </p:pic>
      <p:pic>
        <p:nvPicPr>
          <p:cNvPr id="12" name="Recorded Sound" descr="Play audio">
            <a:hlinkClick r:id="" action="ppaction://media"/>
            <a:extLst>
              <a:ext uri="{FF2B5EF4-FFF2-40B4-BE49-F238E27FC236}">
                <a16:creationId xmlns:a16="http://schemas.microsoft.com/office/drawing/2014/main" id="{CF923FAD-FBB5-44D1-B644-824BF4A79A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469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34811-38A5-485F-B275-F664B368A872}"/>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SMILE sessions- Primary; recommended order Learn, Move, </a:t>
            </a:r>
            <a:r>
              <a:rPr lang="en-US" dirty="0" err="1"/>
              <a:t>Socialise</a:t>
            </a:r>
            <a:r>
              <a:rPr lang="en-US" dirty="0"/>
              <a:t>, Interest,  Engage </a:t>
            </a:r>
            <a:br>
              <a:rPr lang="en-US" dirty="0"/>
            </a:br>
            <a:endParaRPr lang="en-GB" dirty="0"/>
          </a:p>
        </p:txBody>
      </p:sp>
      <p:sp>
        <p:nvSpPr>
          <p:cNvPr id="12" name="TextBox 11">
            <a:extLst>
              <a:ext uri="{FF2B5EF4-FFF2-40B4-BE49-F238E27FC236}">
                <a16:creationId xmlns:a16="http://schemas.microsoft.com/office/drawing/2014/main" id="{D8A457A0-819F-460F-B83E-FC62DE584760}"/>
              </a:ext>
            </a:extLst>
          </p:cNvPr>
          <p:cNvSpPr txBox="1"/>
          <p:nvPr/>
        </p:nvSpPr>
        <p:spPr>
          <a:xfrm>
            <a:off x="1152947" y="75368"/>
            <a:ext cx="9882077"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dirty="0">
                <a:latin typeface="+mj-lt"/>
              </a:rPr>
              <a:t>SMILE sessions- Primary; recommended order Learn, Move, Socialise, Interest,  Engage </a:t>
            </a:r>
          </a:p>
        </p:txBody>
      </p:sp>
      <p:graphicFrame>
        <p:nvGraphicFramePr>
          <p:cNvPr id="2" name="Table 2">
            <a:extLst>
              <a:ext uri="{FF2B5EF4-FFF2-40B4-BE49-F238E27FC236}">
                <a16:creationId xmlns:a16="http://schemas.microsoft.com/office/drawing/2014/main" id="{605C4E7A-0C33-46CD-AB3B-1DAAEA72385E}"/>
              </a:ext>
            </a:extLst>
          </p:cNvPr>
          <p:cNvGraphicFramePr>
            <a:graphicFrameLocks noGrp="1"/>
          </p:cNvGraphicFramePr>
          <p:nvPr>
            <p:extLst>
              <p:ext uri="{D42A27DB-BD31-4B8C-83A1-F6EECF244321}">
                <p14:modId xmlns:p14="http://schemas.microsoft.com/office/powerpoint/2010/main" val="3006387095"/>
              </p:ext>
            </p:extLst>
          </p:nvPr>
        </p:nvGraphicFramePr>
        <p:xfrm>
          <a:off x="-13976" y="616556"/>
          <a:ext cx="12191999" cy="6172844"/>
        </p:xfrm>
        <a:graphic>
          <a:graphicData uri="http://schemas.openxmlformats.org/drawingml/2006/table">
            <a:tbl>
              <a:tblPr firstRow="1" bandRow="1">
                <a:tableStyleId>{5940675A-B579-460E-94D1-54222C63F5DA}</a:tableStyleId>
              </a:tblPr>
              <a:tblGrid>
                <a:gridCol w="1328559">
                  <a:extLst>
                    <a:ext uri="{9D8B030D-6E8A-4147-A177-3AD203B41FA5}">
                      <a16:colId xmlns:a16="http://schemas.microsoft.com/office/drawing/2014/main" val="493551756"/>
                    </a:ext>
                  </a:extLst>
                </a:gridCol>
                <a:gridCol w="2172688">
                  <a:extLst>
                    <a:ext uri="{9D8B030D-6E8A-4147-A177-3AD203B41FA5}">
                      <a16:colId xmlns:a16="http://schemas.microsoft.com/office/drawing/2014/main" val="1117578779"/>
                    </a:ext>
                  </a:extLst>
                </a:gridCol>
                <a:gridCol w="2172688">
                  <a:extLst>
                    <a:ext uri="{9D8B030D-6E8A-4147-A177-3AD203B41FA5}">
                      <a16:colId xmlns:a16="http://schemas.microsoft.com/office/drawing/2014/main" val="3182573930"/>
                    </a:ext>
                  </a:extLst>
                </a:gridCol>
                <a:gridCol w="2172688">
                  <a:extLst>
                    <a:ext uri="{9D8B030D-6E8A-4147-A177-3AD203B41FA5}">
                      <a16:colId xmlns:a16="http://schemas.microsoft.com/office/drawing/2014/main" val="3946178669"/>
                    </a:ext>
                  </a:extLst>
                </a:gridCol>
                <a:gridCol w="2172688">
                  <a:extLst>
                    <a:ext uri="{9D8B030D-6E8A-4147-A177-3AD203B41FA5}">
                      <a16:colId xmlns:a16="http://schemas.microsoft.com/office/drawing/2014/main" val="3512276881"/>
                    </a:ext>
                  </a:extLst>
                </a:gridCol>
                <a:gridCol w="2172688">
                  <a:extLst>
                    <a:ext uri="{9D8B030D-6E8A-4147-A177-3AD203B41FA5}">
                      <a16:colId xmlns:a16="http://schemas.microsoft.com/office/drawing/2014/main" val="4125953781"/>
                    </a:ext>
                  </a:extLst>
                </a:gridCol>
              </a:tblGrid>
              <a:tr h="0">
                <a:tc>
                  <a:txBody>
                    <a:bodyPr/>
                    <a:lstStyle/>
                    <a:p>
                      <a:pPr lvl="0" algn="ctr">
                        <a:buNone/>
                      </a:pPr>
                      <a:endParaRPr lang="en-US" sz="1400" dirty="0"/>
                    </a:p>
                  </a:txBody>
                  <a:tcPr marL="165059" marR="165059" marT="82530" marB="82530">
                    <a:solidFill>
                      <a:schemeClr val="tx2">
                        <a:lumMod val="50000"/>
                        <a:lumOff val="50000"/>
                      </a:schemeClr>
                    </a:solidFill>
                  </a:tcPr>
                </a:tc>
                <a:tc>
                  <a:txBody>
                    <a:bodyPr/>
                    <a:lstStyle/>
                    <a:p>
                      <a:pPr algn="ctr"/>
                      <a:r>
                        <a:rPr lang="en-US" sz="1200" dirty="0">
                          <a:solidFill>
                            <a:schemeClr val="tx1"/>
                          </a:solidFill>
                          <a:latin typeface="+mj-lt"/>
                        </a:rPr>
                        <a:t>Week 1</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2</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3</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4</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5</a:t>
                      </a:r>
                    </a:p>
                  </a:txBody>
                  <a:tcPr marL="165059" marR="165059" marT="82530" marB="82530" anchor="ctr">
                    <a:solidFill>
                      <a:schemeClr val="tx2">
                        <a:lumMod val="25000"/>
                        <a:lumOff val="75000"/>
                      </a:schemeClr>
                    </a:solidFill>
                  </a:tcPr>
                </a:tc>
                <a:extLst>
                  <a:ext uri="{0D108BD9-81ED-4DB2-BD59-A6C34878D82A}">
                    <a16:rowId xmlns:a16="http://schemas.microsoft.com/office/drawing/2014/main" val="2925398444"/>
                  </a:ext>
                </a:extLst>
              </a:tr>
              <a:tr h="1076092">
                <a:tc>
                  <a:txBody>
                    <a:bodyPr/>
                    <a:lstStyle/>
                    <a:p>
                      <a:pPr algn="ctr"/>
                      <a:r>
                        <a:rPr lang="en-GB" sz="1050" b="1" dirty="0"/>
                        <a:t>Socialise</a:t>
                      </a:r>
                      <a:endParaRPr lang="en-US" sz="1050" b="1" dirty="0"/>
                    </a:p>
                    <a:p>
                      <a:pPr lvl="0" algn="ctr">
                        <a:buNone/>
                      </a:pPr>
                      <a:endParaRPr lang="en-US" sz="1400" dirty="0"/>
                    </a:p>
                    <a:p>
                      <a:pPr lvl="0" algn="ctr">
                        <a:buNone/>
                      </a:pPr>
                      <a:endParaRPr lang="en-US" sz="1400" dirty="0"/>
                    </a:p>
                    <a:p>
                      <a:pPr lvl="0" algn="ctr">
                        <a:buNone/>
                      </a:pPr>
                      <a:r>
                        <a:rPr lang="en-US" sz="1050" dirty="0">
                          <a:latin typeface="+mj-lt"/>
                        </a:rPr>
                        <a:t>Read and draw along</a:t>
                      </a:r>
                    </a:p>
                  </a:txBody>
                  <a:tcPr marL="165059" marR="165059" marT="82530" marB="82530">
                    <a:solidFill>
                      <a:schemeClr val="accent2"/>
                    </a:solidFill>
                  </a:tcPr>
                </a:tc>
                <a:tc>
                  <a:txBody>
                    <a:bodyPr/>
                    <a:lstStyle/>
                    <a:p>
                      <a:pPr algn="ctr"/>
                      <a:r>
                        <a:rPr lang="en-US" sz="1200" dirty="0">
                          <a:solidFill>
                            <a:schemeClr val="tx1"/>
                          </a:solidFill>
                          <a:latin typeface="+mj-lt"/>
                          <a:hlinkClick r:id="rId5">
                            <a:extLst>
                              <a:ext uri="{A12FA001-AC4F-418D-AE19-62706E023703}">
                                <ahyp:hlinkClr xmlns:ahyp="http://schemas.microsoft.com/office/drawing/2018/hyperlinkcolor" val="tx"/>
                              </a:ext>
                            </a:extLst>
                          </a:hlinkClick>
                        </a:rPr>
                        <a:t>Don’t mess with a princess- Rachel Valentine &amp; Rebecca Bagley</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algn="ctr"/>
                      <a:r>
                        <a:rPr lang="en-US" sz="1200">
                          <a:solidFill>
                            <a:schemeClr val="tx1"/>
                          </a:solidFill>
                          <a:latin typeface="+mj-lt"/>
                          <a:hlinkClick r:id="rId6">
                            <a:extLst>
                              <a:ext uri="{A12FA001-AC4F-418D-AE19-62706E023703}">
                                <ahyp:hlinkClr xmlns:ahyp="http://schemas.microsoft.com/office/drawing/2018/hyperlinkcolor" val="tx"/>
                              </a:ext>
                            </a:extLst>
                          </a:hlinkClick>
                        </a:rPr>
                        <a:t>How to be a Lion- Ed Vere</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7">
                            <a:extLst>
                              <a:ext uri="{A12FA001-AC4F-418D-AE19-62706E023703}">
                                <ahyp:hlinkClr xmlns:ahyp="http://schemas.microsoft.com/office/drawing/2018/hyperlinkcolor" val="tx"/>
                              </a:ext>
                            </a:extLst>
                          </a:hlinkClick>
                        </a:rPr>
                        <a:t>Look Up- Nathan Bryon &amp; Dapo Adeola</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algn="ctr"/>
                      <a:r>
                        <a:rPr lang="en-US" sz="1200">
                          <a:solidFill>
                            <a:schemeClr val="tx1"/>
                          </a:solidFill>
                          <a:latin typeface="+mj-lt"/>
                          <a:hlinkClick r:id="rId8">
                            <a:extLst>
                              <a:ext uri="{A12FA001-AC4F-418D-AE19-62706E023703}">
                                <ahyp:hlinkClr xmlns:ahyp="http://schemas.microsoft.com/office/drawing/2018/hyperlinkcolor" val="tx"/>
                              </a:ext>
                            </a:extLst>
                          </a:hlinkClick>
                        </a:rPr>
                        <a:t>Buster finds his beat- Pamela Aculey &amp; Ray Walsh</a:t>
                      </a:r>
                      <a:endParaRPr lang="en-US" sz="1200">
                        <a:solidFill>
                          <a:schemeClr val="tx1"/>
                        </a:solidFill>
                        <a:latin typeface="+mj-lt"/>
                      </a:endParaRPr>
                    </a:p>
                    <a:p>
                      <a:pPr algn="ctr"/>
                      <a:r>
                        <a:rPr lang="en-US" sz="1200">
                          <a:solidFill>
                            <a:schemeClr val="tx1"/>
                          </a:solidFill>
                          <a:latin typeface="+mj-lt"/>
                          <a:hlinkClick r:id="rId9">
                            <a:extLst>
                              <a:ext uri="{A12FA001-AC4F-418D-AE19-62706E023703}">
                                <ahyp:hlinkClr xmlns:ahyp="http://schemas.microsoft.com/office/drawing/2018/hyperlinkcolor" val="tx"/>
                              </a:ext>
                            </a:extLst>
                          </a:hlinkClick>
                        </a:rPr>
                        <a:t>How to draw a turtle- artforkids.com</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algn="ctr"/>
                      <a:endParaRPr lang="en-US" sz="120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10">
                            <a:extLst>
                              <a:ext uri="{A12FA001-AC4F-418D-AE19-62706E023703}">
                                <ahyp:hlinkClr xmlns:ahyp="http://schemas.microsoft.com/office/drawing/2018/hyperlinkcolor" val="tx"/>
                              </a:ext>
                            </a:extLst>
                          </a:hlinkClick>
                        </a:rPr>
                        <a:t>The Bumble Bear- Nadia Shireen</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extLst>
                  <a:ext uri="{0D108BD9-81ED-4DB2-BD59-A6C34878D82A}">
                    <a16:rowId xmlns:a16="http://schemas.microsoft.com/office/drawing/2014/main" val="3028961878"/>
                  </a:ext>
                </a:extLst>
              </a:tr>
              <a:tr h="1076092">
                <a:tc>
                  <a:txBody>
                    <a:bodyPr/>
                    <a:lstStyle/>
                    <a:p>
                      <a:pPr algn="ctr"/>
                      <a:r>
                        <a:rPr lang="en-GB" sz="1050" b="1" dirty="0">
                          <a:latin typeface="+mj-lt"/>
                        </a:rPr>
                        <a:t>Move</a:t>
                      </a:r>
                    </a:p>
                    <a:p>
                      <a:pPr algn="ctr"/>
                      <a:endParaRPr lang="en-GB" sz="1050" b="1" dirty="0">
                        <a:latin typeface="+mj-lt"/>
                      </a:endParaRPr>
                    </a:p>
                    <a:p>
                      <a:pPr algn="ctr"/>
                      <a:endParaRPr lang="en-GB" sz="1050" b="1" dirty="0">
                        <a:latin typeface="+mj-lt"/>
                      </a:endParaRPr>
                    </a:p>
                    <a:p>
                      <a:pPr algn="ctr"/>
                      <a:endParaRPr lang="en-GB" sz="1050" b="1" dirty="0">
                        <a:latin typeface="+mj-lt"/>
                      </a:endParaRPr>
                    </a:p>
                    <a:p>
                      <a:pPr algn="ctr"/>
                      <a:r>
                        <a:rPr lang="en-GB" sz="1050" b="1" dirty="0">
                          <a:latin typeface="+mj-lt"/>
                        </a:rPr>
                        <a:t>Dance</a:t>
                      </a:r>
                      <a:endParaRPr lang="en-US" sz="1050" b="1" dirty="0">
                        <a:latin typeface="+mj-lt"/>
                      </a:endParaRPr>
                    </a:p>
                  </a:txBody>
                  <a:tcPr marL="165059" marR="165059" marT="82530" marB="82530">
                    <a:solidFill>
                      <a:schemeClr val="accent4"/>
                    </a:solidFill>
                  </a:tcPr>
                </a:tc>
                <a:tc>
                  <a:txBody>
                    <a:bodyPr/>
                    <a:lstStyle/>
                    <a:p>
                      <a:pPr lvl="0" algn="ctr">
                        <a:buNone/>
                      </a:pPr>
                      <a:r>
                        <a:rPr lang="en-GB" sz="1200" dirty="0">
                          <a:solidFill>
                            <a:schemeClr val="tx1"/>
                          </a:solidFill>
                          <a:latin typeface="+mj-lt"/>
                          <a:hlinkClick r:id="rId11">
                            <a:extLst>
                              <a:ext uri="{A12FA001-AC4F-418D-AE19-62706E023703}">
                                <ahyp:hlinkClr xmlns:ahyp="http://schemas.microsoft.com/office/drawing/2018/hyperlinkcolor" val="tx"/>
                              </a:ext>
                            </a:extLst>
                          </a:hlinkClick>
                        </a:rPr>
                        <a:t>(5) </a:t>
                      </a:r>
                      <a:r>
                        <a:rPr lang="en-GB" sz="1200" dirty="0" err="1">
                          <a:solidFill>
                            <a:schemeClr val="tx1"/>
                          </a:solidFill>
                          <a:latin typeface="+mj-lt"/>
                          <a:hlinkClick r:id="rId11">
                            <a:extLst>
                              <a:ext uri="{A12FA001-AC4F-418D-AE19-62706E023703}">
                                <ahyp:hlinkClr xmlns:ahyp="http://schemas.microsoft.com/office/drawing/2018/hyperlinkcolor" val="tx"/>
                              </a:ext>
                            </a:extLst>
                          </a:hlinkClick>
                        </a:rPr>
                        <a:t>YolanDa</a:t>
                      </a:r>
                      <a:r>
                        <a:rPr lang="en-GB" sz="1200" dirty="0">
                          <a:solidFill>
                            <a:schemeClr val="tx1"/>
                          </a:solidFill>
                          <a:latin typeface="+mj-lt"/>
                          <a:hlinkClick r:id="rId11">
                            <a:extLst>
                              <a:ext uri="{A12FA001-AC4F-418D-AE19-62706E023703}">
                                <ahyp:hlinkClr xmlns:ahyp="http://schemas.microsoft.com/office/drawing/2018/hyperlinkcolor" val="tx"/>
                              </a:ext>
                            </a:extLst>
                          </a:hlinkClick>
                        </a:rPr>
                        <a:t> Brown - Let Me See You </a:t>
                      </a:r>
                      <a:endParaRPr lang="en-US" sz="1200" b="0" i="0" u="none" strike="noStrike" noProof="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algn="ctr"/>
                      <a:r>
                        <a:rPr lang="en-US" sz="1200" dirty="0">
                          <a:solidFill>
                            <a:schemeClr val="tx1"/>
                          </a:solidFill>
                          <a:latin typeface="+mj-lt"/>
                          <a:hlinkClick r:id="rId12">
                            <a:extLst>
                              <a:ext uri="{A12FA001-AC4F-418D-AE19-62706E023703}">
                                <ahyp:hlinkClr xmlns:ahyp="http://schemas.microsoft.com/office/drawing/2018/hyperlinkcolor" val="tx"/>
                              </a:ext>
                            </a:extLst>
                          </a:hlinkClick>
                        </a:rPr>
                        <a:t>Dance Monkey</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algn="ctr"/>
                      <a:r>
                        <a:rPr lang="en-US" sz="1200" dirty="0">
                          <a:solidFill>
                            <a:schemeClr val="tx1"/>
                          </a:solidFill>
                          <a:latin typeface="+mj-lt"/>
                          <a:hlinkClick r:id="rId13">
                            <a:extLst>
                              <a:ext uri="{A12FA001-AC4F-418D-AE19-62706E023703}">
                                <ahyp:hlinkClr xmlns:ahyp="http://schemas.microsoft.com/office/drawing/2018/hyperlinkcolor" val="tx"/>
                              </a:ext>
                            </a:extLst>
                          </a:hlinkClick>
                        </a:rPr>
                        <a:t>You’re welcome </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algn="ctr"/>
                      <a:r>
                        <a:rPr lang="en-US" sz="1200">
                          <a:solidFill>
                            <a:schemeClr val="tx1"/>
                          </a:solidFill>
                          <a:latin typeface="+mj-lt"/>
                          <a:hlinkClick r:id="rId14">
                            <a:extLst>
                              <a:ext uri="{A12FA001-AC4F-418D-AE19-62706E023703}">
                                <ahyp:hlinkClr xmlns:ahyp="http://schemas.microsoft.com/office/drawing/2018/hyperlinkcolor" val="tx"/>
                              </a:ext>
                            </a:extLst>
                          </a:hlinkClick>
                        </a:rPr>
                        <a:t>Can’t stop the feeling</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algn="ctr"/>
                      <a:r>
                        <a:rPr lang="en-US" sz="1200" dirty="0">
                          <a:solidFill>
                            <a:schemeClr val="tx1"/>
                          </a:solidFill>
                          <a:latin typeface="+mj-lt"/>
                          <a:hlinkClick r:id="rId15">
                            <a:extLst>
                              <a:ext uri="{A12FA001-AC4F-418D-AE19-62706E023703}">
                                <ahyp:hlinkClr xmlns:ahyp="http://schemas.microsoft.com/office/drawing/2018/hyperlinkcolor" val="tx"/>
                              </a:ext>
                            </a:extLst>
                          </a:hlinkClick>
                        </a:rPr>
                        <a:t>Sunflower </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extLst>
                  <a:ext uri="{0D108BD9-81ED-4DB2-BD59-A6C34878D82A}">
                    <a16:rowId xmlns:a16="http://schemas.microsoft.com/office/drawing/2014/main" val="3592251561"/>
                  </a:ext>
                </a:extLst>
              </a:tr>
              <a:tr h="1076092">
                <a:tc>
                  <a:txBody>
                    <a:bodyPr/>
                    <a:lstStyle/>
                    <a:p>
                      <a:pPr algn="ctr"/>
                      <a:r>
                        <a:rPr lang="en-GB" sz="1050" b="1" dirty="0">
                          <a:latin typeface="+mj-lt"/>
                        </a:rPr>
                        <a:t>Interest</a:t>
                      </a:r>
                    </a:p>
                    <a:p>
                      <a:pPr algn="ctr"/>
                      <a:endParaRPr lang="en-GB" sz="1050" b="1" dirty="0">
                        <a:latin typeface="+mj-lt"/>
                      </a:endParaRPr>
                    </a:p>
                    <a:p>
                      <a:pPr algn="ctr"/>
                      <a:endParaRPr lang="en-GB" sz="1050" b="1" dirty="0">
                        <a:latin typeface="+mj-lt"/>
                      </a:endParaRPr>
                    </a:p>
                    <a:p>
                      <a:pPr algn="ctr"/>
                      <a:endParaRPr lang="en-GB" sz="1050" b="1"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latin typeface="+mj-lt"/>
                          <a:ea typeface="+mn-ea"/>
                          <a:cs typeface="+mn-cs"/>
                        </a:rPr>
                        <a:t>Artwork of the week</a:t>
                      </a:r>
                    </a:p>
                  </a:txBody>
                  <a:tcPr marL="165059" marR="165059" marT="82530" marB="82530">
                    <a:solidFill>
                      <a:schemeClr val="accent3"/>
                    </a:solidFill>
                  </a:tcPr>
                </a:tc>
                <a:tc>
                  <a:txBody>
                    <a:bodyPr/>
                    <a:lstStyle/>
                    <a:p>
                      <a:pPr algn="ctr"/>
                      <a:r>
                        <a:rPr lang="en-US" sz="1200" dirty="0" err="1">
                          <a:solidFill>
                            <a:schemeClr val="tx1"/>
                          </a:solidFill>
                          <a:latin typeface="+mj-lt"/>
                        </a:rPr>
                        <a:t>Michaelangelo</a:t>
                      </a:r>
                      <a:r>
                        <a:rPr lang="en-US" sz="1200" dirty="0">
                          <a:solidFill>
                            <a:schemeClr val="tx1"/>
                          </a:solidFill>
                          <a:latin typeface="+mj-lt"/>
                        </a:rPr>
                        <a:t>; Pieta</a:t>
                      </a: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mj-lt"/>
                        </a:rPr>
                        <a:t>Himid</a:t>
                      </a:r>
                      <a:r>
                        <a:rPr lang="en-US" sz="1200" dirty="0">
                          <a:solidFill>
                            <a:schemeClr val="tx1"/>
                          </a:solidFill>
                          <a:latin typeface="+mj-lt"/>
                        </a:rPr>
                        <a:t>; Between the two my heart is balanced </a:t>
                      </a:r>
                    </a:p>
                    <a:p>
                      <a:pPr algn="ctr"/>
                      <a:endParaRPr lang="en-US" sz="1200" dirty="0">
                        <a:solidFill>
                          <a:schemeClr val="tx1"/>
                        </a:solidFill>
                        <a:latin typeface="+mj-lt"/>
                      </a:endParaRP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Basquiat; Grillo</a:t>
                      </a:r>
                    </a:p>
                    <a:p>
                      <a:pPr algn="ctr"/>
                      <a:endParaRPr lang="en-US" sz="1200" dirty="0">
                        <a:solidFill>
                          <a:schemeClr val="tx1"/>
                        </a:solidFill>
                        <a:latin typeface="+mj-lt"/>
                      </a:endParaRP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Hockney; Growing up by the </a:t>
                      </a:r>
                      <a:r>
                        <a:rPr lang="en-US" sz="1200" dirty="0" err="1">
                          <a:solidFill>
                            <a:schemeClr val="tx1"/>
                          </a:solidFill>
                          <a:latin typeface="+mj-lt"/>
                        </a:rPr>
                        <a:t>Garrowby</a:t>
                      </a:r>
                      <a:r>
                        <a:rPr lang="en-US" sz="1200" dirty="0">
                          <a:solidFill>
                            <a:schemeClr val="tx1"/>
                          </a:solidFill>
                          <a:latin typeface="+mj-lt"/>
                        </a:rPr>
                        <a:t> Hill</a:t>
                      </a:r>
                    </a:p>
                    <a:p>
                      <a:pPr algn="ctr"/>
                      <a:endParaRPr lang="en-US" sz="1200" dirty="0">
                        <a:solidFill>
                          <a:schemeClr val="tx1"/>
                        </a:solidFill>
                        <a:latin typeface="+mj-lt"/>
                      </a:endParaRPr>
                    </a:p>
                  </a:txBody>
                  <a:tcPr marL="165059" marR="165059" marT="82530" marB="82530" anchor="ctr">
                    <a:solidFill>
                      <a:schemeClr val="accent3">
                        <a:lumMod val="40000"/>
                        <a:lumOff val="60000"/>
                      </a:schemeClr>
                    </a:solidFill>
                  </a:tcPr>
                </a:tc>
                <a:tc>
                  <a:txBody>
                    <a:bodyPr/>
                    <a:lstStyle/>
                    <a:p>
                      <a:pPr algn="ctr"/>
                      <a:r>
                        <a:rPr lang="en-US" sz="1200" dirty="0">
                          <a:solidFill>
                            <a:schemeClr val="tx1"/>
                          </a:solidFill>
                          <a:latin typeface="+mj-lt"/>
                        </a:rPr>
                        <a:t>Degas; Little Dancer</a:t>
                      </a:r>
                    </a:p>
                  </a:txBody>
                  <a:tcPr marL="165059" marR="165059" marT="82530" marB="82530" anchor="ctr">
                    <a:solidFill>
                      <a:schemeClr val="accent3">
                        <a:lumMod val="40000"/>
                        <a:lumOff val="60000"/>
                      </a:schemeClr>
                    </a:solidFill>
                  </a:tcPr>
                </a:tc>
                <a:extLst>
                  <a:ext uri="{0D108BD9-81ED-4DB2-BD59-A6C34878D82A}">
                    <a16:rowId xmlns:a16="http://schemas.microsoft.com/office/drawing/2014/main" val="1864369452"/>
                  </a:ext>
                </a:extLst>
              </a:tr>
              <a:tr h="811446">
                <a:tc>
                  <a:txBody>
                    <a:bodyPr/>
                    <a:lstStyle/>
                    <a:p>
                      <a:pPr algn="ctr"/>
                      <a:r>
                        <a:rPr lang="en-GB" sz="1050" b="1" dirty="0">
                          <a:latin typeface="Aharoni" panose="02010803020104030203" pitchFamily="2" charset="-79"/>
                          <a:cs typeface="Aharoni" panose="02010803020104030203" pitchFamily="2" charset="-79"/>
                        </a:rPr>
                        <a:t>Learn</a:t>
                      </a:r>
                    </a:p>
                    <a:p>
                      <a:pPr algn="ctr"/>
                      <a:endParaRPr lang="en-GB" sz="1400" b="1" dirty="0"/>
                    </a:p>
                    <a:p>
                      <a:pPr algn="ctr"/>
                      <a:endParaRPr lang="en-GB" sz="1400" b="1" dirty="0"/>
                    </a:p>
                    <a:p>
                      <a:pPr algn="ctr"/>
                      <a:endParaRPr lang="en-US" sz="1050" b="1" dirty="0">
                        <a:latin typeface="Aharoni" panose="02010803020104030203" pitchFamily="2" charset="-79"/>
                        <a:cs typeface="Aharoni" panose="02010803020104030203" pitchFamily="2" charset="-79"/>
                      </a:endParaRPr>
                    </a:p>
                    <a:p>
                      <a:pPr algn="ctr"/>
                      <a:r>
                        <a:rPr lang="en-US" sz="1050" b="1" dirty="0">
                          <a:latin typeface="Aharoni" panose="02010803020104030203" pitchFamily="2" charset="-79"/>
                          <a:cs typeface="Aharoni" panose="02010803020104030203" pitchFamily="2" charset="-79"/>
                        </a:rPr>
                        <a:t>SEL lessons based on  CASEL5 5</a:t>
                      </a:r>
                    </a:p>
                  </a:txBody>
                  <a:tcPr marL="165059" marR="165059" marT="82530" marB="82530">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noProof="0" dirty="0">
                          <a:solidFill>
                            <a:schemeClr val="tx1"/>
                          </a:solidFill>
                          <a:latin typeface="+mj-lt"/>
                        </a:rPr>
                        <a:t>Golden Rule</a:t>
                      </a:r>
                      <a:r>
                        <a:rPr lang="en-US" sz="1200" b="0" i="0" u="none" strike="noStrike" noProof="0" dirty="0">
                          <a:solidFill>
                            <a:schemeClr val="tx1"/>
                          </a:solidFill>
                          <a:latin typeface="+mj-lt"/>
                        </a:rPr>
                        <a:t>; treat others as you’d like to be treated</a:t>
                      </a:r>
                    </a:p>
                    <a:p>
                      <a:pPr lvl="0" algn="ctr">
                        <a:buNone/>
                      </a:pPr>
                      <a:r>
                        <a:rPr lang="en-US" sz="1200" b="0" i="0" u="none" strike="noStrike" noProof="0" dirty="0">
                          <a:solidFill>
                            <a:schemeClr val="tx1"/>
                          </a:solidFill>
                          <a:latin typeface="+mj-lt"/>
                        </a:rPr>
                        <a:t>Pixar- </a:t>
                      </a:r>
                      <a:r>
                        <a:rPr lang="en-US" sz="1200" b="0" i="0" u="none" strike="noStrike" noProof="0" dirty="0">
                          <a:solidFill>
                            <a:schemeClr val="tx1"/>
                          </a:solidFill>
                          <a:latin typeface="+mj-lt"/>
                          <a:hlinkClick r:id="rId16">
                            <a:extLst>
                              <a:ext uri="{A12FA001-AC4F-418D-AE19-62706E023703}">
                                <ahyp:hlinkClr xmlns:ahyp="http://schemas.microsoft.com/office/drawing/2018/hyperlinkcolor" val="tx"/>
                              </a:ext>
                            </a:extLst>
                          </a:hlinkClick>
                        </a:rPr>
                        <a:t>For</a:t>
                      </a:r>
                      <a:r>
                        <a:rPr lang="en-US" sz="1200" b="0" i="0" u="none" strike="noStrike" noProof="0" dirty="0">
                          <a:solidFill>
                            <a:schemeClr val="tx1"/>
                          </a:solidFill>
                          <a:latin typeface="+mj-lt"/>
                        </a:rPr>
                        <a:t> the birds-</a:t>
                      </a:r>
                    </a:p>
                    <a:p>
                      <a:pPr lvl="0" algn="ctr">
                        <a:buNone/>
                      </a:pPr>
                      <a:r>
                        <a:rPr lang="en-US" sz="1200" b="0" i="0" u="none" strike="noStrike" noProof="0" dirty="0">
                          <a:solidFill>
                            <a:schemeClr val="tx1"/>
                          </a:solidFill>
                          <a:latin typeface="+mj-lt"/>
                          <a:hlinkClick r:id="rId17">
                            <a:extLst>
                              <a:ext uri="{A12FA001-AC4F-418D-AE19-62706E023703}">
                                <ahyp:hlinkClr xmlns:ahyp="http://schemas.microsoft.com/office/drawing/2018/hyperlinkcolor" val="tx"/>
                              </a:ext>
                            </a:extLst>
                          </a:hlinkClick>
                        </a:rPr>
                        <a:t>Link to RE</a:t>
                      </a:r>
                      <a:endParaRPr lang="en-US" sz="1200" b="0" i="0" u="none" strike="noStrike" noProof="0" dirty="0">
                        <a:solidFill>
                          <a:schemeClr val="tx1"/>
                        </a:solidFill>
                        <a:latin typeface="+mj-lt"/>
                      </a:endParaRPr>
                    </a:p>
                  </a:txBody>
                  <a:tcPr marL="165059" marR="165059" marT="82530" marB="82530" anchor="ctr">
                    <a:solidFill>
                      <a:schemeClr val="accent5">
                        <a:lumMod val="20000"/>
                        <a:lumOff val="80000"/>
                      </a:schemeClr>
                    </a:solidFill>
                  </a:tcPr>
                </a:tc>
                <a:tc>
                  <a:txBody>
                    <a:bodyPr/>
                    <a:lstStyle/>
                    <a:p>
                      <a:pPr algn="ctr"/>
                      <a:r>
                        <a:rPr lang="en-US" sz="1200" b="1" dirty="0">
                          <a:solidFill>
                            <a:schemeClr val="tx1"/>
                          </a:solidFill>
                          <a:latin typeface="+mj-lt"/>
                        </a:rPr>
                        <a:t>Compliments</a:t>
                      </a:r>
                    </a:p>
                    <a:p>
                      <a:pPr algn="ctr"/>
                      <a:r>
                        <a:rPr lang="en-US" sz="1200" dirty="0">
                          <a:solidFill>
                            <a:schemeClr val="tx1"/>
                          </a:solidFill>
                          <a:latin typeface="+mj-lt"/>
                          <a:hlinkClick r:id="rId18"/>
                        </a:rPr>
                        <a:t>Pixar- </a:t>
                      </a:r>
                      <a:r>
                        <a:rPr lang="en-US" sz="1200" dirty="0" err="1">
                          <a:solidFill>
                            <a:schemeClr val="tx1"/>
                          </a:solidFill>
                          <a:latin typeface="+mj-lt"/>
                          <a:hlinkClick r:id="rId18"/>
                        </a:rPr>
                        <a:t>Boundin</a:t>
                      </a:r>
                      <a:endParaRPr lang="en-US" sz="1200" dirty="0">
                        <a:solidFill>
                          <a:schemeClr val="tx1"/>
                        </a:solidFill>
                        <a:latin typeface="+mj-lt"/>
                      </a:endParaRPr>
                    </a:p>
                  </a:txBody>
                  <a:tcPr marL="165059" marR="165059" marT="82530" marB="82530" anchor="ctr">
                    <a:solidFill>
                      <a:schemeClr val="bg2"/>
                    </a:solidFill>
                  </a:tcPr>
                </a:tc>
                <a:tc>
                  <a:txBody>
                    <a:bodyPr/>
                    <a:lstStyle/>
                    <a:p>
                      <a:pPr lvl="0" algn="ctr">
                        <a:buNone/>
                      </a:pPr>
                      <a:r>
                        <a:rPr lang="en-US" sz="1200" b="1" i="0" u="none" strike="noStrike" noProof="0" dirty="0">
                          <a:solidFill>
                            <a:schemeClr val="tx1"/>
                          </a:solidFill>
                          <a:latin typeface="+mj-lt"/>
                          <a:hlinkClick r:id="rId19"/>
                        </a:rPr>
                        <a:t>Feelings</a:t>
                      </a:r>
                    </a:p>
                    <a:p>
                      <a:pPr lvl="0" algn="ctr">
                        <a:buNone/>
                      </a:pPr>
                      <a:r>
                        <a:rPr lang="en-US" sz="1200" b="0" i="0" u="none" strike="noStrike" noProof="0" dirty="0">
                          <a:solidFill>
                            <a:schemeClr val="tx1"/>
                          </a:solidFill>
                          <a:latin typeface="+mj-lt"/>
                          <a:hlinkClick r:id="rId19"/>
                        </a:rPr>
                        <a:t>Storybooks- Emotions</a:t>
                      </a:r>
                      <a:endParaRPr lang="en-US" sz="1200" b="0" i="0" u="none" strike="noStrike" noProof="0" dirty="0">
                        <a:solidFill>
                          <a:schemeClr val="tx1"/>
                        </a:solidFill>
                        <a:latin typeface="+mj-lt"/>
                      </a:endParaRPr>
                    </a:p>
                    <a:p>
                      <a:pPr lvl="0" algn="ctr">
                        <a:buNone/>
                      </a:pPr>
                      <a:endParaRPr lang="en-US" sz="1200" b="0" i="0" u="none" strike="noStrike" noProof="0" dirty="0">
                        <a:solidFill>
                          <a:schemeClr val="tx1"/>
                        </a:solidFill>
                        <a:latin typeface="+mj-lt"/>
                      </a:endParaRPr>
                    </a:p>
                  </a:txBody>
                  <a:tcPr marL="165059" marR="165059" marT="82530" marB="82530" anchor="ctr">
                    <a:solidFill>
                      <a:schemeClr val="bg2"/>
                    </a:solidFill>
                  </a:tcPr>
                </a:tc>
                <a:tc>
                  <a:txBody>
                    <a:bodyPr/>
                    <a:lstStyle/>
                    <a:p>
                      <a:pPr lvl="0" algn="ctr">
                        <a:buNone/>
                      </a:pPr>
                      <a:r>
                        <a:rPr lang="en-US" sz="1200" b="1" i="0" u="none" strike="noStrike" noProof="0" dirty="0">
                          <a:solidFill>
                            <a:schemeClr val="tx1"/>
                          </a:solidFill>
                          <a:latin typeface="+mj-lt"/>
                          <a:hlinkClick r:id="rId20"/>
                        </a:rPr>
                        <a:t>Calming down</a:t>
                      </a:r>
                    </a:p>
                    <a:p>
                      <a:pPr lvl="0" algn="ctr">
                        <a:buNone/>
                      </a:pPr>
                      <a:r>
                        <a:rPr lang="en-US" sz="1200" b="0" i="0" u="none" strike="noStrike" noProof="0" dirty="0">
                          <a:solidFill>
                            <a:schemeClr val="tx1"/>
                          </a:solidFill>
                          <a:latin typeface="+mj-lt"/>
                          <a:hlinkClick r:id="rId20"/>
                        </a:rPr>
                        <a:t>Explore your core emotions with ‘Inside Out’</a:t>
                      </a:r>
                      <a:endParaRPr lang="en-US" sz="1200" b="0" i="0" u="none" strike="noStrike" noProof="0" dirty="0">
                        <a:solidFill>
                          <a:schemeClr val="tx1"/>
                        </a:solidFill>
                        <a:latin typeface="+mj-lt"/>
                      </a:endParaRPr>
                    </a:p>
                    <a:p>
                      <a:pPr lvl="0" algn="ctr">
                        <a:buNone/>
                      </a:pPr>
                      <a:r>
                        <a:rPr lang="en-US" sz="1200" b="0" i="0" u="none" strike="noStrike" noProof="0" dirty="0">
                          <a:solidFill>
                            <a:schemeClr val="tx1"/>
                          </a:solidFill>
                          <a:latin typeface="+mj-lt"/>
                          <a:hlinkClick r:id="rId21"/>
                        </a:rPr>
                        <a:t>Belly breath with Rosita</a:t>
                      </a:r>
                      <a:endParaRPr lang="en-US" sz="1200" b="0" i="0" u="none" strike="noStrike" noProof="0" dirty="0">
                        <a:solidFill>
                          <a:schemeClr val="tx1"/>
                        </a:solidFill>
                        <a:latin typeface="+mj-lt"/>
                      </a:endParaRPr>
                    </a:p>
                    <a:p>
                      <a:pPr lvl="0" algn="ctr">
                        <a:buNone/>
                      </a:pPr>
                      <a:r>
                        <a:rPr lang="en-US" sz="1200" b="0" i="0" u="none" strike="noStrike" noProof="0" dirty="0">
                          <a:solidFill>
                            <a:schemeClr val="tx1"/>
                          </a:solidFill>
                          <a:latin typeface="+mj-lt"/>
                          <a:hlinkClick r:id="rId22"/>
                        </a:rPr>
                        <a:t>Belly breath song</a:t>
                      </a:r>
                      <a:endParaRPr lang="en-US" sz="1200" b="0" i="0" u="none" strike="noStrike" noProof="0" dirty="0">
                        <a:solidFill>
                          <a:schemeClr val="tx1"/>
                        </a:solidFill>
                        <a:latin typeface="+mj-lt"/>
                      </a:endParaRPr>
                    </a:p>
                    <a:p>
                      <a:pPr lvl="0" algn="ctr">
                        <a:buNone/>
                      </a:pPr>
                      <a:r>
                        <a:rPr lang="en-US" sz="1200" b="0" i="0" u="none" strike="noStrike" noProof="0" dirty="0">
                          <a:solidFill>
                            <a:schemeClr val="tx1"/>
                          </a:solidFill>
                          <a:latin typeface="+mj-lt"/>
                          <a:hlinkClick r:id="rId23">
                            <a:extLst>
                              <a:ext uri="{A12FA001-AC4F-418D-AE19-62706E023703}">
                                <ahyp:hlinkClr xmlns:ahyp="http://schemas.microsoft.com/office/drawing/2018/hyperlinkcolor" val="tx"/>
                              </a:ext>
                            </a:extLst>
                          </a:hlinkClick>
                        </a:rPr>
                        <a:t>3 Steps to Calming Down</a:t>
                      </a:r>
                      <a:endParaRPr lang="en-US" sz="1200" b="0" i="0" u="none" strike="noStrike" noProof="0" dirty="0">
                        <a:solidFill>
                          <a:schemeClr val="tx1"/>
                        </a:solidFill>
                        <a:latin typeface="+mj-lt"/>
                      </a:endParaRPr>
                    </a:p>
                  </a:txBody>
                  <a:tcPr marL="165059" marR="165059" marT="82530" marB="82530" anchor="ctr">
                    <a:solidFill>
                      <a:schemeClr val="bg2"/>
                    </a:solidFill>
                  </a:tcPr>
                </a:tc>
                <a:tc>
                  <a:txBody>
                    <a:bodyPr/>
                    <a:lstStyle/>
                    <a:p>
                      <a:pPr algn="ctr"/>
                      <a:r>
                        <a:rPr lang="en-US" sz="1200" b="1" dirty="0">
                          <a:solidFill>
                            <a:schemeClr val="tx1"/>
                          </a:solidFill>
                          <a:latin typeface="+mj-lt"/>
                          <a:hlinkClick r:id="rId24"/>
                        </a:rPr>
                        <a:t>Problem solving</a:t>
                      </a:r>
                    </a:p>
                    <a:p>
                      <a:pPr algn="ctr"/>
                      <a:r>
                        <a:rPr lang="en-US" sz="1200" dirty="0">
                          <a:solidFill>
                            <a:schemeClr val="tx1"/>
                          </a:solidFill>
                          <a:latin typeface="+mj-lt"/>
                          <a:hlinkClick r:id="rId24"/>
                        </a:rPr>
                        <a:t>Pixar- Piper</a:t>
                      </a:r>
                      <a:endParaRPr lang="en-US" sz="1200" dirty="0">
                        <a:solidFill>
                          <a:schemeClr val="tx1"/>
                        </a:solidFill>
                        <a:latin typeface="+mj-lt"/>
                      </a:endParaRPr>
                    </a:p>
                    <a:p>
                      <a:pPr algn="ctr"/>
                      <a:endParaRPr lang="en-US" sz="1200" dirty="0">
                        <a:solidFill>
                          <a:schemeClr val="tx1"/>
                        </a:solidFill>
                        <a:latin typeface="+mj-lt"/>
                      </a:endParaRPr>
                    </a:p>
                    <a:p>
                      <a:pPr algn="ctr"/>
                      <a:r>
                        <a:rPr lang="en-US" sz="1200" dirty="0">
                          <a:solidFill>
                            <a:schemeClr val="tx1"/>
                          </a:solidFill>
                          <a:latin typeface="+mj-lt"/>
                          <a:hlinkClick r:id="rId25">
                            <a:extLst>
                              <a:ext uri="{A12FA001-AC4F-418D-AE19-62706E023703}">
                                <ahyp:hlinkClr xmlns:ahyp="http://schemas.microsoft.com/office/drawing/2018/hyperlinkcolor" val="tx"/>
                              </a:ext>
                            </a:extLst>
                          </a:hlinkClick>
                        </a:rPr>
                        <a:t>3 Steps to Problem Solving</a:t>
                      </a:r>
                      <a:endParaRPr lang="en-US" sz="1200" dirty="0">
                        <a:solidFill>
                          <a:schemeClr val="tx1"/>
                        </a:solidFill>
                        <a:latin typeface="+mj-lt"/>
                      </a:endParaRPr>
                    </a:p>
                  </a:txBody>
                  <a:tcPr marL="165059" marR="165059" marT="82530" marB="82530" anchor="ctr">
                    <a:solidFill>
                      <a:schemeClr val="accent5">
                        <a:lumMod val="20000"/>
                        <a:lumOff val="80000"/>
                      </a:schemeClr>
                    </a:solidFill>
                  </a:tcPr>
                </a:tc>
                <a:extLst>
                  <a:ext uri="{0D108BD9-81ED-4DB2-BD59-A6C34878D82A}">
                    <a16:rowId xmlns:a16="http://schemas.microsoft.com/office/drawing/2014/main" val="3768914267"/>
                  </a:ext>
                </a:extLst>
              </a:tr>
              <a:tr h="794059">
                <a:tc>
                  <a:txBody>
                    <a:bodyPr/>
                    <a:lstStyle/>
                    <a:p>
                      <a:pPr algn="ctr"/>
                      <a:r>
                        <a:rPr lang="en-GB" sz="1050" b="1" dirty="0">
                          <a:latin typeface="+mj-lt"/>
                        </a:rPr>
                        <a:t>Engage</a:t>
                      </a:r>
                    </a:p>
                    <a:p>
                      <a:pPr algn="ctr"/>
                      <a:endParaRPr lang="en-GB" sz="1050" b="1" dirty="0">
                        <a:latin typeface="+mj-lt"/>
                      </a:endParaRPr>
                    </a:p>
                    <a:p>
                      <a:pPr algn="ctr"/>
                      <a:endParaRPr lang="en-GB" sz="1050" b="1" dirty="0">
                        <a:latin typeface="+mj-lt"/>
                      </a:endParaRPr>
                    </a:p>
                    <a:p>
                      <a:pPr algn="ctr"/>
                      <a:endParaRPr lang="en-GB" sz="1050" b="1" dirty="0">
                        <a:latin typeface="+mj-lt"/>
                      </a:endParaRPr>
                    </a:p>
                    <a:p>
                      <a:pPr algn="ctr"/>
                      <a:r>
                        <a:rPr lang="en-GB" sz="1050" b="1" dirty="0">
                          <a:latin typeface="+mj-lt"/>
                        </a:rPr>
                        <a:t>Adults share gratitude</a:t>
                      </a:r>
                      <a:endParaRPr lang="en-US" sz="1050" b="1" dirty="0">
                        <a:latin typeface="+mj-lt"/>
                      </a:endParaRPr>
                    </a:p>
                  </a:txBody>
                  <a:tcPr marL="165059" marR="165059" marT="82530" marB="82530">
                    <a:solidFill>
                      <a:schemeClr val="accent2"/>
                    </a:solidFill>
                  </a:tcPr>
                </a:tc>
                <a:tc>
                  <a:txBody>
                    <a:bodyPr/>
                    <a:lstStyle/>
                    <a:p>
                      <a:pPr algn="ctr"/>
                      <a:r>
                        <a:rPr lang="en-US" sz="1200" dirty="0">
                          <a:solidFill>
                            <a:schemeClr val="tx1"/>
                          </a:solidFill>
                          <a:latin typeface="Aharoni" panose="02010803020104030203" pitchFamily="2" charset="-79"/>
                          <a:cs typeface="Aharoni" panose="02010803020104030203" pitchFamily="2" charset="-79"/>
                        </a:rPr>
                        <a:t>School role model- places</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haroni" panose="02010803020104030203" pitchFamily="2" charset="-79"/>
                          <a:cs typeface="Aharoni" panose="02010803020104030203" pitchFamily="2" charset="-79"/>
                        </a:rPr>
                        <a:t>Individed role model- things about me</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role model- </a:t>
                      </a:r>
                      <a:r>
                        <a:rPr lang="en-US" sz="1200" dirty="0">
                          <a:solidFill>
                            <a:schemeClr val="tx1"/>
                          </a:solidFill>
                          <a:latin typeface="Aharoni" panose="02010803020104030203" pitchFamily="2" charset="-79"/>
                          <a:cs typeface="Aharoni" panose="02010803020104030203" pitchFamily="2" charset="-79"/>
                        </a:rPr>
                        <a:t>- music</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role model- </a:t>
                      </a:r>
                      <a:r>
                        <a:rPr lang="en-US" sz="1200" dirty="0">
                          <a:solidFill>
                            <a:schemeClr val="tx1"/>
                          </a:solidFill>
                          <a:latin typeface="Aharoni" panose="02010803020104030203" pitchFamily="2" charset="-79"/>
                          <a:cs typeface="Aharoni" panose="02010803020104030203" pitchFamily="2" charset="-79"/>
                        </a:rPr>
                        <a:t>- memories</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role model- </a:t>
                      </a:r>
                      <a:r>
                        <a:rPr lang="en-US" sz="1200" dirty="0">
                          <a:solidFill>
                            <a:schemeClr val="tx1"/>
                          </a:solidFill>
                          <a:latin typeface="Aharoni" panose="02010803020104030203" pitchFamily="2" charset="-79"/>
                          <a:cs typeface="Aharoni" panose="02010803020104030203" pitchFamily="2" charset="-79"/>
                        </a:rPr>
                        <a:t>- people</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extLst>
                  <a:ext uri="{0D108BD9-81ED-4DB2-BD59-A6C34878D82A}">
                    <a16:rowId xmlns:a16="http://schemas.microsoft.com/office/drawing/2014/main" val="1514581616"/>
                  </a:ext>
                </a:extLst>
              </a:tr>
            </a:tbl>
          </a:graphicData>
        </a:graphic>
      </p:graphicFrame>
      <p:pic>
        <p:nvPicPr>
          <p:cNvPr id="13" name="Picture 12">
            <a:extLst>
              <a:ext uri="{FF2B5EF4-FFF2-40B4-BE49-F238E27FC236}">
                <a16:creationId xmlns:a16="http://schemas.microsoft.com/office/drawing/2014/main" id="{9BD7DFD5-3755-4600-9CA5-ACA9C6BF8CDC}"/>
              </a:ext>
              <a:ext uri="{C183D7F6-B498-43B3-948B-1728B52AA6E4}">
                <adec:decorative xmlns:adec="http://schemas.microsoft.com/office/drawing/2017/decorative" val="1"/>
              </a:ext>
            </a:extLst>
          </p:cNvPr>
          <p:cNvPicPr>
            <a:picLocks noChangeAspect="1"/>
          </p:cNvPicPr>
          <p:nvPr/>
        </p:nvPicPr>
        <p:blipFill>
          <a:blip r:embed="rId26"/>
          <a:stretch>
            <a:fillRect/>
          </a:stretch>
        </p:blipFill>
        <p:spPr>
          <a:xfrm>
            <a:off x="440767" y="5949453"/>
            <a:ext cx="479387" cy="412121"/>
          </a:xfrm>
          <a:prstGeom prst="rect">
            <a:avLst/>
          </a:prstGeom>
        </p:spPr>
      </p:pic>
      <p:pic>
        <p:nvPicPr>
          <p:cNvPr id="14" name="Picture 13">
            <a:extLst>
              <a:ext uri="{FF2B5EF4-FFF2-40B4-BE49-F238E27FC236}">
                <a16:creationId xmlns:a16="http://schemas.microsoft.com/office/drawing/2014/main" id="{484C0D45-69EC-4D83-A0DF-6CA7B9E8E671}"/>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a:off x="460395" y="4559148"/>
            <a:ext cx="410752" cy="496878"/>
          </a:xfrm>
          <a:prstGeom prst="rect">
            <a:avLst/>
          </a:prstGeom>
        </p:spPr>
      </p:pic>
      <p:pic>
        <p:nvPicPr>
          <p:cNvPr id="15" name="Picture 14">
            <a:extLst>
              <a:ext uri="{FF2B5EF4-FFF2-40B4-BE49-F238E27FC236}">
                <a16:creationId xmlns:a16="http://schemas.microsoft.com/office/drawing/2014/main" id="{4CF17A11-E35A-4CC0-8097-EECF4FE388BA}"/>
              </a:ext>
              <a:ext uri="{C183D7F6-B498-43B3-948B-1728B52AA6E4}">
                <adec:decorative xmlns:adec="http://schemas.microsoft.com/office/drawing/2017/decorative" val="1"/>
              </a:ext>
            </a:extLst>
          </p:cNvPr>
          <p:cNvPicPr>
            <a:picLocks noChangeAspect="1"/>
          </p:cNvPicPr>
          <p:nvPr/>
        </p:nvPicPr>
        <p:blipFill>
          <a:blip r:embed="rId28"/>
          <a:stretch>
            <a:fillRect/>
          </a:stretch>
        </p:blipFill>
        <p:spPr>
          <a:xfrm>
            <a:off x="402550" y="1272968"/>
            <a:ext cx="534251" cy="374837"/>
          </a:xfrm>
          <a:prstGeom prst="rect">
            <a:avLst/>
          </a:prstGeom>
        </p:spPr>
      </p:pic>
      <p:pic>
        <p:nvPicPr>
          <p:cNvPr id="16" name="Picture 15">
            <a:extLst>
              <a:ext uri="{FF2B5EF4-FFF2-40B4-BE49-F238E27FC236}">
                <a16:creationId xmlns:a16="http://schemas.microsoft.com/office/drawing/2014/main" id="{9D3D4C82-E789-42B4-A903-17FA3F74026A}"/>
              </a:ext>
              <a:ext uri="{C183D7F6-B498-43B3-948B-1728B52AA6E4}">
                <adec:decorative xmlns:adec="http://schemas.microsoft.com/office/drawing/2017/decorative" val="1"/>
              </a:ext>
            </a:extLst>
          </p:cNvPr>
          <p:cNvPicPr>
            <a:picLocks noChangeAspect="1"/>
          </p:cNvPicPr>
          <p:nvPr/>
        </p:nvPicPr>
        <p:blipFill>
          <a:blip r:embed="rId29"/>
          <a:stretch>
            <a:fillRect/>
          </a:stretch>
        </p:blipFill>
        <p:spPr>
          <a:xfrm>
            <a:off x="505042" y="2376470"/>
            <a:ext cx="321457" cy="411043"/>
          </a:xfrm>
          <a:prstGeom prst="rect">
            <a:avLst/>
          </a:prstGeom>
        </p:spPr>
      </p:pic>
      <p:pic>
        <p:nvPicPr>
          <p:cNvPr id="17" name="Picture 16">
            <a:extLst>
              <a:ext uri="{FF2B5EF4-FFF2-40B4-BE49-F238E27FC236}">
                <a16:creationId xmlns:a16="http://schemas.microsoft.com/office/drawing/2014/main" id="{20EB189B-74CE-446E-A681-FBD903D31CFC}"/>
              </a:ext>
              <a:ext uri="{C183D7F6-B498-43B3-948B-1728B52AA6E4}">
                <adec:decorative xmlns:adec="http://schemas.microsoft.com/office/drawing/2017/decorative" val="1"/>
              </a:ext>
            </a:extLst>
          </p:cNvPr>
          <p:cNvPicPr>
            <a:picLocks noChangeAspect="1"/>
          </p:cNvPicPr>
          <p:nvPr/>
        </p:nvPicPr>
        <p:blipFill>
          <a:blip r:embed="rId30"/>
          <a:stretch>
            <a:fillRect/>
          </a:stretch>
        </p:blipFill>
        <p:spPr>
          <a:xfrm>
            <a:off x="410572" y="3386650"/>
            <a:ext cx="510398" cy="496878"/>
          </a:xfrm>
          <a:prstGeom prst="rect">
            <a:avLst/>
          </a:prstGeom>
        </p:spPr>
      </p:pic>
      <p:pic>
        <p:nvPicPr>
          <p:cNvPr id="27" name="Picture 26">
            <a:extLst>
              <a:ext uri="{FF2B5EF4-FFF2-40B4-BE49-F238E27FC236}">
                <a16:creationId xmlns:a16="http://schemas.microsoft.com/office/drawing/2014/main" id="{19843AC0-6FD4-4615-B8C1-D1C3675DCF73}"/>
              </a:ext>
              <a:ext uri="{C183D7F6-B498-43B3-948B-1728B52AA6E4}">
                <adec:decorative xmlns:adec="http://schemas.microsoft.com/office/drawing/2017/decorative" val="1"/>
              </a:ext>
            </a:extLst>
          </p:cNvPr>
          <p:cNvPicPr>
            <a:picLocks noChangeAspect="1"/>
          </p:cNvPicPr>
          <p:nvPr/>
        </p:nvPicPr>
        <p:blipFill>
          <a:blip r:embed="rId31"/>
          <a:stretch>
            <a:fillRect/>
          </a:stretch>
        </p:blipFill>
        <p:spPr>
          <a:xfrm>
            <a:off x="11467545" y="35992"/>
            <a:ext cx="710478" cy="719888"/>
          </a:xfrm>
          <a:prstGeom prst="rect">
            <a:avLst/>
          </a:prstGeom>
        </p:spPr>
      </p:pic>
      <p:pic>
        <p:nvPicPr>
          <p:cNvPr id="28" name="Picture 27">
            <a:extLst>
              <a:ext uri="{FF2B5EF4-FFF2-40B4-BE49-F238E27FC236}">
                <a16:creationId xmlns:a16="http://schemas.microsoft.com/office/drawing/2014/main" id="{F9925FEE-FF47-4F6C-9CA9-F769AD7E726C}"/>
              </a:ext>
              <a:ext uri="{C183D7F6-B498-43B3-948B-1728B52AA6E4}">
                <adec:decorative xmlns:adec="http://schemas.microsoft.com/office/drawing/2017/decorative" val="1"/>
              </a:ext>
            </a:extLst>
          </p:cNvPr>
          <p:cNvPicPr>
            <a:picLocks noChangeAspect="1"/>
          </p:cNvPicPr>
          <p:nvPr/>
        </p:nvPicPr>
        <p:blipFill>
          <a:blip r:embed="rId31"/>
          <a:stretch>
            <a:fillRect/>
          </a:stretch>
        </p:blipFill>
        <p:spPr>
          <a:xfrm>
            <a:off x="47311" y="11892"/>
            <a:ext cx="710478" cy="719888"/>
          </a:xfrm>
          <a:prstGeom prst="rect">
            <a:avLst/>
          </a:prstGeom>
        </p:spPr>
      </p:pic>
      <p:pic>
        <p:nvPicPr>
          <p:cNvPr id="3" name="Recorded Sound" descr="Play audio">
            <a:hlinkClick r:id="" action="ppaction://media"/>
            <a:extLst>
              <a:ext uri="{FF2B5EF4-FFF2-40B4-BE49-F238E27FC236}">
                <a16:creationId xmlns:a16="http://schemas.microsoft.com/office/drawing/2014/main" id="{3DFAEF56-4846-439B-AB9C-26EB694C60F2}"/>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91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FF522-7FA5-4594-885A-0A840291BB64}"/>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Screen free SMILE – Primary; recommended order Learn, Move, </a:t>
            </a:r>
            <a:r>
              <a:rPr lang="en-US" dirty="0" err="1"/>
              <a:t>Socialise</a:t>
            </a:r>
            <a:r>
              <a:rPr lang="en-US" dirty="0"/>
              <a:t>, Interest,  Engage </a:t>
            </a:r>
            <a:br>
              <a:rPr lang="en-US" dirty="0"/>
            </a:br>
            <a:endParaRPr lang="en-GB" dirty="0"/>
          </a:p>
        </p:txBody>
      </p:sp>
      <p:sp>
        <p:nvSpPr>
          <p:cNvPr id="12" name="TextBox 11">
            <a:extLst>
              <a:ext uri="{FF2B5EF4-FFF2-40B4-BE49-F238E27FC236}">
                <a16:creationId xmlns:a16="http://schemas.microsoft.com/office/drawing/2014/main" id="{D8A457A0-819F-460F-B83E-FC62DE584760}"/>
              </a:ext>
            </a:extLst>
          </p:cNvPr>
          <p:cNvSpPr txBox="1"/>
          <p:nvPr/>
        </p:nvSpPr>
        <p:spPr>
          <a:xfrm>
            <a:off x="954196" y="-32950"/>
            <a:ext cx="10080828"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dirty="0">
                <a:latin typeface="+mj-lt"/>
              </a:rPr>
              <a:t>Screen free SMILE – Primary; recommended order Learn, Move, Socialise, Interest,  Engage </a:t>
            </a:r>
          </a:p>
        </p:txBody>
      </p:sp>
      <p:graphicFrame>
        <p:nvGraphicFramePr>
          <p:cNvPr id="2" name="Table 2">
            <a:extLst>
              <a:ext uri="{FF2B5EF4-FFF2-40B4-BE49-F238E27FC236}">
                <a16:creationId xmlns:a16="http://schemas.microsoft.com/office/drawing/2014/main" id="{605C4E7A-0C33-46CD-AB3B-1DAAEA72385E}"/>
              </a:ext>
            </a:extLst>
          </p:cNvPr>
          <p:cNvGraphicFramePr>
            <a:graphicFrameLocks noGrp="1"/>
          </p:cNvGraphicFramePr>
          <p:nvPr/>
        </p:nvGraphicFramePr>
        <p:xfrm>
          <a:off x="-2" y="637225"/>
          <a:ext cx="12191999" cy="6100896"/>
        </p:xfrm>
        <a:graphic>
          <a:graphicData uri="http://schemas.openxmlformats.org/drawingml/2006/table">
            <a:tbl>
              <a:tblPr firstRow="1" bandRow="1">
                <a:tableStyleId>{5940675A-B579-460E-94D1-54222C63F5DA}</a:tableStyleId>
              </a:tblPr>
              <a:tblGrid>
                <a:gridCol w="1328559">
                  <a:extLst>
                    <a:ext uri="{9D8B030D-6E8A-4147-A177-3AD203B41FA5}">
                      <a16:colId xmlns:a16="http://schemas.microsoft.com/office/drawing/2014/main" val="493551756"/>
                    </a:ext>
                  </a:extLst>
                </a:gridCol>
                <a:gridCol w="2172688">
                  <a:extLst>
                    <a:ext uri="{9D8B030D-6E8A-4147-A177-3AD203B41FA5}">
                      <a16:colId xmlns:a16="http://schemas.microsoft.com/office/drawing/2014/main" val="1117578779"/>
                    </a:ext>
                  </a:extLst>
                </a:gridCol>
                <a:gridCol w="2172688">
                  <a:extLst>
                    <a:ext uri="{9D8B030D-6E8A-4147-A177-3AD203B41FA5}">
                      <a16:colId xmlns:a16="http://schemas.microsoft.com/office/drawing/2014/main" val="3182573930"/>
                    </a:ext>
                  </a:extLst>
                </a:gridCol>
                <a:gridCol w="2172688">
                  <a:extLst>
                    <a:ext uri="{9D8B030D-6E8A-4147-A177-3AD203B41FA5}">
                      <a16:colId xmlns:a16="http://schemas.microsoft.com/office/drawing/2014/main" val="3946178669"/>
                    </a:ext>
                  </a:extLst>
                </a:gridCol>
                <a:gridCol w="2172688">
                  <a:extLst>
                    <a:ext uri="{9D8B030D-6E8A-4147-A177-3AD203B41FA5}">
                      <a16:colId xmlns:a16="http://schemas.microsoft.com/office/drawing/2014/main" val="3512276881"/>
                    </a:ext>
                  </a:extLst>
                </a:gridCol>
                <a:gridCol w="2172688">
                  <a:extLst>
                    <a:ext uri="{9D8B030D-6E8A-4147-A177-3AD203B41FA5}">
                      <a16:colId xmlns:a16="http://schemas.microsoft.com/office/drawing/2014/main" val="4125953781"/>
                    </a:ext>
                  </a:extLst>
                </a:gridCol>
              </a:tblGrid>
              <a:tr h="0">
                <a:tc>
                  <a:txBody>
                    <a:bodyPr/>
                    <a:lstStyle/>
                    <a:p>
                      <a:pPr lvl="0" algn="ctr">
                        <a:buNone/>
                      </a:pPr>
                      <a:endParaRPr lang="en-US" sz="1400" dirty="0"/>
                    </a:p>
                  </a:txBody>
                  <a:tcPr marL="165059" marR="165059" marT="82530" marB="82530">
                    <a:solidFill>
                      <a:schemeClr val="tx2">
                        <a:lumMod val="50000"/>
                        <a:lumOff val="50000"/>
                      </a:schemeClr>
                    </a:solidFill>
                  </a:tcPr>
                </a:tc>
                <a:tc>
                  <a:txBody>
                    <a:bodyPr/>
                    <a:lstStyle/>
                    <a:p>
                      <a:pPr algn="ctr"/>
                      <a:r>
                        <a:rPr lang="en-US" sz="1200" dirty="0">
                          <a:solidFill>
                            <a:schemeClr val="tx1"/>
                          </a:solidFill>
                          <a:latin typeface="+mj-lt"/>
                        </a:rPr>
                        <a:t>Week 1</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2</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3</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4</a:t>
                      </a:r>
                    </a:p>
                  </a:txBody>
                  <a:tcPr marL="165059" marR="165059" marT="82530" marB="8253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5</a:t>
                      </a:r>
                    </a:p>
                  </a:txBody>
                  <a:tcPr marL="165059" marR="165059" marT="82530" marB="82530" anchor="ctr">
                    <a:solidFill>
                      <a:schemeClr val="tx2">
                        <a:lumMod val="25000"/>
                        <a:lumOff val="75000"/>
                      </a:schemeClr>
                    </a:solidFill>
                  </a:tcPr>
                </a:tc>
                <a:extLst>
                  <a:ext uri="{0D108BD9-81ED-4DB2-BD59-A6C34878D82A}">
                    <a16:rowId xmlns:a16="http://schemas.microsoft.com/office/drawing/2014/main" val="2925398444"/>
                  </a:ext>
                </a:extLst>
              </a:tr>
              <a:tr h="1076092">
                <a:tc>
                  <a:txBody>
                    <a:bodyPr/>
                    <a:lstStyle/>
                    <a:p>
                      <a:pPr algn="ctr"/>
                      <a:r>
                        <a:rPr lang="en-GB" sz="1400" b="1" dirty="0"/>
                        <a:t>Socialise</a:t>
                      </a:r>
                      <a:endParaRPr lang="en-US" sz="1400" b="1" dirty="0"/>
                    </a:p>
                    <a:p>
                      <a:pPr lvl="0" algn="ctr">
                        <a:buNone/>
                      </a:pPr>
                      <a:endParaRPr lang="en-US" sz="1400" dirty="0"/>
                    </a:p>
                  </a:txBody>
                  <a:tcPr marL="165059" marR="165059" marT="82530" marB="8253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5">
                            <a:extLst>
                              <a:ext uri="{A12FA001-AC4F-418D-AE19-62706E023703}">
                                <ahyp:hlinkClr xmlns:ahyp="http://schemas.microsoft.com/office/drawing/2018/hyperlinkcolor" val="tx"/>
                              </a:ext>
                            </a:extLst>
                          </a:hlinkClick>
                        </a:rPr>
                        <a:t>PATHS interactive games</a:t>
                      </a:r>
                      <a:endParaRPr lang="en-US" sz="120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P.9 Would you rather?</a:t>
                      </a:r>
                    </a:p>
                    <a:p>
                      <a:pPr algn="ct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j-lt"/>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5">
                            <a:extLst>
                              <a:ext uri="{A12FA001-AC4F-418D-AE19-62706E023703}">
                                <ahyp:hlinkClr xmlns:ahyp="http://schemas.microsoft.com/office/drawing/2018/hyperlinkcolor" val="tx"/>
                              </a:ext>
                            </a:extLst>
                          </a:hlinkClick>
                        </a:rPr>
                        <a:t>PATHS interactive games</a:t>
                      </a:r>
                      <a:endParaRPr lang="en-US" sz="120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P.8 If I was a </a:t>
                      </a:r>
                    </a:p>
                    <a:p>
                      <a:pPr algn="ct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algn="ctr"/>
                      <a:r>
                        <a:rPr lang="en-US" sz="1200">
                          <a:solidFill>
                            <a:schemeClr val="tx1"/>
                          </a:solidFill>
                          <a:latin typeface="+mj-lt"/>
                          <a:hlinkClick r:id="rId5">
                            <a:extLst>
                              <a:ext uri="{A12FA001-AC4F-418D-AE19-62706E023703}">
                                <ahyp:hlinkClr xmlns:ahyp="http://schemas.microsoft.com/office/drawing/2018/hyperlinkcolor" val="tx"/>
                              </a:ext>
                            </a:extLst>
                          </a:hlinkClick>
                        </a:rPr>
                        <a:t>PATHS interactive games</a:t>
                      </a:r>
                      <a:endParaRPr lang="en-US" sz="1200">
                        <a:solidFill>
                          <a:schemeClr val="tx1"/>
                        </a:solidFill>
                        <a:latin typeface="+mj-lt"/>
                      </a:endParaRPr>
                    </a:p>
                    <a:p>
                      <a:pPr algn="ctr"/>
                      <a:r>
                        <a:rPr lang="en-US" sz="1200">
                          <a:solidFill>
                            <a:schemeClr val="tx1"/>
                          </a:solidFill>
                          <a:latin typeface="+mj-lt"/>
                        </a:rPr>
                        <a:t>P.3 Feelings Bingo</a:t>
                      </a: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j-lt"/>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j-lt"/>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5">
                            <a:extLst>
                              <a:ext uri="{A12FA001-AC4F-418D-AE19-62706E023703}">
                                <ahyp:hlinkClr xmlns:ahyp="http://schemas.microsoft.com/office/drawing/2018/hyperlinkcolor" val="tx"/>
                              </a:ext>
                            </a:extLst>
                          </a:hlinkClick>
                        </a:rPr>
                        <a:t>PATHS interactive games</a:t>
                      </a:r>
                      <a:endParaRPr lang="en-US" sz="120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P7 Help we’re running out of toilet paper</a:t>
                      </a:r>
                    </a:p>
                    <a:p>
                      <a:pPr algn="ctr"/>
                      <a:endParaRPr lang="en-US" sz="1200" dirty="0">
                        <a:solidFill>
                          <a:schemeClr val="tx1"/>
                        </a:solidFill>
                        <a:latin typeface="+mj-lt"/>
                      </a:endParaRPr>
                    </a:p>
                  </a:txBody>
                  <a:tcPr marL="165059" marR="165059" marT="82530" marB="8253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j-lt"/>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hlinkClick r:id="rId5">
                            <a:extLst>
                              <a:ext uri="{A12FA001-AC4F-418D-AE19-62706E023703}">
                                <ahyp:hlinkClr xmlns:ahyp="http://schemas.microsoft.com/office/drawing/2018/hyperlinkcolor" val="tx"/>
                              </a:ext>
                            </a:extLst>
                          </a:hlinkClick>
                        </a:rPr>
                        <a:t>PATHS interactive games</a:t>
                      </a:r>
                      <a:endParaRPr lang="en-US" sz="120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P.14  Cooperation games</a:t>
                      </a:r>
                    </a:p>
                    <a:p>
                      <a:pPr algn="ctr"/>
                      <a:endParaRPr lang="en-US" sz="1200" dirty="0">
                        <a:solidFill>
                          <a:schemeClr val="tx1"/>
                        </a:solidFill>
                        <a:latin typeface="+mj-lt"/>
                      </a:endParaRPr>
                    </a:p>
                  </a:txBody>
                  <a:tcPr marL="165059" marR="165059" marT="82530" marB="82530" anchor="ctr">
                    <a:solidFill>
                      <a:schemeClr val="accent1">
                        <a:lumMod val="40000"/>
                        <a:lumOff val="60000"/>
                      </a:schemeClr>
                    </a:solidFill>
                  </a:tcPr>
                </a:tc>
                <a:extLst>
                  <a:ext uri="{0D108BD9-81ED-4DB2-BD59-A6C34878D82A}">
                    <a16:rowId xmlns:a16="http://schemas.microsoft.com/office/drawing/2014/main" val="3028961878"/>
                  </a:ext>
                </a:extLst>
              </a:tr>
              <a:tr h="1076092">
                <a:tc>
                  <a:txBody>
                    <a:bodyPr/>
                    <a:lstStyle/>
                    <a:p>
                      <a:pPr algn="ctr"/>
                      <a:r>
                        <a:rPr lang="en-GB" sz="1400" b="1" dirty="0"/>
                        <a:t>Move</a:t>
                      </a:r>
                      <a:endParaRPr lang="en-US" sz="1400" b="1" dirty="0"/>
                    </a:p>
                  </a:txBody>
                  <a:tcPr marL="165059" marR="165059" marT="82530" marB="82530">
                    <a:solidFill>
                      <a:schemeClr val="accent4"/>
                    </a:solidFill>
                  </a:tcPr>
                </a:tc>
                <a:tc>
                  <a:txBody>
                    <a:bodyPr/>
                    <a:lstStyle/>
                    <a:p>
                      <a:pPr lvl="0" algn="ctr">
                        <a:buNone/>
                      </a:pPr>
                      <a:r>
                        <a:rPr lang="en-US" sz="1200" b="0" i="0" u="none" strike="noStrike" noProof="0">
                          <a:solidFill>
                            <a:schemeClr val="tx1"/>
                          </a:solidFill>
                          <a:latin typeface="+mj-lt"/>
                        </a:rPr>
                        <a:t>Miss Williams’ games</a:t>
                      </a:r>
                    </a:p>
                    <a:p>
                      <a:pPr lvl="0" algn="ctr">
                        <a:buNone/>
                      </a:pPr>
                      <a:r>
                        <a:rPr lang="en-US" sz="1200" b="0" i="0" u="none" strike="noStrike" noProof="0">
                          <a:solidFill>
                            <a:schemeClr val="tx1"/>
                          </a:solidFill>
                          <a:latin typeface="+mj-lt"/>
                        </a:rPr>
                        <a:t>Zip, Zap, Zoom</a:t>
                      </a:r>
                      <a:endParaRPr lang="en-US" sz="1200" b="0" i="0" u="none" strike="noStrike" noProof="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chemeClr val="tx1"/>
                          </a:solidFill>
                          <a:latin typeface="+mj-lt"/>
                        </a:rPr>
                        <a:t>Miss Williams’ games</a:t>
                      </a:r>
                    </a:p>
                    <a:p>
                      <a:pPr algn="ctr"/>
                      <a:r>
                        <a:rPr lang="en-US" sz="1200">
                          <a:solidFill>
                            <a:schemeClr val="tx1"/>
                          </a:solidFill>
                          <a:latin typeface="+mj-lt"/>
                        </a:rPr>
                        <a:t>Countdown</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chemeClr val="tx1"/>
                          </a:solidFill>
                          <a:latin typeface="+mj-lt"/>
                        </a:rPr>
                        <a:t>Miss Williams’ games</a:t>
                      </a:r>
                    </a:p>
                    <a:p>
                      <a:pPr algn="ctr"/>
                      <a:r>
                        <a:rPr lang="en-US" sz="1200">
                          <a:solidFill>
                            <a:schemeClr val="tx1"/>
                          </a:solidFill>
                          <a:latin typeface="+mj-lt"/>
                        </a:rPr>
                        <a:t>Pass the Movements</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chemeClr val="tx1"/>
                          </a:solidFill>
                          <a:latin typeface="+mj-lt"/>
                        </a:rPr>
                        <a:t>Miss Williams’ games</a:t>
                      </a:r>
                    </a:p>
                    <a:p>
                      <a:pPr algn="ctr"/>
                      <a:r>
                        <a:rPr lang="en-US" sz="1200">
                          <a:solidFill>
                            <a:schemeClr val="tx1"/>
                          </a:solidFill>
                          <a:latin typeface="+mj-lt"/>
                        </a:rPr>
                        <a:t>Jungle</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chemeClr val="tx1"/>
                          </a:solidFill>
                          <a:latin typeface="+mj-lt"/>
                        </a:rPr>
                        <a:t>Miss Williams’ games</a:t>
                      </a:r>
                    </a:p>
                    <a:p>
                      <a:pPr algn="ctr"/>
                      <a:r>
                        <a:rPr lang="en-US" sz="1200">
                          <a:solidFill>
                            <a:schemeClr val="tx1"/>
                          </a:solidFill>
                          <a:latin typeface="+mj-lt"/>
                        </a:rPr>
                        <a:t>Pirate Ship</a:t>
                      </a:r>
                      <a:endParaRPr lang="en-US" sz="1200" dirty="0">
                        <a:solidFill>
                          <a:schemeClr val="tx1"/>
                        </a:solidFill>
                        <a:latin typeface="+mj-lt"/>
                      </a:endParaRPr>
                    </a:p>
                  </a:txBody>
                  <a:tcPr marL="165059" marR="165059" marT="82530" marB="82530" anchor="ctr">
                    <a:solidFill>
                      <a:schemeClr val="accent4">
                        <a:lumMod val="40000"/>
                        <a:lumOff val="60000"/>
                      </a:schemeClr>
                    </a:solidFill>
                  </a:tcPr>
                </a:tc>
                <a:extLst>
                  <a:ext uri="{0D108BD9-81ED-4DB2-BD59-A6C34878D82A}">
                    <a16:rowId xmlns:a16="http://schemas.microsoft.com/office/drawing/2014/main" val="3592251561"/>
                  </a:ext>
                </a:extLst>
              </a:tr>
              <a:tr h="1076092">
                <a:tc>
                  <a:txBody>
                    <a:bodyPr/>
                    <a:lstStyle/>
                    <a:p>
                      <a:pPr algn="ctr"/>
                      <a:r>
                        <a:rPr lang="en-GB" sz="1400" b="1" dirty="0"/>
                        <a:t>Interest</a:t>
                      </a:r>
                      <a:endParaRPr lang="en-US" sz="1400" b="1" dirty="0"/>
                    </a:p>
                  </a:txBody>
                  <a:tcPr marL="165059" marR="165059" marT="82530" marB="82530">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hlinkClick r:id="rId6">
                            <a:extLst>
                              <a:ext uri="{A12FA001-AC4F-418D-AE19-62706E023703}">
                                <ahyp:hlinkClr xmlns:ahyp="http://schemas.microsoft.com/office/drawing/2018/hyperlinkcolor" val="tx"/>
                              </a:ext>
                            </a:extLst>
                          </a:hlinkClick>
                        </a:rPr>
                        <a:t>#ArtJumpStart</a:t>
                      </a:r>
                      <a:endParaRPr lang="en-GB" sz="1200" b="0" i="0" kern="1200" dirty="0">
                        <a:solidFill>
                          <a:schemeClr val="tx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rPr>
                        <a:t>Cardboard Castle</a:t>
                      </a: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hlinkClick r:id="rId6">
                            <a:extLst>
                              <a:ext uri="{A12FA001-AC4F-418D-AE19-62706E023703}">
                                <ahyp:hlinkClr xmlns:ahyp="http://schemas.microsoft.com/office/drawing/2018/hyperlinkcolor" val="tx"/>
                              </a:ext>
                            </a:extLst>
                          </a:hlinkClick>
                        </a:rPr>
                        <a:t>#ArtJumpStart</a:t>
                      </a:r>
                      <a:endParaRPr lang="en-GB" sz="1200" b="0" i="0" kern="1200" dirty="0">
                        <a:solidFill>
                          <a:schemeClr val="tx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rPr>
                        <a:t>Yoghurt tub lion (adapted from tiger)</a:t>
                      </a: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hlinkClick r:id="rId6">
                            <a:extLst>
                              <a:ext uri="{A12FA001-AC4F-418D-AE19-62706E023703}">
                                <ahyp:hlinkClr xmlns:ahyp="http://schemas.microsoft.com/office/drawing/2018/hyperlinkcolor" val="tx"/>
                              </a:ext>
                            </a:extLst>
                          </a:hlinkClick>
                        </a:rPr>
                        <a:t>#ArtJumpStart</a:t>
                      </a:r>
                      <a:endParaRPr lang="en-GB" sz="1200" b="0" i="0" kern="1200" dirty="0">
                        <a:solidFill>
                          <a:schemeClr val="tx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rPr>
                        <a:t>Cardboard roll rocket ship</a:t>
                      </a: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hlinkClick r:id="rId6">
                            <a:extLst>
                              <a:ext uri="{A12FA001-AC4F-418D-AE19-62706E023703}">
                                <ahyp:hlinkClr xmlns:ahyp="http://schemas.microsoft.com/office/drawing/2018/hyperlinkcolor" val="tx"/>
                              </a:ext>
                            </a:extLst>
                          </a:hlinkClick>
                        </a:rPr>
                        <a:t>#ArtJumpStart</a:t>
                      </a:r>
                      <a:endParaRPr lang="en-GB" sz="1200" b="0" i="0" kern="1200" dirty="0">
                        <a:solidFill>
                          <a:schemeClr val="tx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rPr>
                        <a:t>Paper plate turtle</a:t>
                      </a:r>
                    </a:p>
                  </a:txBody>
                  <a:tcPr marL="165059" marR="165059" marT="82530" marB="8253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hlinkClick r:id="rId6">
                            <a:extLst>
                              <a:ext uri="{A12FA001-AC4F-418D-AE19-62706E023703}">
                                <ahyp:hlinkClr xmlns:ahyp="http://schemas.microsoft.com/office/drawing/2018/hyperlinkcolor" val="tx"/>
                              </a:ext>
                            </a:extLst>
                          </a:hlinkClick>
                        </a:rPr>
                        <a:t>#ArtJumpStart</a:t>
                      </a:r>
                      <a:endParaRPr lang="en-GB" sz="1200" b="0" i="0" kern="1200" dirty="0">
                        <a:solidFill>
                          <a:schemeClr val="tx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j-lt"/>
                          <a:ea typeface="+mn-ea"/>
                          <a:cs typeface="+mn-cs"/>
                        </a:rPr>
                        <a:t>Biscuit box bear</a:t>
                      </a:r>
                    </a:p>
                  </a:txBody>
                  <a:tcPr marL="165059" marR="165059" marT="82530" marB="82530" anchor="ctr">
                    <a:solidFill>
                      <a:schemeClr val="accent3">
                        <a:lumMod val="40000"/>
                        <a:lumOff val="60000"/>
                      </a:schemeClr>
                    </a:solidFill>
                  </a:tcPr>
                </a:tc>
                <a:extLst>
                  <a:ext uri="{0D108BD9-81ED-4DB2-BD59-A6C34878D82A}">
                    <a16:rowId xmlns:a16="http://schemas.microsoft.com/office/drawing/2014/main" val="1864369452"/>
                  </a:ext>
                </a:extLst>
              </a:tr>
              <a:tr h="1076092">
                <a:tc>
                  <a:txBody>
                    <a:bodyPr/>
                    <a:lstStyle/>
                    <a:p>
                      <a:pPr algn="ctr"/>
                      <a:r>
                        <a:rPr lang="en-GB" sz="1400" b="1" dirty="0"/>
                        <a:t>Learn</a:t>
                      </a:r>
                      <a:endParaRPr lang="en-US" sz="1400" b="1" dirty="0"/>
                    </a:p>
                  </a:txBody>
                  <a:tcPr marL="165059" marR="165059" marT="82530" marB="82530">
                    <a:solidFill>
                      <a:schemeClr val="accent5"/>
                    </a:solidFill>
                  </a:tcPr>
                </a:tc>
                <a:tc>
                  <a:txBody>
                    <a:bodyPr/>
                    <a:lstStyle/>
                    <a:p>
                      <a:pPr lvl="0" algn="ctr">
                        <a:buNone/>
                      </a:pPr>
                      <a:r>
                        <a:rPr lang="en-US" sz="1200" b="0" i="0" u="none" strike="noStrike" noProof="0">
                          <a:solidFill>
                            <a:schemeClr val="tx1"/>
                          </a:solidFill>
                          <a:latin typeface="+mj-lt"/>
                          <a:hlinkClick r:id="rId7">
                            <a:extLst>
                              <a:ext uri="{A12FA001-AC4F-418D-AE19-62706E023703}">
                                <ahyp:hlinkClr xmlns:ahyp="http://schemas.microsoft.com/office/drawing/2018/hyperlinkcolor" val="tx"/>
                              </a:ext>
                            </a:extLst>
                          </a:hlinkClick>
                        </a:rPr>
                        <a:t>Golden Rule mindfulness</a:t>
                      </a:r>
                      <a:endParaRPr lang="en-US" sz="1200" b="0" i="0" u="none" strike="noStrike" noProof="0" dirty="0">
                        <a:solidFill>
                          <a:schemeClr val="tx1"/>
                        </a:solidFill>
                        <a:latin typeface="+mj-lt"/>
                      </a:endParaRPr>
                    </a:p>
                  </a:txBody>
                  <a:tcPr marL="165059" marR="165059" marT="82530" marB="82530" anchor="ctr">
                    <a:solidFill>
                      <a:schemeClr val="accent5">
                        <a:lumMod val="40000"/>
                        <a:lumOff val="60000"/>
                      </a:schemeClr>
                    </a:solidFill>
                  </a:tcPr>
                </a:tc>
                <a:tc>
                  <a:txBody>
                    <a:bodyPr/>
                    <a:lstStyle/>
                    <a:p>
                      <a:pPr algn="ctr"/>
                      <a:r>
                        <a:rPr lang="en-US" sz="1200">
                          <a:solidFill>
                            <a:schemeClr val="tx1"/>
                          </a:solidFill>
                          <a:latin typeface="+mj-lt"/>
                          <a:hlinkClick r:id="rId8">
                            <a:extLst>
                              <a:ext uri="{A12FA001-AC4F-418D-AE19-62706E023703}">
                                <ahyp:hlinkClr xmlns:ahyp="http://schemas.microsoft.com/office/drawing/2018/hyperlinkcolor" val="tx"/>
                              </a:ext>
                            </a:extLst>
                          </a:hlinkClick>
                        </a:rPr>
                        <a:t>Compliments mindfulness</a:t>
                      </a:r>
                      <a:endParaRPr lang="en-US" sz="1200" dirty="0">
                        <a:solidFill>
                          <a:schemeClr val="tx1"/>
                        </a:solidFill>
                        <a:latin typeface="+mj-lt"/>
                      </a:endParaRPr>
                    </a:p>
                  </a:txBody>
                  <a:tcPr marL="165059" marR="165059" marT="82530" marB="82530" anchor="ctr">
                    <a:solidFill>
                      <a:schemeClr val="accent5">
                        <a:lumMod val="40000"/>
                        <a:lumOff val="60000"/>
                      </a:schemeClr>
                    </a:solidFill>
                  </a:tcPr>
                </a:tc>
                <a:tc>
                  <a:txBody>
                    <a:bodyPr/>
                    <a:lstStyle/>
                    <a:p>
                      <a:pPr lvl="0" algn="ctr">
                        <a:buNone/>
                      </a:pPr>
                      <a:r>
                        <a:rPr lang="en-US" sz="1200" b="0" i="0" u="none" strike="noStrike" noProof="0" dirty="0">
                          <a:solidFill>
                            <a:schemeClr val="tx1"/>
                          </a:solidFill>
                          <a:latin typeface="+mj-lt"/>
                          <a:hlinkClick r:id="rId9">
                            <a:extLst>
                              <a:ext uri="{A12FA001-AC4F-418D-AE19-62706E023703}">
                                <ahyp:hlinkClr xmlns:ahyp="http://schemas.microsoft.com/office/drawing/2018/hyperlinkcolor" val="tx"/>
                              </a:ext>
                            </a:extLst>
                          </a:hlinkClick>
                        </a:rPr>
                        <a:t>Feelings mindfulness</a:t>
                      </a:r>
                      <a:endParaRPr lang="en-US" sz="1200" b="0" i="0" u="none" strike="noStrike" noProof="0" dirty="0">
                        <a:solidFill>
                          <a:schemeClr val="tx1"/>
                        </a:solidFill>
                        <a:latin typeface="+mj-lt"/>
                      </a:endParaRPr>
                    </a:p>
                  </a:txBody>
                  <a:tcPr marL="165059" marR="165059" marT="82530" marB="82530" anchor="ctr">
                    <a:solidFill>
                      <a:schemeClr val="accent5">
                        <a:lumMod val="40000"/>
                        <a:lumOff val="60000"/>
                      </a:schemeClr>
                    </a:solidFill>
                  </a:tcPr>
                </a:tc>
                <a:tc>
                  <a:txBody>
                    <a:bodyPr/>
                    <a:lstStyle/>
                    <a:p>
                      <a:pPr algn="ctr"/>
                      <a:r>
                        <a:rPr lang="en-US" sz="1200">
                          <a:solidFill>
                            <a:schemeClr val="tx1"/>
                          </a:solidFill>
                          <a:latin typeface="+mj-lt"/>
                        </a:rPr>
                        <a:t>Calming down mindfulness</a:t>
                      </a:r>
                    </a:p>
                    <a:p>
                      <a:pPr algn="ctr"/>
                      <a:r>
                        <a:rPr lang="en-US" sz="1200">
                          <a:solidFill>
                            <a:schemeClr val="tx1"/>
                          </a:solidFill>
                          <a:latin typeface="+mj-lt"/>
                          <a:hlinkClick r:id="rId10">
                            <a:extLst>
                              <a:ext uri="{A12FA001-AC4F-418D-AE19-62706E023703}">
                                <ahyp:hlinkClr xmlns:ahyp="http://schemas.microsoft.com/office/drawing/2018/hyperlinkcolor" val="tx"/>
                              </a:ext>
                            </a:extLst>
                          </a:hlinkClick>
                        </a:rPr>
                        <a:t>Turtle</a:t>
                      </a:r>
                      <a:endParaRPr lang="en-US" sz="1200">
                        <a:solidFill>
                          <a:schemeClr val="tx1"/>
                        </a:solidFill>
                        <a:latin typeface="+mj-lt"/>
                      </a:endParaRPr>
                    </a:p>
                    <a:p>
                      <a:pPr algn="ctr"/>
                      <a:r>
                        <a:rPr lang="en-US" sz="1200">
                          <a:solidFill>
                            <a:schemeClr val="tx1"/>
                          </a:solidFill>
                          <a:latin typeface="+mj-lt"/>
                          <a:hlinkClick r:id="rId11">
                            <a:extLst>
                              <a:ext uri="{A12FA001-AC4F-418D-AE19-62706E023703}">
                                <ahyp:hlinkClr xmlns:ahyp="http://schemas.microsoft.com/office/drawing/2018/hyperlinkcolor" val="tx"/>
                              </a:ext>
                            </a:extLst>
                          </a:hlinkClick>
                        </a:rPr>
                        <a:t>3 steps</a:t>
                      </a:r>
                      <a:endParaRPr lang="en-US" sz="1200" dirty="0">
                        <a:solidFill>
                          <a:schemeClr val="tx1"/>
                        </a:solidFill>
                        <a:latin typeface="+mj-lt"/>
                      </a:endParaRPr>
                    </a:p>
                  </a:txBody>
                  <a:tcPr marL="165059" marR="165059" marT="82530" marB="82530" anchor="ctr">
                    <a:solidFill>
                      <a:schemeClr val="accent5">
                        <a:lumMod val="40000"/>
                        <a:lumOff val="60000"/>
                      </a:schemeClr>
                    </a:solidFill>
                  </a:tcPr>
                </a:tc>
                <a:tc>
                  <a:txBody>
                    <a:bodyPr/>
                    <a:lstStyle/>
                    <a:p>
                      <a:pPr algn="ctr"/>
                      <a:r>
                        <a:rPr lang="en-US" sz="1200">
                          <a:solidFill>
                            <a:schemeClr val="tx1"/>
                          </a:solidFill>
                          <a:latin typeface="+mj-lt"/>
                          <a:hlinkClick r:id="rId12">
                            <a:extLst>
                              <a:ext uri="{A12FA001-AC4F-418D-AE19-62706E023703}">
                                <ahyp:hlinkClr xmlns:ahyp="http://schemas.microsoft.com/office/drawing/2018/hyperlinkcolor" val="tx"/>
                              </a:ext>
                            </a:extLst>
                          </a:hlinkClick>
                        </a:rPr>
                        <a:t>Problem solving mindfulness</a:t>
                      </a:r>
                      <a:endParaRPr lang="en-US" sz="1200" dirty="0">
                        <a:solidFill>
                          <a:schemeClr val="tx1"/>
                        </a:solidFill>
                        <a:latin typeface="+mj-lt"/>
                      </a:endParaRPr>
                    </a:p>
                  </a:txBody>
                  <a:tcPr marL="165059" marR="165059" marT="82530" marB="82530" anchor="ctr">
                    <a:solidFill>
                      <a:schemeClr val="accent5">
                        <a:lumMod val="40000"/>
                        <a:lumOff val="60000"/>
                      </a:schemeClr>
                    </a:solidFill>
                  </a:tcPr>
                </a:tc>
                <a:extLst>
                  <a:ext uri="{0D108BD9-81ED-4DB2-BD59-A6C34878D82A}">
                    <a16:rowId xmlns:a16="http://schemas.microsoft.com/office/drawing/2014/main" val="3768914267"/>
                  </a:ext>
                </a:extLst>
              </a:tr>
              <a:tr h="1076092">
                <a:tc>
                  <a:txBody>
                    <a:bodyPr/>
                    <a:lstStyle/>
                    <a:p>
                      <a:pPr algn="ctr"/>
                      <a:r>
                        <a:rPr lang="en-GB" sz="1400" b="1" dirty="0"/>
                        <a:t>Engage</a:t>
                      </a:r>
                    </a:p>
                    <a:p>
                      <a:pPr algn="ctr"/>
                      <a:endParaRPr lang="en-GB" sz="1400" b="1" dirty="0"/>
                    </a:p>
                    <a:p>
                      <a:pPr algn="ctr"/>
                      <a:endParaRPr lang="en-GB" sz="1400" b="1" dirty="0"/>
                    </a:p>
                    <a:p>
                      <a:pPr algn="ctr"/>
                      <a:endParaRPr lang="en-GB" sz="1400" b="1" dirty="0"/>
                    </a:p>
                    <a:p>
                      <a:pPr algn="ctr"/>
                      <a:endParaRPr lang="en-GB" sz="1400" b="1" dirty="0"/>
                    </a:p>
                  </a:txBody>
                  <a:tcPr marL="165059" marR="165059" marT="82530" marB="82530">
                    <a:solidFill>
                      <a:schemeClr val="accent2"/>
                    </a:solidFill>
                  </a:tcPr>
                </a:tc>
                <a:tc>
                  <a:txBody>
                    <a:bodyPr/>
                    <a:lstStyle/>
                    <a:p>
                      <a:pPr algn="ctr"/>
                      <a:r>
                        <a:rPr lang="en-US" sz="1200" dirty="0">
                          <a:solidFill>
                            <a:schemeClr val="tx1"/>
                          </a:solidFill>
                          <a:latin typeface="Aharoni" panose="02010803020104030203" pitchFamily="2" charset="-79"/>
                          <a:cs typeface="Aharoni" panose="02010803020104030203" pitchFamily="2" charset="-79"/>
                        </a:rPr>
                        <a:t>Individed gratitude journal- places</a:t>
                      </a: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gratitude journal- </a:t>
                      </a:r>
                      <a:r>
                        <a:rPr lang="en-US" sz="1200" dirty="0">
                          <a:solidFill>
                            <a:schemeClr val="tx1"/>
                          </a:solidFill>
                          <a:latin typeface="Aharoni" panose="02010803020104030203" pitchFamily="2" charset="-79"/>
                          <a:cs typeface="Aharoni" panose="02010803020104030203" pitchFamily="2" charset="-79"/>
                        </a:rPr>
                        <a:t>things about me; shield of resilience</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gratitude journal- </a:t>
                      </a:r>
                      <a:r>
                        <a:rPr lang="en-US" sz="1200" dirty="0">
                          <a:solidFill>
                            <a:schemeClr val="tx1"/>
                          </a:solidFill>
                          <a:latin typeface="Aharoni" panose="02010803020104030203" pitchFamily="2" charset="-79"/>
                          <a:cs typeface="Aharoni" panose="02010803020104030203" pitchFamily="2" charset="-79"/>
                        </a:rPr>
                        <a:t>music</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gratitude journal- </a:t>
                      </a:r>
                      <a:r>
                        <a:rPr lang="en-US" sz="1200" dirty="0">
                          <a:solidFill>
                            <a:schemeClr val="tx1"/>
                          </a:solidFill>
                          <a:latin typeface="Aharoni" panose="02010803020104030203" pitchFamily="2" charset="-79"/>
                          <a:cs typeface="Aharoni" panose="02010803020104030203" pitchFamily="2" charset="-79"/>
                        </a:rPr>
                        <a:t>memories</a:t>
                      </a:r>
                    </a:p>
                    <a:p>
                      <a:pPr algn="ct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haroni" panose="02010803020104030203" pitchFamily="2" charset="-79"/>
                          <a:ea typeface="+mn-ea"/>
                          <a:cs typeface="Aharoni" panose="02010803020104030203" pitchFamily="2" charset="-79"/>
                        </a:rPr>
                        <a:t>Individed gratitude journal- </a:t>
                      </a:r>
                      <a:r>
                        <a:rPr lang="en-US" sz="1200" dirty="0">
                          <a:solidFill>
                            <a:schemeClr val="tx1"/>
                          </a:solidFill>
                          <a:latin typeface="Aharoni" panose="02010803020104030203" pitchFamily="2" charset="-79"/>
                          <a:cs typeface="Aharoni" panose="02010803020104030203" pitchFamily="2" charset="-79"/>
                        </a:rPr>
                        <a:t>people</a:t>
                      </a:r>
                    </a:p>
                  </a:txBody>
                  <a:tcPr marL="165059" marR="165059" marT="82530" marB="82530" anchor="ctr">
                    <a:solidFill>
                      <a:schemeClr val="accent2">
                        <a:lumMod val="40000"/>
                        <a:lumOff val="60000"/>
                      </a:schemeClr>
                    </a:solidFill>
                  </a:tcPr>
                </a:tc>
                <a:extLst>
                  <a:ext uri="{0D108BD9-81ED-4DB2-BD59-A6C34878D82A}">
                    <a16:rowId xmlns:a16="http://schemas.microsoft.com/office/drawing/2014/main" val="1514581616"/>
                  </a:ext>
                </a:extLst>
              </a:tr>
            </a:tbl>
          </a:graphicData>
        </a:graphic>
      </p:graphicFrame>
      <p:pic>
        <p:nvPicPr>
          <p:cNvPr id="13" name="Picture 12">
            <a:extLst>
              <a:ext uri="{FF2B5EF4-FFF2-40B4-BE49-F238E27FC236}">
                <a16:creationId xmlns:a16="http://schemas.microsoft.com/office/drawing/2014/main" id="{9BD7DFD5-3755-4600-9CA5-ACA9C6BF8CDC}"/>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81823" y="5839443"/>
            <a:ext cx="810491" cy="696766"/>
          </a:xfrm>
          <a:prstGeom prst="rect">
            <a:avLst/>
          </a:prstGeom>
        </p:spPr>
      </p:pic>
      <p:pic>
        <p:nvPicPr>
          <p:cNvPr id="14" name="Picture 13">
            <a:extLst>
              <a:ext uri="{FF2B5EF4-FFF2-40B4-BE49-F238E27FC236}">
                <a16:creationId xmlns:a16="http://schemas.microsoft.com/office/drawing/2014/main" id="{484C0D45-69EC-4D83-A0DF-6CA7B9E8E671}"/>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346822" y="4718451"/>
            <a:ext cx="590550" cy="714375"/>
          </a:xfrm>
          <a:prstGeom prst="rect">
            <a:avLst/>
          </a:prstGeom>
        </p:spPr>
      </p:pic>
      <p:pic>
        <p:nvPicPr>
          <p:cNvPr id="15" name="Picture 14">
            <a:extLst>
              <a:ext uri="{FF2B5EF4-FFF2-40B4-BE49-F238E27FC236}">
                <a16:creationId xmlns:a16="http://schemas.microsoft.com/office/drawing/2014/main" id="{4CF17A11-E35A-4CC0-8097-EECF4FE388BA}"/>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281823" y="1363483"/>
            <a:ext cx="869793" cy="610258"/>
          </a:xfrm>
          <a:prstGeom prst="rect">
            <a:avLst/>
          </a:prstGeom>
        </p:spPr>
      </p:pic>
      <p:pic>
        <p:nvPicPr>
          <p:cNvPr id="16" name="Picture 15">
            <a:extLst>
              <a:ext uri="{FF2B5EF4-FFF2-40B4-BE49-F238E27FC236}">
                <a16:creationId xmlns:a16="http://schemas.microsoft.com/office/drawing/2014/main" id="{9D3D4C82-E789-42B4-A903-17FA3F74026A}"/>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419945" y="2579986"/>
            <a:ext cx="534251" cy="683140"/>
          </a:xfrm>
          <a:prstGeom prst="rect">
            <a:avLst/>
          </a:prstGeom>
        </p:spPr>
      </p:pic>
      <p:pic>
        <p:nvPicPr>
          <p:cNvPr id="17" name="Picture 16">
            <a:extLst>
              <a:ext uri="{FF2B5EF4-FFF2-40B4-BE49-F238E27FC236}">
                <a16:creationId xmlns:a16="http://schemas.microsoft.com/office/drawing/2014/main" id="{20EB189B-74CE-446E-A681-FBD903D31CFC}"/>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295198" y="3668857"/>
            <a:ext cx="719138" cy="700088"/>
          </a:xfrm>
          <a:prstGeom prst="rect">
            <a:avLst/>
          </a:prstGeom>
        </p:spPr>
      </p:pic>
      <p:pic>
        <p:nvPicPr>
          <p:cNvPr id="28" name="Picture 27">
            <a:extLst>
              <a:ext uri="{FF2B5EF4-FFF2-40B4-BE49-F238E27FC236}">
                <a16:creationId xmlns:a16="http://schemas.microsoft.com/office/drawing/2014/main" id="{94EE33F5-CD66-41BF-AEC1-814538BAC9FE}"/>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1585705" y="4762"/>
            <a:ext cx="624196" cy="632463"/>
          </a:xfrm>
          <a:prstGeom prst="rect">
            <a:avLst/>
          </a:prstGeom>
        </p:spPr>
      </p:pic>
      <p:pic>
        <p:nvPicPr>
          <p:cNvPr id="29" name="Picture 28">
            <a:extLst>
              <a:ext uri="{FF2B5EF4-FFF2-40B4-BE49-F238E27FC236}">
                <a16:creationId xmlns:a16="http://schemas.microsoft.com/office/drawing/2014/main" id="{F51B1C8D-934F-4DDC-8002-A7F218C64E72}"/>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7901" y="4762"/>
            <a:ext cx="624196" cy="632463"/>
          </a:xfrm>
          <a:prstGeom prst="rect">
            <a:avLst/>
          </a:prstGeom>
        </p:spPr>
      </p:pic>
      <p:pic>
        <p:nvPicPr>
          <p:cNvPr id="3" name="Recorded Sound" descr="Play audio">
            <a:hlinkClick r:id="" action="ppaction://media"/>
            <a:extLst>
              <a:ext uri="{FF2B5EF4-FFF2-40B4-BE49-F238E27FC236}">
                <a16:creationId xmlns:a16="http://schemas.microsoft.com/office/drawing/2014/main" id="{B92B0CC4-1FE5-4059-B05E-3E2B68ADEB5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66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AB0938-06CA-473B-A19D-34DB98B904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Group Agreement:</a:t>
            </a:r>
            <a:br>
              <a:rPr lang="en-US" dirty="0">
                <a:latin typeface="Aharoni" panose="02010803020104030203" pitchFamily="2" charset="-79"/>
                <a:cs typeface="Aharoni" panose="02010803020104030203" pitchFamily="2" charset="-79"/>
              </a:rPr>
            </a:br>
            <a:endParaRPr lang="en-GB" dirty="0"/>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latin typeface="Aharoni" panose="02010803020104030203" pitchFamily="2" charset="-79"/>
                <a:cs typeface="Aharoni" panose="02010803020104030203" pitchFamily="2" charset="-79"/>
              </a:rPr>
              <a:t>Group Agreement:</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lstStyle/>
          <a:p>
            <a:pPr>
              <a:lnSpc>
                <a:spcPct val="100000"/>
              </a:lnSpc>
              <a:spcBef>
                <a:spcPts val="0"/>
              </a:spcBef>
              <a:buClr>
                <a:srgbClr val="0070C0"/>
              </a:buClr>
            </a:pPr>
            <a:r>
              <a:rPr lang="en-GB" dirty="0">
                <a:solidFill>
                  <a:srgbClr val="002060"/>
                </a:solidFill>
                <a:latin typeface="Aharoni" panose="02010803020104030203" pitchFamily="2" charset="-79"/>
                <a:ea typeface="Open Sans" panose="020B0606030504020204" pitchFamily="34" charset="0"/>
                <a:cs typeface="Aharoni" panose="02010803020104030203" pitchFamily="2" charset="-79"/>
              </a:rPr>
              <a:t>Use of personal material/views – share with care (including the webinar chat function)</a:t>
            </a:r>
          </a:p>
          <a:p>
            <a:pPr>
              <a:lnSpc>
                <a:spcPct val="100000"/>
              </a:lnSpc>
              <a:spcBef>
                <a:spcPts val="0"/>
              </a:spcBef>
              <a:buClr>
                <a:srgbClr val="0070C0"/>
              </a:buClr>
            </a:pPr>
            <a:endParaRPr lang="en-GB" dirty="0">
              <a:solidFill>
                <a:srgbClr val="002060"/>
              </a:solidFill>
              <a:latin typeface="Aharoni" panose="02010803020104030203" pitchFamily="2" charset="-79"/>
              <a:ea typeface="Open Sans" panose="020B0606030504020204" pitchFamily="34" charset="0"/>
              <a:cs typeface="Aharoni" panose="02010803020104030203" pitchFamily="2" charset="-79"/>
            </a:endParaRPr>
          </a:p>
          <a:p>
            <a:pPr>
              <a:lnSpc>
                <a:spcPct val="100000"/>
              </a:lnSpc>
              <a:spcBef>
                <a:spcPts val="0"/>
              </a:spcBef>
              <a:buClr>
                <a:srgbClr val="0070C0"/>
              </a:buClr>
            </a:pPr>
            <a:r>
              <a:rPr lang="en-GB" dirty="0">
                <a:solidFill>
                  <a:srgbClr val="002060"/>
                </a:solidFill>
                <a:latin typeface="Aharoni" panose="02010803020104030203" pitchFamily="2" charset="-79"/>
                <a:ea typeface="Open Sans" panose="020B0606030504020204" pitchFamily="34" charset="0"/>
                <a:cs typeface="Aharoni" panose="02010803020104030203" pitchFamily="2" charset="-79"/>
              </a:rPr>
              <a:t>Confidentiality – you can take the learning out of the session but don’t take or record any personal-identifying information out of the session</a:t>
            </a:r>
          </a:p>
          <a:p>
            <a:pPr>
              <a:lnSpc>
                <a:spcPct val="100000"/>
              </a:lnSpc>
              <a:spcBef>
                <a:spcPts val="0"/>
              </a:spcBef>
              <a:buClr>
                <a:srgbClr val="0070C0"/>
              </a:buClr>
            </a:pPr>
            <a:endParaRPr lang="en-GB" dirty="0">
              <a:solidFill>
                <a:srgbClr val="002060"/>
              </a:solidFill>
              <a:latin typeface="Aharoni" panose="02010803020104030203" pitchFamily="2" charset="-79"/>
              <a:ea typeface="Open Sans" panose="020B0606030504020204" pitchFamily="34" charset="0"/>
              <a:cs typeface="Aharoni" panose="02010803020104030203" pitchFamily="2" charset="-79"/>
            </a:endParaRPr>
          </a:p>
          <a:p>
            <a:pPr>
              <a:lnSpc>
                <a:spcPct val="100000"/>
              </a:lnSpc>
              <a:spcBef>
                <a:spcPts val="0"/>
              </a:spcBef>
              <a:buClr>
                <a:srgbClr val="0070C0"/>
              </a:buClr>
            </a:pPr>
            <a:r>
              <a:rPr lang="en-GB" dirty="0">
                <a:solidFill>
                  <a:srgbClr val="002060"/>
                </a:solidFill>
                <a:latin typeface="Aharoni" panose="02010803020104030203" pitchFamily="2" charset="-79"/>
                <a:ea typeface="Open Sans" panose="020B0606030504020204" pitchFamily="34" charset="0"/>
                <a:cs typeface="Aharoni" panose="02010803020104030203" pitchFamily="2" charset="-79"/>
              </a:rPr>
              <a:t>In order for this to be a safe space for us all to share our thoughts, opinions and experiences, it is important for us to respect and value difference and diversity in all of its forms</a:t>
            </a:r>
          </a:p>
        </p:txBody>
      </p:sp>
      <p:pic>
        <p:nvPicPr>
          <p:cNvPr id="4" name="Picture 3">
            <a:extLst>
              <a:ext uri="{FF2B5EF4-FFF2-40B4-BE49-F238E27FC236}">
                <a16:creationId xmlns:a16="http://schemas.microsoft.com/office/drawing/2014/main" id="{A2BEC738-C08C-4256-8430-DCDC69C487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055" y="4304650"/>
            <a:ext cx="1385889" cy="1385889"/>
          </a:xfrm>
          <a:prstGeom prst="rect">
            <a:avLst/>
          </a:prstGeom>
        </p:spPr>
      </p:pic>
      <p:pic>
        <p:nvPicPr>
          <p:cNvPr id="5" name="Picture 4">
            <a:extLst>
              <a:ext uri="{FF2B5EF4-FFF2-40B4-BE49-F238E27FC236}">
                <a16:creationId xmlns:a16="http://schemas.microsoft.com/office/drawing/2014/main" id="{627F6124-DB28-4FE2-B176-C1F07A10D1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45041" y="0"/>
            <a:ext cx="2546959" cy="1707004"/>
          </a:xfrm>
          <a:prstGeom prst="rect">
            <a:avLst/>
          </a:prstGeom>
        </p:spPr>
      </p:pic>
      <p:pic>
        <p:nvPicPr>
          <p:cNvPr id="6" name="Picture 5">
            <a:extLst>
              <a:ext uri="{FF2B5EF4-FFF2-40B4-BE49-F238E27FC236}">
                <a16:creationId xmlns:a16="http://schemas.microsoft.com/office/drawing/2014/main" id="{D18F37A1-340B-4229-8883-920F343653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67908" y="5599134"/>
            <a:ext cx="1924091" cy="1262774"/>
          </a:xfrm>
          <a:prstGeom prst="rect">
            <a:avLst/>
          </a:prstGeom>
        </p:spPr>
      </p:pic>
    </p:spTree>
    <p:extLst>
      <p:ext uri="{BB962C8B-B14F-4D97-AF65-F5344CB8AC3E}">
        <p14:creationId xmlns:p14="http://schemas.microsoft.com/office/powerpoint/2010/main" val="1440680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499C8-9587-4C74-9F64-5A386937F43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5 themes of learn against the Mental Wellbeing Outcomes </a:t>
            </a:r>
          </a:p>
        </p:txBody>
      </p:sp>
      <p:graphicFrame>
        <p:nvGraphicFramePr>
          <p:cNvPr id="2" name="Table 2">
            <a:extLst>
              <a:ext uri="{FF2B5EF4-FFF2-40B4-BE49-F238E27FC236}">
                <a16:creationId xmlns:a16="http://schemas.microsoft.com/office/drawing/2014/main" id="{605C4E7A-0C33-46CD-AB3B-1DAAEA72385E}"/>
              </a:ext>
            </a:extLst>
          </p:cNvPr>
          <p:cNvGraphicFramePr>
            <a:graphicFrameLocks noGrp="1"/>
          </p:cNvGraphicFramePr>
          <p:nvPr/>
        </p:nvGraphicFramePr>
        <p:xfrm>
          <a:off x="1" y="-73620"/>
          <a:ext cx="12191999" cy="6931620"/>
        </p:xfrm>
        <a:graphic>
          <a:graphicData uri="http://schemas.openxmlformats.org/drawingml/2006/table">
            <a:tbl>
              <a:tblPr firstRow="1" bandRow="1">
                <a:tableStyleId>{5940675A-B579-460E-94D1-54222C63F5DA}</a:tableStyleId>
              </a:tblPr>
              <a:tblGrid>
                <a:gridCol w="1179873">
                  <a:extLst>
                    <a:ext uri="{9D8B030D-6E8A-4147-A177-3AD203B41FA5}">
                      <a16:colId xmlns:a16="http://schemas.microsoft.com/office/drawing/2014/main" val="493551756"/>
                    </a:ext>
                  </a:extLst>
                </a:gridCol>
                <a:gridCol w="2321374">
                  <a:extLst>
                    <a:ext uri="{9D8B030D-6E8A-4147-A177-3AD203B41FA5}">
                      <a16:colId xmlns:a16="http://schemas.microsoft.com/office/drawing/2014/main" val="1117578779"/>
                    </a:ext>
                  </a:extLst>
                </a:gridCol>
                <a:gridCol w="2172688">
                  <a:extLst>
                    <a:ext uri="{9D8B030D-6E8A-4147-A177-3AD203B41FA5}">
                      <a16:colId xmlns:a16="http://schemas.microsoft.com/office/drawing/2014/main" val="3182573930"/>
                    </a:ext>
                  </a:extLst>
                </a:gridCol>
                <a:gridCol w="2507541">
                  <a:extLst>
                    <a:ext uri="{9D8B030D-6E8A-4147-A177-3AD203B41FA5}">
                      <a16:colId xmlns:a16="http://schemas.microsoft.com/office/drawing/2014/main" val="3946178669"/>
                    </a:ext>
                  </a:extLst>
                </a:gridCol>
                <a:gridCol w="1837835">
                  <a:extLst>
                    <a:ext uri="{9D8B030D-6E8A-4147-A177-3AD203B41FA5}">
                      <a16:colId xmlns:a16="http://schemas.microsoft.com/office/drawing/2014/main" val="3512276881"/>
                    </a:ext>
                  </a:extLst>
                </a:gridCol>
                <a:gridCol w="2172688">
                  <a:extLst>
                    <a:ext uri="{9D8B030D-6E8A-4147-A177-3AD203B41FA5}">
                      <a16:colId xmlns:a16="http://schemas.microsoft.com/office/drawing/2014/main" val="4125953781"/>
                    </a:ext>
                  </a:extLst>
                </a:gridCol>
              </a:tblGrid>
              <a:tr h="680763">
                <a:tc>
                  <a:txBody>
                    <a:bodyPr/>
                    <a:lstStyle/>
                    <a:p>
                      <a:pPr lvl="0" algn="ctr">
                        <a:buNone/>
                      </a:pPr>
                      <a:r>
                        <a:rPr lang="en-US" sz="1200" dirty="0">
                          <a:latin typeface="Aharoni" panose="02010803020104030203" pitchFamily="2" charset="-79"/>
                          <a:cs typeface="Aharoni" panose="02010803020104030203" pitchFamily="2" charset="-79"/>
                        </a:rPr>
                        <a:t>Mental wellbeing  outcomes</a:t>
                      </a:r>
                    </a:p>
                  </a:txBody>
                  <a:tcPr marL="165059" marR="165059" marT="82530" marB="82530">
                    <a:noFill/>
                  </a:tcPr>
                </a:tc>
                <a:tc>
                  <a:txBody>
                    <a:bodyPr/>
                    <a:lstStyle/>
                    <a:p>
                      <a:pPr algn="ctr"/>
                      <a:r>
                        <a:rPr lang="en-US" sz="1200" dirty="0">
                          <a:solidFill>
                            <a:schemeClr val="tx1"/>
                          </a:solidFill>
                          <a:latin typeface="+mj-lt"/>
                        </a:rPr>
                        <a:t>Week 1- The Golden Rule</a:t>
                      </a:r>
                    </a:p>
                  </a:txBody>
                  <a:tcPr marL="165059" marR="165059" marT="82530" marB="8253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2- Compliments</a:t>
                      </a:r>
                    </a:p>
                  </a:txBody>
                  <a:tcPr marL="165059" marR="165059" marT="82530" marB="8253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3- Feelings</a:t>
                      </a:r>
                    </a:p>
                  </a:txBody>
                  <a:tcPr marL="165059" marR="165059" marT="82530" marB="8253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4- </a:t>
                      </a:r>
                      <a:r>
                        <a:rPr lang="en-US" sz="1200" kern="1200" dirty="0">
                          <a:solidFill>
                            <a:schemeClr val="tx1"/>
                          </a:solidFill>
                          <a:latin typeface="+mj-lt"/>
                          <a:ea typeface="+mn-ea"/>
                          <a:cs typeface="+mn-cs"/>
                        </a:rPr>
                        <a:t>Calming down</a:t>
                      </a:r>
                      <a:endParaRPr lang="en-US" sz="1200" dirty="0">
                        <a:solidFill>
                          <a:schemeClr val="tx1"/>
                        </a:solidFill>
                        <a:latin typeface="+mj-lt"/>
                      </a:endParaRPr>
                    </a:p>
                  </a:txBody>
                  <a:tcPr marL="165059" marR="165059" marT="82530" marB="8253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Week 5- Problem Solving</a:t>
                      </a:r>
                    </a:p>
                  </a:txBody>
                  <a:tcPr marL="165059" marR="165059" marT="82530" marB="82530" anchor="ctr">
                    <a:noFill/>
                  </a:tcPr>
                </a:tc>
                <a:extLst>
                  <a:ext uri="{0D108BD9-81ED-4DB2-BD59-A6C34878D82A}">
                    <a16:rowId xmlns:a16="http://schemas.microsoft.com/office/drawing/2014/main" val="2925398444"/>
                  </a:ext>
                </a:extLst>
              </a:tr>
              <a:tr h="3053584">
                <a:tc>
                  <a:txBody>
                    <a:bodyPr/>
                    <a:lstStyle/>
                    <a:p>
                      <a:pPr lvl="0" algn="ctr">
                        <a:buNone/>
                      </a:pPr>
                      <a:r>
                        <a:rPr lang="en-US" sz="1200" dirty="0">
                          <a:latin typeface="Aharoni" panose="02010803020104030203" pitchFamily="2" charset="-79"/>
                          <a:cs typeface="Aharoni" panose="02010803020104030203" pitchFamily="2" charset="-79"/>
                        </a:rPr>
                        <a:t>  Children need to understand:</a:t>
                      </a:r>
                    </a:p>
                  </a:txBody>
                  <a:tcPr marL="165059" marR="165059" marT="82530" marB="82530">
                    <a:noFill/>
                  </a:tcPr>
                </a:tc>
                <a:tc>
                  <a:txBody>
                    <a:bodyPr/>
                    <a:lstStyle/>
                    <a:p>
                      <a:pPr marL="171450" indent="-171450" algn="l">
                        <a:buFont typeface="Arial" panose="020B0604020202020204" pitchFamily="34" charset="0"/>
                        <a:buChar char="•"/>
                      </a:pPr>
                      <a:r>
                        <a:rPr lang="en-GB" sz="1200" kern="1200" dirty="0">
                          <a:solidFill>
                            <a:schemeClr val="tx1"/>
                          </a:solidFill>
                          <a:effectLst/>
                          <a:latin typeface="Aharoni" panose="02010803020104030203" pitchFamily="2" charset="-79"/>
                          <a:ea typeface="+mn-ea"/>
                          <a:cs typeface="Aharoni" panose="02010803020104030203" pitchFamily="2" charset="-79"/>
                        </a:rPr>
                        <a:t>that mental wellbeing is a normal part of daily life, in the same way as physical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simple self-care techniques, including the importance of rest, time spent with friends and family and the benefits of hobbies and interests.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isolation and loneliness can affect children and that it is very important for children to discuss their feelings with an adult and seek support.</a:t>
                      </a:r>
                    </a:p>
                  </a:txBody>
                  <a:tcPr marL="165059" marR="165059" marT="82530" marB="82530" anchor="ctr">
                    <a:noFill/>
                  </a:tcPr>
                </a:tc>
                <a:tc>
                  <a:txBody>
                    <a:bodyPr/>
                    <a:lstStyle/>
                    <a:p>
                      <a:pPr marL="171450" indent="-171450" algn="l">
                        <a:spcAft>
                          <a:spcPts val="0"/>
                        </a:spcAft>
                        <a:buFont typeface="Arial" panose="020B0604020202020204" pitchFamily="34" charset="0"/>
                        <a:buChar char="•"/>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a:t>
                      </a:r>
                      <a:r>
                        <a:rPr lang="en-GB" sz="1200" kern="1200" dirty="0">
                          <a:solidFill>
                            <a:schemeClr val="tx1"/>
                          </a:solidFill>
                          <a:effectLst/>
                          <a:latin typeface="Aharoni" panose="02010803020104030203" pitchFamily="2" charset="-79"/>
                          <a:ea typeface="+mn-ea"/>
                          <a:cs typeface="Aharoni" panose="02010803020104030203" pitchFamily="2" charset="-79"/>
                        </a:rPr>
                        <a:t>that bullying (including cyberbullying) has a negative and often lasting impact on mental wellbeing</a:t>
                      </a:r>
                    </a:p>
                    <a:p>
                      <a:pPr marL="171450" indent="-171450" algn="l">
                        <a:spcAft>
                          <a:spcPts val="0"/>
                        </a:spcAft>
                        <a:buFont typeface="Arial" panose="020B0604020202020204" pitchFamily="34" charset="0"/>
                        <a:buChar char="•"/>
                      </a:pPr>
                      <a:r>
                        <a:rPr lang="en-GB" sz="1200" kern="1200" dirty="0">
                          <a:solidFill>
                            <a:schemeClr val="tx1"/>
                          </a:solidFill>
                          <a:effectLst/>
                          <a:latin typeface="Aharoni" panose="02010803020104030203" pitchFamily="2" charset="-79"/>
                          <a:ea typeface="+mn-ea"/>
                          <a:cs typeface="Aharoni" panose="02010803020104030203" pitchFamily="2" charset="-79"/>
                        </a:rPr>
                        <a:t>isolation and loneliness can affect children and that it is very important for children to discuss their feelings with an adult and seek support.</a:t>
                      </a:r>
                    </a:p>
                    <a:p>
                      <a:pPr marL="171450" indent="-171450" algn="l">
                        <a:spcAft>
                          <a:spcPts val="0"/>
                        </a:spcAft>
                        <a:buFont typeface="Arial" panose="020B0604020202020204" pitchFamily="34" charset="0"/>
                        <a:buChar char="•"/>
                      </a:pPr>
                      <a:r>
                        <a:rPr lang="en-GB" sz="1200" kern="1200" dirty="0">
                          <a:solidFill>
                            <a:schemeClr val="tx1"/>
                          </a:solidFill>
                          <a:effectLst/>
                          <a:latin typeface="Aharoni" panose="02010803020104030203" pitchFamily="2" charset="-79"/>
                          <a:ea typeface="+mn-ea"/>
                          <a:cs typeface="Aharoni" panose="02010803020104030203" pitchFamily="2" charset="-79"/>
                        </a:rPr>
                        <a:t> the benefits of physical exercise, time outdoors, community participation, voluntary and service-based activity on mental wellbeing and happiness. </a:t>
                      </a:r>
                    </a:p>
                  </a:txBody>
                  <a:tcPr marL="68580" marR="68580" marT="0" marB="0">
                    <a:noFill/>
                  </a:tcPr>
                </a:tc>
                <a:tc>
                  <a:txBody>
                    <a:bodyPr/>
                    <a:lstStyle/>
                    <a:p>
                      <a:pPr marL="171450" indent="-171450" algn="l">
                        <a:spcAft>
                          <a:spcPts val="0"/>
                        </a:spcAft>
                        <a:buFont typeface="Arial" panose="020B0604020202020204" pitchFamily="34" charset="0"/>
                        <a:buChar char="•"/>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that there is a normal range of emotions (e.g. happiness, sadness, anger, fear, surprise, nervousness) and scale of emotions that all humans experience in relation to different experiences and situations. </a:t>
                      </a:r>
                    </a:p>
                    <a:p>
                      <a:pPr marL="0" indent="0" algn="l">
                        <a:spcAft>
                          <a:spcPts val="0"/>
                        </a:spcAft>
                        <a:buFont typeface="Arial" panose="020B0604020202020204" pitchFamily="34" charset="0"/>
                        <a:buNone/>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how to recognise and talk about their emotions, including having a varied vocabulary of words to use when talking about their own and others’ feelings. </a:t>
                      </a:r>
                    </a:p>
                  </a:txBody>
                  <a:tcPr marL="68580" marR="68580" marT="0" marB="0">
                    <a:noFill/>
                  </a:tcPr>
                </a:tc>
                <a:tc>
                  <a:txBody>
                    <a:bodyPr/>
                    <a:lstStyle/>
                    <a:p>
                      <a:pPr marL="171450" indent="-171450" algn="l">
                        <a:buFont typeface="Arial" panose="020B0604020202020204" pitchFamily="34" charset="0"/>
                        <a:buChar char="•"/>
                      </a:pPr>
                      <a:r>
                        <a:rPr lang="en-GB" sz="1200" dirty="0">
                          <a:solidFill>
                            <a:schemeClr val="tx1"/>
                          </a:solidFill>
                          <a:latin typeface="Aharoni" panose="02010803020104030203" pitchFamily="2" charset="-79"/>
                          <a:cs typeface="Aharoni" panose="02010803020104030203" pitchFamily="2" charset="-79"/>
                        </a:rPr>
                        <a:t>how to judge whether what they are feeling and how they are behaving is appropriate and proportionate</a:t>
                      </a: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noFill/>
                  </a:tcPr>
                </a:tc>
                <a:tc>
                  <a:txBody>
                    <a:bodyPr/>
                    <a:lstStyle/>
                    <a:p>
                      <a:pPr marL="171450" indent="-171450" algn="l">
                        <a:buFont typeface="Arial" panose="020B0604020202020204" pitchFamily="34" charset="0"/>
                        <a:buChar char="•"/>
                      </a:pPr>
                      <a:r>
                        <a:rPr lang="en-GB" sz="1200" dirty="0">
                          <a:solidFill>
                            <a:schemeClr val="tx1"/>
                          </a:solidFill>
                          <a:latin typeface="Aharoni" panose="02010803020104030203" pitchFamily="2" charset="-79"/>
                          <a:cs typeface="Aharoni" panose="02010803020104030203" pitchFamily="2" charset="-79"/>
                        </a:rPr>
                        <a:t>where and how to seek support (including recognising the triggers for seeking support), including whom in school they should speak to if they are worried about their own or someone else’s mental wellbeing or ability to control their emotions (including issues arising online). </a:t>
                      </a:r>
                      <a:endParaRPr lang="en-US" sz="1200" dirty="0">
                        <a:solidFill>
                          <a:schemeClr val="tx1"/>
                        </a:solidFill>
                        <a:latin typeface="Aharoni" panose="02010803020104030203" pitchFamily="2" charset="-79"/>
                        <a:cs typeface="Aharoni" panose="02010803020104030203" pitchFamily="2" charset="-79"/>
                      </a:endParaRPr>
                    </a:p>
                  </a:txBody>
                  <a:tcPr marL="165059" marR="165059" marT="82530" marB="82530" anchor="ctr">
                    <a:noFill/>
                  </a:tcPr>
                </a:tc>
                <a:extLst>
                  <a:ext uri="{0D108BD9-81ED-4DB2-BD59-A6C34878D82A}">
                    <a16:rowId xmlns:a16="http://schemas.microsoft.com/office/drawing/2014/main" val="3028961878"/>
                  </a:ext>
                </a:extLst>
              </a:tr>
              <a:tr h="3103430">
                <a:tc>
                  <a:txBody>
                    <a:bodyPr/>
                    <a:lstStyle/>
                    <a:p>
                      <a:pPr algn="ctr"/>
                      <a:r>
                        <a:rPr lang="en-US" sz="1200" b="1" dirty="0">
                          <a:latin typeface="Aharoni" panose="02010803020104030203" pitchFamily="2" charset="-79"/>
                          <a:cs typeface="Aharoni" panose="02010803020104030203" pitchFamily="2" charset="-79"/>
                        </a:rPr>
                        <a:t>Key ideas &amp; questions to explore  in the Learn session and to explore further in the Interest and Socialise sessions</a:t>
                      </a:r>
                    </a:p>
                  </a:txBody>
                  <a:tcPr marL="165059" marR="165059" marT="82530" marB="8253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How do the small birds behave when the large bird joins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They are making each other laugh is this a good thing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They are working as a team; is this a good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Do the small birds like being laughed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The small birds didn’t treat the big bird as they like to be treated; they aren’t kind.  How could the small birds have welcomed the big bird?</a:t>
                      </a:r>
                    </a:p>
                  </a:txBody>
                  <a:tcPr marL="165059" marR="165059" marT="82530" marB="82530" anchor="ctr">
                    <a:noFill/>
                  </a:tcPr>
                </a:tc>
                <a:tc>
                  <a:txBody>
                    <a:bodyPr/>
                    <a:lstStyle/>
                    <a:p>
                      <a:pPr algn="l">
                        <a:spcAft>
                          <a:spcPts val="0"/>
                        </a:spcAft>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What does everyone like about the lamb at the start?</a:t>
                      </a:r>
                    </a:p>
                    <a:p>
                      <a:pPr algn="l">
                        <a:spcAft>
                          <a:spcPts val="0"/>
                        </a:spcAft>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Why does the lamb feel sad after he’s been shorn? Why does he feel lonely? Has the lamb changed the way he is or what he can </a:t>
                      </a:r>
                      <a:r>
                        <a:rPr lang="en-GB" sz="1200" dirty="0" err="1">
                          <a:solidFill>
                            <a:srgbClr val="000000"/>
                          </a:solidFill>
                          <a:effectLst/>
                          <a:latin typeface="Aharoni" panose="02010803020104030203" pitchFamily="2" charset="-79"/>
                          <a:ea typeface="Calibri" panose="020F0502020204030204" pitchFamily="34" charset="0"/>
                          <a:cs typeface="Aharoni" panose="02010803020104030203" pitchFamily="2" charset="-79"/>
                        </a:rPr>
                        <a:t>do?How</a:t>
                      </a: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does the lamb feel once he starts bouncing </a:t>
                      </a:r>
                      <a:r>
                        <a:rPr lang="en-GB" sz="1200" dirty="0" err="1">
                          <a:solidFill>
                            <a:srgbClr val="000000"/>
                          </a:solidFill>
                          <a:effectLst/>
                          <a:latin typeface="Aharoni" panose="02010803020104030203" pitchFamily="2" charset="-79"/>
                          <a:ea typeface="Calibri" panose="020F0502020204030204" pitchFamily="34" charset="0"/>
                          <a:cs typeface="Aharoni" panose="02010803020104030203" pitchFamily="2" charset="-79"/>
                        </a:rPr>
                        <a:t>again?How</a:t>
                      </a: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does the lamb feel next time he is shorn? We can compliment the lamb on his resilience?  We should say thank you when we get a compliment. We should say you’re welcome when someone says thanks </a:t>
                      </a:r>
                    </a:p>
                  </a:txBody>
                  <a:tcPr marL="68580" marR="68580" marT="0" marB="0">
                    <a:noFill/>
                  </a:tcPr>
                </a:tc>
                <a:tc gridSpan="2">
                  <a:txBody>
                    <a:bodyPr/>
                    <a:lstStyle/>
                    <a:p>
                      <a:pPr algn="l">
                        <a:spcAft>
                          <a:spcPts val="0"/>
                        </a:spcAft>
                      </a:pPr>
                      <a:r>
                        <a:rPr lang="en-GB" sz="1200" dirty="0">
                          <a:solidFill>
                            <a:srgbClr val="000000"/>
                          </a:solidFill>
                          <a:effectLst/>
                          <a:highlight>
                            <a:srgbClr val="00FF00"/>
                          </a:highlight>
                          <a:latin typeface="Aharoni" panose="02010803020104030203" pitchFamily="2" charset="-79"/>
                          <a:ea typeface="Calibri" panose="020F0502020204030204" pitchFamily="34" charset="0"/>
                          <a:cs typeface="Aharoni" panose="02010803020104030203" pitchFamily="2" charset="-79"/>
                        </a:rPr>
                        <a:t> </a:t>
                      </a:r>
                      <a:endPar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endParaRPr>
                    </a:p>
                    <a:p>
                      <a:pPr algn="l">
                        <a:spcAft>
                          <a:spcPts val="0"/>
                        </a:spcAft>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In the shorts we see lots of different people with lots of different feelings; what ones can you remember?</a:t>
                      </a:r>
                    </a:p>
                    <a:p>
                      <a:pPr algn="l">
                        <a:spcAft>
                          <a:spcPts val="0"/>
                        </a:spcAft>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The characters tell us all feelings are okay but some are comfortable and some are uncomfortable.  Can you remember some comfortable ones?  Can you remember some uncomfortable ones?  Are any both?  Surprised?  Tired?  Can we feel more than one feeling at once?  Love for your sister but also be jealous? Excited about high school but also nervous?</a:t>
                      </a:r>
                    </a:p>
                    <a:p>
                      <a:pPr algn="l">
                        <a:spcAft>
                          <a:spcPts val="0"/>
                        </a:spcAft>
                      </a:pPr>
                      <a:endPar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endParaRPr>
                    </a:p>
                    <a:p>
                      <a:pPr algn="l">
                        <a:spcAft>
                          <a:spcPts val="0"/>
                        </a:spcAft>
                      </a:pPr>
                      <a:r>
                        <a:rPr lang="en-GB" sz="12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It is important that we are feeling the way we need to feel to do what we need to do and there are things that help us do that.  What makes us calm?  What makes up happy?  What makes us feel energised? What different breathing techniques can we explore?  Why is it important to say the problem and how we feel?</a:t>
                      </a:r>
                    </a:p>
                  </a:txBody>
                  <a:tcPr marL="68580" marR="68580" marT="0" marB="0">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j-lt"/>
                        <a:ea typeface="+mn-ea"/>
                        <a:cs typeface="+mn-cs"/>
                      </a:endParaRPr>
                    </a:p>
                  </a:txBody>
                  <a:tcPr marL="165059" marR="165059" marT="82530" marB="8253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haroni" panose="02010803020104030203" pitchFamily="2" charset="-79"/>
                          <a:ea typeface="+mn-ea"/>
                          <a:cs typeface="Aharoni" panose="02010803020104030203" pitchFamily="2" charset="-79"/>
                        </a:rPr>
                        <a:t>What is Piper trying to do at the start of the movie?  What’s the problem?  What different ways does he try? How does he feel when he keeps getting washed away by the tide?  How does the sea snail help him?  How does he feel when he has reached his goal.  It’s good to calm down and make a plan and we all need help sometimes.  Who helps you?</a:t>
                      </a:r>
                    </a:p>
                  </a:txBody>
                  <a:tcPr marL="165059" marR="165059" marT="82530" marB="82530" anchor="ctr">
                    <a:noFill/>
                  </a:tcPr>
                </a:tc>
                <a:extLst>
                  <a:ext uri="{0D108BD9-81ED-4DB2-BD59-A6C34878D82A}">
                    <a16:rowId xmlns:a16="http://schemas.microsoft.com/office/drawing/2014/main" val="1864369452"/>
                  </a:ext>
                </a:extLst>
              </a:tr>
            </a:tbl>
          </a:graphicData>
        </a:graphic>
      </p:graphicFrame>
      <p:pic>
        <p:nvPicPr>
          <p:cNvPr id="3" name="Recorded Sound" descr="Play audio">
            <a:hlinkClick r:id="" action="ppaction://media"/>
            <a:extLst>
              <a:ext uri="{FF2B5EF4-FFF2-40B4-BE49-F238E27FC236}">
                <a16:creationId xmlns:a16="http://schemas.microsoft.com/office/drawing/2014/main" id="{B1E00B32-1376-465C-AAF4-E31D4FB14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475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2D4964-9F07-4907-9D7B-3FBDC92ABBD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Other support and links</a:t>
            </a:r>
          </a:p>
        </p:txBody>
      </p:sp>
      <p:sp>
        <p:nvSpPr>
          <p:cNvPr id="5" name="Text Placeholder 4">
            <a:extLst>
              <a:ext uri="{FF2B5EF4-FFF2-40B4-BE49-F238E27FC236}">
                <a16:creationId xmlns:a16="http://schemas.microsoft.com/office/drawing/2014/main" id="{50CB5EC4-5633-49C9-A823-55BC5DA3CC89}"/>
              </a:ext>
            </a:extLst>
          </p:cNvPr>
          <p:cNvSpPr>
            <a:spLocks noGrp="1"/>
          </p:cNvSpPr>
          <p:nvPr>
            <p:ph type="body" sz="quarter" idx="11"/>
          </p:nvPr>
        </p:nvSpPr>
        <p:spPr>
          <a:xfrm>
            <a:off x="231774" y="171450"/>
            <a:ext cx="11560175" cy="4648200"/>
          </a:xfrm>
        </p:spPr>
        <p:txBody>
          <a:bodyPr>
            <a:normAutofit lnSpcReduction="10000"/>
          </a:bodyPr>
          <a:lstStyle/>
          <a:p>
            <a:pPr fontAlgn="ctr"/>
            <a:r>
              <a:rPr lang="en-GB" sz="2400" dirty="0">
                <a:latin typeface="Aharoni" panose="02010803020104030203" pitchFamily="2" charset="-79"/>
                <a:cs typeface="Aharoni" panose="02010803020104030203" pitchFamily="2" charset="-79"/>
                <a:hlinkClick r:id="rId5"/>
              </a:rPr>
              <a:t>Education Resources | Council for Learning Outside the Classroom (lotc.org.uk)</a:t>
            </a:r>
            <a:endParaRPr lang="en-GB" sz="2400" dirty="0">
              <a:latin typeface="Aharoni" panose="02010803020104030203" pitchFamily="2" charset="-79"/>
              <a:cs typeface="Aharoni" panose="02010803020104030203" pitchFamily="2" charset="-79"/>
              <a:hlinkClick r:id="rId6"/>
            </a:endParaRPr>
          </a:p>
          <a:p>
            <a:pPr fontAlgn="ctr"/>
            <a:r>
              <a:rPr lang="en-GB" sz="2400" dirty="0">
                <a:latin typeface="Aharoni" panose="02010803020104030203" pitchFamily="2" charset="-79"/>
                <a:cs typeface="Aharoni" panose="02010803020104030203" pitchFamily="2" charset="-79"/>
                <a:hlinkClick r:id="rId6"/>
              </a:rPr>
              <a:t>Puffin- empathy day</a:t>
            </a:r>
            <a:endParaRPr lang="en-GB" sz="2400" dirty="0">
              <a:latin typeface="Aharoni" panose="02010803020104030203" pitchFamily="2" charset="-79"/>
              <a:cs typeface="Aharoni" panose="02010803020104030203" pitchFamily="2" charset="-79"/>
            </a:endParaRPr>
          </a:p>
          <a:p>
            <a:pPr fontAlgn="ctr"/>
            <a:r>
              <a:rPr lang="en-GB" sz="2400" dirty="0">
                <a:latin typeface="Aharoni" panose="02010803020104030203" pitchFamily="2" charset="-79"/>
                <a:cs typeface="Aharoni" panose="02010803020104030203" pitchFamily="2" charset="-79"/>
                <a:hlinkClick r:id="rId7"/>
              </a:rPr>
              <a:t>The Munch Museum- contains nudity!</a:t>
            </a:r>
            <a:endParaRPr lang="en-GB" sz="2400" dirty="0">
              <a:latin typeface="Aharoni" panose="02010803020104030203" pitchFamily="2" charset="-79"/>
              <a:cs typeface="Aharoni" panose="02010803020104030203" pitchFamily="2" charset="-79"/>
            </a:endParaRPr>
          </a:p>
          <a:p>
            <a:pPr fontAlgn="t"/>
            <a:r>
              <a:rPr lang="en-GB" sz="2400" dirty="0">
                <a:latin typeface="Aharoni" panose="02010803020104030203" pitchFamily="2" charset="-79"/>
                <a:cs typeface="Aharoni" panose="02010803020104030203" pitchFamily="2" charset="-79"/>
                <a:hlinkClick r:id="rId8"/>
              </a:rPr>
              <a:t>Tiny Toes Ballet- pre school</a:t>
            </a:r>
            <a:endParaRPr lang="en-GB" sz="2400" dirty="0">
              <a:latin typeface="Aharoni" panose="02010803020104030203" pitchFamily="2" charset="-79"/>
              <a:cs typeface="Aharoni" panose="02010803020104030203" pitchFamily="2" charset="-79"/>
            </a:endParaRPr>
          </a:p>
          <a:p>
            <a:pPr fontAlgn="t"/>
            <a:r>
              <a:rPr lang="en-GB" sz="2400" dirty="0">
                <a:latin typeface="Aharoni" panose="02010803020104030203" pitchFamily="2" charset="-79"/>
                <a:cs typeface="Aharoni" panose="02010803020104030203" pitchFamily="2" charset="-79"/>
                <a:hlinkClick r:id="rId9"/>
              </a:rPr>
              <a:t>Andy’s Wild Workouts</a:t>
            </a:r>
            <a:endParaRPr lang="en-GB" sz="2400" dirty="0">
              <a:latin typeface="Aharoni" panose="02010803020104030203" pitchFamily="2" charset="-79"/>
              <a:cs typeface="Aharoni" panose="02010803020104030203" pitchFamily="2" charset="-79"/>
            </a:endParaRPr>
          </a:p>
          <a:p>
            <a:pPr fontAlgn="t"/>
            <a:r>
              <a:rPr lang="en-GB" sz="2400" dirty="0">
                <a:latin typeface="Aharoni" panose="02010803020104030203" pitchFamily="2" charset="-79"/>
                <a:cs typeface="Aharoni" panose="02010803020104030203" pitchFamily="2" charset="-79"/>
                <a:hlinkClick r:id="rId10"/>
              </a:rPr>
              <a:t>The world’s best virtual school trips; </a:t>
            </a:r>
            <a:endParaRPr lang="en-GB" sz="2400" dirty="0">
              <a:latin typeface="Aharoni" panose="02010803020104030203" pitchFamily="2" charset="-79"/>
              <a:cs typeface="Aharoni" panose="02010803020104030203" pitchFamily="2" charset="-79"/>
            </a:endParaRPr>
          </a:p>
          <a:p>
            <a:pPr fontAlgn="t"/>
            <a:r>
              <a:rPr lang="en-GB" sz="2400" dirty="0">
                <a:latin typeface="Aharoni" panose="02010803020104030203" pitchFamily="2" charset="-79"/>
                <a:cs typeface="Aharoni" panose="02010803020104030203" pitchFamily="2" charset="-79"/>
                <a:hlinkClick r:id="rId11"/>
              </a:rPr>
              <a:t>MM </a:t>
            </a:r>
            <a:r>
              <a:rPr lang="en-GB" sz="2400" dirty="0" err="1">
                <a:latin typeface="Aharoni" panose="02010803020104030203" pitchFamily="2" charset="-79"/>
                <a:cs typeface="Aharoni" panose="02010803020104030203" pitchFamily="2" charset="-79"/>
                <a:hlinkClick r:id="rId11"/>
              </a:rPr>
              <a:t>maori</a:t>
            </a:r>
            <a:r>
              <a:rPr lang="en-GB" sz="2400" dirty="0">
                <a:latin typeface="Aharoni" panose="02010803020104030203" pitchFamily="2" charset="-79"/>
                <a:cs typeface="Aharoni" panose="02010803020104030203" pitchFamily="2" charset="-79"/>
                <a:hlinkClick r:id="rId11"/>
              </a:rPr>
              <a:t> mindfulness</a:t>
            </a:r>
            <a:endParaRPr lang="en-GB" sz="2400" dirty="0">
              <a:latin typeface="Aharoni" panose="02010803020104030203" pitchFamily="2" charset="-79"/>
              <a:cs typeface="Aharoni" panose="02010803020104030203" pitchFamily="2" charset="-79"/>
            </a:endParaRPr>
          </a:p>
          <a:p>
            <a:pPr fontAlgn="t"/>
            <a:r>
              <a:rPr lang="en-GB" sz="2400" dirty="0">
                <a:latin typeface="Aharoni" panose="02010803020104030203" pitchFamily="2" charset="-79"/>
                <a:cs typeface="Aharoni" panose="02010803020104030203" pitchFamily="2" charset="-79"/>
                <a:hlinkClick r:id="rId12"/>
              </a:rPr>
              <a:t>Cirque du soleil</a:t>
            </a:r>
            <a:endParaRPr lang="en-GB" sz="2400" dirty="0">
              <a:latin typeface="Aharoni" panose="02010803020104030203" pitchFamily="2" charset="-79"/>
              <a:cs typeface="Aharoni" panose="02010803020104030203" pitchFamily="2" charset="-79"/>
            </a:endParaRPr>
          </a:p>
          <a:p>
            <a:pPr fontAlgn="ctr"/>
            <a:r>
              <a:rPr lang="en-US" sz="2400" dirty="0">
                <a:latin typeface="Aharoni" panose="02010803020104030203" pitchFamily="2" charset="-79"/>
                <a:cs typeface="Aharoni" panose="02010803020104030203" pitchFamily="2" charset="-79"/>
                <a:hlinkClick r:id="rId13"/>
              </a:rPr>
              <a:t>Singing Hands- </a:t>
            </a:r>
            <a:r>
              <a:rPr lang="en-US" sz="2400" dirty="0" err="1">
                <a:latin typeface="Aharoni" panose="02010803020104030203" pitchFamily="2" charset="-79"/>
                <a:cs typeface="Aharoni" panose="02010803020104030203" pitchFamily="2" charset="-79"/>
                <a:hlinkClick r:id="rId13"/>
              </a:rPr>
              <a:t>makaton</a:t>
            </a:r>
            <a:endParaRPr lang="en-GB" sz="2400" dirty="0">
              <a:latin typeface="Aharoni" panose="02010803020104030203" pitchFamily="2" charset="-79"/>
              <a:cs typeface="Aharoni" panose="02010803020104030203" pitchFamily="2" charset="-79"/>
            </a:endParaRPr>
          </a:p>
          <a:p>
            <a:r>
              <a:rPr lang="en-GB" sz="2400" dirty="0">
                <a:latin typeface="Aharoni" panose="02010803020104030203" pitchFamily="2" charset="-79"/>
                <a:cs typeface="Aharoni" panose="02010803020104030203" pitchFamily="2" charset="-79"/>
                <a:hlinkClick r:id="rId14"/>
              </a:rPr>
              <a:t>Empathy Day activities 2020</a:t>
            </a:r>
            <a:endParaRPr lang="en-GB" sz="2400" dirty="0">
              <a:latin typeface="Aharoni" panose="02010803020104030203" pitchFamily="2" charset="-79"/>
              <a:cs typeface="Aharoni" panose="02010803020104030203" pitchFamily="2" charset="-79"/>
            </a:endParaRPr>
          </a:p>
          <a:p>
            <a:r>
              <a:rPr lang="en-GB" sz="2400" dirty="0">
                <a:latin typeface="Aharoni" panose="02010803020104030203" pitchFamily="2" charset="-79"/>
                <a:cs typeface="Aharoni" panose="02010803020104030203" pitchFamily="2" charset="-79"/>
              </a:rPr>
              <a:t>Barnardos Breathing- attachment sent</a:t>
            </a:r>
          </a:p>
          <a:p>
            <a:endParaRPr lang="en-GB" sz="2400" dirty="0">
              <a:latin typeface="Aharoni" panose="02010803020104030203" pitchFamily="2" charset="-79"/>
              <a:cs typeface="Aharoni" panose="02010803020104030203" pitchFamily="2" charset="-79"/>
            </a:endParaRPr>
          </a:p>
          <a:p>
            <a:endParaRPr lang="en-GB" dirty="0"/>
          </a:p>
          <a:p>
            <a:endParaRPr lang="en-GB" dirty="0"/>
          </a:p>
          <a:p>
            <a:endParaRPr lang="en-GB" dirty="0"/>
          </a:p>
          <a:p>
            <a:endParaRPr lang="en-GB" dirty="0"/>
          </a:p>
        </p:txBody>
      </p:sp>
      <p:pic>
        <p:nvPicPr>
          <p:cNvPr id="2" name="Picture 1" descr="Table">
            <a:extLst>
              <a:ext uri="{FF2B5EF4-FFF2-40B4-BE49-F238E27FC236}">
                <a16:creationId xmlns:a16="http://schemas.microsoft.com/office/drawing/2014/main" id="{8E7C8FE5-D954-4440-B363-8E3E35F08528}"/>
              </a:ext>
              <a:ext uri="{C183D7F6-B498-43B3-948B-1728B52AA6E4}">
                <adec:decorative xmlns:adec="http://schemas.microsoft.com/office/drawing/2017/decorative" val="0"/>
              </a:ext>
            </a:extLst>
          </p:cNvPr>
          <p:cNvPicPr>
            <a:picLocks noChangeAspect="1"/>
          </p:cNvPicPr>
          <p:nvPr/>
        </p:nvPicPr>
        <p:blipFill>
          <a:blip r:embed="rId15"/>
          <a:stretch>
            <a:fillRect/>
          </a:stretch>
        </p:blipFill>
        <p:spPr>
          <a:xfrm>
            <a:off x="5671975" y="638175"/>
            <a:ext cx="6520026" cy="3714750"/>
          </a:xfrm>
          <a:prstGeom prst="rect">
            <a:avLst/>
          </a:prstGeom>
        </p:spPr>
      </p:pic>
      <p:sp>
        <p:nvSpPr>
          <p:cNvPr id="3" name="TextBox 2">
            <a:extLst>
              <a:ext uri="{FF2B5EF4-FFF2-40B4-BE49-F238E27FC236}">
                <a16:creationId xmlns:a16="http://schemas.microsoft.com/office/drawing/2014/main" id="{7D9E8C92-5F6F-4FB7-87CD-DC20C2944F20}"/>
              </a:ext>
            </a:extLst>
          </p:cNvPr>
          <p:cNvSpPr txBox="1"/>
          <p:nvPr/>
        </p:nvSpPr>
        <p:spPr>
          <a:xfrm>
            <a:off x="3043075" y="5286375"/>
            <a:ext cx="4691225" cy="1477328"/>
          </a:xfrm>
          <a:prstGeom prst="rect">
            <a:avLst/>
          </a:prstGeom>
          <a:noFill/>
        </p:spPr>
        <p:txBody>
          <a:bodyPr wrap="square" rtlCol="0">
            <a:spAutoFit/>
          </a:bodyPr>
          <a:lstStyle/>
          <a:p>
            <a:r>
              <a:rPr lang="en-GB" dirty="0"/>
              <a:t>Picture books suitable for older children</a:t>
            </a:r>
          </a:p>
          <a:p>
            <a:r>
              <a:rPr lang="en-GB" dirty="0">
                <a:hlinkClick r:id="rId16"/>
              </a:rPr>
              <a:t>Jacqueline Woodson Reads "The Day You Begin"</a:t>
            </a:r>
            <a:endParaRPr lang="en-GB" dirty="0"/>
          </a:p>
          <a:p>
            <a:r>
              <a:rPr lang="en-GB" dirty="0">
                <a:hlinkClick r:id="rId17"/>
              </a:rPr>
              <a:t>Alexis Deacon reads ‘</a:t>
            </a:r>
            <a:r>
              <a:rPr lang="en-GB" dirty="0" err="1">
                <a:hlinkClick r:id="rId17"/>
              </a:rPr>
              <a:t>Beegu</a:t>
            </a:r>
            <a:r>
              <a:rPr lang="en-GB" dirty="0">
                <a:hlinkClick r:id="rId17"/>
              </a:rPr>
              <a:t>’</a:t>
            </a:r>
            <a:endParaRPr lang="en-GB" dirty="0"/>
          </a:p>
          <a:p>
            <a:r>
              <a:rPr lang="en-GB" dirty="0">
                <a:hlinkClick r:id="rId18"/>
              </a:rPr>
              <a:t>Oprah Winfrey reads ‘Hula </a:t>
            </a:r>
            <a:r>
              <a:rPr lang="en-GB" dirty="0" err="1">
                <a:hlinkClick r:id="rId18"/>
              </a:rPr>
              <a:t>Hoopin</a:t>
            </a:r>
            <a:r>
              <a:rPr lang="en-GB" dirty="0">
                <a:hlinkClick r:id="rId18"/>
              </a:rPr>
              <a:t>’ Queen’</a:t>
            </a:r>
            <a:endParaRPr lang="en-GB" dirty="0"/>
          </a:p>
          <a:p>
            <a:r>
              <a:rPr lang="en-GB" dirty="0">
                <a:hlinkClick r:id="rId19"/>
              </a:rPr>
              <a:t>Sophie Helm reads ‘Super Duper You</a:t>
            </a:r>
            <a:endParaRPr lang="en-GB" dirty="0"/>
          </a:p>
        </p:txBody>
      </p:sp>
      <p:sp>
        <p:nvSpPr>
          <p:cNvPr id="4" name="TextBox 3">
            <a:extLst>
              <a:ext uri="{FF2B5EF4-FFF2-40B4-BE49-F238E27FC236}">
                <a16:creationId xmlns:a16="http://schemas.microsoft.com/office/drawing/2014/main" id="{31541D12-2B4F-4F98-9532-D8857A4F86F2}"/>
              </a:ext>
            </a:extLst>
          </p:cNvPr>
          <p:cNvSpPr txBox="1"/>
          <p:nvPr/>
        </p:nvSpPr>
        <p:spPr>
          <a:xfrm>
            <a:off x="7919875" y="5343435"/>
            <a:ext cx="4691224" cy="2031325"/>
          </a:xfrm>
          <a:prstGeom prst="rect">
            <a:avLst/>
          </a:prstGeom>
          <a:noFill/>
        </p:spPr>
        <p:txBody>
          <a:bodyPr wrap="square" rtlCol="0">
            <a:spAutoFit/>
          </a:bodyPr>
          <a:lstStyle/>
          <a:p>
            <a:r>
              <a:rPr lang="en-GB" dirty="0"/>
              <a:t>Extracts from chapter books</a:t>
            </a:r>
          </a:p>
          <a:p>
            <a:r>
              <a:rPr lang="en-GB" dirty="0"/>
              <a:t> </a:t>
            </a:r>
            <a:r>
              <a:rPr lang="en-GB" dirty="0">
                <a:hlinkClick r:id="rId20"/>
              </a:rPr>
              <a:t>Little Badman by Humza Arshad</a:t>
            </a:r>
            <a:endParaRPr lang="en-GB" dirty="0"/>
          </a:p>
          <a:p>
            <a:r>
              <a:rPr lang="en-GB" dirty="0">
                <a:hlinkClick r:id="rId21"/>
              </a:rPr>
              <a:t>The Secret Dragon | Ed Clarke</a:t>
            </a:r>
            <a:endParaRPr lang="en-GB" dirty="0"/>
          </a:p>
          <a:p>
            <a:r>
              <a:rPr lang="en-GB" dirty="0">
                <a:hlinkClick r:id="rId22"/>
              </a:rPr>
              <a:t>Build An Adventure Workshop | Jamie Littler</a:t>
            </a:r>
            <a:endParaRPr lang="en-GB" dirty="0"/>
          </a:p>
          <a:p>
            <a:endParaRPr lang="en-GB" dirty="0"/>
          </a:p>
          <a:p>
            <a:endParaRPr lang="en-GB" dirty="0"/>
          </a:p>
          <a:p>
            <a:endParaRPr lang="en-GB" dirty="0"/>
          </a:p>
        </p:txBody>
      </p:sp>
      <p:pic>
        <p:nvPicPr>
          <p:cNvPr id="6" name="Recorded Sound" descr="Play audio">
            <a:hlinkClick r:id="" action="ppaction://media"/>
            <a:extLst>
              <a:ext uri="{FF2B5EF4-FFF2-40B4-BE49-F238E27FC236}">
                <a16:creationId xmlns:a16="http://schemas.microsoft.com/office/drawing/2014/main" id="{31069EE3-A649-4ADF-8672-7E1B9B6868C3}"/>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3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37C34-D369-48E6-B0A2-7A521D0820D4}"/>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latin typeface="Aharoni" panose="02010803020104030203" pitchFamily="2" charset="-79"/>
                <a:cs typeface="Aharoni" panose="02010803020104030203" pitchFamily="2" charset="-79"/>
              </a:rPr>
              <a:t>Getting information, advice and guidance</a:t>
            </a:r>
            <a:br>
              <a:rPr lang="en-US" dirty="0">
                <a:latin typeface="Aharoni" panose="02010803020104030203" pitchFamily="2" charset="-79"/>
                <a:cs typeface="Aharoni" panose="02010803020104030203" pitchFamily="2" charset="-79"/>
              </a:rPr>
            </a:br>
            <a:endParaRPr lang="en-GB" dirty="0"/>
          </a:p>
        </p:txBody>
      </p:sp>
      <p:pic>
        <p:nvPicPr>
          <p:cNvPr id="6" name="Picture 5" descr="Individed poster">
            <a:extLst>
              <a:ext uri="{FF2B5EF4-FFF2-40B4-BE49-F238E27FC236}">
                <a16:creationId xmlns:a16="http://schemas.microsoft.com/office/drawing/2014/main" id="{9BF5077E-4C60-45D2-BE4F-52F4D56DF906}"/>
              </a:ext>
            </a:extLst>
          </p:cNvPr>
          <p:cNvPicPr>
            <a:picLocks noChangeAspect="1"/>
          </p:cNvPicPr>
          <p:nvPr/>
        </p:nvPicPr>
        <p:blipFill>
          <a:blip r:embed="rId5"/>
          <a:stretch>
            <a:fillRect/>
          </a:stretch>
        </p:blipFill>
        <p:spPr>
          <a:xfrm>
            <a:off x="119561" y="787775"/>
            <a:ext cx="8414701" cy="4371723"/>
          </a:xfrm>
          <a:prstGeom prst="rect">
            <a:avLst/>
          </a:prstGeom>
        </p:spPr>
      </p:pic>
      <p:sp>
        <p:nvSpPr>
          <p:cNvPr id="7" name="TextBox 6">
            <a:extLst>
              <a:ext uri="{FF2B5EF4-FFF2-40B4-BE49-F238E27FC236}">
                <a16:creationId xmlns:a16="http://schemas.microsoft.com/office/drawing/2014/main" id="{D638A1B3-A5B2-44EE-9BAA-C706C129F166}"/>
              </a:ext>
            </a:extLst>
          </p:cNvPr>
          <p:cNvSpPr txBox="1"/>
          <p:nvPr/>
        </p:nvSpPr>
        <p:spPr>
          <a:xfrm>
            <a:off x="8534263" y="4742204"/>
            <a:ext cx="3195105" cy="2031325"/>
          </a:xfrm>
          <a:prstGeom prst="rect">
            <a:avLst/>
          </a:prstGeom>
          <a:noFill/>
        </p:spPr>
        <p:txBody>
          <a:bodyPr wrap="none" rtlCol="0">
            <a:spAutoFit/>
          </a:bodyPr>
          <a:lstStyle/>
          <a:p>
            <a:r>
              <a:rPr lang="en-GB" dirty="0">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Welcome </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User </a:t>
            </a:r>
            <a:r>
              <a:rPr lang="en-GB" dirty="0">
                <a:latin typeface="Aharoni" panose="02010803020104030203" pitchFamily="2" charset="-79"/>
                <a:cs typeface="Aharoni" panose="02010803020104030203" pitchFamily="2" charset="-79"/>
                <a:hlinkClick r:id="rId7">
                  <a:extLst>
                    <a:ext uri="{A12FA001-AC4F-418D-AE19-62706E023703}">
                      <ahyp:hlinkClr xmlns:ahyp="http://schemas.microsoft.com/office/drawing/2018/hyperlinkcolor" val="tx"/>
                    </a:ext>
                  </a:extLst>
                </a:hlinkClick>
              </a:rPr>
              <a:t>guide</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hlinkClick r:id="rId8">
                  <a:extLst>
                    <a:ext uri="{A12FA001-AC4F-418D-AE19-62706E023703}">
                      <ahyp:hlinkClr xmlns:ahyp="http://schemas.microsoft.com/office/drawing/2018/hyperlinkcolor" val="tx"/>
                    </a:ext>
                  </a:extLst>
                </a:hlinkClick>
              </a:rPr>
              <a:t>Working with worry</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b="1" dirty="0">
                <a:latin typeface="Aharoni" panose="02010803020104030203" pitchFamily="2" charset="-79"/>
                <a:cs typeface="Aharoni" panose="02010803020104030203" pitchFamily="2" charset="-79"/>
                <a:hlinkClick r:id="rId9">
                  <a:extLst>
                    <a:ext uri="{A12FA001-AC4F-418D-AE19-62706E023703}">
                      <ahyp:hlinkClr xmlns:ahyp="http://schemas.microsoft.com/office/drawing/2018/hyperlinkcolor" val="tx"/>
                    </a:ext>
                  </a:extLst>
                </a:hlinkClick>
              </a:rPr>
              <a:t>Buana bunny’s worry story</a:t>
            </a:r>
            <a:endParaRPr lang="en-GB" b="1"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037068AE-B415-4C20-87AD-51D124ED4DBD}"/>
              </a:ext>
            </a:extLst>
          </p:cNvPr>
          <p:cNvSpPr txBox="1"/>
          <p:nvPr/>
        </p:nvSpPr>
        <p:spPr>
          <a:xfrm>
            <a:off x="0" y="84471"/>
            <a:ext cx="10131816"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dirty="0">
                <a:latin typeface="Aharoni" panose="02010803020104030203" pitchFamily="2" charset="-79"/>
                <a:cs typeface="Aharoni" panose="02010803020104030203" pitchFamily="2" charset="-79"/>
              </a:rPr>
              <a:t>Getting information, advice and guidance</a:t>
            </a:r>
          </a:p>
        </p:txBody>
      </p:sp>
      <p:pic>
        <p:nvPicPr>
          <p:cNvPr id="8" name="Picture 7" descr="Logo">
            <a:hlinkClick r:id="rId10"/>
            <a:extLst>
              <a:ext uri="{FF2B5EF4-FFF2-40B4-BE49-F238E27FC236}">
                <a16:creationId xmlns:a16="http://schemas.microsoft.com/office/drawing/2014/main" id="{4ADF7207-5C69-444A-8F44-76B3CA36E0D3}"/>
              </a:ext>
            </a:extLst>
          </p:cNvPr>
          <p:cNvPicPr>
            <a:picLocks noChangeAspect="1"/>
          </p:cNvPicPr>
          <p:nvPr/>
        </p:nvPicPr>
        <p:blipFill>
          <a:blip r:embed="rId11"/>
          <a:stretch>
            <a:fillRect/>
          </a:stretch>
        </p:blipFill>
        <p:spPr>
          <a:xfrm>
            <a:off x="10255624" y="98967"/>
            <a:ext cx="1936376" cy="2271699"/>
          </a:xfrm>
          <a:prstGeom prst="rect">
            <a:avLst/>
          </a:prstGeom>
        </p:spPr>
      </p:pic>
      <p:pic>
        <p:nvPicPr>
          <p:cNvPr id="2" name="Recorded Sound" descr="Play audio">
            <a:hlinkClick r:id="" action="ppaction://media"/>
            <a:extLst>
              <a:ext uri="{FF2B5EF4-FFF2-40B4-BE49-F238E27FC236}">
                <a16:creationId xmlns:a16="http://schemas.microsoft.com/office/drawing/2014/main" id="{517CC0BF-1ECD-4C26-9FD9-796B90B52F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7512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CE8884-824B-4335-8BD6-F7EC9C7F0FC4}"/>
              </a:ext>
            </a:extLst>
          </p:cNvPr>
          <p:cNvSpPr>
            <a:spLocks noGrp="1"/>
          </p:cNvSpPr>
          <p:nvPr>
            <p:ph type="title" idx="4294967295"/>
          </p:nvPr>
        </p:nvSpPr>
        <p:spPr>
          <a:xfrm>
            <a:off x="838200" y="-1149804"/>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Getting information, advice and guidance</a:t>
            </a:r>
            <a:endParaRPr lang="en-GB" dirty="0"/>
          </a:p>
        </p:txBody>
      </p:sp>
      <p:pic>
        <p:nvPicPr>
          <p:cNvPr id="2" name="Picture 1" descr="Just One Norfolk website">
            <a:extLst>
              <a:ext uri="{FF2B5EF4-FFF2-40B4-BE49-F238E27FC236}">
                <a16:creationId xmlns:a16="http://schemas.microsoft.com/office/drawing/2014/main" id="{7AFB805C-7815-403F-8838-853DB64287D5}"/>
              </a:ext>
            </a:extLst>
          </p:cNvPr>
          <p:cNvPicPr>
            <a:picLocks noChangeAspect="1"/>
          </p:cNvPicPr>
          <p:nvPr/>
        </p:nvPicPr>
        <p:blipFill rotWithShape="1">
          <a:blip r:embed="rId5"/>
          <a:srcRect b="16447"/>
          <a:stretch/>
        </p:blipFill>
        <p:spPr>
          <a:xfrm>
            <a:off x="0" y="-1"/>
            <a:ext cx="12192000" cy="5753101"/>
          </a:xfrm>
          <a:prstGeom prst="rect">
            <a:avLst/>
          </a:prstGeom>
        </p:spPr>
      </p:pic>
      <p:pic>
        <p:nvPicPr>
          <p:cNvPr id="6" name="Picture 5" descr="Logo">
            <a:extLst>
              <a:ext uri="{FF2B5EF4-FFF2-40B4-BE49-F238E27FC236}">
                <a16:creationId xmlns:a16="http://schemas.microsoft.com/office/drawing/2014/main" id="{D3B4AEC7-63E9-49F1-977A-5E4BE7701E71}"/>
              </a:ext>
            </a:extLst>
          </p:cNvPr>
          <p:cNvPicPr>
            <a:picLocks noChangeAspect="1"/>
          </p:cNvPicPr>
          <p:nvPr/>
        </p:nvPicPr>
        <p:blipFill rotWithShape="1">
          <a:blip r:embed="rId5"/>
          <a:srcRect t="84009"/>
          <a:stretch/>
        </p:blipFill>
        <p:spPr>
          <a:xfrm>
            <a:off x="0" y="5753100"/>
            <a:ext cx="12192000" cy="1101089"/>
          </a:xfrm>
          <a:prstGeom prst="rect">
            <a:avLst/>
          </a:prstGeom>
        </p:spPr>
      </p:pic>
      <p:pic>
        <p:nvPicPr>
          <p:cNvPr id="7" name="Picture 6" descr="website address">
            <a:hlinkClick r:id="rId6"/>
            <a:extLst>
              <a:ext uri="{FF2B5EF4-FFF2-40B4-BE49-F238E27FC236}">
                <a16:creationId xmlns:a16="http://schemas.microsoft.com/office/drawing/2014/main" id="{62A4ECDC-DCC2-491F-99B5-A30923595AEC}"/>
              </a:ext>
            </a:extLst>
          </p:cNvPr>
          <p:cNvPicPr>
            <a:picLocks noChangeAspect="1"/>
          </p:cNvPicPr>
          <p:nvPr/>
        </p:nvPicPr>
        <p:blipFill rotWithShape="1">
          <a:blip r:embed="rId5"/>
          <a:srcRect t="84009" r="48594"/>
          <a:stretch/>
        </p:blipFill>
        <p:spPr>
          <a:xfrm>
            <a:off x="0" y="5753099"/>
            <a:ext cx="6267450" cy="1101089"/>
          </a:xfrm>
          <a:prstGeom prst="rect">
            <a:avLst/>
          </a:prstGeom>
        </p:spPr>
      </p:pic>
      <p:pic>
        <p:nvPicPr>
          <p:cNvPr id="3" name="Recorded Sound" descr="Play audio">
            <a:hlinkClick r:id="" action="ppaction://media"/>
            <a:extLst>
              <a:ext uri="{FF2B5EF4-FFF2-40B4-BE49-F238E27FC236}">
                <a16:creationId xmlns:a16="http://schemas.microsoft.com/office/drawing/2014/main" id="{68D7E6B2-AF2C-4DFB-A223-2BA876FD1C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37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B56095-BF05-4AFD-A6FE-5B49C71191F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latin typeface="Aharoni" panose="02010803020104030203" pitchFamily="2" charset="-79"/>
                <a:cs typeface="Aharoni" panose="02010803020104030203" pitchFamily="2" charset="-79"/>
              </a:rPr>
              <a:t>What is the key message you will take away from today?</a:t>
            </a:r>
          </a:p>
        </p:txBody>
      </p:sp>
      <p:sp>
        <p:nvSpPr>
          <p:cNvPr id="4" name="TextBox 3">
            <a:extLst>
              <a:ext uri="{FF2B5EF4-FFF2-40B4-BE49-F238E27FC236}">
                <a16:creationId xmlns:a16="http://schemas.microsoft.com/office/drawing/2014/main" id="{822FD34F-BBA5-4B9C-B9E7-B0E2C0263F38}"/>
              </a:ext>
            </a:extLst>
          </p:cNvPr>
          <p:cNvSpPr txBox="1"/>
          <p:nvPr/>
        </p:nvSpPr>
        <p:spPr>
          <a:xfrm>
            <a:off x="0" y="-356652"/>
            <a:ext cx="6414652" cy="378565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600" dirty="0">
              <a:latin typeface="Aharoni" panose="02010803020104030203" pitchFamily="2" charset="-79"/>
              <a:cs typeface="Aharoni" panose="02010803020104030203" pitchFamily="2" charset="-79"/>
            </a:endParaRPr>
          </a:p>
          <a:p>
            <a:r>
              <a:rPr lang="en-GB" sz="2800" dirty="0">
                <a:latin typeface="Aharoni" panose="02010803020104030203" pitchFamily="2" charset="-79"/>
                <a:cs typeface="Aharoni" panose="02010803020104030203" pitchFamily="2" charset="-79"/>
              </a:rPr>
              <a:t>What is the key message you will take away from today?</a:t>
            </a:r>
          </a:p>
          <a:p>
            <a:endParaRPr lang="en-GB" sz="2800" dirty="0">
              <a:latin typeface="Aharoni" panose="02010803020104030203" pitchFamily="2" charset="-79"/>
              <a:cs typeface="Aharoni" panose="02010803020104030203" pitchFamily="2" charset="-79"/>
            </a:endParaRPr>
          </a:p>
          <a:p>
            <a:endParaRPr lang="en-GB" sz="2800" dirty="0">
              <a:latin typeface="Aharoni" panose="02010803020104030203" pitchFamily="2" charset="-79"/>
              <a:cs typeface="Aharoni" panose="02010803020104030203" pitchFamily="2" charset="-79"/>
            </a:endParaRPr>
          </a:p>
          <a:p>
            <a:r>
              <a:rPr lang="en-GB" sz="2800" dirty="0">
                <a:latin typeface="Aharoni" panose="02010803020104030203" pitchFamily="2" charset="-79"/>
                <a:cs typeface="Aharoni" panose="02010803020104030203" pitchFamily="2" charset="-79"/>
              </a:rPr>
              <a:t>What have you identified as your next step as a result of this session?</a:t>
            </a:r>
          </a:p>
          <a:p>
            <a:pPr algn="ctr"/>
            <a:endParaRPr lang="en-US" sz="3600" dirty="0">
              <a:latin typeface="Cooper Black"/>
            </a:endParaRPr>
          </a:p>
        </p:txBody>
      </p:sp>
      <p:pic>
        <p:nvPicPr>
          <p:cNvPr id="2" name="Picture 1">
            <a:extLst>
              <a:ext uri="{FF2B5EF4-FFF2-40B4-BE49-F238E27FC236}">
                <a16:creationId xmlns:a16="http://schemas.microsoft.com/office/drawing/2014/main" id="{B2C6C45D-8E80-49A6-9754-A82FDAF7D4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6000" y="2667000"/>
            <a:ext cx="5947445" cy="3952875"/>
          </a:xfrm>
          <a:prstGeom prst="rect">
            <a:avLst/>
          </a:prstGeom>
        </p:spPr>
      </p:pic>
      <p:pic>
        <p:nvPicPr>
          <p:cNvPr id="5" name="Picture 2">
            <a:extLst>
              <a:ext uri="{FF2B5EF4-FFF2-40B4-BE49-F238E27FC236}">
                <a16:creationId xmlns:a16="http://schemas.microsoft.com/office/drawing/2014/main" id="{2BFF1C86-4B79-4796-A96D-CF822DC5BCD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4402" y="123564"/>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descr="Play audio">
            <a:hlinkClick r:id="" action="ppaction://media"/>
            <a:extLst>
              <a:ext uri="{FF2B5EF4-FFF2-40B4-BE49-F238E27FC236}">
                <a16:creationId xmlns:a16="http://schemas.microsoft.com/office/drawing/2014/main" id="{3E061AB3-5608-4D99-BB53-1497E99DC5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969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CB811C-172B-4FE4-8852-A65FDEAB7C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SMILE dance challenge</a:t>
            </a:r>
            <a:br>
              <a:rPr lang="en-US" dirty="0">
                <a:latin typeface="Aharoni" panose="02010803020104030203" pitchFamily="2" charset="-79"/>
                <a:cs typeface="Aharoni" panose="02010803020104030203" pitchFamily="2" charset="-79"/>
              </a:rPr>
            </a:br>
            <a:endParaRPr lang="en-GB" dirty="0"/>
          </a:p>
        </p:txBody>
      </p:sp>
      <p:sp>
        <p:nvSpPr>
          <p:cNvPr id="4" name="TextBox 3">
            <a:extLst>
              <a:ext uri="{FF2B5EF4-FFF2-40B4-BE49-F238E27FC236}">
                <a16:creationId xmlns:a16="http://schemas.microsoft.com/office/drawing/2014/main" id="{822FD34F-BBA5-4B9C-B9E7-B0E2C0263F38}"/>
              </a:ext>
            </a:extLst>
          </p:cNvPr>
          <p:cNvSpPr txBox="1"/>
          <p:nvPr/>
        </p:nvSpPr>
        <p:spPr>
          <a:xfrm>
            <a:off x="2742018" y="141445"/>
            <a:ext cx="641465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dirty="0">
                <a:latin typeface="Aharoni" panose="02010803020104030203" pitchFamily="2" charset="-79"/>
                <a:cs typeface="Aharoni" panose="02010803020104030203" pitchFamily="2" charset="-79"/>
              </a:rPr>
              <a:t>SMILE dance challenge</a:t>
            </a:r>
          </a:p>
        </p:txBody>
      </p:sp>
      <p:pic>
        <p:nvPicPr>
          <p:cNvPr id="8" name="Picture 7" descr="Band Jam">
            <a:hlinkClick r:id="rId5"/>
            <a:extLst>
              <a:ext uri="{FF2B5EF4-FFF2-40B4-BE49-F238E27FC236}">
                <a16:creationId xmlns:a16="http://schemas.microsoft.com/office/drawing/2014/main" id="{147FBC6B-EB51-402F-BB67-1EF31BB71137}"/>
              </a:ext>
            </a:extLst>
          </p:cNvPr>
          <p:cNvPicPr>
            <a:picLocks noChangeAspect="1"/>
          </p:cNvPicPr>
          <p:nvPr/>
        </p:nvPicPr>
        <p:blipFill>
          <a:blip r:embed="rId6"/>
          <a:stretch>
            <a:fillRect/>
          </a:stretch>
        </p:blipFill>
        <p:spPr>
          <a:xfrm>
            <a:off x="314044" y="948859"/>
            <a:ext cx="2886075" cy="2895600"/>
          </a:xfrm>
          <a:prstGeom prst="rect">
            <a:avLst/>
          </a:prstGeom>
        </p:spPr>
      </p:pic>
      <p:pic>
        <p:nvPicPr>
          <p:cNvPr id="5" name="Picture 4" descr="Sunflower dancealong">
            <a:hlinkClick r:id="rId7"/>
            <a:extLst>
              <a:ext uri="{FF2B5EF4-FFF2-40B4-BE49-F238E27FC236}">
                <a16:creationId xmlns:a16="http://schemas.microsoft.com/office/drawing/2014/main" id="{41BD72DB-E5FB-431B-971A-75C588150478}"/>
              </a:ext>
            </a:extLst>
          </p:cNvPr>
          <p:cNvPicPr>
            <a:picLocks noChangeAspect="1"/>
          </p:cNvPicPr>
          <p:nvPr/>
        </p:nvPicPr>
        <p:blipFill>
          <a:blip r:embed="rId8"/>
          <a:stretch>
            <a:fillRect/>
          </a:stretch>
        </p:blipFill>
        <p:spPr>
          <a:xfrm>
            <a:off x="8229600" y="1915169"/>
            <a:ext cx="3903352" cy="1809262"/>
          </a:xfrm>
          <a:prstGeom prst="rect">
            <a:avLst/>
          </a:prstGeom>
        </p:spPr>
      </p:pic>
      <p:pic>
        <p:nvPicPr>
          <p:cNvPr id="7" name="Picture 6">
            <a:hlinkClick r:id="rId9"/>
            <a:extLst>
              <a:ext uri="{FF2B5EF4-FFF2-40B4-BE49-F238E27FC236}">
                <a16:creationId xmlns:a16="http://schemas.microsoft.com/office/drawing/2014/main" id="{4E70DCC3-417E-40D3-A78D-B1DEC9D4999C}"/>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048826" y="1833346"/>
            <a:ext cx="3592326" cy="1940835"/>
          </a:xfrm>
          <a:prstGeom prst="rect">
            <a:avLst/>
          </a:prstGeom>
        </p:spPr>
      </p:pic>
      <p:sp>
        <p:nvSpPr>
          <p:cNvPr id="6" name="Rectangle 5">
            <a:extLst>
              <a:ext uri="{FF2B5EF4-FFF2-40B4-BE49-F238E27FC236}">
                <a16:creationId xmlns:a16="http://schemas.microsoft.com/office/drawing/2014/main" id="{244C4A79-50FF-46F6-8F62-F99589875E1D}"/>
              </a:ext>
            </a:extLst>
          </p:cNvPr>
          <p:cNvSpPr/>
          <p:nvPr/>
        </p:nvSpPr>
        <p:spPr>
          <a:xfrm>
            <a:off x="7755914" y="4066806"/>
            <a:ext cx="4436086" cy="369332"/>
          </a:xfrm>
          <a:prstGeom prst="rect">
            <a:avLst/>
          </a:prstGeom>
        </p:spPr>
        <p:txBody>
          <a:bodyPr wrap="none">
            <a:spAutoFit/>
          </a:bodyPr>
          <a:lstStyle/>
          <a:p>
            <a:r>
              <a:rPr lang="en-GB" dirty="0" err="1">
                <a:hlinkClick r:id="rId11"/>
              </a:rPr>
              <a:t>Jerusalema</a:t>
            </a:r>
            <a:r>
              <a:rPr lang="en-GB" dirty="0">
                <a:hlinkClick r:id="rId11"/>
              </a:rPr>
              <a:t> Challenge - CTI </a:t>
            </a:r>
            <a:r>
              <a:rPr lang="en-GB" dirty="0" err="1">
                <a:hlinkClick r:id="rId11"/>
              </a:rPr>
              <a:t>Sénégal</a:t>
            </a:r>
            <a:r>
              <a:rPr lang="en-GB" dirty="0">
                <a:hlinkClick r:id="rId11"/>
              </a:rPr>
              <a:t> - YouTube</a:t>
            </a:r>
            <a:endParaRPr lang="en-GB" dirty="0"/>
          </a:p>
        </p:txBody>
      </p:sp>
      <p:pic>
        <p:nvPicPr>
          <p:cNvPr id="13" name="Picture 12" descr="Jerusalema dance challenge ">
            <a:hlinkClick r:id="rId12"/>
            <a:extLst>
              <a:ext uri="{FF2B5EF4-FFF2-40B4-BE49-F238E27FC236}">
                <a16:creationId xmlns:a16="http://schemas.microsoft.com/office/drawing/2014/main" id="{D35096D9-5A10-4A42-9778-F7F115299042}"/>
              </a:ext>
            </a:extLst>
          </p:cNvPr>
          <p:cNvPicPr>
            <a:picLocks noChangeAspect="1"/>
          </p:cNvPicPr>
          <p:nvPr/>
        </p:nvPicPr>
        <p:blipFill>
          <a:blip r:embed="rId13"/>
          <a:stretch>
            <a:fillRect/>
          </a:stretch>
        </p:blipFill>
        <p:spPr>
          <a:xfrm>
            <a:off x="3000000" y="3997643"/>
            <a:ext cx="4733925" cy="2628900"/>
          </a:xfrm>
          <a:prstGeom prst="rect">
            <a:avLst/>
          </a:prstGeom>
        </p:spPr>
      </p:pic>
      <p:pic>
        <p:nvPicPr>
          <p:cNvPr id="14" name="Picture 13" descr="Screen snap">
            <a:extLst>
              <a:ext uri="{FF2B5EF4-FFF2-40B4-BE49-F238E27FC236}">
                <a16:creationId xmlns:a16="http://schemas.microsoft.com/office/drawing/2014/main" id="{E9CA8DB6-285B-49F2-8A8B-D9F686895669}"/>
              </a:ext>
            </a:extLst>
          </p:cNvPr>
          <p:cNvPicPr>
            <a:picLocks noChangeAspect="1"/>
          </p:cNvPicPr>
          <p:nvPr/>
        </p:nvPicPr>
        <p:blipFill>
          <a:blip r:embed="rId14"/>
          <a:stretch>
            <a:fillRect/>
          </a:stretch>
        </p:blipFill>
        <p:spPr>
          <a:xfrm>
            <a:off x="8890240" y="4789125"/>
            <a:ext cx="2371725" cy="1328738"/>
          </a:xfrm>
          <a:prstGeom prst="rect">
            <a:avLst/>
          </a:prstGeom>
        </p:spPr>
      </p:pic>
      <p:sp>
        <p:nvSpPr>
          <p:cNvPr id="2" name="TextBox 1">
            <a:extLst>
              <a:ext uri="{FF2B5EF4-FFF2-40B4-BE49-F238E27FC236}">
                <a16:creationId xmlns:a16="http://schemas.microsoft.com/office/drawing/2014/main" id="{5C9E4806-68A6-4AAF-A5C9-0532C43BE4BE}"/>
              </a:ext>
            </a:extLst>
          </p:cNvPr>
          <p:cNvSpPr txBox="1"/>
          <p:nvPr/>
        </p:nvSpPr>
        <p:spPr>
          <a:xfrm>
            <a:off x="9874419" y="1289954"/>
            <a:ext cx="2419252" cy="923330"/>
          </a:xfrm>
          <a:prstGeom prst="rect">
            <a:avLst/>
          </a:prstGeom>
          <a:noFill/>
        </p:spPr>
        <p:txBody>
          <a:bodyPr wrap="none" rtlCol="0">
            <a:spAutoFit/>
          </a:bodyPr>
          <a:lstStyle/>
          <a:p>
            <a:r>
              <a:rPr lang="en-GB" b="1" dirty="0">
                <a:latin typeface="Aharoni" panose="02010803020104030203" pitchFamily="2" charset="-79"/>
                <a:cs typeface="Aharoni" panose="02010803020104030203" pitchFamily="2" charset="-79"/>
              </a:rPr>
              <a:t>Nurturing Wellbeing</a:t>
            </a:r>
          </a:p>
          <a:p>
            <a:r>
              <a:rPr lang="en-GB" dirty="0">
                <a:latin typeface="Aharoni" panose="02010803020104030203" pitchFamily="2" charset="-79"/>
                <a:cs typeface="Aharoni" panose="02010803020104030203" pitchFamily="2" charset="-79"/>
              </a:rPr>
              <a:t>@</a:t>
            </a:r>
            <a:r>
              <a:rPr lang="en-GB" dirty="0" err="1">
                <a:latin typeface="Aharoni" panose="02010803020104030203" pitchFamily="2" charset="-79"/>
                <a:cs typeface="Aharoni" panose="02010803020104030203" pitchFamily="2" charset="-79"/>
              </a:rPr>
              <a:t>SEL_Norfolk_Sch</a:t>
            </a:r>
            <a:endParaRPr lang="en-GB" dirty="0">
              <a:latin typeface="Aharoni" panose="02010803020104030203" pitchFamily="2" charset="-79"/>
              <a:cs typeface="Aharoni" panose="02010803020104030203" pitchFamily="2" charset="-79"/>
            </a:endParaRPr>
          </a:p>
          <a:p>
            <a:endParaRPr lang="en-GB" dirty="0"/>
          </a:p>
        </p:txBody>
      </p:sp>
      <p:pic>
        <p:nvPicPr>
          <p:cNvPr id="1026" name="Picture 2" descr="Image">
            <a:extLst>
              <a:ext uri="{FF2B5EF4-FFF2-40B4-BE49-F238E27FC236}">
                <a16:creationId xmlns:a16="http://schemas.microsoft.com/office/drawing/2014/main" id="{95753AD4-A256-45E8-9E65-1E17BAF1AE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84745" y="123393"/>
            <a:ext cx="1233487" cy="1233487"/>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descr="Play audio">
            <a:hlinkClick r:id="" action="ppaction://media"/>
            <a:extLst>
              <a:ext uri="{FF2B5EF4-FFF2-40B4-BE49-F238E27FC236}">
                <a16:creationId xmlns:a16="http://schemas.microsoft.com/office/drawing/2014/main" id="{0D4CDFD5-E3D1-4715-818A-D445F95036D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94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5D5E5D-250F-4DDE-A2E5-27CA6023C7D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Social and Emotional Learning- SEL</a:t>
            </a:r>
            <a:br>
              <a:rPr lang="en-US" dirty="0">
                <a:latin typeface="Aharoni" panose="02010803020104030203" pitchFamily="2" charset="-79"/>
                <a:cs typeface="Aharoni" panose="02010803020104030203" pitchFamily="2" charset="-79"/>
              </a:rPr>
            </a:br>
            <a:endParaRPr lang="en-GB" dirty="0"/>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0" y="160882"/>
            <a:ext cx="11057076" cy="998537"/>
          </a:xfrm>
        </p:spPr>
        <p:txBody>
          <a:bodyPr>
            <a:noAutofit/>
          </a:bodyPr>
          <a:lstStyle/>
          <a:p>
            <a:r>
              <a:rPr lang="en-US" sz="3200" dirty="0">
                <a:latin typeface="Aharoni" panose="02010803020104030203" pitchFamily="2" charset="-79"/>
                <a:cs typeface="Aharoni" panose="02010803020104030203" pitchFamily="2" charset="-79"/>
              </a:rPr>
              <a:t>Social and Emotional Learning- SEL</a:t>
            </a:r>
          </a:p>
        </p:txBody>
      </p:sp>
      <p:sp>
        <p:nvSpPr>
          <p:cNvPr id="5" name="Rectangle 4">
            <a:extLst>
              <a:ext uri="{FF2B5EF4-FFF2-40B4-BE49-F238E27FC236}">
                <a16:creationId xmlns:a16="http://schemas.microsoft.com/office/drawing/2014/main" id="{764E216C-C3AA-4337-B5D0-D1258037E981}"/>
              </a:ext>
            </a:extLst>
          </p:cNvPr>
          <p:cNvSpPr/>
          <p:nvPr/>
        </p:nvSpPr>
        <p:spPr>
          <a:xfrm>
            <a:off x="537183" y="1083385"/>
            <a:ext cx="6096000" cy="3693319"/>
          </a:xfrm>
          <a:prstGeom prst="rect">
            <a:avLst/>
          </a:prstGeom>
        </p:spPr>
        <p:txBody>
          <a:bodyPr>
            <a:spAutoFit/>
          </a:bodyPr>
          <a:lstStyle/>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Understand how you are feeling, how others might be feeling </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Putting feelings into words</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The ability to calm oneself down when feeling highly emotionally aroused</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Planning ahead and considering the effects of your behaviour on others</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Developing greater empathy/compassion for others</a:t>
            </a:r>
          </a:p>
        </p:txBody>
      </p:sp>
      <p:sp>
        <p:nvSpPr>
          <p:cNvPr id="6" name="Rectangle 5">
            <a:extLst>
              <a:ext uri="{FF2B5EF4-FFF2-40B4-BE49-F238E27FC236}">
                <a16:creationId xmlns:a16="http://schemas.microsoft.com/office/drawing/2014/main" id="{9653EC94-97F9-433D-8179-4C2DB8C5A7DC}"/>
              </a:ext>
            </a:extLst>
          </p:cNvPr>
          <p:cNvSpPr/>
          <p:nvPr/>
        </p:nvSpPr>
        <p:spPr>
          <a:xfrm>
            <a:off x="2741976" y="5800015"/>
            <a:ext cx="9450024" cy="584775"/>
          </a:xfrm>
          <a:prstGeom prst="rect">
            <a:avLst/>
          </a:prstGeom>
        </p:spPr>
        <p:txBody>
          <a:bodyPr wrap="none">
            <a:spAutoFit/>
          </a:bodyPr>
          <a:lstStyle/>
          <a:p>
            <a:pPr marL="609600" indent="-609600" algn="ctr"/>
            <a:r>
              <a:rPr lang="ja-JP" altLang="en-US" sz="3200" b="1" dirty="0">
                <a:solidFill>
                  <a:srgbClr val="0070C0"/>
                </a:solidFill>
                <a:latin typeface="Aharoni" panose="02010803020104030203" pitchFamily="2" charset="-79"/>
                <a:cs typeface="Aharoni" panose="02010803020104030203" pitchFamily="2" charset="-79"/>
              </a:rPr>
              <a:t>“</a:t>
            </a:r>
            <a:r>
              <a:rPr lang="en-US" sz="3200" b="1" dirty="0">
                <a:solidFill>
                  <a:srgbClr val="0070C0"/>
                </a:solidFill>
                <a:latin typeface="Aharoni" panose="02010803020104030203" pitchFamily="2" charset="-79"/>
                <a:cs typeface="Aharoni" panose="02010803020104030203" pitchFamily="2" charset="-79"/>
              </a:rPr>
              <a:t>Treat Others the Way you Want to Be Treated</a:t>
            </a:r>
            <a:r>
              <a:rPr lang="ja-JP" altLang="en-US" sz="3200" b="1" dirty="0">
                <a:solidFill>
                  <a:srgbClr val="0070C0"/>
                </a:solidFill>
                <a:latin typeface="Aharoni" panose="02010803020104030203" pitchFamily="2" charset="-79"/>
                <a:cs typeface="Aharoni" panose="02010803020104030203" pitchFamily="2" charset="-79"/>
              </a:rPr>
              <a:t>”</a:t>
            </a:r>
            <a:endParaRPr lang="en-US" sz="3200" b="1" dirty="0">
              <a:solidFill>
                <a:srgbClr val="0070C0"/>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601FCF94-7943-4349-9557-22C6EEE19817}"/>
              </a:ext>
              <a:ext uri="{C183D7F6-B498-43B3-948B-1728B52AA6E4}">
                <adec:decorative xmlns:adec="http://schemas.microsoft.com/office/drawing/2017/decorative" val="1"/>
              </a:ext>
            </a:extLst>
          </p:cNvPr>
          <p:cNvPicPr>
            <a:picLocks noChangeAspect="1"/>
          </p:cNvPicPr>
          <p:nvPr/>
        </p:nvPicPr>
        <p:blipFill rotWithShape="1">
          <a:blip r:embed="rId3"/>
          <a:srcRect l="2850" t="5098" r="2803" b="3137"/>
          <a:stretch/>
        </p:blipFill>
        <p:spPr>
          <a:xfrm>
            <a:off x="6710855" y="160882"/>
            <a:ext cx="5481145" cy="5628290"/>
          </a:xfrm>
          <a:prstGeom prst="rect">
            <a:avLst/>
          </a:prstGeom>
        </p:spPr>
      </p:pic>
    </p:spTree>
    <p:extLst>
      <p:ext uri="{BB962C8B-B14F-4D97-AF65-F5344CB8AC3E}">
        <p14:creationId xmlns:p14="http://schemas.microsoft.com/office/powerpoint/2010/main" val="426716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6A122-A07A-4DC4-9917-76EF29255C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latin typeface="Aharoni" panose="02010803020104030203" pitchFamily="2" charset="-79"/>
                <a:cs typeface="Aharoni" panose="02010803020104030203" pitchFamily="2" charset="-79"/>
              </a:rPr>
              <a:t>Whole school approach</a:t>
            </a:r>
          </a:p>
        </p:txBody>
      </p:sp>
      <p:graphicFrame>
        <p:nvGraphicFramePr>
          <p:cNvPr id="4" name="Diagram 3" descr="Element of a WSA">
            <a:extLst>
              <a:ext uri="{FF2B5EF4-FFF2-40B4-BE49-F238E27FC236}">
                <a16:creationId xmlns:a16="http://schemas.microsoft.com/office/drawing/2014/main" id="{28668E45-898B-41DB-922C-FDF5CFCE4A2B}"/>
              </a:ext>
            </a:extLst>
          </p:cNvPr>
          <p:cNvGraphicFramePr/>
          <p:nvPr>
            <p:extLst>
              <p:ext uri="{D42A27DB-BD31-4B8C-83A1-F6EECF244321}">
                <p14:modId xmlns:p14="http://schemas.microsoft.com/office/powerpoint/2010/main" val="3731996356"/>
              </p:ext>
            </p:extLst>
          </p:nvPr>
        </p:nvGraphicFramePr>
        <p:xfrm>
          <a:off x="945541" y="0"/>
          <a:ext cx="10300917" cy="6731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303FD11-4F4D-4C32-A697-2EA3ECA51A11}"/>
              </a:ext>
            </a:extLst>
          </p:cNvPr>
          <p:cNvSpPr txBox="1"/>
          <p:nvPr/>
        </p:nvSpPr>
        <p:spPr>
          <a:xfrm>
            <a:off x="125261" y="300625"/>
            <a:ext cx="2864762" cy="830997"/>
          </a:xfrm>
          <a:prstGeom prst="rect">
            <a:avLst/>
          </a:prstGeom>
          <a:noFill/>
        </p:spPr>
        <p:txBody>
          <a:bodyPr wrap="square" rtlCol="0">
            <a:spAutoFit/>
          </a:bodyPr>
          <a:lstStyle/>
          <a:p>
            <a:r>
              <a:rPr lang="en-GB" sz="2400" dirty="0">
                <a:latin typeface="Aharoni" panose="02010803020104030203" pitchFamily="2" charset="-79"/>
                <a:cs typeface="Aharoni" panose="02010803020104030203" pitchFamily="2" charset="-79"/>
              </a:rPr>
              <a:t>Whole school approach</a:t>
            </a:r>
          </a:p>
        </p:txBody>
      </p:sp>
    </p:spTree>
    <p:extLst>
      <p:ext uri="{BB962C8B-B14F-4D97-AF65-F5344CB8AC3E}">
        <p14:creationId xmlns:p14="http://schemas.microsoft.com/office/powerpoint/2010/main" val="390575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2D9E2A-FE51-4EC5-A70F-99B4A330223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latin typeface="Aharoni" panose="02010803020104030203" pitchFamily="2" charset="-79"/>
                <a:cs typeface="Aharoni" panose="02010803020104030203" pitchFamily="2" charset="-79"/>
              </a:rPr>
              <a:t>What were your wellbeing wins?</a:t>
            </a:r>
            <a:br>
              <a:rPr lang="en-GB" dirty="0">
                <a:latin typeface="Aharoni" panose="02010803020104030203" pitchFamily="2" charset="-79"/>
                <a:cs typeface="Aharoni" panose="02010803020104030203" pitchFamily="2" charset="-79"/>
              </a:rPr>
            </a:br>
            <a:endParaRPr lang="en-GB" dirty="0"/>
          </a:p>
        </p:txBody>
      </p:sp>
      <p:sp>
        <p:nvSpPr>
          <p:cNvPr id="2" name="TextBox 1">
            <a:extLst>
              <a:ext uri="{FF2B5EF4-FFF2-40B4-BE49-F238E27FC236}">
                <a16:creationId xmlns:a16="http://schemas.microsoft.com/office/drawing/2014/main" id="{A98193FA-A107-4F22-B722-4C483410A3DA}"/>
              </a:ext>
            </a:extLst>
          </p:cNvPr>
          <p:cNvSpPr txBox="1"/>
          <p:nvPr/>
        </p:nvSpPr>
        <p:spPr>
          <a:xfrm>
            <a:off x="2446577" y="395310"/>
            <a:ext cx="8246168" cy="707886"/>
          </a:xfrm>
          <a:prstGeom prst="rect">
            <a:avLst/>
          </a:prstGeom>
          <a:noFill/>
        </p:spPr>
        <p:txBody>
          <a:bodyPr wrap="none" rtlCol="0">
            <a:spAutoFit/>
          </a:bodyPr>
          <a:lstStyle/>
          <a:p>
            <a:r>
              <a:rPr lang="en-GB" sz="4000" dirty="0">
                <a:latin typeface="Aharoni" panose="02010803020104030203" pitchFamily="2" charset="-79"/>
                <a:cs typeface="Aharoni" panose="02010803020104030203" pitchFamily="2" charset="-79"/>
              </a:rPr>
              <a:t>What were your wellbeing wins?</a:t>
            </a:r>
          </a:p>
        </p:txBody>
      </p:sp>
      <p:pic>
        <p:nvPicPr>
          <p:cNvPr id="6" name="Picture 5">
            <a:extLst>
              <a:ext uri="{FF2B5EF4-FFF2-40B4-BE49-F238E27FC236}">
                <a16:creationId xmlns:a16="http://schemas.microsoft.com/office/drawing/2014/main" id="{1B053147-3393-4D23-80CF-F531F5D291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48000" y="1103196"/>
            <a:ext cx="7858125" cy="5505450"/>
          </a:xfrm>
          <a:prstGeom prst="rect">
            <a:avLst/>
          </a:prstGeom>
        </p:spPr>
      </p:pic>
      <p:pic>
        <p:nvPicPr>
          <p:cNvPr id="5" name="Recorded Sound" descr="audio play">
            <a:hlinkClick r:id="" action="ppaction://media"/>
            <a:extLst>
              <a:ext uri="{FF2B5EF4-FFF2-40B4-BE49-F238E27FC236}">
                <a16:creationId xmlns:a16="http://schemas.microsoft.com/office/drawing/2014/main" id="{40EE82C4-55A8-4D36-A8C2-BB13F8C706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64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3FC27-FF3A-4E12-9D05-DF2DBEB180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Childhood trauma and the brain</a:t>
            </a:r>
          </a:p>
        </p:txBody>
      </p:sp>
      <p:pic>
        <p:nvPicPr>
          <p:cNvPr id="7" name="Picture 6" descr="Logo picture">
            <a:hlinkClick r:id="rId5"/>
            <a:extLst>
              <a:ext uri="{FF2B5EF4-FFF2-40B4-BE49-F238E27FC236}">
                <a16:creationId xmlns:a16="http://schemas.microsoft.com/office/drawing/2014/main" id="{1B5010B9-CC8B-4701-A864-716F1A48949A}"/>
              </a:ext>
            </a:extLst>
          </p:cNvPr>
          <p:cNvPicPr>
            <a:picLocks noChangeAspect="1"/>
          </p:cNvPicPr>
          <p:nvPr/>
        </p:nvPicPr>
        <p:blipFill>
          <a:blip r:embed="rId6"/>
          <a:stretch>
            <a:fillRect/>
          </a:stretch>
        </p:blipFill>
        <p:spPr>
          <a:xfrm>
            <a:off x="460674" y="515222"/>
            <a:ext cx="5772150" cy="971550"/>
          </a:xfrm>
          <a:prstGeom prst="rect">
            <a:avLst/>
          </a:prstGeom>
        </p:spPr>
      </p:pic>
      <p:sp>
        <p:nvSpPr>
          <p:cNvPr id="3" name="TextBox 2">
            <a:extLst>
              <a:ext uri="{FF2B5EF4-FFF2-40B4-BE49-F238E27FC236}">
                <a16:creationId xmlns:a16="http://schemas.microsoft.com/office/drawing/2014/main" id="{71C26F8A-13B4-4A6B-8710-BB65FF1C5D65}"/>
              </a:ext>
            </a:extLst>
          </p:cNvPr>
          <p:cNvSpPr txBox="1"/>
          <p:nvPr/>
        </p:nvSpPr>
        <p:spPr>
          <a:xfrm>
            <a:off x="460674" y="2080591"/>
            <a:ext cx="5612295" cy="2585323"/>
          </a:xfrm>
          <a:prstGeom prst="rect">
            <a:avLst/>
          </a:prstGeom>
          <a:noFill/>
        </p:spPr>
        <p:txBody>
          <a:bodyPr wrap="square" rtlCol="0">
            <a:spAutoFit/>
          </a:bodyPr>
          <a:lstStyle/>
          <a:p>
            <a:r>
              <a:rPr lang="en-GB" dirty="0">
                <a:latin typeface="Aharoni" panose="02010803020104030203" pitchFamily="2" charset="-79"/>
                <a:cs typeface="Aharoni" panose="02010803020104030203" pitchFamily="2" charset="-79"/>
              </a:rPr>
              <a:t>Household and family adversity</a:t>
            </a:r>
          </a:p>
          <a:p>
            <a:r>
              <a:rPr lang="en-GB" dirty="0">
                <a:latin typeface="Aharoni" panose="02010803020104030203" pitchFamily="2" charset="-79"/>
                <a:cs typeface="Aharoni" panose="02010803020104030203" pitchFamily="2" charset="-79"/>
              </a:rPr>
              <a:t>Inhuman treatment</a:t>
            </a:r>
          </a:p>
          <a:p>
            <a:r>
              <a:rPr lang="en-GB" dirty="0">
                <a:latin typeface="Aharoni" panose="02010803020104030203" pitchFamily="2" charset="-79"/>
                <a:cs typeface="Aharoni" panose="02010803020104030203" pitchFamily="2" charset="-79"/>
              </a:rPr>
              <a:t>Adult responsibilities</a:t>
            </a:r>
          </a:p>
          <a:p>
            <a:r>
              <a:rPr lang="en-GB" dirty="0">
                <a:latin typeface="Aharoni" panose="02010803020104030203" pitchFamily="2" charset="-79"/>
                <a:cs typeface="Aharoni" panose="02010803020104030203" pitchFamily="2" charset="-79"/>
              </a:rPr>
              <a:t>Violence and coercion</a:t>
            </a:r>
          </a:p>
          <a:p>
            <a:r>
              <a:rPr lang="en-GB" dirty="0">
                <a:latin typeface="Aharoni" panose="02010803020104030203" pitchFamily="2" charset="-79"/>
                <a:cs typeface="Aharoni" panose="02010803020104030203" pitchFamily="2" charset="-79"/>
              </a:rPr>
              <a:t>Bereavement and survivorship</a:t>
            </a:r>
          </a:p>
          <a:p>
            <a:r>
              <a:rPr lang="en-GB" dirty="0">
                <a:latin typeface="Aharoni" panose="02010803020104030203" pitchFamily="2" charset="-79"/>
                <a:cs typeface="Aharoni" panose="02010803020104030203" pitchFamily="2" charset="-79"/>
              </a:rPr>
              <a:t>Maltreatment</a:t>
            </a:r>
          </a:p>
          <a:p>
            <a:r>
              <a:rPr lang="en-GB" dirty="0">
                <a:latin typeface="Aharoni" panose="02010803020104030203" pitchFamily="2" charset="-79"/>
                <a:cs typeface="Aharoni" panose="02010803020104030203" pitchFamily="2" charset="-79"/>
              </a:rPr>
              <a:t>Adjustment</a:t>
            </a:r>
          </a:p>
          <a:p>
            <a:r>
              <a:rPr lang="en-GB" dirty="0">
                <a:latin typeface="Aharoni" panose="02010803020104030203" pitchFamily="2" charset="-79"/>
                <a:cs typeface="Aharoni" panose="02010803020104030203" pitchFamily="2" charset="-79"/>
              </a:rPr>
              <a:t>Prejudice</a:t>
            </a:r>
          </a:p>
          <a:p>
            <a:endParaRPr lang="en-GB" dirty="0"/>
          </a:p>
        </p:txBody>
      </p:sp>
      <p:pic>
        <p:nvPicPr>
          <p:cNvPr id="6" name="Picture 5" descr="Elements of trauma">
            <a:extLst>
              <a:ext uri="{FF2B5EF4-FFF2-40B4-BE49-F238E27FC236}">
                <a16:creationId xmlns:a16="http://schemas.microsoft.com/office/drawing/2014/main" id="{032A1006-DDF4-4F72-AE34-5AA5F794D952}"/>
              </a:ext>
            </a:extLst>
          </p:cNvPr>
          <p:cNvPicPr>
            <a:picLocks noChangeAspect="1"/>
          </p:cNvPicPr>
          <p:nvPr/>
        </p:nvPicPr>
        <p:blipFill rotWithShape="1">
          <a:blip r:embed="rId7"/>
          <a:srcRect l="8179" t="5399" r="2707" b="2112"/>
          <a:stretch/>
        </p:blipFill>
        <p:spPr>
          <a:xfrm>
            <a:off x="6438900" y="147407"/>
            <a:ext cx="5753100" cy="5738535"/>
          </a:xfrm>
          <a:prstGeom prst="rect">
            <a:avLst/>
          </a:prstGeom>
        </p:spPr>
      </p:pic>
      <p:pic>
        <p:nvPicPr>
          <p:cNvPr id="2" name="Recorded Sound" descr="Play audio">
            <a:hlinkClick r:id="" action="ppaction://media"/>
            <a:extLst>
              <a:ext uri="{FF2B5EF4-FFF2-40B4-BE49-F238E27FC236}">
                <a16:creationId xmlns:a16="http://schemas.microsoft.com/office/drawing/2014/main" id="{2D15AE45-5158-4918-8189-534A1643EE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38507" y="5423749"/>
            <a:ext cx="609600" cy="609600"/>
          </a:xfrm>
          <a:prstGeom prst="rect">
            <a:avLst/>
          </a:prstGeom>
        </p:spPr>
      </p:pic>
    </p:spTree>
    <p:extLst>
      <p:ext uri="{BB962C8B-B14F-4D97-AF65-F5344CB8AC3E}">
        <p14:creationId xmlns:p14="http://schemas.microsoft.com/office/powerpoint/2010/main" val="39653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614003-D367-4A47-AE19-7A12D946F02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latin typeface="Aharoni" panose="02010803020104030203" pitchFamily="2" charset="-79"/>
                <a:cs typeface="Aharoni" panose="02010803020104030203" pitchFamily="2" charset="-79"/>
              </a:rPr>
              <a:t>As educators our duty</a:t>
            </a:r>
            <a:endParaRPr lang="en-GB" dirty="0"/>
          </a:p>
        </p:txBody>
      </p:sp>
      <p:sp>
        <p:nvSpPr>
          <p:cNvPr id="3" name="Rectangle 2">
            <a:extLst>
              <a:ext uri="{FF2B5EF4-FFF2-40B4-BE49-F238E27FC236}">
                <a16:creationId xmlns:a16="http://schemas.microsoft.com/office/drawing/2014/main" id="{2E42323F-2139-4739-ACD1-36F4628FEC51}"/>
              </a:ext>
            </a:extLst>
          </p:cNvPr>
          <p:cNvSpPr/>
          <p:nvPr/>
        </p:nvSpPr>
        <p:spPr>
          <a:xfrm>
            <a:off x="0" y="57430"/>
            <a:ext cx="10473446" cy="1077218"/>
          </a:xfrm>
          <a:prstGeom prst="rect">
            <a:avLst/>
          </a:prstGeom>
        </p:spPr>
        <p:txBody>
          <a:bodyPr wrap="square">
            <a:spAutoFit/>
          </a:bodyPr>
          <a:lstStyle/>
          <a:p>
            <a:r>
              <a:rPr lang="en-GB" sz="3200" dirty="0">
                <a:latin typeface="Aharoni" panose="02010803020104030203" pitchFamily="2" charset="-79"/>
                <a:cs typeface="Aharoni" panose="02010803020104030203" pitchFamily="2" charset="-79"/>
              </a:rPr>
              <a:t>As educators it is our duty to ensure our schools are places where no one experiences prejudice</a:t>
            </a:r>
          </a:p>
        </p:txBody>
      </p:sp>
      <p:pic>
        <p:nvPicPr>
          <p:cNvPr id="4" name="Picture 3" descr="54% bullied">
            <a:hlinkClick r:id="rId5"/>
            <a:extLst>
              <a:ext uri="{FF2B5EF4-FFF2-40B4-BE49-F238E27FC236}">
                <a16:creationId xmlns:a16="http://schemas.microsoft.com/office/drawing/2014/main" id="{0DAE21DC-94EA-491D-A026-7F61FFBE58C1}"/>
              </a:ext>
            </a:extLst>
          </p:cNvPr>
          <p:cNvPicPr>
            <a:picLocks noChangeAspect="1"/>
          </p:cNvPicPr>
          <p:nvPr/>
        </p:nvPicPr>
        <p:blipFill>
          <a:blip r:embed="rId6"/>
          <a:stretch>
            <a:fillRect/>
          </a:stretch>
        </p:blipFill>
        <p:spPr>
          <a:xfrm>
            <a:off x="1902075" y="1134648"/>
            <a:ext cx="6562725" cy="3690286"/>
          </a:xfrm>
          <a:prstGeom prst="rect">
            <a:avLst/>
          </a:prstGeom>
        </p:spPr>
      </p:pic>
      <p:sp>
        <p:nvSpPr>
          <p:cNvPr id="2" name="Rectangle 1">
            <a:extLst>
              <a:ext uri="{FF2B5EF4-FFF2-40B4-BE49-F238E27FC236}">
                <a16:creationId xmlns:a16="http://schemas.microsoft.com/office/drawing/2014/main" id="{33A9C682-0302-471F-A88E-3C678D4ABA7D}"/>
              </a:ext>
            </a:extLst>
          </p:cNvPr>
          <p:cNvSpPr/>
          <p:nvPr/>
        </p:nvSpPr>
        <p:spPr>
          <a:xfrm>
            <a:off x="2576512" y="5031507"/>
            <a:ext cx="6096000" cy="923330"/>
          </a:xfrm>
          <a:prstGeom prst="rect">
            <a:avLst/>
          </a:prstGeom>
        </p:spPr>
        <p:txBody>
          <a:bodyPr>
            <a:spAutoFit/>
          </a:bodyPr>
          <a:lstStyle/>
          <a:p>
            <a:r>
              <a:rPr lang="en-GB" dirty="0">
                <a:latin typeface="Aharoni" panose="02010803020104030203" pitchFamily="2" charset="-79"/>
                <a:cs typeface="Aharoni" panose="02010803020104030203" pitchFamily="2" charset="-79"/>
                <a:hlinkClick r:id="rId7">
                  <a:extLst>
                    <a:ext uri="{A12FA001-AC4F-418D-AE19-62706E023703}">
                      <ahyp:hlinkClr xmlns:ahyp="http://schemas.microsoft.com/office/drawing/2018/hyperlinkcolor" val="tx"/>
                    </a:ext>
                  </a:extLst>
                </a:hlinkClick>
              </a:rPr>
              <a:t>How can we stop prejudice-based bullying in schools? | Equality and Human Rights Commission (equalityhumanrights.com)</a:t>
            </a:r>
            <a:endParaRPr lang="en-GB" dirty="0">
              <a:latin typeface="Aharoni" panose="02010803020104030203" pitchFamily="2" charset="-79"/>
              <a:cs typeface="Aharoni" panose="02010803020104030203" pitchFamily="2" charset="-79"/>
            </a:endParaRPr>
          </a:p>
        </p:txBody>
      </p:sp>
      <p:pic>
        <p:nvPicPr>
          <p:cNvPr id="7" name="Picture 6" descr="Poster">
            <a:hlinkClick r:id="rId8"/>
            <a:extLst>
              <a:ext uri="{FF2B5EF4-FFF2-40B4-BE49-F238E27FC236}">
                <a16:creationId xmlns:a16="http://schemas.microsoft.com/office/drawing/2014/main" id="{BC02B655-59F6-4D46-BAA3-91282F93BFFD}"/>
              </a:ext>
            </a:extLst>
          </p:cNvPr>
          <p:cNvPicPr>
            <a:picLocks noChangeAspect="1"/>
          </p:cNvPicPr>
          <p:nvPr/>
        </p:nvPicPr>
        <p:blipFill>
          <a:blip r:embed="rId9"/>
          <a:stretch>
            <a:fillRect/>
          </a:stretch>
        </p:blipFill>
        <p:spPr>
          <a:xfrm>
            <a:off x="9938220" y="609882"/>
            <a:ext cx="2253780" cy="3162019"/>
          </a:xfrm>
          <a:prstGeom prst="rect">
            <a:avLst/>
          </a:prstGeom>
        </p:spPr>
      </p:pic>
      <p:pic>
        <p:nvPicPr>
          <p:cNvPr id="6" name="Picture 5">
            <a:extLst>
              <a:ext uri="{FF2B5EF4-FFF2-40B4-BE49-F238E27FC236}">
                <a16:creationId xmlns:a16="http://schemas.microsoft.com/office/drawing/2014/main" id="{84E8D649-6CEE-44EF-AA07-5F8DCF11BCF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675649" y="3771901"/>
            <a:ext cx="3516351" cy="419100"/>
          </a:xfrm>
          <a:prstGeom prst="rect">
            <a:avLst/>
          </a:prstGeom>
        </p:spPr>
      </p:pic>
      <p:pic>
        <p:nvPicPr>
          <p:cNvPr id="5" name="Picture 4" descr="27% discrimination">
            <a:extLst>
              <a:ext uri="{FF2B5EF4-FFF2-40B4-BE49-F238E27FC236}">
                <a16:creationId xmlns:a16="http://schemas.microsoft.com/office/drawing/2014/main" id="{BBE98CD3-256B-45F2-AE20-A2C153DAA3D7}"/>
              </a:ext>
            </a:extLst>
          </p:cNvPr>
          <p:cNvPicPr>
            <a:picLocks noChangeAspect="1"/>
          </p:cNvPicPr>
          <p:nvPr/>
        </p:nvPicPr>
        <p:blipFill>
          <a:blip r:embed="rId11"/>
          <a:stretch>
            <a:fillRect/>
          </a:stretch>
        </p:blipFill>
        <p:spPr>
          <a:xfrm>
            <a:off x="9094210" y="4191001"/>
            <a:ext cx="2909455" cy="2667000"/>
          </a:xfrm>
          <a:prstGeom prst="rect">
            <a:avLst/>
          </a:prstGeom>
        </p:spPr>
      </p:pic>
      <p:pic>
        <p:nvPicPr>
          <p:cNvPr id="8" name="Recorded Sound" descr="Play audio">
            <a:hlinkClick r:id="" action="ppaction://media"/>
            <a:extLst>
              <a:ext uri="{FF2B5EF4-FFF2-40B4-BE49-F238E27FC236}">
                <a16:creationId xmlns:a16="http://schemas.microsoft.com/office/drawing/2014/main" id="{B5459D27-2F09-43E2-8C9C-A617EEADA5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92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C29D8-1755-479B-983C-749E15B17B2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Be where we are celebrated not tolerated</a:t>
            </a:r>
          </a:p>
        </p:txBody>
      </p:sp>
      <p:pic>
        <p:nvPicPr>
          <p:cNvPr id="3" name="Picture 2" descr="Celebrated not celebrated">
            <a:extLst>
              <a:ext uri="{FF2B5EF4-FFF2-40B4-BE49-F238E27FC236}">
                <a16:creationId xmlns:a16="http://schemas.microsoft.com/office/drawing/2014/main" id="{E5EE3D49-43CE-4FE8-B8EB-89B167C87944}"/>
              </a:ext>
            </a:extLst>
          </p:cNvPr>
          <p:cNvPicPr>
            <a:picLocks noChangeAspect="1"/>
          </p:cNvPicPr>
          <p:nvPr/>
        </p:nvPicPr>
        <p:blipFill>
          <a:blip r:embed="rId5"/>
          <a:stretch>
            <a:fillRect/>
          </a:stretch>
        </p:blipFill>
        <p:spPr>
          <a:xfrm>
            <a:off x="1057650" y="121305"/>
            <a:ext cx="10076700" cy="5364062"/>
          </a:xfrm>
          <a:prstGeom prst="rect">
            <a:avLst/>
          </a:prstGeom>
        </p:spPr>
      </p:pic>
      <p:pic>
        <p:nvPicPr>
          <p:cNvPr id="9" name="Picture 8">
            <a:extLst>
              <a:ext uri="{FF2B5EF4-FFF2-40B4-BE49-F238E27FC236}">
                <a16:creationId xmlns:a16="http://schemas.microsoft.com/office/drawing/2014/main" id="{4405584F-E3EE-441A-853D-D10E5A4E6A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85781" y="5485367"/>
            <a:ext cx="1571625" cy="809625"/>
          </a:xfrm>
          <a:prstGeom prst="rect">
            <a:avLst/>
          </a:prstGeom>
        </p:spPr>
      </p:pic>
      <p:pic>
        <p:nvPicPr>
          <p:cNvPr id="5" name="Picture 4">
            <a:extLst>
              <a:ext uri="{FF2B5EF4-FFF2-40B4-BE49-F238E27FC236}">
                <a16:creationId xmlns:a16="http://schemas.microsoft.com/office/drawing/2014/main" id="{59AF0F1E-28E8-4078-84A4-803B8A9B9B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267908" y="5599134"/>
            <a:ext cx="1924091" cy="1262774"/>
          </a:xfrm>
          <a:prstGeom prst="rect">
            <a:avLst/>
          </a:prstGeom>
        </p:spPr>
      </p:pic>
      <p:pic>
        <p:nvPicPr>
          <p:cNvPr id="2" name="Recorded Sound" descr="Play audio">
            <a:hlinkClick r:id="" action="ppaction://media"/>
            <a:extLst>
              <a:ext uri="{FF2B5EF4-FFF2-40B4-BE49-F238E27FC236}">
                <a16:creationId xmlns:a16="http://schemas.microsoft.com/office/drawing/2014/main" id="{E4C3683F-6CE6-4B70-9D7E-DF86A8C5C3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557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2097AF062B324A95B54CC8C41EEE9D" ma:contentTypeVersion="4" ma:contentTypeDescription="Create a new document." ma:contentTypeScope="" ma:versionID="9c6ff91d0130dfc9ed7ff9ce28f6e749">
  <xsd:schema xmlns:xsd="http://www.w3.org/2001/XMLSchema" xmlns:xs="http://www.w3.org/2001/XMLSchema" xmlns:p="http://schemas.microsoft.com/office/2006/metadata/properties" xmlns:ns2="0364bf36-24c0-4990-89ce-b2c16ae8d311" targetNamespace="http://schemas.microsoft.com/office/2006/metadata/properties" ma:root="true" ma:fieldsID="eed7deaaaf1d92f7de6f85a5a0a26edb" ns2:_="">
    <xsd:import namespace="0364bf36-24c0-4990-89ce-b2c16ae8d3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4bf36-24c0-4990-89ce-b2c16ae8d3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BD4F1F-8F8B-400A-B17B-96489BC908F7}">
  <ds:schemaRefs>
    <ds:schemaRef ds:uri="http://schemas.microsoft.com/office/2006/documentManagement/types"/>
    <ds:schemaRef ds:uri="http://schemas.microsoft.com/office/2006/metadata/properties"/>
    <ds:schemaRef ds:uri="0364bf36-24c0-4990-89ce-b2c16ae8d311"/>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8DB1968-17BD-48B4-ADC8-F17612D02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64bf36-24c0-4990-89ce-b2c16ae8d3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33E422-22F0-4D3D-9E93-0B09BF31D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5165</TotalTime>
  <Words>6336</Words>
  <Application>Microsoft Office PowerPoint</Application>
  <PresentationFormat>Widescreen</PresentationFormat>
  <Paragraphs>583</Paragraphs>
  <Slides>35</Slides>
  <Notes>35</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Aharoni</vt:lpstr>
      <vt:lpstr>Arial</vt:lpstr>
      <vt:lpstr>Calibri</vt:lpstr>
      <vt:lpstr>Calibri Light</vt:lpstr>
      <vt:lpstr>Cooper Black</vt:lpstr>
      <vt:lpstr>function_promedium</vt:lpstr>
      <vt:lpstr>Wingdings</vt:lpstr>
      <vt:lpstr>Office Theme</vt:lpstr>
      <vt:lpstr>Nurturing wellbeing: practical support for developing wellbeing for pupils and families </vt:lpstr>
      <vt:lpstr>Introduction</vt:lpstr>
      <vt:lpstr>Group Agreement: </vt:lpstr>
      <vt:lpstr>Social and Emotional Learning- SEL </vt:lpstr>
      <vt:lpstr>Whole school approach</vt:lpstr>
      <vt:lpstr>What were your wellbeing wins? </vt:lpstr>
      <vt:lpstr>Childhood trauma and the brain</vt:lpstr>
      <vt:lpstr>As educators our duty</vt:lpstr>
      <vt:lpstr>Be where we are celebrated not tolerated</vt:lpstr>
      <vt:lpstr>Protected characteristics</vt:lpstr>
      <vt:lpstr>BAME and PoC  GRT</vt:lpstr>
      <vt:lpstr>caution about cultural competence</vt:lpstr>
      <vt:lpstr>barriers to achievement </vt:lpstr>
      <vt:lpstr>diagram created to support antiracism in social work </vt:lpstr>
      <vt:lpstr>lots of excellent and accessible CPD and resources out there</vt:lpstr>
      <vt:lpstr>Books </vt:lpstr>
      <vt:lpstr>The Casel 5</vt:lpstr>
      <vt:lpstr>whole school approach </vt:lpstr>
      <vt:lpstr>All have written books and most are activists </vt:lpstr>
      <vt:lpstr>Link to video</vt:lpstr>
      <vt:lpstr>5 Ways to Wellbeing   </vt:lpstr>
      <vt:lpstr>SMILE sessions- socialise (connect)</vt:lpstr>
      <vt:lpstr>SMILE sessions- move (be active) </vt:lpstr>
      <vt:lpstr>SMILE sessions- interest (take notice) </vt:lpstr>
      <vt:lpstr>SMILE sessions- learn </vt:lpstr>
      <vt:lpstr>Social and Emotional Learning support for families </vt:lpstr>
      <vt:lpstr>SMILE sessions- engage (give) </vt:lpstr>
      <vt:lpstr>SMILE sessions- Primary; recommended order Learn, Move, Socialise, Interest,  Engage  </vt:lpstr>
      <vt:lpstr>Screen free SMILE – Primary; recommended order Learn, Move, Socialise, Interest,  Engage  </vt:lpstr>
      <vt:lpstr>5 themes of learn against the Mental Wellbeing Outcomes </vt:lpstr>
      <vt:lpstr>Other support and links</vt:lpstr>
      <vt:lpstr>Getting information, advice and guidance </vt:lpstr>
      <vt:lpstr>Getting information, advice and guidance</vt:lpstr>
      <vt:lpstr>What is the key message you will take away from today?</vt:lpstr>
      <vt:lpstr>SMILE dance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Nurturing wellbeing:</dc:title>
  <dc:creator>Ndiaye, Alice</dc:creator>
  <cp:lastModifiedBy>Ansell, David</cp:lastModifiedBy>
  <cp:revision>131</cp:revision>
  <dcterms:created xsi:type="dcterms:W3CDTF">2021-03-13T00:37:03Z</dcterms:created>
  <dcterms:modified xsi:type="dcterms:W3CDTF">2021-04-28T15:41:07Z</dcterms:modified>
</cp:coreProperties>
</file>