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19" autoAdjust="0"/>
    <p:restoredTop sz="96357" autoAdjust="0"/>
  </p:normalViewPr>
  <p:slideViewPr>
    <p:cSldViewPr snapToGrid="0">
      <p:cViewPr varScale="1">
        <p:scale>
          <a:sx n="97" d="100"/>
          <a:sy n="97" d="100"/>
        </p:scale>
        <p:origin x="2382" y="10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D6FE3C-34D8-4B4B-9273-D907B0A3B964}" type="datetimeFigureOut">
              <a:rPr lang="en-US"/>
              <a:t>2/21/2023</a:t>
            </a:fld>
            <a:endParaRPr/>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0FF5F4-5691-49AF-9E16-FB22826F7264}" type="datetimeFigureOut">
              <a:rPr lang="en-US"/>
              <a:t>2/21/2023</a:t>
            </a:fld>
            <a:endParaRPr/>
          </a:p>
        </p:txBody>
      </p:sp>
      <p:sp>
        <p:nvSpPr>
          <p:cNvPr id="4" name="Slide Image Placeholder 3"/>
          <p:cNvSpPr>
            <a:spLocks noGrp="1" noRot="1" noChangeAspect="1"/>
          </p:cNvSpPr>
          <p:nvPr>
            <p:ph type="sldImg" idx="2"/>
          </p:nvPr>
        </p:nvSpPr>
        <p:spPr>
          <a:xfrm>
            <a:off x="1230313" y="1239838"/>
            <a:ext cx="4337050" cy="33528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2/21/2023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BFD5-6215-45D2-AE3B-215E5609C74B}"/>
              </a:ext>
            </a:extLst>
          </p:cNvPr>
          <p:cNvSpPr>
            <a:spLocks noGrp="1"/>
          </p:cNvSpPr>
          <p:nvPr>
            <p:ph type="title" idx="4294967295"/>
          </p:nvPr>
        </p:nvSpPr>
        <p:spPr>
          <a:xfrm>
            <a:off x="691515" y="-1502305"/>
            <a:ext cx="8675370" cy="1502305"/>
          </a:xfrm>
        </p:spPr>
        <p:txBody>
          <a:bodyPr vert="horz" lIns="91440" tIns="45720" rIns="91440" bIns="45720" rtlCol="0" anchor="b">
            <a:normAutofit/>
          </a:bodyPr>
          <a:lstStyle/>
          <a:p>
            <a:r>
              <a:rPr lang="en-GB" dirty="0"/>
              <a:t>Page 1 (outside of</a:t>
            </a:r>
            <a:r>
              <a:rPr lang="en-GB" baseline="0" dirty="0"/>
              <a:t> leaflet</a:t>
            </a:r>
            <a:r>
              <a:rPr lang="en-GB" dirty="0"/>
              <a:t>)</a:t>
            </a:r>
          </a:p>
        </p:txBody>
      </p:sp>
      <p:sp>
        <p:nvSpPr>
          <p:cNvPr id="4" name="TextBox 3">
            <a:extLst>
              <a:ext uri="{FF2B5EF4-FFF2-40B4-BE49-F238E27FC236}">
                <a16:creationId xmlns:a16="http://schemas.microsoft.com/office/drawing/2014/main" id="{3825CFDE-156C-4F8E-98DD-1F6C945E0A8F}"/>
              </a:ext>
            </a:extLst>
          </p:cNvPr>
          <p:cNvSpPr txBox="1"/>
          <p:nvPr/>
        </p:nvSpPr>
        <p:spPr>
          <a:xfrm>
            <a:off x="148590" y="280619"/>
            <a:ext cx="2443798" cy="1323439"/>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Please never promise confidentiality to a pupil</a:t>
            </a:r>
          </a:p>
        </p:txBody>
      </p:sp>
      <p:sp>
        <p:nvSpPr>
          <p:cNvPr id="6" name="Text Box 3"/>
          <p:cNvSpPr txBox="1">
            <a:spLocks noChangeArrowheads="1"/>
          </p:cNvSpPr>
          <p:nvPr/>
        </p:nvSpPr>
        <p:spPr bwMode="auto">
          <a:xfrm>
            <a:off x="0" y="1794510"/>
            <a:ext cx="2592388" cy="5697271"/>
          </a:xfrm>
          <a:prstGeom prst="rect">
            <a:avLst/>
          </a:prstGeom>
          <a:solidFill>
            <a:schemeClr val="bg1"/>
          </a:solidFill>
          <a:ln>
            <a:noFill/>
          </a:ln>
          <a:effectLst/>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r>
              <a:rPr kumimoji="0" lang="en-US" altLang="en-US" sz="1300" b="0" i="0" u="none" strike="noStrike" cap="none" normalizeH="0" baseline="0" dirty="0">
                <a:ln>
                  <a:noFill/>
                </a:ln>
                <a:solidFill>
                  <a:srgbClr val="4D4D4D"/>
                </a:solidFill>
                <a:effectLst/>
                <a:latin typeface="Arial" panose="020B0604020202020204" pitchFamily="34" charset="0"/>
              </a:rPr>
              <a:t>If a pupil asks you not to tell anyone else or to keep something secret, explain that you cannot promise to do that.  Explain it is your responsibility to keep them safe from harm and may therefore have to pass on the information to safeguarding leads.  </a:t>
            </a: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endParaRPr kumimoji="0" lang="en-US" altLang="en-US" sz="13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r>
              <a:rPr kumimoji="0" lang="en-US" altLang="en-US" sz="1300" b="0" i="0" u="none" strike="noStrike" cap="none" normalizeH="0" baseline="0" dirty="0">
                <a:ln>
                  <a:noFill/>
                </a:ln>
                <a:solidFill>
                  <a:srgbClr val="4D4D4D"/>
                </a:solidFill>
                <a:effectLst/>
                <a:latin typeface="Arial" panose="020B0604020202020204" pitchFamily="34" charset="0"/>
              </a:rPr>
              <a:t>Listen non-judgmentally, sympathetically and carefully.  Allow the pupil to use their own words and avoid inappropriate or leading questions.</a:t>
            </a: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endParaRPr kumimoji="0" lang="en-US" altLang="en-US" sz="13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r>
              <a:rPr kumimoji="0" lang="en-US" altLang="en-US" sz="1300" b="0" i="0" u="none" strike="noStrike" cap="none" normalizeH="0" baseline="0" dirty="0">
                <a:ln>
                  <a:noFill/>
                </a:ln>
                <a:solidFill>
                  <a:srgbClr val="4D4D4D"/>
                </a:solidFill>
                <a:effectLst/>
                <a:latin typeface="Arial" panose="020B0604020202020204" pitchFamily="34" charset="0"/>
              </a:rPr>
              <a:t>If you think there is a safeguarding or a child-protection  issue, you must report it immediately to a Designated Safeguarding Lead via the school’s recording system.</a:t>
            </a: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endParaRPr kumimoji="0" lang="en-US" altLang="en-US" sz="13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r>
              <a:rPr kumimoji="0" lang="en-US" altLang="en-US" sz="1300" b="0" i="0" u="none" strike="noStrike" cap="none" normalizeH="0" baseline="0" dirty="0">
                <a:ln>
                  <a:noFill/>
                </a:ln>
                <a:solidFill>
                  <a:srgbClr val="4D4D4D"/>
                </a:solidFill>
                <a:effectLst/>
                <a:latin typeface="Arial" panose="020B0604020202020204" pitchFamily="34" charset="0"/>
              </a:rPr>
              <a:t>Report conversations, incidents or signs that you notice.  Do not assume another person has or will</a:t>
            </a:r>
            <a:r>
              <a:rPr kumimoji="0" lang="en-US" altLang="en-US" sz="1200" b="0" i="0" u="none" strike="noStrike" cap="none" normalizeH="0" baseline="0" dirty="0">
                <a:ln>
                  <a:noFill/>
                </a:ln>
                <a:solidFill>
                  <a:srgbClr val="4D4D4D"/>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Pts val="1200"/>
              <a:buFont typeface="Symbol" panose="05050102010706020507" pitchFamily="18" charset="2"/>
              <a:buChar char="·"/>
              <a:tabLst/>
            </a:pPr>
            <a:endParaRPr kumimoji="0" lang="en-US" altLang="en-US" sz="9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4"/>
          <p:cNvSpPr txBox="1">
            <a:spLocks noChangeArrowheads="1"/>
          </p:cNvSpPr>
          <p:nvPr/>
        </p:nvSpPr>
        <p:spPr bwMode="auto">
          <a:xfrm>
            <a:off x="3692125" y="232557"/>
            <a:ext cx="2899099" cy="725922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400"/>
              </a:spcAft>
              <a:buClrTx/>
              <a:buSzTx/>
              <a:buFontTx/>
              <a:buNone/>
              <a:tabLst/>
            </a:pPr>
            <a:r>
              <a:rPr kumimoji="0" lang="en-GB" altLang="en-US" b="0" i="0" u="none" strike="noStrike" cap="none" normalizeH="0" baseline="0" dirty="0">
                <a:ln>
                  <a:noFill/>
                </a:ln>
                <a:solidFill>
                  <a:srgbClr val="000000"/>
                </a:solidFill>
                <a:effectLst/>
                <a:latin typeface="Arial" panose="020B0604020202020204" pitchFamily="34" charset="0"/>
              </a:rPr>
              <a:t>Designated </a:t>
            </a:r>
          </a:p>
          <a:p>
            <a:pPr marL="0" marR="0" lvl="0" indent="0" algn="ctr" defTabSz="914400" rtl="0" eaLnBrk="0" fontAlgn="base" latinLnBrk="0" hangingPunct="0">
              <a:lnSpc>
                <a:spcPct val="100000"/>
              </a:lnSpc>
              <a:spcBef>
                <a:spcPct val="0"/>
              </a:spcBef>
              <a:spcAft>
                <a:spcPts val="400"/>
              </a:spcAft>
              <a:buClrTx/>
              <a:buSzTx/>
              <a:buFontTx/>
              <a:buNone/>
              <a:tabLst/>
            </a:pPr>
            <a:r>
              <a:rPr kumimoji="0" lang="en-GB" altLang="en-US" b="0" i="0" u="none" strike="noStrike" cap="none" normalizeH="0" baseline="0" dirty="0">
                <a:ln>
                  <a:noFill/>
                </a:ln>
                <a:solidFill>
                  <a:srgbClr val="000000"/>
                </a:solidFill>
                <a:effectLst/>
                <a:latin typeface="Arial" panose="020B0604020202020204" pitchFamily="34" charset="0"/>
              </a:rPr>
              <a:t>Safeguarding Leads (DSLs)</a:t>
            </a:r>
          </a:p>
          <a:p>
            <a:pPr marL="0" marR="0" lvl="0" indent="0" algn="ctr" defTabSz="914400" rtl="0" eaLnBrk="0" fontAlgn="base" latinLnBrk="0" hangingPunct="0">
              <a:lnSpc>
                <a:spcPct val="100000"/>
              </a:lnSpc>
              <a:spcBef>
                <a:spcPct val="0"/>
              </a:spcBef>
              <a:spcAft>
                <a:spcPts val="400"/>
              </a:spcAft>
              <a:buClrTx/>
              <a:buSzPts val="1000"/>
              <a:buFont typeface="Symbol" panose="05050102010706020507" pitchFamily="18" charset="2"/>
              <a:buChar char="·"/>
              <a:tabLst/>
            </a:pPr>
            <a:r>
              <a:rPr lang="en-GB" altLang="en-US" sz="1200" dirty="0">
                <a:solidFill>
                  <a:srgbClr val="4D4D4D"/>
                </a:solidFill>
                <a:latin typeface="Arial" panose="020B0604020202020204" pitchFamily="34" charset="0"/>
              </a:rPr>
              <a:t> </a:t>
            </a:r>
            <a:r>
              <a:rPr lang="en-GB" altLang="en-US" sz="1200" dirty="0" err="1">
                <a:solidFill>
                  <a:srgbClr val="4D4D4D"/>
                </a:solidFill>
                <a:latin typeface="Arial" panose="020B0604020202020204" pitchFamily="34" charset="0"/>
              </a:rPr>
              <a:t>xxxxxxxxxxxxx</a:t>
            </a:r>
            <a:r>
              <a:rPr lang="en-GB" altLang="en-US" sz="1200" dirty="0">
                <a:solidFill>
                  <a:srgbClr val="4D4D4D"/>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ts val="400"/>
              </a:spcAft>
              <a:buClrTx/>
              <a:buSzPts val="1000"/>
              <a:buFont typeface="Symbol" panose="05050102010706020507" pitchFamily="18" charset="2"/>
              <a:buChar char="·"/>
              <a:tabLst/>
            </a:pPr>
            <a:r>
              <a:rPr kumimoji="0" lang="en-GB" altLang="en-US" sz="1200" b="0" i="0" u="none" strike="noStrike" cap="none" normalizeH="0" baseline="0" dirty="0">
                <a:ln>
                  <a:noFill/>
                </a:ln>
                <a:solidFill>
                  <a:srgbClr val="4D4D4D"/>
                </a:solidFill>
                <a:effectLst/>
                <a:latin typeface="Arial" panose="020B0604020202020204" pitchFamily="34" charset="0"/>
              </a:rPr>
              <a:t> </a:t>
            </a:r>
            <a:r>
              <a:rPr kumimoji="0" lang="en-GB" altLang="en-US" sz="1200" b="0" i="0" u="none" strike="noStrike" cap="none" normalizeH="0" baseline="0" dirty="0" err="1">
                <a:ln>
                  <a:noFill/>
                </a:ln>
                <a:solidFill>
                  <a:srgbClr val="4D4D4D"/>
                </a:solidFill>
                <a:effectLst/>
                <a:latin typeface="Arial" panose="020B0604020202020204" pitchFamily="34" charset="0"/>
              </a:rPr>
              <a:t>xxxxxxxxxxxxx</a:t>
            </a:r>
            <a:endParaRPr kumimoji="0" lang="en-GB" altLang="en-US" sz="1200" b="0" i="0" u="none" strike="noStrike" cap="none" normalizeH="0" baseline="0" dirty="0">
              <a:ln>
                <a:noFill/>
              </a:ln>
              <a:solidFill>
                <a:srgbClr val="4D4D4D"/>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ts val="400"/>
              </a:spcAft>
              <a:buClrTx/>
              <a:buSzPts val="1000"/>
              <a:buFont typeface="Symbol" panose="05050102010706020507" pitchFamily="18" charset="2"/>
              <a:buChar char="·"/>
              <a:tabLst/>
            </a:pPr>
            <a:r>
              <a:rPr lang="en-GB" altLang="en-US" sz="1200" dirty="0">
                <a:solidFill>
                  <a:srgbClr val="4D4D4D"/>
                </a:solidFill>
                <a:latin typeface="Arial" panose="020B0604020202020204" pitchFamily="34" charset="0"/>
              </a:rPr>
              <a:t> </a:t>
            </a:r>
            <a:r>
              <a:rPr lang="en-GB" altLang="en-US" sz="1200" dirty="0" err="1">
                <a:solidFill>
                  <a:srgbClr val="4D4D4D"/>
                </a:solidFill>
                <a:latin typeface="Arial" panose="020B0604020202020204" pitchFamily="34" charset="0"/>
              </a:rPr>
              <a:t>xxxxxxxxxxxxx</a:t>
            </a:r>
            <a:endParaRPr lang="en-GB" altLang="en-US" sz="1200" dirty="0">
              <a:solidFill>
                <a:srgbClr val="4D4D4D"/>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ts val="400"/>
              </a:spcAft>
              <a:buClrTx/>
              <a:buSzPts val="1000"/>
              <a:tabLst/>
            </a:pPr>
            <a:endParaRPr kumimoji="0" lang="en-GB" altLang="en-US" sz="900" b="0" i="0" u="none" strike="noStrike" cap="none" normalizeH="0" baseline="0" dirty="0">
              <a:ln>
                <a:noFill/>
              </a:ln>
              <a:solidFill>
                <a:srgbClr val="4D4D4D"/>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rPr>
              <a:t>Report any safeguarding concerns immediately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lang="en-GB" altLang="en-US" sz="1200" dirty="0">
              <a:solidFill>
                <a:srgbClr val="4D4D4D"/>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lang="en-GB" altLang="en-US" sz="1200" dirty="0">
              <a:solidFill>
                <a:srgbClr val="4D4D4D"/>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rPr>
              <a:t>Members of the public can report issues of safeguarding via a phone call directly to Norfolk County Council</a:t>
            </a:r>
            <a:r>
              <a:rPr lang="en-GB" altLang="en-US" sz="1200" dirty="0">
                <a:solidFill>
                  <a:srgbClr val="4D4D4D"/>
                </a:solidFill>
                <a:latin typeface="Arial" panose="020B0604020202020204" pitchFamily="34" charset="0"/>
                <a:cs typeface="Arial" panose="020B0604020202020204" pitchFamily="34" charset="0"/>
              </a:rPr>
              <a:t> by calling  </a:t>
            </a:r>
            <a:r>
              <a:rPr kumimoji="0" lang="en-GB" altLang="en-US" sz="1200" b="0" i="0" u="none" strike="noStrike" cap="none" normalizeH="0" baseline="0" dirty="0">
                <a:ln>
                  <a:noFill/>
                </a:ln>
                <a:solidFill>
                  <a:srgbClr val="4D4D4D"/>
                </a:solidFill>
                <a:effectLst/>
                <a:latin typeface="Arial" panose="020B0604020202020204" pitchFamily="34" charset="0"/>
                <a:cs typeface="Arial" panose="020B0604020202020204" pitchFamily="34" charset="0"/>
              </a:rPr>
              <a:t>03448008020,</a:t>
            </a:r>
            <a:r>
              <a:rPr kumimoji="0" lang="en-GB" altLang="en-US" sz="1200" b="0" i="0" u="none" strike="noStrike" cap="none" normalizeH="0" dirty="0">
                <a:ln>
                  <a:noFill/>
                </a:ln>
                <a:solidFill>
                  <a:srgbClr val="4D4D4D"/>
                </a:solidFill>
                <a:effectLst/>
                <a:latin typeface="Arial" panose="020B0604020202020204" pitchFamily="34" charset="0"/>
                <a:cs typeface="Arial" panose="020B0604020202020204" pitchFamily="34" charset="0"/>
              </a:rPr>
              <a:t> or in an urgent situation by calling the Police on 101 or 999.</a:t>
            </a:r>
            <a:endParaRPr lang="en-GB" dirty="0">
              <a:solidFill>
                <a:srgbClr val="00000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lang="en-GB" dirty="0">
                <a:solidFill>
                  <a:srgbClr val="000000"/>
                </a:solidFill>
                <a:latin typeface="Arial" panose="020B0604020202020204" pitchFamily="34" charset="0"/>
              </a:rPr>
              <a:t>Allegations against a member of staff or volunteer</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Allegations should be reported directly to the Headteacher.  Allegations against the Headteacher should be reported to the Chair of Governors or the Local Authority Duty Desk on 01603 307797</a:t>
            </a:r>
          </a:p>
          <a:p>
            <a:r>
              <a:rPr lang="en-GB" sz="1200" dirty="0"/>
              <a:t> </a:t>
            </a:r>
          </a:p>
          <a:p>
            <a:r>
              <a:rPr lang="en-GB" sz="1200" dirty="0"/>
              <a:t> </a:t>
            </a: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695823D5-482E-496B-BB81-F99ACE05BFE0}"/>
              </a:ext>
            </a:extLst>
          </p:cNvPr>
          <p:cNvSpPr txBox="1"/>
          <p:nvPr/>
        </p:nvSpPr>
        <p:spPr>
          <a:xfrm>
            <a:off x="3852991" y="2440781"/>
            <a:ext cx="2507803" cy="1754326"/>
          </a:xfrm>
          <a:prstGeom prst="rect">
            <a:avLst/>
          </a:prstGeom>
          <a:noFill/>
        </p:spPr>
        <p:txBody>
          <a:bodyPr wrap="square" rtlCol="0">
            <a:spAutoFit/>
          </a:bodyPr>
          <a:lstStyle/>
          <a:p>
            <a:pPr algn="ctr"/>
            <a:endParaRPr lang="en-GB" dirty="0"/>
          </a:p>
          <a:p>
            <a:pPr algn="ctr"/>
            <a:r>
              <a:rPr lang="en-GB" dirty="0">
                <a:latin typeface="Arial" panose="020B0604020202020204" pitchFamily="34" charset="0"/>
                <a:cs typeface="Arial" panose="020B0604020202020204" pitchFamily="34" charset="0"/>
              </a:rPr>
              <a:t>Explain your school procedure for recording and reporting concerns here</a:t>
            </a:r>
          </a:p>
        </p:txBody>
      </p:sp>
      <p:sp>
        <p:nvSpPr>
          <p:cNvPr id="5" name="TextBox 4">
            <a:extLst>
              <a:ext uri="{FF2B5EF4-FFF2-40B4-BE49-F238E27FC236}">
                <a16:creationId xmlns:a16="http://schemas.microsoft.com/office/drawing/2014/main" id="{E6B48F8A-1EA0-4DB0-8D3D-FBCA455B2C95}"/>
              </a:ext>
            </a:extLst>
          </p:cNvPr>
          <p:cNvSpPr txBox="1"/>
          <p:nvPr/>
        </p:nvSpPr>
        <p:spPr>
          <a:xfrm>
            <a:off x="7709535" y="400050"/>
            <a:ext cx="2005965" cy="1477328"/>
          </a:xfrm>
          <a:prstGeom prst="rect">
            <a:avLst/>
          </a:prstGeom>
          <a:noFill/>
        </p:spPr>
        <p:txBody>
          <a:bodyPr wrap="square" rtlCol="0">
            <a:spAutoFit/>
          </a:bodyPr>
          <a:lstStyle/>
          <a:p>
            <a:pPr algn="ctr"/>
            <a:endParaRPr lang="en-GB" dirty="0"/>
          </a:p>
          <a:p>
            <a:pPr algn="ctr"/>
            <a:r>
              <a:rPr lang="en-GB" dirty="0">
                <a:latin typeface="Arial" panose="020B0604020202020204" pitchFamily="34" charset="0"/>
                <a:cs typeface="Arial" panose="020B0604020202020204" pitchFamily="34" charset="0"/>
              </a:rPr>
              <a:t>Insert </a:t>
            </a:r>
          </a:p>
          <a:p>
            <a:pPr algn="ctr"/>
            <a:r>
              <a:rPr lang="en-GB" dirty="0">
                <a:latin typeface="Arial" panose="020B0604020202020204" pitchFamily="34" charset="0"/>
                <a:cs typeface="Arial" panose="020B0604020202020204" pitchFamily="34" charset="0"/>
              </a:rPr>
              <a:t>school logo</a:t>
            </a:r>
          </a:p>
          <a:p>
            <a:pPr algn="ctr"/>
            <a:r>
              <a:rPr lang="en-GB" dirty="0">
                <a:latin typeface="Arial" panose="020B0604020202020204" pitchFamily="34" charset="0"/>
                <a:cs typeface="Arial" panose="020B0604020202020204" pitchFamily="34" charset="0"/>
              </a:rPr>
              <a:t>here</a:t>
            </a:r>
          </a:p>
          <a:p>
            <a:endParaRPr lang="en-GB" dirty="0"/>
          </a:p>
        </p:txBody>
      </p:sp>
      <p:sp>
        <p:nvSpPr>
          <p:cNvPr id="10" name="Text Box 6"/>
          <p:cNvSpPr txBox="1">
            <a:spLocks noChangeArrowheads="1"/>
          </p:cNvSpPr>
          <p:nvPr/>
        </p:nvSpPr>
        <p:spPr bwMode="auto">
          <a:xfrm>
            <a:off x="7593468" y="2085975"/>
            <a:ext cx="2382838" cy="1640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33"/>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vert="horz" wrap="square" lIns="45720" tIns="0" rIns="4572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400"/>
              </a:spcAft>
              <a:buClrTx/>
              <a:buSzTx/>
              <a:buFontTx/>
              <a:buNone/>
              <a:tabLst/>
            </a:pPr>
            <a:r>
              <a:rPr kumimoji="0" lang="en-US" altLang="en-US" sz="2700" b="1" i="0" u="none" strike="noStrike" cap="none" normalizeH="0" baseline="0" dirty="0">
                <a:ln>
                  <a:noFill/>
                </a:ln>
                <a:solidFill>
                  <a:schemeClr val="tx2"/>
                </a:solidFill>
                <a:effectLst/>
                <a:latin typeface="Arial" panose="020B0604020202020204" pitchFamily="34" charset="0"/>
              </a:rPr>
              <a:t>Welcome to </a:t>
            </a:r>
            <a:r>
              <a:rPr kumimoji="0" lang="en-US" altLang="en-US" sz="2700" b="1" i="0" u="none" strike="noStrike" cap="none" normalizeH="0" baseline="0" dirty="0" err="1">
                <a:ln>
                  <a:noFill/>
                </a:ln>
                <a:solidFill>
                  <a:schemeClr val="tx2"/>
                </a:solidFill>
                <a:effectLst/>
                <a:latin typeface="Arial" panose="020B0604020202020204" pitchFamily="34" charset="0"/>
              </a:rPr>
              <a:t>xxxxxxxxxxx</a:t>
            </a:r>
            <a:r>
              <a:rPr lang="en-US" altLang="en-US" sz="2700" b="1" dirty="0" err="1">
                <a:solidFill>
                  <a:schemeClr val="tx2"/>
                </a:solidFill>
                <a:latin typeface="Arial" panose="020B0604020202020204" pitchFamily="34" charset="0"/>
              </a:rPr>
              <a:t>S</a:t>
            </a:r>
            <a:r>
              <a:rPr kumimoji="0" lang="en-US" altLang="en-US" sz="2700" b="1" i="0" u="none" strike="noStrike" cap="none" normalizeH="0" baseline="0" dirty="0" err="1">
                <a:ln>
                  <a:noFill/>
                </a:ln>
                <a:solidFill>
                  <a:schemeClr val="tx2"/>
                </a:solidFill>
                <a:effectLst/>
                <a:latin typeface="Arial" panose="020B0604020202020204" pitchFamily="34" charset="0"/>
              </a:rPr>
              <a:t>chool</a:t>
            </a:r>
            <a:endParaRPr kumimoji="0" lang="en-US" altLang="en-US" sz="2700" b="1" i="0" u="none" strike="noStrike" cap="none" normalizeH="0" baseline="0" dirty="0">
              <a:ln>
                <a:noFill/>
              </a:ln>
              <a:solidFill>
                <a:schemeClr val="tx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7"/>
          <p:cNvSpPr txBox="1">
            <a:spLocks noChangeArrowheads="1"/>
          </p:cNvSpPr>
          <p:nvPr/>
        </p:nvSpPr>
        <p:spPr bwMode="auto">
          <a:xfrm>
            <a:off x="7457418" y="3783330"/>
            <a:ext cx="2654938" cy="380574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2400" b="1" u="sng" dirty="0">
                <a:solidFill>
                  <a:srgbClr val="000000"/>
                </a:solidFill>
                <a:latin typeface="Arial" panose="020B0604020202020204" pitchFamily="34" charset="0"/>
              </a:rPr>
              <a:t>Safeguarding</a:t>
            </a:r>
          </a:p>
          <a:p>
            <a:pPr algn="ctr" eaLnBrk="0" fontAlgn="base" hangingPunct="0">
              <a:spcBef>
                <a:spcPct val="0"/>
              </a:spcBef>
              <a:spcAft>
                <a:spcPct val="0"/>
              </a:spcAft>
            </a:pPr>
            <a:r>
              <a:rPr lang="en-GB" altLang="en-US" sz="2400" b="1" u="sng" dirty="0">
                <a:solidFill>
                  <a:srgbClr val="000000"/>
                </a:solidFill>
                <a:latin typeface="Arial" panose="020B0604020202020204" pitchFamily="34" charset="0"/>
              </a:rPr>
              <a:t>Leaflet for Visitors</a:t>
            </a:r>
            <a:endParaRPr lang="en-US" altLang="en-US" sz="2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b="1" dirty="0">
              <a:solidFill>
                <a:srgbClr val="00000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rgbClr val="000000"/>
                </a:solidFill>
                <a:effectLst/>
                <a:latin typeface="Arial" panose="020B0604020202020204" pitchFamily="34" charset="0"/>
              </a:rPr>
              <a:t>Please take time to read this leaflet and ask questions if you don’t understand any of the content.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B4350E-23B7-46FC-84DA-B178F91396C6}"/>
              </a:ext>
            </a:extLst>
          </p:cNvPr>
          <p:cNvSpPr>
            <a:spLocks noGrp="1"/>
          </p:cNvSpPr>
          <p:nvPr>
            <p:ph type="title" idx="4294967295"/>
          </p:nvPr>
        </p:nvSpPr>
        <p:spPr>
          <a:xfrm>
            <a:off x="691515" y="-1502305"/>
            <a:ext cx="8675370" cy="1502305"/>
          </a:xfrm>
        </p:spPr>
        <p:txBody>
          <a:bodyPr vert="horz" lIns="91440" tIns="45720" rIns="91440" bIns="45720" rtlCol="0" anchor="b">
            <a:normAutofit/>
          </a:bodyPr>
          <a:lstStyle/>
          <a:p>
            <a:r>
              <a:rPr lang="en-GB" dirty="0"/>
              <a:t>Page 2 (inside of leaflet)</a:t>
            </a:r>
          </a:p>
        </p:txBody>
      </p:sp>
      <p:sp>
        <p:nvSpPr>
          <p:cNvPr id="2" name="Text Box 2"/>
          <p:cNvSpPr txBox="1">
            <a:spLocks noChangeArrowheads="1"/>
          </p:cNvSpPr>
          <p:nvPr/>
        </p:nvSpPr>
        <p:spPr bwMode="auto">
          <a:xfrm>
            <a:off x="50254" y="445446"/>
            <a:ext cx="2751138" cy="7153533"/>
          </a:xfrm>
          <a:prstGeom prst="rect">
            <a:avLst/>
          </a:prstGeom>
          <a:solidFill>
            <a:schemeClr val="bg1"/>
          </a:solidFill>
          <a:ln>
            <a:noFill/>
          </a:ln>
          <a:effectLst/>
        </p:spPr>
        <p:txBody>
          <a:bodyPr vert="horz" wrap="square" lIns="45720" tIns="0" rIns="45720" bIns="0" numCol="1" anchor="t" anchorCtr="0" compatLnSpc="1">
            <a:prstTxWarp prst="textNoShape">
              <a:avLst/>
            </a:prstTxWarp>
          </a:bodyPr>
          <a:lstStyle/>
          <a:p>
            <a:pPr marL="0" marR="0" lvl="0" indent="0" algn="ctr" defTabSz="914400" rtl="0" eaLnBrk="0" fontAlgn="base" latinLnBrk="0" hangingPunct="0">
              <a:lnSpc>
                <a:spcPct val="100000"/>
              </a:lnSpc>
              <a:spcBef>
                <a:spcPts val="1200"/>
              </a:spcBef>
              <a:spcAft>
                <a:spcPts val="600"/>
              </a:spcAft>
              <a:buClrTx/>
              <a:buSzTx/>
              <a:buFontTx/>
              <a:buNone/>
              <a:tabLst/>
            </a:pPr>
            <a:r>
              <a:rPr kumimoji="0" lang="en-US" altLang="en-US" sz="1800" b="1" i="0" u="none" strike="noStrike" cap="none" normalizeH="0" baseline="0" dirty="0">
                <a:ln>
                  <a:noFill/>
                </a:ln>
                <a:solidFill>
                  <a:srgbClr val="1C1C1C"/>
                </a:solidFill>
                <a:effectLst/>
                <a:latin typeface="Arial" panose="020B0604020202020204" pitchFamily="34" charset="0"/>
              </a:rPr>
              <a:t>Safeguarding</a:t>
            </a:r>
          </a:p>
          <a:p>
            <a:pPr marL="0" marR="0" lvl="0" indent="0" algn="l" defTabSz="914400" rtl="0" eaLnBrk="0" fontAlgn="base" latinLnBrk="0" hangingPunct="0">
              <a:lnSpc>
                <a:spcPct val="100000"/>
              </a:lnSpc>
              <a:spcBef>
                <a:spcPct val="0"/>
              </a:spcBef>
              <a:spcAft>
                <a:spcPts val="800"/>
              </a:spcAft>
              <a:buClrTx/>
              <a:buSzTx/>
              <a:buFontTx/>
              <a:buNone/>
              <a:tabLst/>
            </a:pPr>
            <a:r>
              <a:rPr lang="en-US" altLang="en-US" sz="1200" dirty="0">
                <a:solidFill>
                  <a:srgbClr val="515151"/>
                </a:solidFill>
                <a:latin typeface="Arial" panose="020B0604020202020204" pitchFamily="34" charset="0"/>
              </a:rPr>
              <a:t>At </a:t>
            </a:r>
            <a:r>
              <a:rPr lang="en-US" altLang="en-US" sz="1200" dirty="0" err="1">
                <a:solidFill>
                  <a:srgbClr val="515151"/>
                </a:solidFill>
                <a:latin typeface="Arial" panose="020B0604020202020204" pitchFamily="34" charset="0"/>
              </a:rPr>
              <a:t>xxxxxxxx</a:t>
            </a:r>
            <a:r>
              <a:rPr lang="en-US" altLang="en-US" sz="1200" dirty="0">
                <a:solidFill>
                  <a:srgbClr val="515151"/>
                </a:solidFill>
                <a:latin typeface="Arial" panose="020B0604020202020204" pitchFamily="34" charset="0"/>
              </a:rPr>
              <a:t> </a:t>
            </a:r>
            <a:r>
              <a:rPr kumimoji="0" lang="en-US" altLang="en-US" sz="1200" b="0" i="0" u="none" strike="noStrike" cap="none" normalizeH="0" baseline="0" dirty="0">
                <a:ln>
                  <a:noFill/>
                </a:ln>
                <a:solidFill>
                  <a:srgbClr val="515151"/>
                </a:solidFill>
                <a:effectLst/>
                <a:latin typeface="Arial" panose="020B0604020202020204" pitchFamily="34" charset="0"/>
              </a:rPr>
              <a:t>School, we take our statutory duty to safeguard and promote the welfare of children</a:t>
            </a:r>
            <a:r>
              <a:rPr lang="en-US" altLang="en-US" sz="1200" dirty="0">
                <a:solidFill>
                  <a:srgbClr val="515151"/>
                </a:solidFill>
                <a:latin typeface="Arial" panose="020B0604020202020204" pitchFamily="34" charset="0"/>
              </a:rPr>
              <a:t> very seriously.</a:t>
            </a:r>
            <a:endParaRPr kumimoji="0" lang="en-US" altLang="en-US" sz="1200" b="0" i="0" u="none" strike="noStrike" cap="none" normalizeH="0" baseline="0" dirty="0">
              <a:ln>
                <a:noFill/>
              </a:ln>
              <a:solidFill>
                <a:srgbClr val="51515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rgbClr val="515151"/>
                </a:solidFill>
                <a:effectLst/>
                <a:latin typeface="Arial" panose="020B0604020202020204" pitchFamily="34" charset="0"/>
              </a:rPr>
              <a:t>Safeguarding is the responsibility of all staff and adults who come into contact with pupils at the school.  This includes </a:t>
            </a:r>
            <a:r>
              <a:rPr lang="en-US" altLang="en-US" sz="1200" dirty="0">
                <a:solidFill>
                  <a:srgbClr val="515151"/>
                </a:solidFill>
                <a:latin typeface="Arial" panose="020B0604020202020204" pitchFamily="34" charset="0"/>
              </a:rPr>
              <a:t>supply, staff, </a:t>
            </a:r>
            <a:r>
              <a:rPr kumimoji="0" lang="en-US" altLang="en-US" sz="1200" b="0" i="0" u="none" strike="noStrike" cap="none" normalizeH="0" baseline="0" dirty="0">
                <a:ln>
                  <a:noFill/>
                </a:ln>
                <a:solidFill>
                  <a:srgbClr val="515151"/>
                </a:solidFill>
                <a:effectLst/>
                <a:latin typeface="Arial" panose="020B0604020202020204" pitchFamily="34" charset="0"/>
              </a:rPr>
              <a:t>visitors and volunteers.</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rgbClr val="515151"/>
                </a:solidFill>
                <a:effectLst/>
                <a:latin typeface="Arial" panose="020B0604020202020204" pitchFamily="34" charset="0"/>
              </a:rPr>
              <a:t>We ask that the procedures in our Safeguarding and Child Protection  policy are followed</a:t>
            </a:r>
            <a:r>
              <a:rPr lang="en-US" altLang="en-US" sz="1200" dirty="0">
                <a:solidFill>
                  <a:srgbClr val="515151"/>
                </a:solidFill>
                <a:latin typeface="Arial" panose="020B0604020202020204" pitchFamily="34" charset="0"/>
              </a:rPr>
              <a:t> as well as our staff Code of Conduct. </a:t>
            </a:r>
            <a:r>
              <a:rPr kumimoji="0" lang="en-US" altLang="en-US" sz="1200" b="0" i="0" u="none" strike="noStrike" cap="none" normalizeH="0" baseline="0" dirty="0">
                <a:ln>
                  <a:noFill/>
                </a:ln>
                <a:solidFill>
                  <a:srgbClr val="515151"/>
                </a:solidFill>
                <a:effectLst/>
                <a:latin typeface="Arial" panose="020B0604020202020204" pitchFamily="34" charset="0"/>
              </a:rPr>
              <a:t>These documents can be found </a:t>
            </a:r>
            <a:r>
              <a:rPr kumimoji="0" lang="en-US" altLang="en-US" sz="1200" b="0" i="0" u="none" strike="noStrike" cap="none" normalizeH="0" baseline="0" dirty="0" err="1">
                <a:ln>
                  <a:noFill/>
                </a:ln>
                <a:solidFill>
                  <a:srgbClr val="515151"/>
                </a:solidFill>
                <a:effectLst/>
                <a:latin typeface="Arial" panose="020B0604020202020204" pitchFamily="34" charset="0"/>
              </a:rPr>
              <a:t>xxxxxxxxxxxxx</a:t>
            </a:r>
            <a:endParaRPr kumimoji="0" lang="en-US" altLang="en-US" sz="1200" b="0" i="0" u="none" strike="noStrike" cap="none" normalizeH="0" baseline="0" dirty="0">
              <a:ln>
                <a:noFill/>
              </a:ln>
              <a:solidFill>
                <a:srgbClr val="4D4D4D"/>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rgbClr val="4D4D4D"/>
                </a:solidFill>
                <a:effectLst/>
                <a:latin typeface="Arial" panose="020B0604020202020204" pitchFamily="34" charset="0"/>
              </a:rPr>
              <a:t>If you have any concerns about a child or young person, you must share this information immediately with one of the Designated Safeguarding Leads.  Their details are on the back of this leaflet and displayed on posters around school.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a:ln>
                  <a:noFill/>
                </a:ln>
                <a:solidFill>
                  <a:srgbClr val="4D4D4D"/>
                </a:solidFill>
                <a:effectLst/>
                <a:latin typeface="Arial" panose="020B0604020202020204" pitchFamily="34" charset="0"/>
              </a:rPr>
              <a:t>Visitors </a:t>
            </a:r>
            <a:r>
              <a:rPr kumimoji="0" lang="en-US" altLang="en-US" sz="1200" b="0" i="0" u="none" strike="noStrike" cap="none" normalizeH="0" baseline="0" dirty="0">
                <a:ln>
                  <a:noFill/>
                </a:ln>
                <a:solidFill>
                  <a:srgbClr val="4D4D4D"/>
                </a:solidFill>
                <a:effectLst/>
                <a:latin typeface="Arial" panose="020B0604020202020204" pitchFamily="34" charset="0"/>
              </a:rPr>
              <a:t>will be asked to sign in and to wear a badge identifying them as a visitor.  Badges must be returned when visitors leave and sign out.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3"/>
          <p:cNvSpPr txBox="1">
            <a:spLocks noChangeArrowheads="1"/>
          </p:cNvSpPr>
          <p:nvPr/>
        </p:nvSpPr>
        <p:spPr bwMode="auto">
          <a:xfrm>
            <a:off x="3788054" y="407965"/>
            <a:ext cx="2751138" cy="7015819"/>
          </a:xfrm>
          <a:prstGeom prst="rect">
            <a:avLst/>
          </a:prstGeom>
          <a:solidFill>
            <a:schemeClr val="bg1"/>
          </a:solidFill>
          <a:ln>
            <a:noFill/>
          </a:ln>
          <a:effectLst/>
        </p:spPr>
        <p:txBody>
          <a:bodyPr vert="horz" wrap="square" lIns="45720" tIns="0" rIns="45720" bIns="0" numCol="1" anchor="t" anchorCtr="0" compatLnSpc="1">
            <a:prstTxWarp prst="textNoShape">
              <a:avLst/>
            </a:prstTxWarp>
          </a:bodyPr>
          <a:lstStyle/>
          <a:p>
            <a:pPr marL="0" marR="0" lvl="0" indent="0" algn="ctr" defTabSz="914400" rtl="0" eaLnBrk="0" fontAlgn="base" latinLnBrk="0" hangingPunct="0">
              <a:lnSpc>
                <a:spcPct val="100000"/>
              </a:lnSpc>
              <a:spcBef>
                <a:spcPts val="1200"/>
              </a:spcBef>
              <a:spcAft>
                <a:spcPts val="600"/>
              </a:spcAft>
              <a:buClrTx/>
              <a:buSzTx/>
              <a:buFontTx/>
              <a:buNone/>
              <a:tabLst/>
            </a:pPr>
            <a:r>
              <a:rPr kumimoji="0" lang="en-US" altLang="en-US" sz="1800" b="1" i="0" u="none" strike="noStrike" cap="none" normalizeH="0" baseline="0" dirty="0">
                <a:ln>
                  <a:noFill/>
                </a:ln>
                <a:solidFill>
                  <a:srgbClr val="1C1C1C"/>
                </a:solidFill>
                <a:effectLst/>
                <a:latin typeface="Arial" panose="020B0604020202020204" pitchFamily="34" charset="0"/>
              </a:rPr>
              <a:t>Signs and Symptoms </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Neglect - does the child seem overweight, underweight, regularly unkempt or unfed?</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Sexual Abuse - does the child talk or act in an age-inappropriate way?</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Physical Abuse - does the child talk about violence at home or do they have bruises or injuries?</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Emotional Abuse - does the child describe treatment that could cause emotional harm?</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GB" altLang="en-US" sz="1200" b="0" i="0" u="none" strike="noStrike" cap="none" normalizeH="0" baseline="0" dirty="0">
                <a:ln>
                  <a:noFill/>
                </a:ln>
                <a:solidFill>
                  <a:srgbClr val="515151"/>
                </a:solidFill>
                <a:effectLst/>
                <a:latin typeface="Arial" panose="020B0604020202020204" pitchFamily="34" charset="0"/>
              </a:rPr>
              <a:t>Radicalisation - does the child show factors of vulnerability to extremist ideologies associated with supporting terrorism or terrorist groups?</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Extremism - does the child display opposition to the British Values (e.g. democracy, rule of law, individual liberty, mutual respect and tolerance of different faiths and beliefs)?</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r>
              <a:rPr kumimoji="0" lang="en-US" altLang="en-US" sz="1200" b="0" i="0" u="none" strike="noStrike" cap="none" normalizeH="0" baseline="0" dirty="0">
                <a:ln>
                  <a:noFill/>
                </a:ln>
                <a:solidFill>
                  <a:srgbClr val="515151"/>
                </a:solidFill>
                <a:effectLst/>
                <a:latin typeface="Arial" panose="020B0604020202020204" pitchFamily="34" charset="0"/>
              </a:rPr>
              <a:t>Work produced - has the child said, written or drawn something in their work that gives you a cause for concern?</a:t>
            </a: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lang="en-US" altLang="en-US" sz="1200" dirty="0">
              <a:solidFill>
                <a:srgbClr val="515151"/>
              </a:solidFill>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kumimoji="0" lang="en-US" altLang="en-US" sz="1200" b="0" i="0" u="none" strike="noStrike" cap="none" normalizeH="0" baseline="0" dirty="0">
              <a:ln>
                <a:noFill/>
              </a:ln>
              <a:solidFill>
                <a:srgbClr val="515151"/>
              </a:solidFill>
              <a:effectLst/>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lang="en-US" altLang="en-US" sz="1200" dirty="0">
              <a:solidFill>
                <a:srgbClr val="515151"/>
              </a:solidFill>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kumimoji="0" lang="en-US" altLang="en-US" sz="1200" b="0" i="0" u="none" strike="noStrike" cap="none" normalizeH="0" baseline="0" dirty="0">
              <a:ln>
                <a:noFill/>
              </a:ln>
              <a:solidFill>
                <a:srgbClr val="515151"/>
              </a:solidFill>
              <a:effectLst/>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lang="en-US" altLang="en-US" sz="1200" dirty="0">
              <a:solidFill>
                <a:srgbClr val="515151"/>
              </a:solidFill>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buFont typeface="Symbol" panose="05050102010706020507" pitchFamily="18" charset="2"/>
              <a:buChar char="·"/>
              <a:tabLst/>
            </a:pPr>
            <a:endParaRPr kumimoji="0" lang="en-US" altLang="en-US" sz="1200" b="0" i="0" u="none" strike="noStrike" cap="none" normalizeH="0" baseline="0" dirty="0">
              <a:ln>
                <a:noFill/>
              </a:ln>
              <a:solidFill>
                <a:srgbClr val="515151"/>
              </a:solidFill>
              <a:effectLst/>
              <a:latin typeface="Arial" panose="020B0604020202020204" pitchFamily="34" charset="0"/>
            </a:endParaRPr>
          </a:p>
          <a:p>
            <a:pPr marL="0" marR="0" lvl="0" indent="0" algn="l" defTabSz="914400" rtl="0" eaLnBrk="0" fontAlgn="base" latinLnBrk="0" hangingPunct="0">
              <a:lnSpc>
                <a:spcPct val="100000"/>
              </a:lnSpc>
              <a:spcBef>
                <a:spcPct val="0"/>
              </a:spcBef>
              <a:buClrTx/>
              <a:buSzPts val="1000"/>
              <a:tabLst/>
            </a:pPr>
            <a:endParaRPr kumimoji="0" lang="en-US" altLang="en-US" sz="1200" b="0" i="0" u="none" strike="noStrike" cap="none" normalizeH="0" baseline="0" dirty="0">
              <a:ln>
                <a:noFill/>
              </a:ln>
              <a:solidFill>
                <a:srgbClr val="51515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5"/>
          <p:cNvSpPr txBox="1">
            <a:spLocks noChangeArrowheads="1"/>
          </p:cNvSpPr>
          <p:nvPr/>
        </p:nvSpPr>
        <p:spPr bwMode="auto">
          <a:xfrm>
            <a:off x="7371308" y="445446"/>
            <a:ext cx="2636838" cy="7015818"/>
          </a:xfrm>
          <a:prstGeom prst="rect">
            <a:avLst/>
          </a:prstGeom>
          <a:solidFill>
            <a:schemeClr val="bg1"/>
          </a:solidFill>
          <a:ln>
            <a:noFill/>
          </a:ln>
          <a:effectLst/>
        </p:spPr>
        <p:txBody>
          <a:bodyPr vert="horz" wrap="square" lIns="45720" tIns="0" rIns="45720" bIns="0" numCol="1" anchor="t" anchorCtr="0" compatLnSpc="1">
            <a:prstTxWarp prst="textNoShape">
              <a:avLst/>
            </a:prstTxWarp>
          </a:bodyPr>
          <a:lstStyle/>
          <a:p>
            <a:pPr marL="0" marR="0" lvl="0" indent="0" algn="ctr" defTabSz="914400" rtl="0" eaLnBrk="0" fontAlgn="base" latinLnBrk="0" hangingPunct="0">
              <a:lnSpc>
                <a:spcPct val="100000"/>
              </a:lnSpc>
              <a:spcBef>
                <a:spcPts val="1200"/>
              </a:spcBef>
              <a:spcAft>
                <a:spcPts val="600"/>
              </a:spcAft>
              <a:buClrTx/>
              <a:buSzTx/>
              <a:buFontTx/>
              <a:buNone/>
              <a:tabLst/>
            </a:pPr>
            <a:r>
              <a:rPr kumimoji="0" lang="en-US" altLang="en-US" sz="1800" b="1" i="0" u="none" strike="noStrike" cap="none" normalizeH="0" baseline="0" dirty="0">
                <a:ln>
                  <a:noFill/>
                </a:ln>
                <a:solidFill>
                  <a:srgbClr val="1C1C1C"/>
                </a:solidFill>
                <a:effectLst/>
                <a:latin typeface="Arial" panose="020B0604020202020204" pitchFamily="34" charset="0"/>
              </a:rPr>
              <a:t>Health and Safety</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err="1">
                <a:ln>
                  <a:noFill/>
                </a:ln>
                <a:solidFill>
                  <a:srgbClr val="515151"/>
                </a:solidFill>
                <a:effectLst/>
                <a:latin typeface="Arial" panose="020B0604020202020204" pitchFamily="34" charset="0"/>
              </a:rPr>
              <a:t>Xxxxxxxxx</a:t>
            </a:r>
            <a:r>
              <a:rPr kumimoji="0" lang="en-US" altLang="en-US" sz="1200" b="0" i="0" u="none" strike="noStrike" cap="none" normalizeH="0" baseline="0" dirty="0">
                <a:ln>
                  <a:noFill/>
                </a:ln>
                <a:solidFill>
                  <a:srgbClr val="515151"/>
                </a:solidFill>
                <a:effectLst/>
                <a:latin typeface="Arial" panose="020B0604020202020204" pitchFamily="34" charset="0"/>
              </a:rPr>
              <a:t> is a safe place for our visitors, pupils and staff.  Everyone has a responsibility to keep the school a safe place for all.  Your actions should maintain a safe environment and your actions should not endanger others in the school, including the students.</a:t>
            </a: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800" b="1" i="0" u="none" strike="noStrike" cap="none" normalizeH="0" baseline="0" dirty="0">
              <a:ln>
                <a:noFill/>
              </a:ln>
              <a:solidFill>
                <a:srgbClr val="1C1C1C"/>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800" b="1" i="0" u="none" strike="noStrike" cap="none" normalizeH="0" baseline="0" dirty="0">
                <a:ln>
                  <a:noFill/>
                </a:ln>
                <a:solidFill>
                  <a:srgbClr val="1C1C1C"/>
                </a:solidFill>
                <a:effectLst/>
                <a:latin typeface="Arial" panose="020B0604020202020204" pitchFamily="34" charset="0"/>
              </a:rPr>
              <a:t>First Aid</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rgbClr val="515151"/>
                </a:solidFill>
                <a:effectLst/>
                <a:latin typeface="Arial" panose="020B0604020202020204" pitchFamily="34" charset="0"/>
              </a:rPr>
              <a:t>If you come across an accident, a child who appears to need first aid or who asks for help with a medical condition,  please refer immediately to the main school office.  The office staff will then take the appropriate action e.g. offer help from a qualified first aider or contact the emergency services.</a:t>
            </a:r>
          </a:p>
          <a:p>
            <a:pPr marL="0" marR="0" lvl="0" indent="0" algn="l" defTabSz="914400" rtl="0" eaLnBrk="0" fontAlgn="base" latinLnBrk="0" hangingPunct="0">
              <a:lnSpc>
                <a:spcPct val="100000"/>
              </a:lnSpc>
              <a:spcBef>
                <a:spcPct val="0"/>
              </a:spcBef>
              <a:spcAft>
                <a:spcPts val="800"/>
              </a:spcAft>
              <a:buClrTx/>
              <a:buSzTx/>
              <a:buFontTx/>
              <a:buNone/>
              <a:tabLst/>
            </a:pPr>
            <a:endParaRPr lang="en-US" altLang="en-US" sz="1200" dirty="0">
              <a:solidFill>
                <a:srgbClr val="51515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US" altLang="en-US" sz="1200" b="0" i="0" u="none" strike="noStrike" cap="none" normalizeH="0" baseline="0" dirty="0">
              <a:ln>
                <a:noFill/>
              </a:ln>
              <a:solidFill>
                <a:srgbClr val="515151"/>
              </a:solidFill>
              <a:effectLst/>
              <a:latin typeface="Arial" panose="020B0604020202020204" pitchFamily="34" charset="0"/>
            </a:endParaRPr>
          </a:p>
          <a:p>
            <a:pPr lvl="0" algn="ctr" eaLnBrk="0" fontAlgn="base" hangingPunct="0">
              <a:spcBef>
                <a:spcPct val="0"/>
              </a:spcBef>
              <a:spcAft>
                <a:spcPts val="600"/>
              </a:spcAft>
            </a:pPr>
            <a:r>
              <a:rPr lang="en-US" altLang="en-US" b="1" dirty="0">
                <a:solidFill>
                  <a:srgbClr val="1C1C1C"/>
                </a:solidFill>
                <a:latin typeface="Arial" panose="020B0604020202020204" pitchFamily="34" charset="0"/>
              </a:rPr>
              <a:t>Fire Alarm</a:t>
            </a:r>
          </a:p>
          <a:p>
            <a:pPr lvl="0" eaLnBrk="0" fontAlgn="base" hangingPunct="0">
              <a:spcBef>
                <a:spcPct val="0"/>
              </a:spcBef>
              <a:spcAft>
                <a:spcPts val="800"/>
              </a:spcAft>
            </a:pPr>
            <a:r>
              <a:rPr lang="en-US" altLang="en-US" sz="1200" dirty="0">
                <a:solidFill>
                  <a:srgbClr val="515151"/>
                </a:solidFill>
                <a:latin typeface="Arial" panose="020B0604020202020204" pitchFamily="34" charset="0"/>
              </a:rPr>
              <a:t>If the fire alarm sounds (high pitched siren), please leave the building with the person you are visiting and assemble </a:t>
            </a:r>
            <a:r>
              <a:rPr lang="en-US" altLang="en-US" sz="1200" dirty="0" err="1">
                <a:solidFill>
                  <a:srgbClr val="515151"/>
                </a:solidFill>
                <a:latin typeface="Arial" panose="020B0604020202020204" pitchFamily="34" charset="0"/>
              </a:rPr>
              <a:t>xxxxxxxx</a:t>
            </a:r>
            <a:endParaRPr lang="en-US" altLang="en-US" sz="1200" dirty="0">
              <a:solidFill>
                <a:srgbClr val="515151"/>
              </a:solidFill>
              <a:latin typeface="Arial" panose="020B0604020202020204" pitchFamily="34" charset="0"/>
            </a:endParaRPr>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LSHS Visitor leaflet">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SHS Visitor leaflet" id="{21FFC482-A6F9-428E-9723-A769318D4082}" vid="{BE19EFD6-D87E-4D2C-AADC-B6B2E27C875C}"/>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LSHS Visitor leaflet</Template>
  <TotalTime>0</TotalTime>
  <Words>704</Words>
  <Application>Microsoft Office PowerPoint</Application>
  <PresentationFormat>Custom</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 Light</vt:lpstr>
      <vt:lpstr>Constantia</vt:lpstr>
      <vt:lpstr>Symbol</vt:lpstr>
      <vt:lpstr>LSHS Visitor leaflet</vt:lpstr>
      <vt:lpstr>Page 1 (outside of leaflet)</vt:lpstr>
      <vt:lpstr>Page 2 (inside of leaflet)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2015-09-07T06:35:47Z</dcterms:created>
  <dcterms:modified xsi:type="dcterms:W3CDTF">2023-02-21T16:32:45Z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