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1381" r:id="rId2"/>
    <p:sldId id="283" r:id="rId3"/>
    <p:sldId id="282" r:id="rId4"/>
    <p:sldId id="1365" r:id="rId5"/>
    <p:sldId id="1581" r:id="rId6"/>
    <p:sldId id="1554" r:id="rId7"/>
    <p:sldId id="1588" r:id="rId8"/>
    <p:sldId id="1567" r:id="rId9"/>
    <p:sldId id="1555" r:id="rId10"/>
    <p:sldId id="286" r:id="rId11"/>
    <p:sldId id="296" r:id="rId12"/>
    <p:sldId id="288" r:id="rId13"/>
    <p:sldId id="293" r:id="rId14"/>
    <p:sldId id="287" r:id="rId15"/>
    <p:sldId id="1373" r:id="rId16"/>
    <p:sldId id="1374" r:id="rId17"/>
    <p:sldId id="1578" r:id="rId18"/>
    <p:sldId id="1513" r:id="rId19"/>
    <p:sldId id="1547" r:id="rId20"/>
    <p:sldId id="1580" r:id="rId21"/>
    <p:sldId id="1570" r:id="rId22"/>
    <p:sldId id="1544" r:id="rId23"/>
    <p:sldId id="1480" r:id="rId24"/>
    <p:sldId id="1577" r:id="rId25"/>
    <p:sldId id="1582" r:id="rId26"/>
    <p:sldId id="1562" r:id="rId27"/>
    <p:sldId id="1566" r:id="rId28"/>
    <p:sldId id="1509" r:id="rId29"/>
    <p:sldId id="1510" r:id="rId30"/>
    <p:sldId id="1511" r:id="rId31"/>
    <p:sldId id="1546" r:id="rId32"/>
    <p:sldId id="1508" r:id="rId33"/>
    <p:sldId id="1559" r:id="rId34"/>
    <p:sldId id="1504" r:id="rId35"/>
    <p:sldId id="1514" r:id="rId36"/>
    <p:sldId id="1590" r:id="rId37"/>
    <p:sldId id="1377" r:id="rId38"/>
    <p:sldId id="1573" r:id="rId39"/>
    <p:sldId id="300" r:id="rId40"/>
    <p:sldId id="1574" r:id="rId41"/>
    <p:sldId id="1491" r:id="rId42"/>
    <p:sldId id="1569" r:id="rId43"/>
    <p:sldId id="1364" r:id="rId44"/>
    <p:sldId id="128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s, Anna" initials="SA" lastIdx="1" clrIdx="0">
    <p:extLst>
      <p:ext uri="{19B8F6BF-5375-455C-9EA6-DF929625EA0E}">
        <p15:presenceInfo xmlns:p15="http://schemas.microsoft.com/office/powerpoint/2012/main" userId="S::anna.sims@norfolk.gov.uk::58ae5d30-1097-4907-a4f1-2d6f0dae64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A5A"/>
    <a:srgbClr val="93C320"/>
    <a:srgbClr val="416171"/>
    <a:srgbClr val="7DBB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0" autoAdjust="0"/>
    <p:restoredTop sz="86456" autoAdjust="0"/>
  </p:normalViewPr>
  <p:slideViewPr>
    <p:cSldViewPr snapToGrid="0" snapToObjects="1">
      <p:cViewPr varScale="1">
        <p:scale>
          <a:sx n="63" d="100"/>
          <a:sy n="63" d="100"/>
        </p:scale>
        <p:origin x="144" y="80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4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F24E8-F1CE-442F-8E64-B22A459AB4BD}" type="datetimeFigureOut">
              <a:rPr lang="en-GB" smtClean="0"/>
              <a:t>12/04/2021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A7234-F126-43A0-9F26-4D4A52B03EBB}" type="slidenum">
              <a:rPr lang="en-GB" smtClean="0"/>
              <a:t>‹#›</a:t>
            </a:fld>
            <a:endParaRPr lang="en-GB"/>
          </a:p>
        </p:txBody>
      </p:sp>
    </p:spTree>
    <p:extLst>
      <p:ext uri="{BB962C8B-B14F-4D97-AF65-F5344CB8AC3E}">
        <p14:creationId xmlns:p14="http://schemas.microsoft.com/office/powerpoint/2010/main" val="350486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tel:%200748063506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nnafreud.org/parents-and-carers/self-care-for-parents-and-carers/"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mailto:anna.sims@norfolk.gov.uk" TargetMode="External"/><Relationship Id="rId4" Type="http://schemas.openxmlformats.org/officeDocument/2006/relationships/hyperlink" Target="https://www.justonenorfolk.nhs.uk/emotional-health"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chools.norfolk.gov.uk/coronavirus/transition-after-pandemic"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schools.norfolk.gov.uk/teaching-and-learning/wellbeing-in-education"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nnafreud.org/5step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our session today  focussing on nurturing wellbeing for secondary schools and giving practical support for developing wellbeing for both pupils and families. This is a follow up to the session delivered on 09.03.21 about the importance of social and emotional learning and a trauma informed approach.  A link to the video of this will be sent to you as soon as it becomes available. </a:t>
            </a:r>
          </a:p>
          <a:p>
            <a:r>
              <a:rPr lang="en-GB" dirty="0"/>
              <a:t>I will be leading the session today. I have been working promoting social and emotional learning in primary schools using the PATHS programme for 10 years and in the last 2 years have supported  EHWB in secondary schools and colleges via my wellbeing newsletter. I also worked with Ormiston Families in setting up Mental Health Support Teams in Norfolk and Waveney. </a:t>
            </a:r>
          </a:p>
          <a:p>
            <a:r>
              <a:rPr lang="en-GB" dirty="0"/>
              <a:t>I also lead on the Anna Freud Link Programme which involves facilitating  schools and Mental Health Services to have discussion about the local issues affecting children and young people. </a:t>
            </a:r>
            <a:r>
              <a:rPr lang="en-GB" dirty="0">
                <a:highlight>
                  <a:srgbClr val="FFFF00"/>
                </a:highligh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Your video is turned off and your microphone is muted. If you want to ask questions please use the chat function. </a:t>
            </a:r>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1</a:t>
            </a:fld>
            <a:endParaRPr lang="en-GB"/>
          </a:p>
        </p:txBody>
      </p:sp>
    </p:spTree>
    <p:extLst>
      <p:ext uri="{BB962C8B-B14F-4D97-AF65-F5344CB8AC3E}">
        <p14:creationId xmlns:p14="http://schemas.microsoft.com/office/powerpoint/2010/main" val="210536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 the last session we talked about the need to take a trauma aware approach in our schools because of Adverse Childhood Experiences (ACES).</a:t>
            </a:r>
          </a:p>
          <a:p>
            <a:r>
              <a:rPr lang="en-GB" b="1" dirty="0"/>
              <a:t>A link to a video produced by the UKTC (UK Trauma Council) and shared by the Anna Freud team is on the slide and explains clearly the effect of the following on brain development and consequently the potential to threaten wellbeing outcomes</a:t>
            </a:r>
          </a:p>
          <a:p>
            <a:r>
              <a:rPr lang="en-GB" b="1" dirty="0"/>
              <a:t>Household and family adversity</a:t>
            </a:r>
          </a:p>
          <a:p>
            <a:r>
              <a:rPr lang="en-GB" b="1" dirty="0"/>
              <a:t>Inhuman treatment</a:t>
            </a:r>
          </a:p>
          <a:p>
            <a:r>
              <a:rPr lang="en-GB" b="1" dirty="0"/>
              <a:t>Adult responsibilities</a:t>
            </a:r>
          </a:p>
          <a:p>
            <a:r>
              <a:rPr lang="en-GB" b="1" dirty="0"/>
              <a:t>Violence and coercion</a:t>
            </a:r>
          </a:p>
          <a:p>
            <a:r>
              <a:rPr lang="en-GB" b="1" dirty="0"/>
              <a:t>Bereavement and survivorship</a:t>
            </a:r>
          </a:p>
          <a:p>
            <a:r>
              <a:rPr lang="en-GB" b="1" dirty="0"/>
              <a:t>Maltreatment</a:t>
            </a:r>
          </a:p>
          <a:p>
            <a:r>
              <a:rPr lang="en-GB" b="1" dirty="0"/>
              <a:t>Adjustment</a:t>
            </a:r>
          </a:p>
          <a:p>
            <a:r>
              <a:rPr lang="en-GB" b="1" dirty="0"/>
              <a:t>Prejudice</a:t>
            </a:r>
          </a:p>
          <a:p>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ACEs are more common than you might think. Almost half of all adults living in the UK have experienced at least one form of adversity in their childhood or adolescence.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Relationships really do matter, and every contact with someone who has experienced adversity and trauma can be an opportunity for healing and growth. </a:t>
            </a:r>
          </a:p>
          <a:p>
            <a:r>
              <a:rPr lang="en-GB" b="1" dirty="0"/>
              <a:t>This needs to be supported by providing  a safe environment, validating feelings, having clear transparent boundaries but showing empathy, </a:t>
            </a:r>
          </a:p>
          <a:p>
            <a:endParaRPr lang="en-GB" b="1" dirty="0"/>
          </a:p>
          <a:p>
            <a:r>
              <a:rPr lang="en-GB" dirty="0"/>
              <a:t>•</a:t>
            </a:r>
            <a:r>
              <a:rPr lang="en-GB" b="1" dirty="0"/>
              <a:t>As professionals, we need to become adversity and trauma informed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Adversity and trauma informed practice guide. https://youngminds.org.uk/media/3091/adversity-and-trauma-informed-practice-guide-for-professionals.pdf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Is a collaboration from Young Minds, Anna Freud and Body and Soul,  gives examples of how to put this into practice, and how to take care of ourselves as well as those we work with.</a:t>
            </a:r>
          </a:p>
          <a:p>
            <a:endParaRPr lang="en-GB" dirty="0"/>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10</a:t>
            </a:fld>
            <a:endParaRPr lang="en-GB"/>
          </a:p>
        </p:txBody>
      </p:sp>
    </p:spTree>
    <p:extLst>
      <p:ext uri="{BB962C8B-B14F-4D97-AF65-F5344CB8AC3E}">
        <p14:creationId xmlns:p14="http://schemas.microsoft.com/office/powerpoint/2010/main" val="38658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Experiencing prejudice is an adverse childhood experience and can have short and long term effects of mental and physical health.  As educators it is our duty to ensure our schools are places where no one experiences prejudice:</a:t>
            </a:r>
          </a:p>
          <a:p>
            <a:r>
              <a:rPr lang="en-GB" b="1" dirty="0"/>
              <a:t>Study by Anna Freud of 3298 young people  11- 19 were interviewed.  28.6% said that bullying had a negative  impact on their mental health.  Illustrates the importance of making our schools safe places for all. </a:t>
            </a:r>
          </a:p>
          <a:p>
            <a:r>
              <a:rPr lang="en-GB" b="1" dirty="0"/>
              <a:t>PLAY VIDEO please</a:t>
            </a:r>
          </a:p>
          <a:p>
            <a:endParaRPr lang="en-GB" b="1" dirty="0"/>
          </a:p>
          <a:p>
            <a:r>
              <a:rPr lang="en-GB" b="1" dirty="0"/>
              <a:t>There are statutory duties</a:t>
            </a:r>
          </a:p>
          <a:p>
            <a:pPr>
              <a:lnSpc>
                <a:spcPct val="110000"/>
              </a:lnSpc>
              <a:spcBef>
                <a:spcPct val="0"/>
              </a:spcBef>
              <a:defRPr/>
            </a:pPr>
            <a:r>
              <a:rPr lang="en-GB" sz="1200" b="1" dirty="0">
                <a:latin typeface="Aharoni" panose="02010803020104030203" pitchFamily="2" charset="-79"/>
                <a:ea typeface="ＭＳ Ｐゴシック" charset="0"/>
                <a:cs typeface="Aharoni" panose="02010803020104030203" pitchFamily="2" charset="-79"/>
              </a:rPr>
              <a:t>Education and Inspections Act 2006</a:t>
            </a:r>
          </a:p>
          <a:p>
            <a:pPr>
              <a:lnSpc>
                <a:spcPct val="110000"/>
              </a:lnSpc>
              <a:spcBef>
                <a:spcPct val="0"/>
              </a:spcBef>
              <a:defRPr/>
            </a:pPr>
            <a:r>
              <a:rPr lang="en-GB" sz="1200" b="1" dirty="0">
                <a:latin typeface="Aharoni" panose="02010803020104030203" pitchFamily="2" charset="-79"/>
                <a:ea typeface="ＭＳ Ｐゴシック" charset="0"/>
                <a:cs typeface="Aharoni" panose="02010803020104030203" pitchFamily="2" charset="-79"/>
              </a:rPr>
              <a:t>the Equality Act 2010</a:t>
            </a:r>
          </a:p>
          <a:p>
            <a:pPr>
              <a:lnSpc>
                <a:spcPct val="110000"/>
              </a:lnSpc>
              <a:spcBef>
                <a:spcPct val="0"/>
              </a:spcBef>
              <a:defRPr/>
            </a:pPr>
            <a:r>
              <a:rPr lang="en-GB" sz="1200" b="1" dirty="0">
                <a:latin typeface="Aharoni" panose="02010803020104030203" pitchFamily="2" charset="-79"/>
                <a:ea typeface="ＭＳ Ｐゴシック" charset="0"/>
                <a:cs typeface="Aharoni" panose="02010803020104030203" pitchFamily="2" charset="-79"/>
              </a:rPr>
              <a:t>Ofsted framework</a:t>
            </a:r>
          </a:p>
          <a:p>
            <a:pPr>
              <a:lnSpc>
                <a:spcPct val="110000"/>
              </a:lnSpc>
              <a:spcBef>
                <a:spcPct val="0"/>
              </a:spcBef>
              <a:defRPr/>
            </a:pPr>
            <a:r>
              <a:rPr lang="en-GB" sz="1200" b="1" dirty="0">
                <a:latin typeface="Aharoni" panose="02010803020104030203" pitchFamily="2" charset="-79"/>
                <a:ea typeface="ＭＳ Ｐゴシック" charset="0"/>
                <a:cs typeface="Aharoni" panose="02010803020104030203" pitchFamily="2" charset="-79"/>
              </a:rPr>
              <a:t>Keeping Children Safe In Education</a:t>
            </a:r>
          </a:p>
          <a:p>
            <a:pPr>
              <a:lnSpc>
                <a:spcPct val="110000"/>
              </a:lnSpc>
              <a:spcBef>
                <a:spcPct val="0"/>
              </a:spcBef>
              <a:defRPr/>
            </a:pPr>
            <a:r>
              <a:rPr lang="en-GB" sz="1200" b="1" dirty="0">
                <a:latin typeface="Aharoni" panose="02010803020104030203" pitchFamily="2" charset="-79"/>
                <a:ea typeface="ＭＳ Ｐゴシック" charset="0"/>
                <a:cs typeface="Aharoni" panose="02010803020104030203" pitchFamily="2" charset="-79"/>
              </a:rPr>
              <a:t>Statutory RSHE</a:t>
            </a:r>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11</a:t>
            </a:fld>
            <a:endParaRPr lang="en-GB"/>
          </a:p>
        </p:txBody>
      </p:sp>
    </p:spTree>
    <p:extLst>
      <p:ext uri="{BB962C8B-B14F-4D97-AF65-F5344CB8AC3E}">
        <p14:creationId xmlns:p14="http://schemas.microsoft.com/office/powerpoint/2010/main" val="429844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There are 9 protected characteristics; age, disability, gender reassignment, marriage and civil partnership, pregnancy and maternity, race, religion and belief, sex and sexual orientation.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Equality Act 2010 makes sure that people with particular characteristics are protected from discrimination. It is your right that you should not be treated differently based on a protected characteristic.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285750" indent="-285750">
              <a:buFont typeface="Arial" panose="020B0604020202020204" pitchFamily="34" charset="0"/>
              <a:buChar char="•"/>
            </a:pPr>
            <a:r>
              <a:rPr lang="en-GB" b="1" dirty="0"/>
              <a:t>Discrimination means unfair treatment of somebody based on a particular characteristic </a:t>
            </a:r>
          </a:p>
          <a:p>
            <a:pPr marL="285750" indent="-285750">
              <a:buFont typeface="Arial" panose="020B0604020202020204" pitchFamily="34" charset="0"/>
              <a:buChar char="•"/>
            </a:pPr>
            <a:r>
              <a:rPr lang="en-GB" b="1" dirty="0"/>
              <a:t>Your rights are things you are born with that belong to you that nobody can take away </a:t>
            </a:r>
          </a:p>
          <a:p>
            <a:pPr marL="285750" indent="-285750">
              <a:buFont typeface="Arial" panose="020B0604020202020204" pitchFamily="34" charset="0"/>
              <a:buChar char="•"/>
            </a:pPr>
            <a:r>
              <a:rPr lang="en-GB" b="1" dirty="0"/>
              <a:t>While attending school there is no protection against age discrimination (unless you are in a 6th form, FE college or University) or marriage or civil partnerships discrimination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12</a:t>
            </a:fld>
            <a:endParaRPr lang="en-GB"/>
          </a:p>
        </p:txBody>
      </p:sp>
    </p:spTree>
    <p:extLst>
      <p:ext uri="{BB962C8B-B14F-4D97-AF65-F5344CB8AC3E}">
        <p14:creationId xmlns:p14="http://schemas.microsoft.com/office/powerpoint/2010/main" val="3623923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This diagram illustrates  the difference equality and equity.</a:t>
            </a:r>
          </a:p>
          <a:p>
            <a:r>
              <a:rPr lang="en-GB" sz="1200" b="1" kern="1200" dirty="0">
                <a:solidFill>
                  <a:schemeClr val="tx1"/>
                </a:solidFill>
                <a:effectLst/>
                <a:latin typeface="+mn-lt"/>
                <a:ea typeface="+mn-ea"/>
                <a:cs typeface="+mn-cs"/>
              </a:rPr>
              <a:t>Equality shows the fans at the match have been given equal support in the form of boxes but due to their height differences one now has a great view due to his existing height, the fan of average height has an okay view but the fan with the height disadvantage still can’t see.</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Equity Fans have been given the support they need so they have an equal opportunity to enjoy watching the match.</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Reality some fans have lots of boxes which allows them an amazing view while other have no boxes and are actually standing in a hole.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Liberation is where the fence/obstacles are taken away and there is no need for boxes. </a:t>
            </a:r>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13</a:t>
            </a:fld>
            <a:endParaRPr lang="en-GB"/>
          </a:p>
        </p:txBody>
      </p:sp>
    </p:spTree>
    <p:extLst>
      <p:ext uri="{BB962C8B-B14F-4D97-AF65-F5344CB8AC3E}">
        <p14:creationId xmlns:p14="http://schemas.microsoft.com/office/powerpoint/2010/main" val="1537315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 excellent place to learn about what it means to have a school that is equitable, diverse and inclusive is from </a:t>
            </a:r>
            <a:r>
              <a:rPr lang="en-GB" b="1" dirty="0" err="1"/>
              <a:t>DiverseEd</a:t>
            </a:r>
            <a:r>
              <a:rPr lang="en-GB" b="1" dirty="0"/>
              <a:t>.  And their ambition is that all schools are where everyone is celebrated, not tolerated.  </a:t>
            </a:r>
          </a:p>
        </p:txBody>
      </p:sp>
      <p:sp>
        <p:nvSpPr>
          <p:cNvPr id="4" name="Slide Number Placeholder 3"/>
          <p:cNvSpPr>
            <a:spLocks noGrp="1"/>
          </p:cNvSpPr>
          <p:nvPr>
            <p:ph type="sldNum" sz="quarter" idx="5"/>
          </p:nvPr>
        </p:nvSpPr>
        <p:spPr/>
        <p:txBody>
          <a:bodyPr/>
          <a:lstStyle/>
          <a:p>
            <a:fld id="{5DDB2731-9A63-4471-89E6-04E81DBCB11F}" type="slidenum">
              <a:rPr lang="en-GB" smtClean="0"/>
              <a:t>14</a:t>
            </a:fld>
            <a:endParaRPr lang="en-GB"/>
          </a:p>
        </p:txBody>
      </p:sp>
    </p:spTree>
    <p:extLst>
      <p:ext uri="{BB962C8B-B14F-4D97-AF65-F5344CB8AC3E}">
        <p14:creationId xmlns:p14="http://schemas.microsoft.com/office/powerpoint/2010/main" val="41110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b="1" dirty="0">
                <a:solidFill>
                  <a:srgbClr val="002060"/>
                </a:solidFill>
              </a:rPr>
              <a:t>Promoting wellbeing  A safe calm predictable  controlled environment is vital for pupils to learn but particularly for those vulnerable pupils </a:t>
            </a:r>
          </a:p>
          <a:p>
            <a:pPr lvl="0"/>
            <a:r>
              <a:rPr lang="en-GB" b="1" dirty="0">
                <a:solidFill>
                  <a:srgbClr val="002060"/>
                </a:solidFill>
              </a:rPr>
              <a:t>The importance of relationships and inclusion so everyone feels respected and safe.</a:t>
            </a:r>
          </a:p>
          <a:p>
            <a:pPr lvl="0"/>
            <a:r>
              <a:rPr lang="en-GB" b="1" dirty="0">
                <a:solidFill>
                  <a:srgbClr val="002060"/>
                </a:solidFill>
              </a:rPr>
              <a:t>The validation and normalising of  feelings. </a:t>
            </a:r>
          </a:p>
          <a:p>
            <a:pPr lvl="0"/>
            <a:r>
              <a:rPr lang="en-GB" b="1" dirty="0">
                <a:solidFill>
                  <a:srgbClr val="002060"/>
                </a:solidFill>
              </a:rPr>
              <a:t>Having clear transparent boundaries but being understanding and empathetic to individual needs </a:t>
            </a:r>
          </a:p>
          <a:p>
            <a:pPr lvl="0"/>
            <a:endParaRPr lang="en-GB" b="1" dirty="0">
              <a:solidFill>
                <a:srgbClr val="002060"/>
              </a:solidFill>
            </a:endParaRPr>
          </a:p>
          <a:p>
            <a:r>
              <a:rPr lang="en-GB" b="1" dirty="0"/>
              <a:t>As with all systemic changes; equality, diversity and inclusion need a whole school approach to be effective.</a:t>
            </a:r>
          </a:p>
          <a:p>
            <a:r>
              <a:rPr lang="en-GB" b="1" dirty="0"/>
              <a:t>Children need to see themselves to be themselves. </a:t>
            </a:r>
          </a:p>
          <a:p>
            <a:endParaRPr lang="en-GB" dirty="0"/>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15</a:t>
            </a:fld>
            <a:endParaRPr lang="en-GB"/>
          </a:p>
        </p:txBody>
      </p:sp>
    </p:spTree>
    <p:extLst>
      <p:ext uri="{BB962C8B-B14F-4D97-AF65-F5344CB8AC3E}">
        <p14:creationId xmlns:p14="http://schemas.microsoft.com/office/powerpoint/2010/main" val="3815745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Integrate mental health and wellbeing across the whole school or college curriculum</a:t>
            </a:r>
          </a:p>
          <a:p>
            <a:pPr lvl="0"/>
            <a:r>
              <a:rPr lang="en-GB" sz="1200" b="1" dirty="0">
                <a:solidFill>
                  <a:srgbClr val="002060"/>
                </a:solidFill>
              </a:rPr>
              <a:t>Provide a preventative approach to mental health through an explicit social and emotional learning curriculum to keep everyone thriving</a:t>
            </a:r>
          </a:p>
          <a:p>
            <a:pPr lvl="0"/>
            <a:r>
              <a:rPr lang="en-GB" sz="1200" b="1" dirty="0">
                <a:solidFill>
                  <a:srgbClr val="002060"/>
                </a:solidFill>
              </a:rPr>
              <a:t>Celebrate successes and achievements</a:t>
            </a:r>
          </a:p>
          <a:p>
            <a:pPr lvl="0"/>
            <a:r>
              <a:rPr lang="en-US" sz="1200" b="1" dirty="0">
                <a:solidFill>
                  <a:srgbClr val="002060"/>
                </a:solidFill>
              </a:rPr>
              <a:t>Statutory Guidance RSHE curriculum including:  </a:t>
            </a:r>
          </a:p>
          <a:p>
            <a:r>
              <a:rPr lang="en-US" sz="1200" b="1" dirty="0">
                <a:solidFill>
                  <a:srgbClr val="002060"/>
                </a:solidFill>
              </a:rPr>
              <a:t>The benefits of physical exercise, time outdoors, community participation, voluntary and service-based activity on mental wellbeing and happiness. </a:t>
            </a:r>
          </a:p>
          <a:p>
            <a:endParaRPr lang="en-US" sz="1200" b="1" dirty="0">
              <a:solidFill>
                <a:srgbClr val="002060"/>
              </a:solidFill>
            </a:endParaRPr>
          </a:p>
          <a:p>
            <a:r>
              <a:rPr lang="en-GB" b="1" dirty="0"/>
              <a:t>92% of young people were asked how they would like to learn about mental health and wellbeing at school. </a:t>
            </a:r>
          </a:p>
          <a:p>
            <a:r>
              <a:rPr lang="en-GB" b="1" dirty="0"/>
              <a:t>Designated lessons came out top followed by group activities </a:t>
            </a:r>
          </a:p>
          <a:p>
            <a:r>
              <a:rPr lang="en-GB" b="1" dirty="0"/>
              <a:t>What would your pupils say? </a:t>
            </a:r>
          </a:p>
          <a:p>
            <a:r>
              <a:rPr lang="en-GB" b="1" dirty="0"/>
              <a:t>Is having a wellbeing day once a year enough? </a:t>
            </a:r>
          </a:p>
          <a:p>
            <a:endParaRPr lang="en-GB" b="1" dirty="0"/>
          </a:p>
        </p:txBody>
      </p:sp>
      <p:sp>
        <p:nvSpPr>
          <p:cNvPr id="4" name="Slide Number Placeholder 3"/>
          <p:cNvSpPr>
            <a:spLocks noGrp="1"/>
          </p:cNvSpPr>
          <p:nvPr>
            <p:ph type="sldNum" sz="quarter" idx="5"/>
          </p:nvPr>
        </p:nvSpPr>
        <p:spPr/>
        <p:txBody>
          <a:bodyPr/>
          <a:lstStyle/>
          <a:p>
            <a:fld id="{C80EE09E-97A6-4C5A-8FAE-9462D89B671C}" type="slidenum">
              <a:rPr lang="en-GB" smtClean="0"/>
              <a:t>16</a:t>
            </a:fld>
            <a:endParaRPr lang="en-GB"/>
          </a:p>
        </p:txBody>
      </p:sp>
    </p:spTree>
    <p:extLst>
      <p:ext uri="{BB962C8B-B14F-4D97-AF65-F5344CB8AC3E}">
        <p14:creationId xmlns:p14="http://schemas.microsoft.com/office/powerpoint/2010/main" val="4199096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Here are the 5 ways of wellbeing which is the Public Health model that has been adopted by Norfolk and promoted to children, young people and families.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Connect – </a:t>
            </a:r>
            <a:r>
              <a:rPr lang="en-GB" sz="1200" b="0" i="0" kern="1200" dirty="0">
                <a:solidFill>
                  <a:schemeClr val="tx1"/>
                </a:solidFill>
                <a:effectLst/>
                <a:latin typeface="+mn-lt"/>
                <a:ea typeface="+mn-ea"/>
                <a:cs typeface="+mn-cs"/>
              </a:rPr>
              <a:t>connect with the people around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Be active – </a:t>
            </a:r>
            <a:r>
              <a:rPr lang="en-GB" sz="1200" b="0" i="0" kern="1200" dirty="0">
                <a:solidFill>
                  <a:schemeClr val="tx1"/>
                </a:solidFill>
                <a:effectLst/>
                <a:latin typeface="+mn-lt"/>
                <a:ea typeface="+mn-ea"/>
                <a:cs typeface="+mn-cs"/>
              </a:rPr>
              <a:t>find an activity that you enjoy and make it a part of your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Keep learning – </a:t>
            </a:r>
            <a:r>
              <a:rPr lang="en-GB" sz="1200" b="0" i="0" kern="1200" dirty="0">
                <a:solidFill>
                  <a:schemeClr val="tx1"/>
                </a:solidFill>
                <a:effectLst/>
                <a:latin typeface="+mn-lt"/>
                <a:ea typeface="+mn-ea"/>
                <a:cs typeface="+mn-cs"/>
              </a:rPr>
              <a:t>learning new skills can give you a sense of achievement and a new confidence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Give– </a:t>
            </a:r>
            <a:r>
              <a:rPr lang="en-GB" sz="1200" b="0" i="0" kern="1200" dirty="0">
                <a:solidFill>
                  <a:schemeClr val="tx1"/>
                </a:solidFill>
                <a:effectLst/>
                <a:latin typeface="+mn-lt"/>
                <a:ea typeface="+mn-ea"/>
                <a:cs typeface="+mn-cs"/>
              </a:rPr>
              <a:t>even the smallest act can count, whether it’s a smile, a thank you or a kind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Take notice</a:t>
            </a:r>
            <a:r>
              <a:rPr lang="en-GB" sz="1200" b="0" i="0" kern="1200" dirty="0">
                <a:solidFill>
                  <a:schemeClr val="tx1"/>
                </a:solidFill>
                <a:effectLst/>
                <a:latin typeface="+mn-lt"/>
                <a:ea typeface="+mn-ea"/>
                <a:cs typeface="+mn-cs"/>
              </a:rPr>
              <a:t>– be more aware of the present moment, including your thoughts and feelings, your body and the world around you. </a:t>
            </a:r>
          </a:p>
          <a:p>
            <a:r>
              <a:rPr lang="en-GB" b="1" dirty="0"/>
              <a:t>Smile </a:t>
            </a:r>
            <a:r>
              <a:rPr lang="en-GB" b="0" dirty="0"/>
              <a:t>is a child friendly version of this</a:t>
            </a:r>
            <a:r>
              <a:rPr lang="en-GB" b="1" dirty="0"/>
              <a:t>. Socialise (connect), Move (Be active) Interest (Take notice), Learn, Engage (Give)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developed ideas both primary and secondary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Obviously this is best if it is done as a whole school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Activities are prompted by video clip or activity that can be shown during assembly time/tutor group session and shared with families so they can get involved too.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idea is to promote ways of self care and make this part of our everyday lives. </a:t>
            </a:r>
          </a:p>
        </p:txBody>
      </p:sp>
      <p:sp>
        <p:nvSpPr>
          <p:cNvPr id="4" name="Slide Number Placeholder 3"/>
          <p:cNvSpPr>
            <a:spLocks noGrp="1"/>
          </p:cNvSpPr>
          <p:nvPr>
            <p:ph type="sldNum" sz="quarter" idx="5"/>
          </p:nvPr>
        </p:nvSpPr>
        <p:spPr/>
        <p:txBody>
          <a:bodyPr/>
          <a:lstStyle/>
          <a:p>
            <a:fld id="{4477A83C-E201-4473-A081-97C4AEFB7471}" type="slidenum">
              <a:rPr lang="en-GB" smtClean="0"/>
              <a:t>17</a:t>
            </a:fld>
            <a:endParaRPr lang="en-GB"/>
          </a:p>
        </p:txBody>
      </p:sp>
    </p:spTree>
    <p:extLst>
      <p:ext uri="{BB962C8B-B14F-4D97-AF65-F5344CB8AC3E}">
        <p14:creationId xmlns:p14="http://schemas.microsoft.com/office/powerpoint/2010/main" val="4021374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haroni" panose="02010803020104030203" pitchFamily="2" charset="-79"/>
                <a:cs typeface="Aharoni" panose="02010803020104030203" pitchFamily="2" charset="-79"/>
              </a:rPr>
              <a:t>Learning throughout life enhances self-esteem and encourages social interaction and a more active life.</a:t>
            </a:r>
          </a:p>
          <a:p>
            <a:r>
              <a:rPr lang="en-GB" b="1" dirty="0">
                <a:latin typeface="Aharoni" panose="02010803020104030203" pitchFamily="2" charset="-79"/>
                <a:cs typeface="Aharoni" panose="02010803020104030203" pitchFamily="2" charset="-79"/>
              </a:rPr>
              <a:t>Anecdotal evidence suggests that the opportunity to engage in work or educational activities can help to lift people out of depression.</a:t>
            </a:r>
          </a:p>
          <a:p>
            <a:r>
              <a:rPr lang="en-GB" b="1" dirty="0">
                <a:latin typeface="Aharoni" panose="02010803020104030203" pitchFamily="2" charset="-79"/>
                <a:cs typeface="Aharoni" panose="02010803020104030203" pitchFamily="2" charset="-79"/>
              </a:rPr>
              <a:t>The practice of setting achievable and self set goals has been strongly associated with higher levels of wellbeing</a:t>
            </a:r>
          </a:p>
          <a:p>
            <a:endParaRPr lang="en-GB" dirty="0">
              <a:latin typeface="Aharoni" panose="02010803020104030203" pitchFamily="2" charset="-79"/>
              <a:cs typeface="Aharoni" panose="02010803020104030203" pitchFamily="2" charset="-79"/>
            </a:endParaRPr>
          </a:p>
          <a:p>
            <a:r>
              <a:rPr lang="en-GB" b="1" dirty="0">
                <a:latin typeface="Aharoni" panose="02010803020104030203" pitchFamily="2" charset="-79"/>
                <a:cs typeface="Aharoni" panose="02010803020104030203" pitchFamily="2" charset="-79"/>
              </a:rPr>
              <a:t>Going </a:t>
            </a:r>
            <a:r>
              <a:rPr lang="en-GB" b="1" dirty="0"/>
              <a:t>forward it would be useful to consult with pupils to find out what they would like to learn about.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But my suggestion is that we focus on social and emotional skills. We think it is important for explicit teaching of skills as well as providing opportunities for pupils to reflect and share with others ( if they want)?</a:t>
            </a:r>
          </a:p>
          <a:p>
            <a:pPr>
              <a:buFont typeface="Wingdings" panose="05000000000000000000" pitchFamily="2" charset="2"/>
              <a:buChar char="§"/>
            </a:pPr>
            <a:r>
              <a:rPr lang="en-GB" sz="1200" b="1" dirty="0">
                <a:solidFill>
                  <a:srgbClr val="002060"/>
                </a:solidFill>
              </a:rPr>
              <a:t>Recognise and understand how you are feeling</a:t>
            </a:r>
          </a:p>
          <a:p>
            <a:pPr>
              <a:buFont typeface="Wingdings" panose="05000000000000000000" pitchFamily="2" charset="2"/>
              <a:buChar char="§"/>
            </a:pPr>
            <a:r>
              <a:rPr lang="en-GB" sz="1200" b="1" dirty="0">
                <a:solidFill>
                  <a:srgbClr val="002060"/>
                </a:solidFill>
              </a:rPr>
              <a:t>Strategies for coping with uncomfortable feelings </a:t>
            </a:r>
          </a:p>
          <a:p>
            <a:r>
              <a:rPr lang="en-GB" sz="1200" b="1" dirty="0">
                <a:solidFill>
                  <a:srgbClr val="002060"/>
                </a:solidFill>
              </a:rPr>
              <a:t>Self-care  </a:t>
            </a:r>
            <a:r>
              <a:rPr lang="en-GB" b="1" dirty="0"/>
              <a:t>What helps you to feel good?</a:t>
            </a:r>
          </a:p>
          <a:p>
            <a:pPr>
              <a:buFont typeface="Wingdings" panose="05000000000000000000" pitchFamily="2" charset="2"/>
              <a:buChar char="§"/>
            </a:pPr>
            <a:r>
              <a:rPr lang="en-GB" sz="1200" b="1" dirty="0">
                <a:solidFill>
                  <a:srgbClr val="002060"/>
                </a:solidFill>
              </a:rPr>
              <a:t>Understand support that is available  </a:t>
            </a:r>
            <a:r>
              <a:rPr lang="en-GB" b="1" dirty="0"/>
              <a:t>Getting Help: Investigate digital support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Take ownership of wellbeing. Devise a wellbeing plan for the next week </a:t>
            </a:r>
            <a:endParaRPr lang="en-GB" dirty="0"/>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18</a:t>
            </a:fld>
            <a:endParaRPr lang="en-GB"/>
          </a:p>
        </p:txBody>
      </p:sp>
    </p:spTree>
    <p:extLst>
      <p:ext uri="{BB962C8B-B14F-4D97-AF65-F5344CB8AC3E}">
        <p14:creationId xmlns:p14="http://schemas.microsoft.com/office/powerpoint/2010/main" val="227431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Acknowledging your Feelings</a:t>
            </a:r>
          </a:p>
          <a:p>
            <a:r>
              <a:rPr lang="en-GB" altLang="en-US" b="1" dirty="0"/>
              <a:t>It is important for pupils and ourselves to understand that we all have feelings and that all feelings are ok. </a:t>
            </a:r>
          </a:p>
          <a:p>
            <a:r>
              <a:rPr lang="en-GB" altLang="en-US" b="1" dirty="0"/>
              <a:t>Feelings change throughout the day and they provide critical information.</a:t>
            </a:r>
          </a:p>
          <a:p>
            <a:r>
              <a:rPr lang="en-GB" altLang="en-US" b="1" dirty="0"/>
              <a:t>In PATHS we encourage pupils to think of feelings as comfortable and uncomfortable rather than good or bad, right or wrong or negative and positive. </a:t>
            </a:r>
          </a:p>
          <a:p>
            <a:r>
              <a:rPr lang="en-GB" altLang="en-US" b="1" dirty="0"/>
              <a:t>So not making judgements about our feelings. We want pupils to understand that feelings are normal. </a:t>
            </a:r>
          </a:p>
          <a:p>
            <a:r>
              <a:rPr lang="en-GB" altLang="en-US" b="1" dirty="0"/>
              <a:t>Evidence shows that if we are able to i</a:t>
            </a:r>
            <a:r>
              <a:rPr lang="en-GB" b="1" dirty="0"/>
              <a:t>dentify and recognise our feelings this helps us to have some control over them. </a:t>
            </a:r>
          </a:p>
          <a:p>
            <a:r>
              <a:rPr lang="en-GB" b="1" dirty="0"/>
              <a:t>Just by acknowledging our feeling this helps to manage a situation more effectively. </a:t>
            </a:r>
          </a:p>
          <a:p>
            <a:r>
              <a:rPr lang="en-GB" b="1" dirty="0"/>
              <a:t>By modelling/sharing our (appropriate) feelings with pupils we can expand their emotional vocabulary and help them to understand that all feelings are normal.  </a:t>
            </a:r>
          </a:p>
          <a:p>
            <a:r>
              <a:rPr lang="en-GB" b="1" dirty="0"/>
              <a:t>If you find this difficult. Think about when you were their age and share example. Or maybe a situation that we all have in common. I wonder what that could be?!!!</a:t>
            </a:r>
          </a:p>
          <a:p>
            <a:endParaRPr lang="en-GB" b="1" dirty="0"/>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19</a:t>
            </a:fld>
            <a:endParaRPr lang="en-GB"/>
          </a:p>
        </p:txBody>
      </p:sp>
    </p:spTree>
    <p:extLst>
      <p:ext uri="{BB962C8B-B14F-4D97-AF65-F5344CB8AC3E}">
        <p14:creationId xmlns:p14="http://schemas.microsoft.com/office/powerpoint/2010/main" val="1898155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 this session we aim to offer practical support and ideas to nurture wellbeing </a:t>
            </a:r>
          </a:p>
          <a:p>
            <a:r>
              <a:rPr lang="en-GB" b="1" dirty="0"/>
              <a:t>We are using the 5 ways of wellbeing  as a structure to support pupil and have suggestions for tutor time activities that can be shared with families </a:t>
            </a:r>
          </a:p>
          <a:p>
            <a:r>
              <a:rPr lang="en-GB" b="1" dirty="0"/>
              <a:t>We want to ensure that the provision supports equality, diversity and inclusion </a:t>
            </a:r>
          </a:p>
          <a:p>
            <a:r>
              <a:rPr lang="en-GB" b="1" dirty="0"/>
              <a:t>Finally we want to share and signpost to the guidance, advice and help that is available locally and nationally</a:t>
            </a:r>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2</a:t>
            </a:fld>
            <a:endParaRPr lang="en-GB"/>
          </a:p>
        </p:txBody>
      </p:sp>
    </p:spTree>
    <p:extLst>
      <p:ext uri="{BB962C8B-B14F-4D97-AF65-F5344CB8AC3E}">
        <p14:creationId xmlns:p14="http://schemas.microsoft.com/office/powerpoint/2010/main" val="4150155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I suggest that we start off looking at feeling worried.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worry tree video comes from the every mind matters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a:t>
            </a:r>
            <a:r>
              <a:rPr lang="en-GB" dirty="0"/>
              <a:t> </a:t>
            </a:r>
            <a:r>
              <a:rPr lang="en-GB" b="1" dirty="0"/>
              <a:t>pupils are encouraged to acknowledge the feeling and the problem and to come up with a solution of how to deal with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By acknowledging  the feeling  and the problem pupils can start to decide what things they can control and things they can’t control. By focusing on things they can do it helps to help them cope with an uncomfortable feeling. </a:t>
            </a:r>
          </a:p>
          <a:p>
            <a:endParaRPr lang="en-GB" b="1" dirty="0"/>
          </a:p>
          <a:p>
            <a:endParaRPr lang="en-GB" b="1" dirty="0"/>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20</a:t>
            </a:fld>
            <a:endParaRPr lang="en-GB"/>
          </a:p>
        </p:txBody>
      </p:sp>
    </p:spTree>
    <p:extLst>
      <p:ext uri="{BB962C8B-B14F-4D97-AF65-F5344CB8AC3E}">
        <p14:creationId xmlns:p14="http://schemas.microsoft.com/office/powerpoint/2010/main" val="2853816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Calming down strategies to help self regulate .</a:t>
            </a:r>
          </a:p>
          <a:p>
            <a:r>
              <a:rPr lang="en-GB" b="1" dirty="0"/>
              <a:t>If we don’t acknowledge feelings, our brains can become hijacked by strong feelings and then we are unable to think clearly and  unable to respond in a positive way. It has an impact on our behaviour which may be unhelpful. </a:t>
            </a:r>
          </a:p>
          <a:p>
            <a:r>
              <a:rPr lang="en-GB" b="1" dirty="0"/>
              <a:t>If we are able to self regulate then we are able to engage the thinking part of the brain and respond to a situation in a considered thoughtful way rather than responding emotionally. By calming down and considering our options we are able to make positive decisions which helps our ability to engage in learning/activities and our relationships with other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5 finger breathing </a:t>
            </a:r>
            <a:r>
              <a:rPr lang="en-GB" sz="1200" dirty="0"/>
              <a:t>: You start at the base of your thumb and breathe in until you reach the top of your thumb. You pause and then you breathe out as you trace the other side of the thumb. Continue breathing in as you go up, pause at the top and then breathe out as you to down the other side.  </a:t>
            </a:r>
          </a:p>
          <a:p>
            <a:r>
              <a:rPr lang="en-GB" b="1" dirty="0"/>
              <a:t>Smell the strawberry and blow out the candle </a:t>
            </a:r>
            <a:r>
              <a:rPr lang="en-GB" b="0" dirty="0"/>
              <a:t>Breathe in, pause, breathe out </a:t>
            </a:r>
          </a:p>
          <a:p>
            <a:r>
              <a:rPr lang="en-GB" b="1" dirty="0"/>
              <a:t>Square breathing: </a:t>
            </a:r>
            <a:r>
              <a:rPr lang="en-GB" b="0" dirty="0"/>
              <a:t>Breathe in for 4, Pause for 4, breathe out for 4, pause for 4 and repeat.</a:t>
            </a:r>
          </a:p>
          <a:p>
            <a:r>
              <a:rPr lang="en-GB" b="1" dirty="0"/>
              <a:t>Breathe in for 7 and out for 11</a:t>
            </a:r>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21</a:t>
            </a:fld>
            <a:endParaRPr lang="en-GB"/>
          </a:p>
        </p:txBody>
      </p:sp>
    </p:spTree>
    <p:extLst>
      <p:ext uri="{BB962C8B-B14F-4D97-AF65-F5344CB8AC3E}">
        <p14:creationId xmlns:p14="http://schemas.microsoft.com/office/powerpoint/2010/main" val="2711637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So responsible decision making is helped or hindered by our emotions and our ability to have some kind of control over them. </a:t>
            </a:r>
          </a:p>
          <a:p>
            <a:r>
              <a:rPr lang="en-GB" b="1" dirty="0"/>
              <a:t>The first step is to be calm and not be too hasty in making a behaviour choice. </a:t>
            </a:r>
          </a:p>
          <a:p>
            <a:r>
              <a:rPr lang="en-GB" b="1" dirty="0"/>
              <a:t>If we are able to identify and acknowledge the feeling and the problem then we more able to make a decision which is helpful for us and our relationships. </a:t>
            </a:r>
          </a:p>
          <a:p>
            <a:r>
              <a:rPr lang="en-GB" b="1" dirty="0"/>
              <a:t>So the next stage is to think of different solutions. It is important that we encourage pupils to take control over this  and not come up with all the solutions ourselves. We want pupils to be independent problem solvers.  </a:t>
            </a:r>
          </a:p>
          <a:p>
            <a:r>
              <a:rPr lang="en-GB" b="1" dirty="0"/>
              <a:t>We need to recognise that some solutions may not work so need to think things though carefully and make a plan. </a:t>
            </a:r>
          </a:p>
          <a:p>
            <a:r>
              <a:rPr lang="en-GB" b="1" dirty="0"/>
              <a:t>Once we have decided on our course of action then we can carry out the plan and then evaluate. </a:t>
            </a:r>
          </a:p>
          <a:p>
            <a:r>
              <a:rPr lang="en-GB" b="1" dirty="0"/>
              <a:t>If things work out great but if they don’t then we need to calm down and see how we feel now. Is it the same feeling? Is it the same problem? Can we use another of our solutions this time?</a:t>
            </a:r>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22</a:t>
            </a:fld>
            <a:endParaRPr lang="en-GB"/>
          </a:p>
        </p:txBody>
      </p:sp>
    </p:spTree>
    <p:extLst>
      <p:ext uri="{BB962C8B-B14F-4D97-AF65-F5344CB8AC3E}">
        <p14:creationId xmlns:p14="http://schemas.microsoft.com/office/powerpoint/2010/main" val="114231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Childline have this resource which helps to plan for a situation which involves exam stress. </a:t>
            </a:r>
          </a:p>
          <a:p>
            <a:r>
              <a:rPr lang="en-GB" sz="1200" b="1" dirty="0">
                <a:solidFill>
                  <a:srgbClr val="002060"/>
                </a:solidFill>
              </a:rPr>
              <a:t>So the importance of making a plan in advance</a:t>
            </a:r>
          </a:p>
          <a:p>
            <a:r>
              <a:rPr lang="en-GB" sz="1200" b="1" dirty="0">
                <a:solidFill>
                  <a:srgbClr val="002060"/>
                </a:solidFill>
              </a:rPr>
              <a:t>Being kind to yourself – have regular breaks. Pamper yourself </a:t>
            </a:r>
          </a:p>
          <a:p>
            <a:r>
              <a:rPr lang="en-GB" sz="1200" b="1" dirty="0">
                <a:solidFill>
                  <a:srgbClr val="002060"/>
                </a:solidFill>
              </a:rPr>
              <a:t>Prepare for the big day </a:t>
            </a:r>
          </a:p>
          <a:p>
            <a:r>
              <a:rPr lang="en-GB" sz="1200" b="1" dirty="0">
                <a:solidFill>
                  <a:srgbClr val="002060"/>
                </a:solidFill>
              </a:rPr>
              <a:t>Pace yourself </a:t>
            </a:r>
          </a:p>
          <a:p>
            <a:r>
              <a:rPr lang="en-GB" sz="1200" b="1" dirty="0">
                <a:solidFill>
                  <a:srgbClr val="002060"/>
                </a:solidFill>
              </a:rPr>
              <a:t>Perform as well as you can </a:t>
            </a:r>
          </a:p>
          <a:p>
            <a:r>
              <a:rPr lang="en-GB" sz="1200" b="1" dirty="0">
                <a:solidFill>
                  <a:srgbClr val="002060"/>
                </a:solidFill>
              </a:rPr>
              <a:t>Phew! Relax </a:t>
            </a:r>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23</a:t>
            </a:fld>
            <a:endParaRPr lang="en-GB"/>
          </a:p>
        </p:txBody>
      </p:sp>
    </p:spTree>
    <p:extLst>
      <p:ext uri="{BB962C8B-B14F-4D97-AF65-F5344CB8AC3E}">
        <p14:creationId xmlns:p14="http://schemas.microsoft.com/office/powerpoint/2010/main" val="3501496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Acknowledging our feelings and self regulation can feel very strange if we are not used to doing this or we don’t see others around us doing this. In order to develop and strengthen the neural pathways between the emotional part of the brain (limbic system) to the thinking part of the brain (neo cortex) we need time and practise to strengthen those pathways. It is a bit like making a path through a wood which is overgrown. The first time we have to hack through and the pathway is not clear. The second time it is a bit easier but not much. The 5oth time it is getting easier. With repetition and practice it becomes our default option and this can really help in times of crisis. </a:t>
            </a:r>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24</a:t>
            </a:fld>
            <a:endParaRPr lang="en-GB"/>
          </a:p>
        </p:txBody>
      </p:sp>
    </p:spTree>
    <p:extLst>
      <p:ext uri="{BB962C8B-B14F-4D97-AF65-F5344CB8AC3E}">
        <p14:creationId xmlns:p14="http://schemas.microsoft.com/office/powerpoint/2010/main" val="3070080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Anna Freud self care ideas. This is aimed at teenagers but is a useful resource for adults too. </a:t>
            </a:r>
          </a:p>
          <a:p>
            <a:r>
              <a:rPr lang="en-GB" b="1" dirty="0"/>
              <a:t>The 5 most common chosen approaches to self care are: </a:t>
            </a:r>
          </a:p>
          <a:p>
            <a:r>
              <a:rPr lang="en-GB" b="1" dirty="0"/>
              <a:t>Listening to music </a:t>
            </a:r>
          </a:p>
          <a:p>
            <a:r>
              <a:rPr lang="en-GB" b="1" dirty="0"/>
              <a:t>Reading and watching tv </a:t>
            </a:r>
          </a:p>
          <a:p>
            <a:r>
              <a:rPr lang="en-GB" b="1" dirty="0"/>
              <a:t>Talking to someone you know and trust</a:t>
            </a:r>
          </a:p>
          <a:p>
            <a:r>
              <a:rPr lang="en-GB" b="1" dirty="0"/>
              <a:t>Getting outside </a:t>
            </a:r>
          </a:p>
          <a:p>
            <a:r>
              <a:rPr lang="en-GB" b="1" dirty="0"/>
              <a:t>Laughing </a:t>
            </a:r>
          </a:p>
          <a:p>
            <a:r>
              <a:rPr lang="en-GB" b="1" dirty="0"/>
              <a:t>Crying  </a:t>
            </a:r>
          </a:p>
          <a:p>
            <a:r>
              <a:rPr lang="en-GB" b="1" dirty="0"/>
              <a:t>Loads of ideas from photography, baking, drawing , tai chi, visualisations as well as very practical things like organising your day (having a routine) and </a:t>
            </a:r>
          </a:p>
          <a:p>
            <a:r>
              <a:rPr lang="en-GB" b="1" dirty="0"/>
              <a:t>personal care and hygiene  (washing your hair, dressing rather than spending the day in your pjs) can really help. </a:t>
            </a:r>
          </a:p>
          <a:p>
            <a:r>
              <a:rPr lang="en-GB" b="1" dirty="0"/>
              <a:t>Breakout rooms </a:t>
            </a:r>
            <a:r>
              <a:rPr lang="en-GB" dirty="0"/>
              <a:t>:share self care idea</a:t>
            </a:r>
            <a:r>
              <a:rPr lang="en-GB" baseline="0" dirty="0"/>
              <a:t> that you would be willing to share with pupils, colleagues </a:t>
            </a:r>
          </a:p>
          <a:p>
            <a:r>
              <a:rPr lang="en-GB" baseline="0" dirty="0"/>
              <a:t>Possibility of having a display to show all members of staff have strategies of dealing with difficult circumstances. </a:t>
            </a:r>
            <a:r>
              <a:rPr lang="en-GB" baseline="0" dirty="0" err="1"/>
              <a:t>Redcucign</a:t>
            </a:r>
            <a:r>
              <a:rPr lang="en-GB" baseline="0" dirty="0"/>
              <a:t> the stigma.  </a:t>
            </a:r>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25</a:t>
            </a:fld>
            <a:endParaRPr lang="en-GB"/>
          </a:p>
        </p:txBody>
      </p:sp>
    </p:spTree>
    <p:extLst>
      <p:ext uri="{BB962C8B-B14F-4D97-AF65-F5344CB8AC3E}">
        <p14:creationId xmlns:p14="http://schemas.microsoft.com/office/powerpoint/2010/main" val="3109378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002060"/>
                </a:solidFill>
              </a:rPr>
              <a:t>Anna The digital offer to pupils 11 and above includes Chat Health and </a:t>
            </a:r>
            <a:r>
              <a:rPr lang="en-GB" b="1" dirty="0" err="1">
                <a:solidFill>
                  <a:srgbClr val="002060"/>
                </a:solidFill>
              </a:rPr>
              <a:t>Kooth</a:t>
            </a:r>
            <a:r>
              <a:rPr lang="en-GB" b="1"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Chat health is a text service for young people 11 – 19 years. Pupils will get a response from a health professional regarding any health issue including emotional health. </a:t>
            </a:r>
            <a:r>
              <a:rPr lang="en-GB" sz="1200" u="sng" kern="1200" dirty="0">
                <a:solidFill>
                  <a:schemeClr val="tx1"/>
                </a:solidFill>
                <a:effectLst/>
                <a:latin typeface="+mn-lt"/>
                <a:ea typeface="+mn-ea"/>
                <a:cs typeface="+mn-cs"/>
                <a:hlinkClick r:id="rId3"/>
              </a:rPr>
              <a:t>07480 635060</a:t>
            </a:r>
            <a:endParaRPr lang="en-GB" sz="1200" kern="1200" dirty="0">
              <a:solidFill>
                <a:schemeClr val="tx1"/>
              </a:solidFill>
              <a:effectLst/>
              <a:latin typeface="+mn-lt"/>
              <a:ea typeface="+mn-ea"/>
              <a:cs typeface="+mn-cs"/>
            </a:endParaRPr>
          </a:p>
          <a:p>
            <a:r>
              <a:rPr lang="en-GB" b="1" dirty="0" err="1">
                <a:solidFill>
                  <a:srgbClr val="002060"/>
                </a:solidFill>
              </a:rPr>
              <a:t>Kooth</a:t>
            </a:r>
            <a:r>
              <a:rPr lang="en-GB" b="1" dirty="0">
                <a:solidFill>
                  <a:srgbClr val="002060"/>
                </a:solidFill>
              </a:rPr>
              <a:t> is for 11 to 25 years. Young people are offered free safe and anonymous online counselling and support . There are also chat forums where they can share views and experiences on various themed topics. The site is monitored just to reassure you that  11 years olds won’t be able to view the content that 25 years olds can access.. </a:t>
            </a:r>
          </a:p>
        </p:txBody>
      </p:sp>
      <p:sp>
        <p:nvSpPr>
          <p:cNvPr id="4" name="Slide Number Placeholder 3"/>
          <p:cNvSpPr>
            <a:spLocks noGrp="1"/>
          </p:cNvSpPr>
          <p:nvPr>
            <p:ph type="sldNum" sz="quarter" idx="5"/>
          </p:nvPr>
        </p:nvSpPr>
        <p:spPr/>
        <p:txBody>
          <a:bodyPr/>
          <a:lstStyle/>
          <a:p>
            <a:fld id="{6C042987-2B66-4D8F-BF17-7031E978747A}" type="slidenum">
              <a:rPr lang="en-GB" smtClean="0"/>
              <a:t>26</a:t>
            </a:fld>
            <a:endParaRPr lang="en-GB"/>
          </a:p>
        </p:txBody>
      </p:sp>
    </p:spTree>
    <p:extLst>
      <p:ext uri="{BB962C8B-B14F-4D97-AF65-F5344CB8AC3E}">
        <p14:creationId xmlns:p14="http://schemas.microsoft.com/office/powerpoint/2010/main" val="1464998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Resources </a:t>
            </a:r>
          </a:p>
          <a:p>
            <a:r>
              <a:rPr lang="en-GB" b="1" dirty="0"/>
              <a:t>Anna Freud </a:t>
            </a:r>
          </a:p>
          <a:p>
            <a:r>
              <a:rPr lang="en-GB" altLang="en-US" b="1" dirty="0"/>
              <a:t>Anna Freud resources are really useful to support pupils, families and staff.</a:t>
            </a:r>
          </a:p>
          <a:p>
            <a:r>
              <a:rPr lang="en-GB" altLang="en-US" b="1" dirty="0"/>
              <a:t>Self care</a:t>
            </a:r>
            <a:r>
              <a:rPr lang="en-GB" altLang="en-US" dirty="0"/>
              <a:t>: with lots of ideas and support for wellbeing. This is designed for young people but is applicable to adults too. </a:t>
            </a:r>
          </a:p>
          <a:p>
            <a:r>
              <a:rPr lang="en-GB" altLang="en-US" b="1" dirty="0"/>
              <a:t>Mentally healthy schools </a:t>
            </a:r>
            <a:r>
              <a:rPr lang="en-GB" altLang="en-US" dirty="0"/>
              <a:t>just extended to secondary. </a:t>
            </a:r>
          </a:p>
          <a:p>
            <a:r>
              <a:rPr lang="en-GB" altLang="en-US" b="1" dirty="0"/>
              <a:t>On my mind </a:t>
            </a:r>
            <a:r>
              <a:rPr lang="en-GB" altLang="en-US" dirty="0"/>
              <a:t>for secondary pupils advice guidance – self care sources of support </a:t>
            </a:r>
          </a:p>
          <a:p>
            <a:pPr lvl="0"/>
            <a:r>
              <a:rPr lang="en-GB" sz="1200" kern="1200" dirty="0">
                <a:solidFill>
                  <a:schemeClr val="tx1"/>
                </a:solidFill>
                <a:effectLst/>
                <a:latin typeface="+mn-lt"/>
                <a:ea typeface="+mn-ea"/>
                <a:cs typeface="+mn-cs"/>
              </a:rPr>
              <a:t>Sign up to </a:t>
            </a:r>
            <a:r>
              <a:rPr lang="en-GB" sz="1200" b="1" kern="1200" dirty="0">
                <a:solidFill>
                  <a:schemeClr val="tx1"/>
                </a:solidFill>
                <a:effectLst/>
                <a:latin typeface="+mn-lt"/>
                <a:ea typeface="+mn-ea"/>
                <a:cs typeface="+mn-cs"/>
              </a:rPr>
              <a:t>Schools in Mind </a:t>
            </a:r>
            <a:r>
              <a:rPr lang="en-GB" sz="1200" kern="1200" dirty="0">
                <a:solidFill>
                  <a:schemeClr val="tx1"/>
                </a:solidFill>
                <a:effectLst/>
                <a:latin typeface="+mn-lt"/>
                <a:ea typeface="+mn-ea"/>
                <a:cs typeface="+mn-cs"/>
              </a:rPr>
              <a:t>to receive regular updates and training opportunities </a:t>
            </a:r>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27</a:t>
            </a:fld>
            <a:endParaRPr lang="en-GB"/>
          </a:p>
        </p:txBody>
      </p:sp>
    </p:spTree>
    <p:extLst>
      <p:ext uri="{BB962C8B-B14F-4D97-AF65-F5344CB8AC3E}">
        <p14:creationId xmlns:p14="http://schemas.microsoft.com/office/powerpoint/2010/main" val="112168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haroni" panose="02010803020104030203" pitchFamily="2" charset="-79"/>
                <a:cs typeface="Aharoni" panose="02010803020104030203" pitchFamily="2" charset="-79"/>
              </a:rPr>
              <a:t>Reminding yourself to ‘take notice’ can strengthen and broaden awareness.</a:t>
            </a:r>
          </a:p>
          <a:p>
            <a:r>
              <a:rPr lang="en-GB" b="1" dirty="0">
                <a:latin typeface="Aharoni" panose="02010803020104030203" pitchFamily="2" charset="-79"/>
                <a:cs typeface="Aharoni" panose="02010803020104030203" pitchFamily="2" charset="-79"/>
              </a:rPr>
              <a:t>Studies have shown that being aware of what is taking place in the present directly enhances your well-being and savouring ‘the moment’ can help to reaffirm your life priorities.</a:t>
            </a:r>
          </a:p>
          <a:p>
            <a:r>
              <a:rPr lang="en-GB" b="1" dirty="0">
                <a:latin typeface="Aharoni" panose="02010803020104030203" pitchFamily="2" charset="-79"/>
                <a:cs typeface="Aharoni" panose="02010803020104030203" pitchFamily="2" charset="-79"/>
              </a:rPr>
              <a:t>Heightened awareness also enhances your self-understanding and allows you to make positive choices based on your own values and motivations</a:t>
            </a:r>
            <a:r>
              <a:rPr lang="en-GB" b="1" dirty="0"/>
              <a:t>.</a:t>
            </a:r>
          </a:p>
          <a:p>
            <a:endParaRPr lang="en-GB" b="1" dirty="0"/>
          </a:p>
          <a:p>
            <a:r>
              <a:rPr lang="en-GB" b="1" dirty="0"/>
              <a:t>My suggestion is to </a:t>
            </a:r>
          </a:p>
          <a:p>
            <a:pPr marL="0" indent="0">
              <a:buNone/>
            </a:pPr>
            <a:r>
              <a:rPr lang="en-GB" sz="1200" b="1" dirty="0"/>
              <a:t>Create opportunities to notice things in our lives including the world outside.</a:t>
            </a:r>
          </a:p>
          <a:p>
            <a:pPr marL="0" indent="0">
              <a:buNone/>
            </a:pPr>
            <a:r>
              <a:rPr lang="en-GB" b="1" dirty="0"/>
              <a:t>Go outside and observe the world </a:t>
            </a:r>
          </a:p>
          <a:p>
            <a:pPr marL="0" indent="0">
              <a:buNone/>
            </a:pPr>
            <a:r>
              <a:rPr lang="en-GB" b="1" dirty="0"/>
              <a:t>Shared a video of a starling </a:t>
            </a:r>
            <a:r>
              <a:rPr lang="en-GB" b="1" dirty="0" err="1"/>
              <a:t>murmuration</a:t>
            </a:r>
            <a:r>
              <a:rPr lang="en-GB" b="1" dirty="0"/>
              <a:t> </a:t>
            </a:r>
          </a:p>
          <a:p>
            <a:pPr marL="0" indent="0">
              <a:buNone/>
            </a:pPr>
            <a:r>
              <a:rPr lang="en-GB" b="1" dirty="0"/>
              <a:t>Ask pupils to share photos and pictures of things they notice when they get outside</a:t>
            </a:r>
          </a:p>
          <a:p>
            <a:pPr marL="0" indent="0">
              <a:buNone/>
            </a:pPr>
            <a:r>
              <a:rPr lang="en-GB" b="1" dirty="0"/>
              <a:t>Pupils create display in form room. Ideas from Grayson Perry art club.</a:t>
            </a:r>
          </a:p>
          <a:p>
            <a:pPr marL="0" indent="0">
              <a:buNone/>
            </a:pPr>
            <a:endParaRPr lang="en-GB" sz="1200" dirty="0"/>
          </a:p>
          <a:p>
            <a:pPr marL="0" indent="0">
              <a:buNone/>
            </a:pPr>
            <a:r>
              <a:rPr lang="en-GB" sz="1200" b="1" dirty="0"/>
              <a:t>Express gratitude </a:t>
            </a:r>
          </a:p>
          <a:p>
            <a:pPr marL="0" indent="0">
              <a:buNone/>
            </a:pPr>
            <a:r>
              <a:rPr lang="en-GB" b="1" dirty="0"/>
              <a:t>Being grateful for things in our life. So we may have lost a lot during lockdown but it is focussing on the positive and recognising the good things in our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Think of one thing we are grateful for every night before we go to bed. Start a gratefulness journal and write things down.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 must admit I started this during lock down but gave up weeks ago!  </a:t>
            </a:r>
          </a:p>
          <a:p>
            <a:pPr marL="0" indent="0">
              <a:buNone/>
            </a:pPr>
            <a:r>
              <a:rPr lang="en-GB" sz="1200" dirty="0"/>
              <a:t> </a:t>
            </a:r>
          </a:p>
          <a:p>
            <a:pPr marL="0" indent="0">
              <a:buNone/>
            </a:pPr>
            <a:r>
              <a:rPr lang="en-GB" sz="1200" b="1" dirty="0"/>
              <a:t>Be in the moment: Mindfulness and visualisation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5,4,3,2,1 </a:t>
            </a:r>
            <a:r>
              <a:rPr lang="en-GB" b="0" dirty="0"/>
              <a:t>T</a:t>
            </a:r>
            <a:r>
              <a:rPr lang="en-GB" dirty="0"/>
              <a:t>hink of 5  things you can see, 4 things you can hear 3 things you can touch 2 things you can smell and 1 deep breath </a:t>
            </a:r>
          </a:p>
          <a:p>
            <a:pPr marL="0" indent="0">
              <a:buNone/>
            </a:pPr>
            <a:r>
              <a:rPr lang="en-GB" sz="1200" b="1" dirty="0"/>
              <a:t>Video clips to try ideas out. Not everything will appeal to everyone.</a:t>
            </a:r>
          </a:p>
          <a:p>
            <a:pPr marL="0" indent="0">
              <a:buNone/>
            </a:pPr>
            <a:r>
              <a:rPr lang="en-GB" dirty="0"/>
              <a:t>Mindful grounding techniques from young minds </a:t>
            </a:r>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28</a:t>
            </a:fld>
            <a:endParaRPr lang="en-GB"/>
          </a:p>
        </p:txBody>
      </p:sp>
    </p:spTree>
    <p:extLst>
      <p:ext uri="{BB962C8B-B14F-4D97-AF65-F5344CB8AC3E}">
        <p14:creationId xmlns:p14="http://schemas.microsoft.com/office/powerpoint/2010/main" val="148504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Aharoni" panose="02010803020104030203" pitchFamily="2" charset="-79"/>
                <a:cs typeface="Aharoni" panose="02010803020104030203" pitchFamily="2" charset="-79"/>
              </a:rPr>
              <a:t>Physical activity</a:t>
            </a:r>
            <a:r>
              <a:rPr lang="en-GB" dirty="0">
                <a:latin typeface="Aharoni" panose="02010803020104030203" pitchFamily="2" charset="-79"/>
                <a:cs typeface="Aharoni" panose="02010803020104030203" pitchFamily="2" charset="-79"/>
              </a:rPr>
              <a:t> </a:t>
            </a:r>
            <a:r>
              <a:rPr lang="en-GB" b="1" dirty="0">
                <a:latin typeface="Aharoni" panose="02010803020104030203" pitchFamily="2" charset="-79"/>
                <a:cs typeface="Aharoni" panose="02010803020104030203" pitchFamily="2" charset="-79"/>
              </a:rPr>
              <a:t>has a huge potential to enhance our wellbeing. Even a short burst of 10 minutes' brisk walking increases our mental alertness, energy and positive mood. Participation in regular physical activity can increase our self-esteem and can reduce stress and anxiety,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haroni" panose="02010803020104030203" pitchFamily="2" charset="-79"/>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we do physical exercise our body releases chemicals such as dopamine and endorphins in your brain  that make you feel happy. Not only  does your  brain release  these feel good chemicals but exercise helps your brain get rid of chemicals that make you feel stressed and anxious.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video clips are designed to inspire pupils to try different actives at home and then feedback in tutor group sessions the next day. The aim is that pupils are active every day and the choose activities that become part of their daily routine. Getting outside and being active has a big impact on our mental wellbeing so it’s finding out what is right for each individual.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options so pupils are given a choice. Sit down yoga, low impact and activities can be adapted to suit individual needs.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activities  have been given to us by Active Norfolk </a:t>
            </a:r>
          </a:p>
          <a:p>
            <a:pPr>
              <a:buFont typeface="Arial" panose="020B0604020202020204" pitchFamily="34" charset="0"/>
              <a:buChar char="•"/>
            </a:pPr>
            <a:r>
              <a:rPr lang="en-GB" dirty="0"/>
              <a:t>How exercise can help wellbeing mental health </a:t>
            </a:r>
          </a:p>
          <a:p>
            <a:pPr>
              <a:buFont typeface="Arial" panose="020B0604020202020204" pitchFamily="34" charset="0"/>
              <a:buChar char="•"/>
            </a:pPr>
            <a:r>
              <a:rPr lang="en-GB" dirty="0"/>
              <a:t>Getting outside</a:t>
            </a:r>
          </a:p>
          <a:p>
            <a:pPr>
              <a:buFont typeface="Arial" panose="020B0604020202020204" pitchFamily="34" charset="0"/>
              <a:buChar char="•"/>
            </a:pPr>
            <a:r>
              <a:rPr lang="en-GB" dirty="0"/>
              <a:t>Workouts</a:t>
            </a:r>
          </a:p>
          <a:p>
            <a:pPr>
              <a:buFont typeface="Arial" panose="020B0604020202020204" pitchFamily="34" charset="0"/>
              <a:buChar char="•"/>
            </a:pPr>
            <a:r>
              <a:rPr lang="en-GB" dirty="0"/>
              <a:t>Yoga</a:t>
            </a:r>
          </a:p>
          <a:p>
            <a:pPr>
              <a:buFont typeface="Arial" panose="020B0604020202020204" pitchFamily="34" charset="0"/>
              <a:buChar char="•"/>
            </a:pPr>
            <a:r>
              <a:rPr lang="en-GB" dirty="0"/>
              <a:t>Dance </a:t>
            </a:r>
          </a:p>
          <a:p>
            <a:pPr>
              <a:buFont typeface="Arial" panose="020B0604020202020204" pitchFamily="34" charset="0"/>
              <a:buChar char="•"/>
            </a:pPr>
            <a:r>
              <a:rPr lang="en-GB" dirty="0"/>
              <a:t>Tai Chi and Qigong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29</a:t>
            </a:fld>
            <a:endParaRPr lang="en-GB"/>
          </a:p>
        </p:txBody>
      </p:sp>
    </p:spTree>
    <p:extLst>
      <p:ext uri="{BB962C8B-B14F-4D97-AF65-F5344CB8AC3E}">
        <p14:creationId xmlns:p14="http://schemas.microsoft.com/office/powerpoint/2010/main" val="1724387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dirty="0">
                <a:latin typeface="Aharoni" panose="02010803020104030203" pitchFamily="2" charset="-79"/>
                <a:cs typeface="Aharoni" panose="02010803020104030203" pitchFamily="2" charset="-79"/>
              </a:rPr>
              <a:t>We have planned an hour of input for but at the end of the session there will be an opportunity to stay and ask questions  or to leave if you want to. </a:t>
            </a:r>
          </a:p>
          <a:p>
            <a:pPr fontAlgn="base"/>
            <a:r>
              <a:rPr lang="en-GB" dirty="0">
                <a:latin typeface="Aharoni" panose="02010803020104030203" pitchFamily="2" charset="-79"/>
                <a:cs typeface="Aharoni" panose="02010803020104030203" pitchFamily="2" charset="-79"/>
              </a:rPr>
              <a:t>A pdf of the </a:t>
            </a:r>
            <a:r>
              <a:rPr lang="en-GB" dirty="0" err="1">
                <a:latin typeface="Aharoni" panose="02010803020104030203" pitchFamily="2" charset="-79"/>
                <a:cs typeface="Aharoni" panose="02010803020104030203" pitchFamily="2" charset="-79"/>
              </a:rPr>
              <a:t>powerpoint</a:t>
            </a:r>
            <a:r>
              <a:rPr lang="en-GB" dirty="0">
                <a:latin typeface="Aharoni" panose="02010803020104030203" pitchFamily="2" charset="-79"/>
                <a:cs typeface="Aharoni" panose="02010803020104030203" pitchFamily="2" charset="-79"/>
              </a:rPr>
              <a:t> and resource list and planner will be emailed to you  tomorrow and a narrated version of the </a:t>
            </a:r>
            <a:r>
              <a:rPr lang="en-GB" dirty="0" err="1">
                <a:latin typeface="Aharoni" panose="02010803020104030203" pitchFamily="2" charset="-79"/>
                <a:cs typeface="Aharoni" panose="02010803020104030203" pitchFamily="2" charset="-79"/>
              </a:rPr>
              <a:t>powerpoint</a:t>
            </a:r>
            <a:r>
              <a:rPr lang="en-GB" dirty="0">
                <a:latin typeface="Aharoni" panose="02010803020104030203" pitchFamily="2" charset="-79"/>
                <a:cs typeface="Aharoni" panose="02010803020104030203" pitchFamily="2" charset="-79"/>
              </a:rPr>
              <a:t> will be available so you can share with colleagues back at school. </a:t>
            </a:r>
          </a:p>
          <a:p>
            <a:pPr fontAlgn="base"/>
            <a:r>
              <a:rPr lang="en-GB" dirty="0">
                <a:latin typeface="Aharoni" panose="02010803020104030203" pitchFamily="2" charset="-79"/>
                <a:cs typeface="Aharoni" panose="02010803020104030203" pitchFamily="2" charset="-79"/>
              </a:rPr>
              <a:t>- </a:t>
            </a:r>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3</a:t>
            </a:fld>
            <a:endParaRPr lang="en-GB"/>
          </a:p>
        </p:txBody>
      </p:sp>
    </p:spTree>
    <p:extLst>
      <p:ext uri="{BB962C8B-B14F-4D97-AF65-F5344CB8AC3E}">
        <p14:creationId xmlns:p14="http://schemas.microsoft.com/office/powerpoint/2010/main" val="3460636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haroni" panose="02010803020104030203" pitchFamily="2" charset="-79"/>
                <a:cs typeface="Aharoni" panose="02010803020104030203" pitchFamily="2" charset="-79"/>
              </a:rPr>
              <a:t>Participation in social and community life has attracted a lot of attention in the field of wellbeing research.</a:t>
            </a:r>
          </a:p>
          <a:p>
            <a:r>
              <a:rPr lang="en-GB" b="1" dirty="0">
                <a:latin typeface="Aharoni" panose="02010803020104030203" pitchFamily="2" charset="-79"/>
                <a:cs typeface="Aharoni" panose="02010803020104030203" pitchFamily="2" charset="-79"/>
              </a:rPr>
              <a:t>Individuals who report a greater interest in helping others are more likely to rate themselves as happy.</a:t>
            </a:r>
          </a:p>
          <a:p>
            <a:r>
              <a:rPr lang="en-GB" b="1" dirty="0">
                <a:latin typeface="Aharoni" panose="02010803020104030203" pitchFamily="2" charset="-79"/>
                <a:cs typeface="Aharoni" panose="02010803020104030203" pitchFamily="2" charset="-79"/>
              </a:rPr>
              <a:t>Research into actions for promoting happiness has shown that committing an act of kindness once a week over a six-week period is associated with an increase in wellbeing.</a:t>
            </a:r>
          </a:p>
          <a:p>
            <a:endParaRPr lang="en-GB" b="1" dirty="0">
              <a:latin typeface="Aharoni" panose="02010803020104030203" pitchFamily="2" charset="-79"/>
              <a:cs typeface="Aharoni" panose="02010803020104030203" pitchFamily="2" charset="-79"/>
            </a:endParaRPr>
          </a:p>
          <a:p>
            <a:pPr>
              <a:lnSpc>
                <a:spcPct val="107000"/>
              </a:lnSpc>
              <a:spcAft>
                <a:spcPts val="800"/>
              </a:spcAft>
            </a:pPr>
            <a:r>
              <a:rPr lang="en-GB" sz="1200" b="1" dirty="0">
                <a:solidFill>
                  <a:srgbClr val="000000"/>
                </a:solidFill>
                <a:ea typeface="Times New Roman" panose="02020603050405020304" pitchFamily="18" charset="0"/>
              </a:rPr>
              <a:t>Giving or doing things for others has a positive impact on our own wellbeing. </a:t>
            </a:r>
          </a:p>
          <a:p>
            <a:pPr>
              <a:lnSpc>
                <a:spcPct val="107000"/>
              </a:lnSpc>
              <a:spcAft>
                <a:spcPts val="800"/>
              </a:spcAft>
            </a:pPr>
            <a:r>
              <a:rPr lang="en-GB" sz="1200" b="1" dirty="0">
                <a:solidFill>
                  <a:srgbClr val="000000"/>
                </a:solidFill>
                <a:ea typeface="Times New Roman" panose="02020603050405020304" pitchFamily="18" charset="0"/>
              </a:rPr>
              <a:t>So  the aim is to promote prosocial and kindness to others.</a:t>
            </a:r>
          </a:p>
          <a:p>
            <a:pPr>
              <a:lnSpc>
                <a:spcPct val="107000"/>
              </a:lnSpc>
              <a:spcAft>
                <a:spcPts val="800"/>
              </a:spcAft>
            </a:pPr>
            <a:r>
              <a:rPr lang="en-GB" sz="1200" b="1" dirty="0">
                <a:solidFill>
                  <a:srgbClr val="000000"/>
                </a:solidFill>
                <a:ea typeface="Times New Roman" panose="02020603050405020304" pitchFamily="18" charset="0"/>
              </a:rPr>
              <a:t>Kind words and kind actions. </a:t>
            </a:r>
          </a:p>
          <a:p>
            <a:pPr>
              <a:lnSpc>
                <a:spcPct val="107000"/>
              </a:lnSpc>
              <a:spcAft>
                <a:spcPts val="800"/>
              </a:spcAft>
            </a:pPr>
            <a:r>
              <a:rPr lang="en-GB" sz="1200" b="1" dirty="0">
                <a:solidFill>
                  <a:srgbClr val="000000"/>
                </a:solidFill>
                <a:ea typeface="Times New Roman" panose="02020603050405020304" pitchFamily="18" charset="0"/>
              </a:rPr>
              <a:t>Random acts of kindness </a:t>
            </a:r>
          </a:p>
          <a:p>
            <a:pPr>
              <a:lnSpc>
                <a:spcPct val="107000"/>
              </a:lnSpc>
              <a:spcAft>
                <a:spcPts val="800"/>
              </a:spcAft>
            </a:pPr>
            <a:r>
              <a:rPr lang="en-GB" sz="1200" b="1" dirty="0">
                <a:solidFill>
                  <a:srgbClr val="000000"/>
                </a:solidFill>
                <a:ea typeface="Times New Roman" panose="02020603050405020304" pitchFamily="18" charset="0"/>
              </a:rPr>
              <a:t>Send  a kind message to someone you are not living with</a:t>
            </a:r>
            <a:r>
              <a:rPr lang="en-GB" sz="1200" dirty="0">
                <a:solidFill>
                  <a:srgbClr val="000000"/>
                </a:solidFill>
                <a:ea typeface="Times New Roman" panose="02020603050405020304" pitchFamily="18" charset="0"/>
              </a:rPr>
              <a:t>. </a:t>
            </a:r>
          </a:p>
          <a:p>
            <a:pPr>
              <a:lnSpc>
                <a:spcPct val="107000"/>
              </a:lnSpc>
              <a:spcAft>
                <a:spcPts val="800"/>
              </a:spcAft>
            </a:pPr>
            <a:r>
              <a:rPr lang="en-GB" sz="1200" b="1" dirty="0">
                <a:solidFill>
                  <a:srgbClr val="000000"/>
                </a:solidFill>
                <a:ea typeface="Calibri" panose="020F0502020204030204" pitchFamily="34" charset="0"/>
              </a:rPr>
              <a:t>Say something nice to </a:t>
            </a:r>
            <a:r>
              <a:rPr lang="en-GB" sz="1200" b="1" dirty="0" err="1">
                <a:solidFill>
                  <a:srgbClr val="000000"/>
                </a:solidFill>
                <a:ea typeface="Calibri" panose="020F0502020204030204" pitchFamily="34" charset="0"/>
              </a:rPr>
              <a:t>somone</a:t>
            </a:r>
            <a:r>
              <a:rPr lang="en-GB" sz="1200" b="1" dirty="0">
                <a:solidFill>
                  <a:srgbClr val="000000"/>
                </a:solidFill>
                <a:ea typeface="Calibri" panose="020F0502020204030204" pitchFamily="34" charset="0"/>
              </a:rPr>
              <a:t> who has helped you.</a:t>
            </a:r>
            <a:endParaRPr lang="en-GB" sz="1200" b="1" dirty="0">
              <a:ea typeface="Calibri" panose="020F0502020204030204" pitchFamily="34" charset="0"/>
            </a:endParaRPr>
          </a:p>
          <a:p>
            <a:pPr>
              <a:lnSpc>
                <a:spcPct val="107000"/>
              </a:lnSpc>
              <a:spcAft>
                <a:spcPts val="800"/>
              </a:spcAft>
            </a:pPr>
            <a:r>
              <a:rPr lang="en-GB" sz="1200" b="1" dirty="0">
                <a:ea typeface="Times New Roman" panose="02020603050405020304" pitchFamily="18" charset="0"/>
              </a:rPr>
              <a:t>Smile at everyone you meet today</a:t>
            </a:r>
          </a:p>
          <a:p>
            <a:pPr>
              <a:lnSpc>
                <a:spcPct val="107000"/>
              </a:lnSpc>
              <a:spcAft>
                <a:spcPts val="800"/>
              </a:spcAft>
            </a:pPr>
            <a:r>
              <a:rPr lang="en-GB" sz="1200" b="1" dirty="0">
                <a:ea typeface="Calibri" panose="020F0502020204030204" pitchFamily="34" charset="0"/>
              </a:rPr>
              <a:t>Hold the door open </a:t>
            </a:r>
          </a:p>
          <a:p>
            <a:pPr>
              <a:lnSpc>
                <a:spcPct val="107000"/>
              </a:lnSpc>
              <a:spcAft>
                <a:spcPts val="800"/>
              </a:spcAft>
            </a:pPr>
            <a:r>
              <a:rPr lang="en-GB" sz="1200" b="1" dirty="0">
                <a:ea typeface="Calibri" panose="020F0502020204030204" pitchFamily="34" charset="0"/>
              </a:rPr>
              <a:t>Action for happiness calendar </a:t>
            </a:r>
            <a:r>
              <a:rPr lang="en-GB" sz="1200" b="1" dirty="0">
                <a:ea typeface="Times New Roman" panose="02020603050405020304" pitchFamily="18" charset="0"/>
              </a:rPr>
              <a:t>Doing something nice everyday for a month</a:t>
            </a:r>
          </a:p>
          <a:p>
            <a:pPr>
              <a:lnSpc>
                <a:spcPct val="107000"/>
              </a:lnSpc>
              <a:spcAft>
                <a:spcPts val="800"/>
              </a:spcAft>
            </a:pPr>
            <a:r>
              <a:rPr lang="en-GB" sz="1200" b="1" dirty="0"/>
              <a:t>Volunteering  Giving your time to help others. Investigating ways you could do this. Raising money for charity.</a:t>
            </a:r>
          </a:p>
          <a:p>
            <a:pPr>
              <a:lnSpc>
                <a:spcPct val="107000"/>
              </a:lnSpc>
              <a:spcAft>
                <a:spcPts val="800"/>
              </a:spcAft>
            </a:pPr>
            <a:r>
              <a:rPr lang="en-GB" sz="1200" b="1" dirty="0"/>
              <a:t>Start of a topic for the next 6 weeks. </a:t>
            </a:r>
          </a:p>
          <a:p>
            <a:pPr>
              <a:lnSpc>
                <a:spcPct val="107000"/>
              </a:lnSpc>
              <a:spcAft>
                <a:spcPts val="800"/>
              </a:spcAft>
            </a:pPr>
            <a:r>
              <a:rPr lang="en-GB" sz="1200" b="1" dirty="0"/>
              <a:t>Being kind to yourself. More tricky thing to do.  </a:t>
            </a:r>
          </a:p>
          <a:p>
            <a:pPr>
              <a:lnSpc>
                <a:spcPct val="107000"/>
              </a:lnSpc>
              <a:spcAft>
                <a:spcPts val="800"/>
              </a:spcAft>
            </a:pPr>
            <a:endParaRPr lang="en-GB" sz="1200" b="1" dirty="0"/>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30</a:t>
            </a:fld>
            <a:endParaRPr lang="en-GB"/>
          </a:p>
        </p:txBody>
      </p:sp>
    </p:spTree>
    <p:extLst>
      <p:ext uri="{BB962C8B-B14F-4D97-AF65-F5344CB8AC3E}">
        <p14:creationId xmlns:p14="http://schemas.microsoft.com/office/powerpoint/2010/main" val="557374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1" dirty="0">
                <a:solidFill>
                  <a:srgbClr val="0070C0"/>
                </a:solidFill>
              </a:rPr>
              <a:t>In order to be resilient we to need to feel positive about our self. We may receive positive comments from others but there is a need to take time to acknowledge what we are good at.</a:t>
            </a:r>
          </a:p>
          <a:p>
            <a:r>
              <a:rPr lang="en-GB" b="1" dirty="0">
                <a:solidFill>
                  <a:srgbClr val="0070C0"/>
                </a:solidFill>
              </a:rPr>
              <a:t>So we need to practise saying nice things about our self. It is tricky but with practise we get better. I am sure we are all very good at saying what we are not good at or what we haven’t done but we need to swing this round to focus on the positive. </a:t>
            </a:r>
          </a:p>
          <a:p>
            <a:r>
              <a:rPr lang="en-GB" b="1" dirty="0">
                <a:solidFill>
                  <a:srgbClr val="0070C0"/>
                </a:solidFill>
              </a:rPr>
              <a:t>Is what you are saying to yourself warm and supportive? If not why not and change it!  </a:t>
            </a:r>
          </a:p>
          <a:p>
            <a:r>
              <a:rPr lang="en-GB" dirty="0"/>
              <a:t>See my positive affirmations. Don’t worry I am not going to ask you to share now but maybe before you go to bed tonight then say something about yourself </a:t>
            </a:r>
          </a:p>
        </p:txBody>
      </p:sp>
      <p:sp>
        <p:nvSpPr>
          <p:cNvPr id="4" name="Slide Number Placeholder 3"/>
          <p:cNvSpPr>
            <a:spLocks noGrp="1"/>
          </p:cNvSpPr>
          <p:nvPr>
            <p:ph type="sldNum" sz="quarter" idx="5"/>
          </p:nvPr>
        </p:nvSpPr>
        <p:spPr/>
        <p:txBody>
          <a:bodyPr/>
          <a:lstStyle/>
          <a:p>
            <a:fld id="{C80EE09E-97A6-4C5A-8FAE-9462D89B671C}" type="slidenum">
              <a:rPr lang="en-GB" smtClean="0"/>
              <a:t>31</a:t>
            </a:fld>
            <a:endParaRPr lang="en-GB"/>
          </a:p>
        </p:txBody>
      </p:sp>
    </p:spTree>
    <p:extLst>
      <p:ext uri="{BB962C8B-B14F-4D97-AF65-F5344CB8AC3E}">
        <p14:creationId xmlns:p14="http://schemas.microsoft.com/office/powerpoint/2010/main" val="399980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haroni" panose="02010803020104030203" pitchFamily="2" charset="-79"/>
                <a:cs typeface="Aharoni" panose="02010803020104030203" pitchFamily="2" charset="-79"/>
              </a:rPr>
              <a:t>There is strong evidence that indicates that feeling close to, and valued by, other people is a fundamental human need and one that contributes to functioning well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Aharoni" panose="02010803020104030203" pitchFamily="2" charset="-79"/>
              <a:cs typeface="Aharoni" panose="02010803020104030203" pitchFamily="2" charset="-79"/>
            </a:endParaRPr>
          </a:p>
          <a:p>
            <a:pPr marL="0" indent="0">
              <a:buNone/>
            </a:pPr>
            <a:r>
              <a:rPr lang="en-GB" b="1" dirty="0"/>
              <a:t>On of the big challenged to our lives has been the disruption to relationships. So the aim of this strand is to generate conversations and help pupils to connect with others. It is important that we promote an ethos that fosters a culture of connection, inclusion and respect so everyone feels safe and can safely express their feelings.</a:t>
            </a:r>
          </a:p>
          <a:p>
            <a:pPr marL="0" indent="0">
              <a:buNone/>
            </a:pPr>
            <a:r>
              <a:rPr lang="en-GB" b="1" dirty="0"/>
              <a:t>You can disagree but do so respectfully.  </a:t>
            </a:r>
          </a:p>
          <a:p>
            <a:pPr marL="0" indent="0">
              <a:buNone/>
            </a:pPr>
            <a:r>
              <a:rPr lang="en-GB" b="1" dirty="0"/>
              <a:t>We want to provide diverse and inspirational role models to enable all pupils to engage and see themselves. </a:t>
            </a:r>
          </a:p>
          <a:p>
            <a:pPr>
              <a:buFont typeface="Arial" panose="020B0604020202020204" pitchFamily="34" charset="0"/>
              <a:buNone/>
            </a:pPr>
            <a:r>
              <a:rPr lang="en-GB" b="1" dirty="0"/>
              <a:t>The first step is to establish and agree ground rules. You could use the ground rules at the beginning of the session.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 I suggest that pupils interview each other about impact of lockdown. What has been difficult?  What have they learnt?</a:t>
            </a:r>
          </a:p>
          <a:p>
            <a:pPr>
              <a:buFont typeface="Arial" panose="020B0604020202020204" pitchFamily="34" charset="0"/>
              <a:buNone/>
            </a:pPr>
            <a:r>
              <a:rPr lang="en-GB" dirty="0"/>
              <a:t>Next time look at positive things. </a:t>
            </a:r>
            <a:r>
              <a:rPr lang="en-GB" dirty="0" err="1"/>
              <a:t>Covid</a:t>
            </a:r>
            <a:r>
              <a:rPr lang="en-GB" dirty="0"/>
              <a:t> keeps/lockdown loves </a:t>
            </a:r>
          </a:p>
          <a:p>
            <a:pPr>
              <a:buFont typeface="Arial" panose="020B0604020202020204" pitchFamily="34" charset="0"/>
              <a:buNone/>
            </a:pPr>
            <a:r>
              <a:rPr lang="en-GB" dirty="0"/>
              <a:t>Next I have included video clip from Arlo Parkes, Alfie Hewitt and Action Jackson.  </a:t>
            </a:r>
          </a:p>
          <a:p>
            <a:pPr>
              <a:buFont typeface="Arial" panose="020B0604020202020204" pitchFamily="34" charset="0"/>
              <a:buNone/>
            </a:pPr>
            <a:r>
              <a:rPr lang="en-GB" dirty="0"/>
              <a:t>Who inspires you?</a:t>
            </a:r>
          </a:p>
          <a:p>
            <a:pPr>
              <a:buFont typeface="Arial" panose="020B0604020202020204" pitchFamily="34" charset="0"/>
              <a:buNone/>
            </a:pPr>
            <a:r>
              <a:rPr lang="en-GB" dirty="0"/>
              <a:t>Challenges and motivation</a:t>
            </a:r>
          </a:p>
          <a:p>
            <a:pPr>
              <a:buFont typeface="Arial" panose="020B0604020202020204" pitchFamily="34" charset="0"/>
              <a:buNone/>
            </a:pPr>
            <a:r>
              <a:rPr lang="en-GB" dirty="0"/>
              <a:t>Bouncing back from lockdown</a:t>
            </a:r>
          </a:p>
          <a:p>
            <a:pPr>
              <a:buFont typeface="Arial" panose="020B0604020202020204" pitchFamily="34" charset="0"/>
              <a:buNone/>
            </a:pPr>
            <a:r>
              <a:rPr lang="en-GB" dirty="0"/>
              <a:t>Finally video clip from </a:t>
            </a:r>
            <a:r>
              <a:rPr lang="en-GB" dirty="0" err="1"/>
              <a:t>Kooth</a:t>
            </a:r>
            <a:r>
              <a:rPr lang="en-GB" dirty="0"/>
              <a:t> about the need to talk and ask for help. </a:t>
            </a:r>
          </a:p>
          <a:p>
            <a:pPr>
              <a:buFont typeface="Arial" panose="020B0604020202020204" pitchFamily="34" charset="0"/>
              <a:buNone/>
            </a:pPr>
            <a:r>
              <a:rPr lang="en-GB" dirty="0"/>
              <a:t>Talking  to others asking for help </a:t>
            </a:r>
          </a:p>
          <a:p>
            <a:pPr lvl="0"/>
            <a:r>
              <a:rPr lang="en-GB" sz="1200" b="0" dirty="0">
                <a:solidFill>
                  <a:srgbClr val="002060"/>
                </a:solidFill>
              </a:rPr>
              <a:t>Breakout room Discussion about content of first few weeks. What do you pupils need?  Want? </a:t>
            </a:r>
            <a:r>
              <a:rPr lang="en-GB" sz="1200" dirty="0">
                <a:solidFill>
                  <a:srgbClr val="002060"/>
                </a:solidFill>
              </a:rPr>
              <a:t>Feedback from each group. </a:t>
            </a:r>
          </a:p>
          <a:p>
            <a:pPr lvl="0"/>
            <a:endParaRPr lang="en-GB" sz="1200" dirty="0">
              <a:solidFill>
                <a:srgbClr val="002060"/>
              </a:solidFill>
            </a:endParaRPr>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32</a:t>
            </a:fld>
            <a:endParaRPr lang="en-GB"/>
          </a:p>
        </p:txBody>
      </p:sp>
    </p:spTree>
    <p:extLst>
      <p:ext uri="{BB962C8B-B14F-4D97-AF65-F5344CB8AC3E}">
        <p14:creationId xmlns:p14="http://schemas.microsoft.com/office/powerpoint/2010/main" val="3148714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Anna </a:t>
            </a:r>
          </a:p>
          <a:p>
            <a:r>
              <a:rPr lang="en-GB" sz="1300" dirty="0"/>
              <a:t>This slide brings the neuroscience (Hebb 1949) into relationships and why they matter so much. It explains how our brains grow and develop through relationships. </a:t>
            </a:r>
          </a:p>
          <a:p>
            <a:r>
              <a:rPr lang="en-GB" sz="1300" dirty="0"/>
              <a:t>This is where adult modelling can support and strengthen those neural pathways. </a:t>
            </a:r>
          </a:p>
          <a:p>
            <a:r>
              <a:rPr lang="en-GB" sz="1300" dirty="0"/>
              <a:t>Neurons wiring together when repeatedly activated for example when learning something new.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effectLst/>
                <a:latin typeface="+mn-lt"/>
                <a:ea typeface="+mn-ea"/>
                <a:cs typeface="+mn-cs"/>
              </a:rPr>
              <a:t>We know from extensive research how protective in the longer term even one solid good relationship with a teacher or similar figure can be in the long-term outcomes of children or young people from such additionally vulnerable family backgrounds.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tx1"/>
              </a:solidFill>
              <a:effectLst/>
              <a:latin typeface="+mn-lt"/>
              <a:ea typeface="+mn-ea"/>
              <a:cs typeface="+mn-cs"/>
            </a:endParaRPr>
          </a:p>
          <a:p>
            <a:r>
              <a:rPr lang="en-GB" sz="1300" dirty="0"/>
              <a:t>Identify a trusted person in schools. </a:t>
            </a:r>
            <a:r>
              <a:rPr lang="en-GB" sz="1200" b="1" kern="1200" dirty="0">
                <a:solidFill>
                  <a:schemeClr val="tx1"/>
                </a:solidFill>
                <a:effectLst/>
                <a:latin typeface="+mn-lt"/>
                <a:ea typeface="+mn-ea"/>
                <a:cs typeface="+mn-cs"/>
              </a:rPr>
              <a:t>Trusted adult sticker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Pupil chooses a trusted adult they can talk to </a:t>
            </a:r>
          </a:p>
          <a:p>
            <a:pPr lvl="0"/>
            <a:r>
              <a:rPr lang="en-GB" sz="1200" kern="1200" dirty="0">
                <a:solidFill>
                  <a:schemeClr val="tx1"/>
                </a:solidFill>
                <a:effectLst/>
                <a:latin typeface="+mn-lt"/>
                <a:ea typeface="+mn-ea"/>
                <a:cs typeface="+mn-cs"/>
              </a:rPr>
              <a:t>Sticker in planner so families know who they can talk to</a:t>
            </a:r>
          </a:p>
          <a:p>
            <a:pPr lvl="0"/>
            <a:r>
              <a:rPr lang="en-GB" sz="1200" kern="1200" dirty="0">
                <a:solidFill>
                  <a:schemeClr val="tx1"/>
                </a:solidFill>
                <a:effectLst/>
                <a:latin typeface="+mn-lt"/>
                <a:ea typeface="+mn-ea"/>
                <a:cs typeface="+mn-cs"/>
              </a:rPr>
              <a:t>In addition to normal support e.g. head of year, pastoral support </a:t>
            </a:r>
          </a:p>
          <a:p>
            <a:pPr lvl="0"/>
            <a:r>
              <a:rPr lang="en-GB" sz="1200" kern="1200" dirty="0">
                <a:solidFill>
                  <a:schemeClr val="tx1"/>
                </a:solidFill>
                <a:effectLst/>
                <a:latin typeface="+mn-lt"/>
                <a:ea typeface="+mn-ea"/>
                <a:cs typeface="+mn-cs"/>
              </a:rPr>
              <a:t>Pupil choice – someone they feel comfortable talking to.</a:t>
            </a:r>
          </a:p>
          <a:p>
            <a:endParaRPr lang="en-GB" sz="1300" dirty="0"/>
          </a:p>
        </p:txBody>
      </p:sp>
      <p:sp>
        <p:nvSpPr>
          <p:cNvPr id="4" name="Slide Number Placeholder 3"/>
          <p:cNvSpPr>
            <a:spLocks noGrp="1"/>
          </p:cNvSpPr>
          <p:nvPr>
            <p:ph type="sldNum" sz="quarter" idx="5"/>
          </p:nvPr>
        </p:nvSpPr>
        <p:spPr/>
        <p:txBody>
          <a:bodyPr/>
          <a:lstStyle/>
          <a:p>
            <a:fld id="{F8B4E8B6-0788-EB4D-B540-A34B2EB4DF05}" type="slidenum">
              <a:rPr lang="en-US" smtClean="0"/>
              <a:t>33</a:t>
            </a:fld>
            <a:endParaRPr lang="en-US"/>
          </a:p>
        </p:txBody>
      </p:sp>
    </p:spTree>
    <p:extLst>
      <p:ext uri="{BB962C8B-B14F-4D97-AF65-F5344CB8AC3E}">
        <p14:creationId xmlns:p14="http://schemas.microsoft.com/office/powerpoint/2010/main" val="274123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Activities for next 6 weeks for each of the 5 ways of wellbeing. Encourage of sharing with families by promoting your website. Ask families to feedback and share. </a:t>
            </a:r>
          </a:p>
        </p:txBody>
      </p:sp>
      <p:sp>
        <p:nvSpPr>
          <p:cNvPr id="4" name="Slide Number Placeholder 3"/>
          <p:cNvSpPr>
            <a:spLocks noGrp="1"/>
          </p:cNvSpPr>
          <p:nvPr>
            <p:ph type="sldNum" sz="quarter" idx="5"/>
          </p:nvPr>
        </p:nvSpPr>
        <p:spPr/>
        <p:txBody>
          <a:bodyPr/>
          <a:lstStyle/>
          <a:p>
            <a:fld id="{1C5A7234-F126-43A0-9F26-4D4A52B03EBB}" type="slidenum">
              <a:rPr lang="en-GB" smtClean="0"/>
              <a:t>34</a:t>
            </a:fld>
            <a:endParaRPr lang="en-GB"/>
          </a:p>
        </p:txBody>
      </p:sp>
    </p:spTree>
    <p:extLst>
      <p:ext uri="{BB962C8B-B14F-4D97-AF65-F5344CB8AC3E}">
        <p14:creationId xmlns:p14="http://schemas.microsoft.com/office/powerpoint/2010/main" val="1434765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Consulting with pupils What do they want to learn about ? Can send you a document to do this which you can adapt? </a:t>
            </a:r>
          </a:p>
          <a:p>
            <a:pPr>
              <a:buFont typeface="Arial" panose="020B0604020202020204" pitchFamily="34" charset="0"/>
              <a:buNone/>
            </a:pPr>
            <a:r>
              <a:rPr lang="en-GB" sz="1200" dirty="0"/>
              <a:t>Possible ideas </a:t>
            </a:r>
          </a:p>
          <a:p>
            <a:pPr>
              <a:buFont typeface="Arial" panose="020B0604020202020204" pitchFamily="34" charset="0"/>
              <a:buNone/>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What  do pupils want to learn about? </a:t>
            </a:r>
          </a:p>
          <a:p>
            <a:pPr>
              <a:buFont typeface="Arial" panose="020B0604020202020204" pitchFamily="34" charset="0"/>
              <a:buNone/>
            </a:pPr>
            <a:r>
              <a:rPr lang="en-GB" sz="1200" dirty="0"/>
              <a:t>Sleep </a:t>
            </a:r>
          </a:p>
          <a:p>
            <a:pPr>
              <a:buFont typeface="Arial" panose="020B0604020202020204" pitchFamily="34" charset="0"/>
              <a:buChar char="•"/>
            </a:pPr>
            <a:r>
              <a:rPr lang="en-GB" sz="1200" dirty="0"/>
              <a:t>Social media and self-care </a:t>
            </a:r>
          </a:p>
          <a:p>
            <a:pPr>
              <a:buFont typeface="Arial" panose="020B0604020202020204" pitchFamily="34" charset="0"/>
              <a:buChar char="•"/>
            </a:pPr>
            <a:r>
              <a:rPr lang="en-GB" sz="1200" dirty="0"/>
              <a:t>Unhelpful thoughts </a:t>
            </a:r>
          </a:p>
          <a:p>
            <a:pPr>
              <a:buFont typeface="Arial" panose="020B0604020202020204" pitchFamily="34" charset="0"/>
              <a:buChar char="•"/>
            </a:pPr>
            <a:r>
              <a:rPr lang="en-GB" sz="1200" dirty="0"/>
              <a:t>Self -care  and asking for help </a:t>
            </a:r>
          </a:p>
          <a:p>
            <a:pPr>
              <a:buFont typeface="Arial" panose="020B0604020202020204" pitchFamily="34" charset="0"/>
              <a:buChar char="•"/>
            </a:pPr>
            <a:r>
              <a:rPr lang="en-GB" sz="1200" dirty="0"/>
              <a:t>Perfectionism </a:t>
            </a:r>
          </a:p>
          <a:p>
            <a:pPr>
              <a:buFont typeface="Arial" panose="020B0604020202020204" pitchFamily="34" charset="0"/>
              <a:buChar char="•"/>
            </a:pPr>
            <a:r>
              <a:rPr lang="en-GB" sz="1200" dirty="0"/>
              <a:t>Competitiveness </a:t>
            </a:r>
          </a:p>
          <a:p>
            <a:pPr>
              <a:buFont typeface="Arial" panose="020B0604020202020204" pitchFamily="34" charset="0"/>
              <a:buChar char="•"/>
            </a:pPr>
            <a:r>
              <a:rPr lang="en-GB" sz="1200" dirty="0"/>
              <a:t>Dealing with change</a:t>
            </a:r>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35</a:t>
            </a:fld>
            <a:endParaRPr lang="en-GB"/>
          </a:p>
        </p:txBody>
      </p:sp>
    </p:spTree>
    <p:extLst>
      <p:ext uri="{BB962C8B-B14F-4D97-AF65-F5344CB8AC3E}">
        <p14:creationId xmlns:p14="http://schemas.microsoft.com/office/powerpoint/2010/main" val="7346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Anna Freud study </a:t>
            </a:r>
          </a:p>
        </p:txBody>
      </p:sp>
      <p:sp>
        <p:nvSpPr>
          <p:cNvPr id="4" name="Slide Number Placeholder 3"/>
          <p:cNvSpPr>
            <a:spLocks noGrp="1"/>
          </p:cNvSpPr>
          <p:nvPr>
            <p:ph type="sldNum" sz="quarter" idx="5"/>
          </p:nvPr>
        </p:nvSpPr>
        <p:spPr/>
        <p:txBody>
          <a:bodyPr/>
          <a:lstStyle/>
          <a:p>
            <a:fld id="{1C5A7234-F126-43A0-9F26-4D4A52B03EBB}" type="slidenum">
              <a:rPr lang="en-GB" smtClean="0"/>
              <a:t>36</a:t>
            </a:fld>
            <a:endParaRPr lang="en-GB"/>
          </a:p>
        </p:txBody>
      </p:sp>
    </p:spTree>
    <p:extLst>
      <p:ext uri="{BB962C8B-B14F-4D97-AF65-F5344CB8AC3E}">
        <p14:creationId xmlns:p14="http://schemas.microsoft.com/office/powerpoint/2010/main" val="1339918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solidFill>
                  <a:srgbClr val="002060"/>
                </a:solidFill>
              </a:rPr>
              <a:t>Promote 5 ways for wellbeing on your website and encourage families to get involved </a:t>
            </a:r>
          </a:p>
          <a:p>
            <a:pPr lvl="0"/>
            <a:r>
              <a:rPr lang="en-GB" sz="1200" dirty="0">
                <a:solidFill>
                  <a:srgbClr val="002060"/>
                </a:solidFill>
              </a:rPr>
              <a:t>Self care for parents and carers from </a:t>
            </a:r>
            <a:r>
              <a:rPr lang="en-GB" sz="1200" dirty="0">
                <a:solidFill>
                  <a:srgbClr val="002060"/>
                </a:solidFill>
                <a:hlinkClick r:id="rId3"/>
              </a:rPr>
              <a:t>Anna Freud</a:t>
            </a:r>
            <a:endParaRPr lang="en-GB"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2060"/>
                </a:solidFill>
              </a:rPr>
              <a:t>Make families aware of the services within and outside schools.  Challenge stigma around mental health; ensure pupils and families feel confident to access the service/s</a:t>
            </a:r>
          </a:p>
          <a:p>
            <a:pPr lvl="0"/>
            <a:r>
              <a:rPr lang="en-GB" sz="1200" dirty="0">
                <a:solidFill>
                  <a:srgbClr val="002060"/>
                </a:solidFill>
              </a:rPr>
              <a:t>Promote </a:t>
            </a:r>
            <a:r>
              <a:rPr lang="en-GB" sz="1200" dirty="0">
                <a:solidFill>
                  <a:srgbClr val="002060"/>
                </a:solidFill>
                <a:hlinkClick r:id="rId4"/>
              </a:rPr>
              <a:t>Just One Norfolk </a:t>
            </a:r>
            <a:r>
              <a:rPr lang="en-GB" sz="1200" dirty="0">
                <a:solidFill>
                  <a:srgbClr val="002060"/>
                </a:solidFill>
              </a:rPr>
              <a:t>for details of Mental Health services Norfolk, guidance and support for families including </a:t>
            </a:r>
            <a:r>
              <a:rPr lang="en-GB" sz="1200" dirty="0" err="1">
                <a:solidFill>
                  <a:srgbClr val="002060"/>
                </a:solidFill>
              </a:rPr>
              <a:t>Parentline</a:t>
            </a:r>
            <a:r>
              <a:rPr lang="en-GB" sz="1200" dirty="0">
                <a:solidFill>
                  <a:srgbClr val="002060"/>
                </a:solidFill>
              </a:rPr>
              <a:t> and Solihull training for families of teenagers.  </a:t>
            </a:r>
          </a:p>
          <a:p>
            <a:r>
              <a:rPr lang="en-GB" sz="1200" dirty="0">
                <a:solidFill>
                  <a:srgbClr val="002060"/>
                </a:solidFill>
              </a:rPr>
              <a:t>Sign up to wellbeing newsletters for regular updates </a:t>
            </a:r>
            <a:r>
              <a:rPr lang="en-GB" sz="1200" dirty="0">
                <a:solidFill>
                  <a:srgbClr val="002060"/>
                </a:solidFill>
                <a:hlinkClick r:id="rId5"/>
              </a:rPr>
              <a:t>anna.sims@norfolk.gov.uk</a:t>
            </a:r>
            <a:r>
              <a:rPr lang="en-GB" sz="1200" dirty="0">
                <a:solidFill>
                  <a:srgbClr val="002060"/>
                </a:solidFill>
              </a:rPr>
              <a:t> </a:t>
            </a:r>
          </a:p>
          <a:p>
            <a:pPr lvl="0"/>
            <a:r>
              <a:rPr lang="en-GB" b="1" dirty="0">
                <a:solidFill>
                  <a:srgbClr val="002060"/>
                </a:solidFill>
              </a:rPr>
              <a:t>Ensure mechanisms for engaging with and supporting families to manage and support their child’s emotional, behavioural or mental health difficulties are robust</a:t>
            </a:r>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37</a:t>
            </a:fld>
            <a:endParaRPr lang="en-GB" dirty="0"/>
          </a:p>
        </p:txBody>
      </p:sp>
    </p:spTree>
    <p:extLst>
      <p:ext uri="{BB962C8B-B14F-4D97-AF65-F5344CB8AC3E}">
        <p14:creationId xmlns:p14="http://schemas.microsoft.com/office/powerpoint/2010/main" val="1219411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One Norfolk website for details of all mental heath services in Norfolk and Waveney </a:t>
            </a:r>
          </a:p>
          <a:p>
            <a:r>
              <a:rPr lang="en-GB" dirty="0"/>
              <a:t>Just one number </a:t>
            </a:r>
          </a:p>
          <a:p>
            <a:r>
              <a:rPr lang="en-GB" dirty="0"/>
              <a:t>Parent line </a:t>
            </a:r>
          </a:p>
          <a:p>
            <a:r>
              <a:rPr lang="en-GB" dirty="0"/>
              <a:t>Chat health </a:t>
            </a:r>
          </a:p>
          <a:p>
            <a:r>
              <a:rPr lang="en-GB" dirty="0"/>
              <a:t>Activities and guidance for families </a:t>
            </a:r>
          </a:p>
          <a:p>
            <a:r>
              <a:rPr lang="en-GB" dirty="0"/>
              <a:t>Solihull training </a:t>
            </a:r>
          </a:p>
          <a:p>
            <a:r>
              <a:rPr lang="en-GB" dirty="0"/>
              <a:t>Accessibility features really useful and inclusive </a:t>
            </a:r>
            <a:r>
              <a:rPr lang="en-GB" dirty="0" err="1"/>
              <a:t>eg.</a:t>
            </a:r>
            <a:r>
              <a:rPr lang="en-GB" dirty="0"/>
              <a:t> text can be translated or read if they are unable to understand English. </a:t>
            </a:r>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38</a:t>
            </a:fld>
            <a:endParaRPr lang="en-GB" dirty="0"/>
          </a:p>
        </p:txBody>
      </p:sp>
    </p:spTree>
    <p:extLst>
      <p:ext uri="{BB962C8B-B14F-4D97-AF65-F5344CB8AC3E}">
        <p14:creationId xmlns:p14="http://schemas.microsoft.com/office/powerpoint/2010/main" val="2059095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t>
            </a:r>
            <a:r>
              <a:rPr lang="en-GB" dirty="0" err="1"/>
              <a:t>individed</a:t>
            </a:r>
            <a:r>
              <a:rPr lang="en-GB" dirty="0"/>
              <a:t> 4 – 16 years</a:t>
            </a:r>
          </a:p>
          <a:p>
            <a:r>
              <a:rPr lang="en-GB" dirty="0"/>
              <a:t>Tailored advice and guidance and support  for children and families. </a:t>
            </a:r>
          </a:p>
          <a:p>
            <a:r>
              <a:rPr lang="en-GB" dirty="0"/>
              <a:t>Picture based quizzes to measure  child’s mental health and wellbeing and indicators of their emotional health and wellbeing</a:t>
            </a:r>
          </a:p>
          <a:p>
            <a:r>
              <a:rPr lang="en-GB" dirty="0"/>
              <a:t>Activities to support children’s needs. </a:t>
            </a:r>
          </a:p>
          <a:p>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39</a:t>
            </a:fld>
            <a:endParaRPr lang="en-GB"/>
          </a:p>
        </p:txBody>
      </p:sp>
    </p:spTree>
    <p:extLst>
      <p:ext uri="{BB962C8B-B14F-4D97-AF65-F5344CB8AC3E}">
        <p14:creationId xmlns:p14="http://schemas.microsoft.com/office/powerpoint/2010/main" val="133951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u="none" dirty="0"/>
              <a:t>We want this to be a safe space for people to share so  here is a group agreement. </a:t>
            </a:r>
          </a:p>
          <a:p>
            <a:pPr>
              <a:defRPr/>
            </a:pPr>
            <a:r>
              <a:rPr lang="en-GB" sz="1200" b="0" u="none" dirty="0"/>
              <a:t> I want to reassure you that joining in </a:t>
            </a:r>
            <a:r>
              <a:rPr lang="en-GB" sz="1200" dirty="0"/>
              <a:t>with the activities </a:t>
            </a:r>
            <a:r>
              <a:rPr lang="en-GB" sz="1200" b="0" u="none" dirty="0"/>
              <a:t>is your choice. There is no pressure from us.</a:t>
            </a:r>
            <a:r>
              <a:rPr lang="en-GB" sz="1200" dirty="0"/>
              <a:t> </a:t>
            </a:r>
          </a:p>
          <a:p>
            <a:pPr>
              <a:defRPr/>
            </a:pPr>
            <a:r>
              <a:rPr lang="en-GB" sz="1200" b="0" u="none" dirty="0"/>
              <a:t>Does anyone have anything else they would like to add? Please put any ideas in the chat. </a:t>
            </a:r>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4</a:t>
            </a:fld>
            <a:endParaRPr lang="en-GB" dirty="0"/>
          </a:p>
        </p:txBody>
      </p:sp>
    </p:spTree>
    <p:extLst>
      <p:ext uri="{BB962C8B-B14F-4D97-AF65-F5344CB8AC3E}">
        <p14:creationId xmlns:p14="http://schemas.microsoft.com/office/powerpoint/2010/main" val="424148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Clr>
                <a:srgbClr val="0070C0"/>
              </a:buClr>
            </a:pPr>
            <a:r>
              <a:rPr lang="en-GB" b="1" dirty="0">
                <a:latin typeface="Open Sans" panose="020B0606030504020204" pitchFamily="34" charset="0"/>
                <a:ea typeface="Open Sans" panose="020B0606030504020204" pitchFamily="34" charset="0"/>
                <a:cs typeface="Open Sans" panose="020B0606030504020204" pitchFamily="34" charset="0"/>
              </a:rPr>
              <a:t>Remember do the simple things first:</a:t>
            </a:r>
          </a:p>
          <a:p>
            <a:pPr marL="342900" indent="-342900">
              <a:lnSpc>
                <a:spcPct val="100000"/>
              </a:lnSpc>
              <a:spcBef>
                <a:spcPts val="0"/>
              </a:spcBef>
              <a:buClr>
                <a:srgbClr val="0070C0"/>
              </a:buClr>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Implement your whole setting approach:</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Include the family; try to ensure everyone works together</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Be aware of the groups of children and young people who are at more risk of struggling with their mental health</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Adhere to policies and procedures; equalities and safeguarding. Check your bias.</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All </a:t>
            </a:r>
            <a:r>
              <a:rPr lang="en-GB" b="1" dirty="0">
                <a:latin typeface="Open Sans" panose="020B0606030504020204"/>
              </a:rPr>
              <a:t>schools, and all parents/carers can access the Healthy Child Programme’s Just One Number team </a:t>
            </a:r>
            <a:r>
              <a:rPr lang="en-GB" dirty="0">
                <a:latin typeface="Open Sans" panose="020B0606030504020204"/>
              </a:rPr>
              <a:t>on 0300 300 0123 </a:t>
            </a:r>
            <a:endParaRPr lang="en-GB" dirty="0">
              <a:latin typeface="Open Sans" panose="020B0606030504020204"/>
              <a:ea typeface="Open Sans" panose="020B0606030504020204" pitchFamily="34" charset="0"/>
              <a:cs typeface="Open Sans" panose="020B0606030504020204" pitchFamily="34" charset="0"/>
            </a:endParaRP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Liaise with your SENDCO  and the school lead for Wellbeing and Mental Health; this may be your Mental Health Champion. </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If concerns persist refer to the </a:t>
            </a:r>
            <a:r>
              <a:rPr lang="en-GB" b="1" dirty="0">
                <a:latin typeface="Open Sans" panose="020B0606030504020204" pitchFamily="34" charset="0"/>
                <a:ea typeface="Open Sans" panose="020B0606030504020204" pitchFamily="34" charset="0"/>
                <a:cs typeface="Open Sans" panose="020B0606030504020204" pitchFamily="34" charset="0"/>
              </a:rPr>
              <a:t>Norfolk and Waveney Emotional Wellbeing and Mental Health Pathway. </a:t>
            </a:r>
            <a:r>
              <a:rPr lang="en-GB" dirty="0">
                <a:latin typeface="Open Sans" panose="020B0606030504020204" pitchFamily="34" charset="0"/>
                <a:ea typeface="Open Sans" panose="020B0606030504020204" pitchFamily="34" charset="0"/>
                <a:cs typeface="Open Sans" panose="020B0606030504020204" pitchFamily="34" charset="0"/>
              </a:rPr>
              <a:t>Click</a:t>
            </a:r>
            <a:r>
              <a:rPr lang="en-GB" dirty="0">
                <a:latin typeface="Open Sans" panose="020B0606030504020204" pitchFamily="34" charset="0"/>
                <a:ea typeface="Open Sans" panose="020B0606030504020204" pitchFamily="34" charset="0"/>
                <a:cs typeface="Open Sans" panose="020B0606030504020204" pitchFamily="34" charset="0"/>
                <a:hlinkClick r:id="rId3"/>
              </a:rPr>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here</a:t>
            </a:r>
            <a:r>
              <a:rPr lang="en-GB" dirty="0">
                <a:latin typeface="Open Sans" panose="020B0606030504020204" pitchFamily="34" charset="0"/>
                <a:ea typeface="Open Sans" panose="020B0606030504020204" pitchFamily="34" charset="0"/>
                <a:cs typeface="Open Sans" panose="020B0606030504020204" pitchFamily="34" charset="0"/>
              </a:rPr>
              <a:t> to download.</a:t>
            </a:r>
          </a:p>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40</a:t>
            </a:fld>
            <a:endParaRPr lang="en-GB"/>
          </a:p>
        </p:txBody>
      </p:sp>
    </p:spTree>
    <p:extLst>
      <p:ext uri="{BB962C8B-B14F-4D97-AF65-F5344CB8AC3E}">
        <p14:creationId xmlns:p14="http://schemas.microsoft.com/office/powerpoint/2010/main" val="37710775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5A7234-F126-43A0-9F26-4D4A52B03EBB}" type="slidenum">
              <a:rPr lang="en-GB" smtClean="0"/>
              <a:t>41</a:t>
            </a:fld>
            <a:endParaRPr lang="en-GB"/>
          </a:p>
        </p:txBody>
      </p:sp>
    </p:spTree>
    <p:extLst>
      <p:ext uri="{BB962C8B-B14F-4D97-AF65-F5344CB8AC3E}">
        <p14:creationId xmlns:p14="http://schemas.microsoft.com/office/powerpoint/2010/main" val="2755206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suggest that you audit your school using the Anna Freud 5 steps to mental health and wellbeing interactive framework In order to access good practice  resources and guidance. You need to register and  then you can log in and complete the audit tool. Once you have completed the audit you will receive a </a:t>
            </a:r>
            <a:r>
              <a:rPr lang="en-US" b="0" dirty="0" err="1"/>
              <a:t>personalised</a:t>
            </a:r>
            <a:r>
              <a:rPr lang="en-US" b="0" dirty="0"/>
              <a:t> action plan  that can  be regularly reviewed.  The 5 steps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Leading change </a:t>
            </a:r>
          </a:p>
          <a:p>
            <a:r>
              <a:rPr lang="en-US" b="0" dirty="0"/>
              <a:t>Promoting wellbeing  </a:t>
            </a:r>
          </a:p>
          <a:p>
            <a:r>
              <a:rPr lang="en-US" b="0" dirty="0"/>
              <a:t>Supporting staff </a:t>
            </a:r>
          </a:p>
          <a:p>
            <a:r>
              <a:rPr lang="en-US" b="0" dirty="0"/>
              <a:t>Understanding need </a:t>
            </a:r>
          </a:p>
          <a:p>
            <a:r>
              <a:rPr lang="en-US" b="0" dirty="0"/>
              <a:t>Working together  </a:t>
            </a:r>
          </a:p>
          <a:p>
            <a:r>
              <a:rPr lang="en-US" b="0" dirty="0"/>
              <a:t>The 5 steps include the 8 whole school approach (WSA) principles from Public Health England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GB" sz="1200" kern="1200" dirty="0">
                <a:solidFill>
                  <a:schemeClr val="tx1"/>
                </a:solidFill>
                <a:effectLst/>
                <a:latin typeface="+mn-lt"/>
                <a:ea typeface="+mn-ea"/>
                <a:cs typeface="+mn-cs"/>
                <a:hlinkClick r:id="rId3"/>
              </a:rPr>
              <a:t>5 Steps to Mental Health and Wellbeing (annafreud.org)</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42</a:t>
            </a:fld>
            <a:endParaRPr lang="en-GB" dirty="0"/>
          </a:p>
        </p:txBody>
      </p:sp>
    </p:spTree>
    <p:extLst>
      <p:ext uri="{BB962C8B-B14F-4D97-AF65-F5344CB8AC3E}">
        <p14:creationId xmlns:p14="http://schemas.microsoft.com/office/powerpoint/2010/main" val="784651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need to look after our self so that we can support others. The analogy that you need to put your oxygen mask first so you can help others is important point to make. It  is vital that we practise self care and be kind to our self.  Identify one action that you will take forward and schedule into your week to help improve your </a:t>
            </a:r>
            <a:r>
              <a:rPr lang="en-GB" sz="1200" dirty="0" err="1"/>
              <a:t>welbeing</a:t>
            </a:r>
            <a:r>
              <a:rPr lang="en-GB"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Going for a walk round the block, yoga with Adrienne, dance tracks from go noodle banana </a:t>
            </a:r>
            <a:r>
              <a:rPr lang="en-GB" sz="1200" dirty="0" err="1"/>
              <a:t>banana</a:t>
            </a:r>
            <a:r>
              <a:rPr lang="en-GB" sz="1200" dirty="0"/>
              <a:t> meatball is my personal favourite at the moment.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Having more fun!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a:spcBef>
                <a:spcPts val="0"/>
              </a:spcBef>
              <a:buClr>
                <a:srgbClr val="0070C0"/>
              </a:buClr>
              <a:buFont typeface="Wingdings" charset="2"/>
              <a:buChar char="Ø"/>
            </a:pPr>
            <a:endParaRPr lang="en-US" dirty="0">
              <a:latin typeface="Open Sans"/>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C80EE09E-97A6-4C5A-8FAE-9462D89B671C}" type="slidenum">
              <a:rPr lang="en-GB" smtClean="0"/>
              <a:t>43</a:t>
            </a:fld>
            <a:endParaRPr lang="en-GB"/>
          </a:p>
        </p:txBody>
      </p:sp>
    </p:spTree>
    <p:extLst>
      <p:ext uri="{BB962C8B-B14F-4D97-AF65-F5344CB8AC3E}">
        <p14:creationId xmlns:p14="http://schemas.microsoft.com/office/powerpoint/2010/main" val="2120858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this is the end of the session and we have covered a huge amount of content. We hope you have found this useful. </a:t>
            </a:r>
          </a:p>
          <a:p>
            <a:r>
              <a:rPr lang="en-US" dirty="0">
                <a:cs typeface="Calibri"/>
              </a:rPr>
              <a:t>To help us consolidate our thinking. I'd like you to capture in the CHAT column what next steps you are going to take as a result of todays webinar.</a:t>
            </a:r>
          </a:p>
          <a:p>
            <a:r>
              <a:rPr lang="en-US" b="1" dirty="0">
                <a:cs typeface="Calibri"/>
              </a:rPr>
              <a:t>Check CHAT.</a:t>
            </a:r>
          </a:p>
          <a:p>
            <a:endParaRPr lang="en-US" b="1" dirty="0">
              <a:cs typeface="Calibri"/>
            </a:endParaRPr>
          </a:p>
          <a:p>
            <a:r>
              <a:rPr lang="en-US" b="1" dirty="0">
                <a:cs typeface="Calibri"/>
              </a:rPr>
              <a:t>Also complete zoom poll before you leave. </a:t>
            </a:r>
          </a:p>
          <a:p>
            <a:endParaRPr lang="en-US" dirty="0">
              <a:cs typeface="Calibri"/>
            </a:endParaRPr>
          </a:p>
        </p:txBody>
      </p:sp>
      <p:sp>
        <p:nvSpPr>
          <p:cNvPr id="4" name="Slide Number Placeholder 3"/>
          <p:cNvSpPr>
            <a:spLocks noGrp="1"/>
          </p:cNvSpPr>
          <p:nvPr>
            <p:ph type="sldNum" sz="quarter" idx="5"/>
          </p:nvPr>
        </p:nvSpPr>
        <p:spPr/>
        <p:txBody>
          <a:bodyPr/>
          <a:lstStyle/>
          <a:p>
            <a:fld id="{F8B4E8B6-0788-EB4D-B540-A34B2EB4DF05}" type="slidenum">
              <a:rPr lang="en-US" smtClean="0"/>
              <a:t>44</a:t>
            </a:fld>
            <a:endParaRPr lang="en-US"/>
          </a:p>
        </p:txBody>
      </p:sp>
    </p:spTree>
    <p:extLst>
      <p:ext uri="{BB962C8B-B14F-4D97-AF65-F5344CB8AC3E}">
        <p14:creationId xmlns:p14="http://schemas.microsoft.com/office/powerpoint/2010/main" val="2371944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Wellbeing is being talked about a lot now but we want to ensure that it remains a priority.  All of the time for everyone.</a:t>
            </a:r>
          </a:p>
          <a:p>
            <a:r>
              <a:rPr lang="en-GB" b="1" dirty="0"/>
              <a:t>The pandemic has had an impact on all our lives and wellbeing. There is a lot of talk of catching up and missing out . However its not an either or. Well being supports attainment and is essential for our ability to be resilient and cope with life's challenges now and in the future. </a:t>
            </a:r>
          </a:p>
          <a:p>
            <a:r>
              <a:rPr lang="en-GB" b="1" dirty="0"/>
              <a:t>We are not expecting staff within schools to become mental health experts, however you are  role models and by modelling behaviours and discussing issues you can have a powerful influence on how well your pupils can adapt to this unique time in history.</a:t>
            </a:r>
          </a:p>
          <a:p>
            <a:r>
              <a:rPr lang="en-GB" b="1" dirty="0"/>
              <a:t>In a recent study by Anna Freud young people said that </a:t>
            </a:r>
            <a:r>
              <a:rPr lang="en-GB" sz="1200" b="1" dirty="0">
                <a:solidFill>
                  <a:srgbClr val="002060"/>
                </a:solidFill>
              </a:rPr>
              <a:t>s</a:t>
            </a:r>
            <a:r>
              <a:rPr lang="en-GB" sz="1200" b="1" dirty="0">
                <a:solidFill>
                  <a:srgbClr val="002060"/>
                </a:solidFill>
                <a:ea typeface="Open Sans" panose="020B0606030504020204" pitchFamily="34" charset="0"/>
              </a:rPr>
              <a:t>chools are important places </a:t>
            </a:r>
          </a:p>
          <a:p>
            <a:pPr>
              <a:lnSpc>
                <a:spcPct val="100000"/>
              </a:lnSpc>
              <a:spcBef>
                <a:spcPts val="0"/>
              </a:spcBef>
              <a:buClr>
                <a:srgbClr val="0070C0"/>
              </a:buClr>
              <a:buFont typeface="Arial" panose="020B0604020202020204" pitchFamily="34" charset="0"/>
              <a:buChar char="•"/>
            </a:pPr>
            <a:r>
              <a:rPr lang="en-GB" sz="1200" b="1" dirty="0">
                <a:solidFill>
                  <a:srgbClr val="002060"/>
                </a:solidFill>
                <a:ea typeface="Open Sans" panose="020B0606030504020204" pitchFamily="34" charset="0"/>
              </a:rPr>
              <a:t>To talk about mental health and to seek support for themselves and their friends</a:t>
            </a:r>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C80EE09E-97A6-4C5A-8FAE-9462D89B671C}" type="slidenum">
              <a:rPr lang="en-GB" smtClean="0"/>
              <a:t>5</a:t>
            </a:fld>
            <a:endParaRPr lang="en-GB"/>
          </a:p>
        </p:txBody>
      </p:sp>
    </p:spTree>
    <p:extLst>
      <p:ext uri="{BB962C8B-B14F-4D97-AF65-F5344CB8AC3E}">
        <p14:creationId xmlns:p14="http://schemas.microsoft.com/office/powerpoint/2010/main" val="87010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Pupils learn best  when they have a sense of wellbeing. Wellbeing can be defined as “feeling good and functioning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We feel that life is in balance and that we can generally cope.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We feel motivated and engaged and able to show resilience and ‘bounce back’ from life’s challenges.</a:t>
            </a:r>
          </a:p>
          <a:p>
            <a:r>
              <a:rPr lang="en-GB" b="1" dirty="0"/>
              <a:t>Resilience can be seen as a toolkit to help us deal with life’s challenges. The 3 components are: </a:t>
            </a:r>
          </a:p>
          <a:p>
            <a:pPr fontAlgn="base"/>
            <a:r>
              <a:rPr lang="en-GB" sz="1200" b="1" dirty="0">
                <a:solidFill>
                  <a:srgbClr val="002060"/>
                </a:solidFill>
              </a:rPr>
              <a:t>A sense of self-esteem and confidence </a:t>
            </a:r>
          </a:p>
          <a:p>
            <a:pPr fontAlgn="base"/>
            <a:r>
              <a:rPr lang="en-GB" sz="1200" b="1" dirty="0">
                <a:solidFill>
                  <a:srgbClr val="002060"/>
                </a:solidFill>
              </a:rPr>
              <a:t>A belief in one’s own self-efficacy or </a:t>
            </a:r>
            <a:r>
              <a:rPr lang="en-GB" b="1" dirty="0">
                <a:effectLst/>
              </a:rPr>
              <a:t>personal judgment of our </a:t>
            </a:r>
            <a:r>
              <a:rPr lang="en-GB" sz="1200" b="1" dirty="0">
                <a:solidFill>
                  <a:srgbClr val="002060"/>
                </a:solidFill>
              </a:rPr>
              <a:t>ability to deal with change and adaptation.</a:t>
            </a:r>
          </a:p>
          <a:p>
            <a:r>
              <a:rPr lang="en-GB" sz="1200" b="1" dirty="0">
                <a:solidFill>
                  <a:srgbClr val="002060"/>
                </a:solidFill>
              </a:rPr>
              <a:t>A repertoire of social problem-solving approaches</a:t>
            </a:r>
          </a:p>
          <a:p>
            <a:r>
              <a:rPr lang="en-GB" sz="1200" b="1" dirty="0"/>
              <a:t>Secure foundations  are needed for learning, wellbeing and building of resilience.</a:t>
            </a:r>
          </a:p>
          <a:p>
            <a:r>
              <a:rPr lang="en-GB" sz="1200" b="1" dirty="0"/>
              <a:t>It is important the everyone feel safe and welcome, have their emotions validated in order to grow ,develop to  thrive and flourish. </a:t>
            </a:r>
          </a:p>
          <a:p>
            <a:endParaRPr lang="en-GB" sz="1200" b="1" dirty="0"/>
          </a:p>
          <a:p>
            <a:endParaRPr lang="en-GB" dirty="0"/>
          </a:p>
        </p:txBody>
      </p:sp>
      <p:sp>
        <p:nvSpPr>
          <p:cNvPr id="4" name="Slide Number Placeholder 3"/>
          <p:cNvSpPr>
            <a:spLocks noGrp="1"/>
          </p:cNvSpPr>
          <p:nvPr>
            <p:ph type="sldNum" sz="quarter" idx="5"/>
          </p:nvPr>
        </p:nvSpPr>
        <p:spPr/>
        <p:txBody>
          <a:bodyPr/>
          <a:lstStyle/>
          <a:p>
            <a:fld id="{F8B4E8B6-0788-EB4D-B540-A34B2EB4DF05}" type="slidenum">
              <a:rPr lang="en-US" smtClean="0"/>
              <a:t>6</a:t>
            </a:fld>
            <a:endParaRPr lang="en-US" dirty="0"/>
          </a:p>
        </p:txBody>
      </p:sp>
    </p:spTree>
    <p:extLst>
      <p:ext uri="{BB962C8B-B14F-4D97-AF65-F5344CB8AC3E}">
        <p14:creationId xmlns:p14="http://schemas.microsoft.com/office/powerpoint/2010/main" val="128277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 the last session we recommended schools adopt Social and Emotional Learning as a tool to improve the emotional wellbeing and mental health of pupils and the whole school community; delivering lessons explicitly around mental health; ensuring pupils feel safe and have good role models, extending from the classroom throughout the school, the family and the community.</a:t>
            </a:r>
          </a:p>
          <a:p>
            <a:endParaRPr lang="en-GB" b="1" dirty="0"/>
          </a:p>
          <a:p>
            <a:r>
              <a:rPr lang="en-GB" b="1" dirty="0"/>
              <a:t>The ultimate goal of SEL is to support growth of empathy and compassion. </a:t>
            </a:r>
          </a:p>
          <a:p>
            <a:r>
              <a:rPr lang="en-GB" b="1" dirty="0"/>
              <a:t>Understand theirs and others’ feelings.  </a:t>
            </a:r>
          </a:p>
          <a:p>
            <a:r>
              <a:rPr lang="en-GB" b="1" dirty="0"/>
              <a:t>Being able to talk about feelings and acknowledge them so they have a sense of control </a:t>
            </a:r>
            <a:endParaRPr lang="en-GB" b="1" dirty="0">
              <a:highlight>
                <a:srgbClr val="FFFF00"/>
              </a:highlight>
            </a:endParaRPr>
          </a:p>
          <a:p>
            <a:r>
              <a:rPr lang="en-GB" b="1" dirty="0"/>
              <a:t>We want them to have the tools to self regulate; calm down or energise and to effectively problem solve and make plans.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SEL curriculum is based on the 5 competencies; ● Self-awareness ● Self-management ● Social awareness ● Relationship skills ● Responsible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Norfolk has supported primary schools to deliver SEL using the ‘PATHS’ programme and the programme is underpinned by the Golden Rule, </a:t>
            </a:r>
            <a:r>
              <a:rPr lang="ja-JP" altLang="en-US" sz="1200" b="1" dirty="0">
                <a:solidFill>
                  <a:srgbClr val="0070C0"/>
                </a:solidFill>
                <a:latin typeface="Aharoni" panose="02010803020104030203" pitchFamily="2" charset="-79"/>
                <a:cs typeface="Aharoni" panose="02010803020104030203" pitchFamily="2" charset="-79"/>
              </a:rPr>
              <a:t>“</a:t>
            </a:r>
            <a:r>
              <a:rPr lang="en-US" sz="1200" b="1" dirty="0">
                <a:solidFill>
                  <a:srgbClr val="0070C0"/>
                </a:solidFill>
                <a:latin typeface="Aharoni" panose="02010803020104030203" pitchFamily="2" charset="-79"/>
                <a:cs typeface="Aharoni" panose="02010803020104030203" pitchFamily="2" charset="-79"/>
              </a:rPr>
              <a:t>Treat Others the Way you Want to Be Treated</a:t>
            </a:r>
            <a:r>
              <a:rPr lang="ja-JP" altLang="en-US" sz="1200" b="1" dirty="0">
                <a:solidFill>
                  <a:srgbClr val="0070C0"/>
                </a:solidFill>
                <a:latin typeface="Aharoni" panose="02010803020104030203" pitchFamily="2" charset="-79"/>
                <a:cs typeface="Aharoni" panose="02010803020104030203" pitchFamily="2" charset="-79"/>
              </a:rPr>
              <a:t>” </a:t>
            </a:r>
            <a:r>
              <a:rPr lang="en-GB" altLang="ja-JP" sz="1200" b="1" dirty="0">
                <a:solidFill>
                  <a:srgbClr val="0070C0"/>
                </a:solidFill>
                <a:latin typeface="Aharoni" panose="02010803020104030203" pitchFamily="2" charset="-79"/>
                <a:cs typeface="Aharoni" panose="02010803020104030203" pitchFamily="2" charset="-79"/>
              </a:rPr>
              <a:t>Kind words and kind actions. </a:t>
            </a:r>
            <a:endParaRPr lang="en-US" sz="1200" b="1" dirty="0">
              <a:solidFill>
                <a:srgbClr val="0070C0"/>
              </a:solidFill>
              <a:latin typeface="Aharoni" panose="02010803020104030203" pitchFamily="2" charset="-79"/>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5DDB2731-9A63-4471-89E6-04E81DBCB11F}" type="slidenum">
              <a:rPr lang="en-GB" smtClean="0"/>
              <a:t>7</a:t>
            </a:fld>
            <a:endParaRPr lang="en-GB"/>
          </a:p>
        </p:txBody>
      </p:sp>
    </p:spTree>
    <p:extLst>
      <p:ext uri="{BB962C8B-B14F-4D97-AF65-F5344CB8AC3E}">
        <p14:creationId xmlns:p14="http://schemas.microsoft.com/office/powerpoint/2010/main" val="869122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GB" b="1" dirty="0"/>
              <a:t>● Self-awareness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abilities to understand one’s own emotions, thoughts, and values and how they influence behaviour across contexts. This includes capacities to recognise one’s strengths and limitations with a well-grounded sense of confidence and purpose. </a:t>
            </a:r>
          </a:p>
          <a:p>
            <a:endParaRPr lang="en-GB" b="1" dirty="0"/>
          </a:p>
          <a:p>
            <a:r>
              <a:rPr lang="en-GB" b="1" dirty="0"/>
              <a:t>● Self-management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abilities to manage one’s emotions, thoughts, and behaviours effectively in different situations and to achieve goals and aspirations. This includes the capacities to delay gratification, manage stress, and feel motivation and agency to accomplish personal and collective goals. </a:t>
            </a:r>
          </a:p>
          <a:p>
            <a:endParaRPr lang="en-GB" b="1" dirty="0"/>
          </a:p>
          <a:p>
            <a:r>
              <a:rPr lang="en-GB" b="1" dirty="0"/>
              <a:t>● Social awareness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ability to understand the perspectives of and empathise with others, including those from diverse backgrounds, cultures, and contexts. This includes the capacities to feel compassion for others, understand broader historical and social norms for behaviour in different settings, and recognise family, school, and community resources and supports. </a:t>
            </a:r>
          </a:p>
          <a:p>
            <a:endParaRPr lang="en-GB" b="1" dirty="0"/>
          </a:p>
          <a:p>
            <a:r>
              <a:rPr lang="en-GB" b="1" dirty="0"/>
              <a:t>● Relationship skills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ability to establish and maintain healthy and supportive relationships and to effectively navigate settings with diverse individuals and groups. This includes the capacity to communicate clearly, listen actively, cooperate, work collaboratively to problem solve and negotiate conflict constructively, navigate settings with differing social and cultural demands and opportunities, provide leadership, and seek or offer help when needed. </a:t>
            </a:r>
          </a:p>
          <a:p>
            <a:endParaRPr lang="en-GB" b="1" dirty="0"/>
          </a:p>
          <a:p>
            <a:r>
              <a:rPr lang="en-GB" b="1" dirty="0"/>
              <a:t>● Responsible decision-making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ability to make caring and constructive choices about personal behaviour and social interactions across diverse situations.  This includes the capacity to consider ethical standards and safety concerns, and to evaluate the benefits and consequences of various actions for personal, social, and collective well-being. </a:t>
            </a:r>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4477A83C-E201-4473-A081-97C4AEFB7471}" type="slidenum">
              <a:rPr lang="en-GB" smtClean="0"/>
              <a:t>8</a:t>
            </a:fld>
            <a:endParaRPr lang="en-GB"/>
          </a:p>
        </p:txBody>
      </p:sp>
    </p:spTree>
    <p:extLst>
      <p:ext uri="{BB962C8B-B14F-4D97-AF65-F5344CB8AC3E}">
        <p14:creationId xmlns:p14="http://schemas.microsoft.com/office/powerpoint/2010/main" val="301357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The CASEL SEL framework is most effective when delivered as a whole school approach – and here you can see the  Public Health whole school approach model. There are 8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u="none" strike="noStrike" kern="1200" baseline="0" dirty="0">
                <a:solidFill>
                  <a:schemeClr val="tx1"/>
                </a:solidFill>
                <a:effectLst/>
                <a:latin typeface="+mn-lt"/>
                <a:ea typeface="+mn-ea"/>
                <a:cs typeface="+mn-cs"/>
              </a:rPr>
              <a:t>Leadership and Management </a:t>
            </a:r>
            <a:endParaRPr lang="en-GB" sz="1400" b="1" i="0" u="none" strike="noStrike" kern="1200" dirty="0">
              <a:solidFill>
                <a:schemeClr val="tx1"/>
              </a:solidFill>
              <a:effectLst/>
              <a:latin typeface="+mn-lt"/>
              <a:ea typeface="+mn-ea"/>
              <a:cs typeface="+mn-cs"/>
            </a:endParaRPr>
          </a:p>
          <a:p>
            <a:pPr rtl="0" eaLnBrk="1" fontAlgn="t" latinLnBrk="0" hangingPunct="1"/>
            <a:r>
              <a:rPr lang="en-GB" sz="1400" b="1" i="0" u="none" strike="noStrike" kern="1200" baseline="0" dirty="0">
                <a:solidFill>
                  <a:schemeClr val="tx1"/>
                </a:solidFill>
                <a:effectLst/>
                <a:latin typeface="+mn-lt"/>
                <a:ea typeface="+mn-ea"/>
                <a:cs typeface="+mn-cs"/>
              </a:rPr>
              <a:t>Ethos and environment </a:t>
            </a:r>
            <a:endParaRPr lang="en-GB" sz="1400" b="1" i="0" u="none" strike="noStrike" kern="1200" dirty="0">
              <a:solidFill>
                <a:schemeClr val="tx1"/>
              </a:solidFill>
              <a:effectLst/>
              <a:latin typeface="+mn-lt"/>
              <a:ea typeface="+mn-ea"/>
              <a:cs typeface="+mn-cs"/>
            </a:endParaRPr>
          </a:p>
          <a:p>
            <a:pPr rtl="0" eaLnBrk="1" fontAlgn="t" latinLnBrk="0" hangingPunct="1"/>
            <a:r>
              <a:rPr lang="en-GB" sz="1400" b="1" i="0" u="none" strike="noStrike" kern="1200" baseline="0" dirty="0">
                <a:solidFill>
                  <a:schemeClr val="tx1"/>
                </a:solidFill>
                <a:effectLst/>
                <a:latin typeface="+mn-lt"/>
                <a:ea typeface="+mn-ea"/>
                <a:cs typeface="+mn-cs"/>
              </a:rPr>
              <a:t>Curriculum, teaching and learning to promote and support wellbeing </a:t>
            </a:r>
            <a:endParaRPr lang="en-GB" sz="1400" b="1" i="0" u="none" strike="noStrike" kern="1200" dirty="0">
              <a:solidFill>
                <a:schemeClr val="tx1"/>
              </a:solidFill>
              <a:effectLst/>
              <a:latin typeface="+mn-lt"/>
              <a:ea typeface="+mn-ea"/>
              <a:cs typeface="+mn-cs"/>
            </a:endParaRPr>
          </a:p>
          <a:p>
            <a:pPr rtl="0" eaLnBrk="1" fontAlgn="t" latinLnBrk="0" hangingPunct="1"/>
            <a:r>
              <a:rPr lang="en-GB" sz="1400" b="1" i="0" u="none" strike="noStrike" kern="1200" baseline="0" dirty="0">
                <a:solidFill>
                  <a:schemeClr val="tx1"/>
                </a:solidFill>
                <a:effectLst/>
                <a:latin typeface="+mn-lt"/>
                <a:ea typeface="+mn-ea"/>
                <a:cs typeface="+mn-cs"/>
              </a:rPr>
              <a:t>Identifies need and monitors impact </a:t>
            </a:r>
          </a:p>
          <a:p>
            <a:pPr rtl="0" eaLnBrk="1" fontAlgn="t" latinLnBrk="0" hangingPunct="1"/>
            <a:r>
              <a:rPr lang="en-GB" sz="1400" b="1" i="0" u="none" strike="noStrike" kern="1200" baseline="0" dirty="0">
                <a:solidFill>
                  <a:schemeClr val="tx1"/>
                </a:solidFill>
                <a:effectLst/>
                <a:latin typeface="+mn-lt"/>
                <a:ea typeface="+mn-ea"/>
                <a:cs typeface="+mn-cs"/>
              </a:rPr>
              <a:t>Targets support and appropriate referrals</a:t>
            </a:r>
            <a:endParaRPr lang="en-GB" sz="1400" b="1" i="0" u="none" strike="noStrike" kern="1200" dirty="0">
              <a:solidFill>
                <a:schemeClr val="tx1"/>
              </a:solidFill>
              <a:effectLst/>
              <a:latin typeface="+mn-lt"/>
              <a:ea typeface="+mn-ea"/>
              <a:cs typeface="+mn-cs"/>
            </a:endParaRPr>
          </a:p>
          <a:p>
            <a:pPr rtl="0" eaLnBrk="1" fontAlgn="t" latinLnBrk="0" hangingPunct="1"/>
            <a:r>
              <a:rPr lang="en-GB" sz="1400" b="1" i="0" u="none" strike="noStrike" kern="1200" dirty="0">
                <a:solidFill>
                  <a:schemeClr val="tx1"/>
                </a:solidFill>
                <a:effectLst/>
                <a:latin typeface="+mn-lt"/>
                <a:ea typeface="+mn-ea"/>
                <a:cs typeface="+mn-cs"/>
              </a:rPr>
              <a:t>Supports wellbeing and provides appropriate CPD</a:t>
            </a:r>
          </a:p>
          <a:p>
            <a:pPr rtl="0" eaLnBrk="1" fontAlgn="t" latinLnBrk="0" hangingPunct="1"/>
            <a:r>
              <a:rPr lang="en-GB" sz="1400" b="1" i="0" u="none" strike="noStrike" kern="1200" baseline="0" dirty="0">
                <a:solidFill>
                  <a:schemeClr val="tx1"/>
                </a:solidFill>
                <a:effectLst/>
                <a:latin typeface="+mn-lt"/>
                <a:ea typeface="+mn-ea"/>
                <a:cs typeface="+mn-cs"/>
              </a:rPr>
              <a:t>Enable student voice to influence decisions </a:t>
            </a:r>
            <a:endParaRPr lang="en-GB" sz="1400" b="1" i="0" u="none" strike="noStrike" kern="1200" dirty="0">
              <a:solidFill>
                <a:schemeClr val="tx1"/>
              </a:solidFill>
              <a:effectLst/>
              <a:latin typeface="+mn-lt"/>
              <a:ea typeface="+mn-ea"/>
              <a:cs typeface="+mn-cs"/>
            </a:endParaRPr>
          </a:p>
          <a:p>
            <a:pPr rtl="0" eaLnBrk="1" fontAlgn="t" latinLnBrk="0" hangingPunct="1"/>
            <a:r>
              <a:rPr lang="en-GB" sz="1400" b="1" i="0" u="none" strike="noStrike" kern="1200" baseline="0" dirty="0">
                <a:solidFill>
                  <a:schemeClr val="tx1"/>
                </a:solidFill>
                <a:effectLst/>
                <a:latin typeface="+mn-lt"/>
                <a:ea typeface="+mn-ea"/>
                <a:cs typeface="+mn-cs"/>
              </a:rPr>
              <a:t>Engagement and partnership with families and local communities </a:t>
            </a:r>
          </a:p>
          <a:p>
            <a:pPr rtl="0" eaLnBrk="1" fontAlgn="t" latinLnBrk="0" hangingPunct="1"/>
            <a:endParaRPr lang="en-GB" sz="1400" b="1" i="0" u="none" strike="noStrike" kern="1200" baseline="0" dirty="0">
              <a:solidFill>
                <a:schemeClr val="tx1"/>
              </a:solidFill>
              <a:effectLst/>
              <a:latin typeface="+mn-lt"/>
              <a:ea typeface="+mn-ea"/>
              <a:cs typeface="+mn-cs"/>
            </a:endParaRPr>
          </a:p>
          <a:p>
            <a:pPr rtl="0" eaLnBrk="1" fontAlgn="t" latinLnBrk="0" hangingPunct="1"/>
            <a:r>
              <a:rPr lang="en-GB" sz="1400" b="1" i="0" u="none" strike="noStrike" kern="1200" baseline="0" dirty="0">
                <a:solidFill>
                  <a:schemeClr val="tx1"/>
                </a:solidFill>
                <a:effectLst/>
                <a:latin typeface="+mn-lt"/>
                <a:ea typeface="+mn-ea"/>
                <a:cs typeface="+mn-cs"/>
              </a:rPr>
              <a:t>The whole school approach is a tried and tested method of school improvement and any work that will create long term cultural change needs to be top down; leadership and management and bottom up; teaching and learning.</a:t>
            </a:r>
            <a:endParaRPr lang="en-GB" sz="1400" b="1" i="0" u="none" strike="noStrike" kern="1200" dirty="0">
              <a:solidFill>
                <a:schemeClr val="tx1"/>
              </a:solidFill>
              <a:effectLst/>
              <a:latin typeface="+mn-lt"/>
              <a:ea typeface="+mn-ea"/>
              <a:cs typeface="+mn-cs"/>
            </a:endParaRPr>
          </a:p>
          <a:p>
            <a:pPr>
              <a:defRPr/>
            </a:pPr>
            <a:endParaRPr lang="en-US" sz="1400" b="0" u="none" dirty="0"/>
          </a:p>
          <a:p>
            <a:pPr>
              <a:defRPr/>
            </a:pPr>
            <a:endParaRPr lang="en-US" sz="1400" b="0" u="none" dirty="0"/>
          </a:p>
          <a:p>
            <a:endParaRPr lang="en-US" sz="1400" b="1" u="none" dirty="0">
              <a:highlight>
                <a:srgbClr val="FFFF00"/>
              </a:highlight>
            </a:endParaRPr>
          </a:p>
        </p:txBody>
      </p:sp>
      <p:sp>
        <p:nvSpPr>
          <p:cNvPr id="4" name="Slide Number Placeholder 3"/>
          <p:cNvSpPr>
            <a:spLocks noGrp="1"/>
          </p:cNvSpPr>
          <p:nvPr>
            <p:ph type="sldNum" sz="quarter" idx="5"/>
          </p:nvPr>
        </p:nvSpPr>
        <p:spPr/>
        <p:txBody>
          <a:bodyPr/>
          <a:lstStyle/>
          <a:p>
            <a:fld id="{F8B4E8B6-0788-EB4D-B540-A34B2EB4DF05}" type="slidenum">
              <a:rPr lang="en-US" smtClean="0"/>
              <a:t>9</a:t>
            </a:fld>
            <a:endParaRPr lang="en-US"/>
          </a:p>
        </p:txBody>
      </p:sp>
    </p:spTree>
    <p:extLst>
      <p:ext uri="{BB962C8B-B14F-4D97-AF65-F5344CB8AC3E}">
        <p14:creationId xmlns:p14="http://schemas.microsoft.com/office/powerpoint/2010/main" val="1461165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359843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extLst>
              <p:ext uri="{D42A27DB-BD31-4B8C-83A1-F6EECF244321}">
                <p14:modId xmlns:p14="http://schemas.microsoft.com/office/powerpoint/2010/main" val="1563217352"/>
              </p:ext>
            </p:extLst>
          </p:nvPr>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1784898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51D5-CB89-44E8-BB80-10CFD6337C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C5DC07-19B3-4BB1-AE7D-450526C4C5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4EA747-FD12-44A8-B88C-9EE7C4E6A2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F178AA6-BB53-4C9C-880B-76FBF8517E7A}"/>
              </a:ext>
            </a:extLst>
          </p:cNvPr>
          <p:cNvSpPr>
            <a:spLocks noGrp="1"/>
          </p:cNvSpPr>
          <p:nvPr>
            <p:ph type="dt" sz="half" idx="10"/>
          </p:nvPr>
        </p:nvSpPr>
        <p:spPr/>
        <p:txBody>
          <a:bodyPr/>
          <a:lstStyle/>
          <a:p>
            <a:fld id="{5586B75A-687E-405C-8A0B-8D00578BA2C3}" type="datetimeFigureOut">
              <a:rPr lang="en-US" smtClean="0"/>
              <a:pPr/>
              <a:t>4/12/2021</a:t>
            </a:fld>
            <a:endParaRPr lang="en-US" dirty="0"/>
          </a:p>
        </p:txBody>
      </p:sp>
      <p:sp>
        <p:nvSpPr>
          <p:cNvPr id="6" name="Footer Placeholder 5">
            <a:extLst>
              <a:ext uri="{FF2B5EF4-FFF2-40B4-BE49-F238E27FC236}">
                <a16:creationId xmlns:a16="http://schemas.microsoft.com/office/drawing/2014/main" id="{9C05679F-21BB-49EA-B006-F846B4B2D7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CD0FD3-F344-41E5-8205-162484A0872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1033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AE61-F11B-4618-B3EA-ED5BD691C8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BBB0BB-2272-4F75-839B-AB0CC27A1E61}"/>
              </a:ext>
            </a:extLst>
          </p:cNvPr>
          <p:cNvSpPr>
            <a:spLocks noGrp="1"/>
          </p:cNvSpPr>
          <p:nvPr>
            <p:ph type="dt" sz="half" idx="10"/>
          </p:nvPr>
        </p:nvSpPr>
        <p:spPr/>
        <p:txBody>
          <a:bodyPr/>
          <a:lstStyle/>
          <a:p>
            <a:fld id="{5586B75A-687E-405C-8A0B-8D00578BA2C3}" type="datetimeFigureOut">
              <a:rPr lang="en-US" smtClean="0"/>
              <a:pPr/>
              <a:t>4/12/2021</a:t>
            </a:fld>
            <a:endParaRPr lang="en-US" dirty="0"/>
          </a:p>
        </p:txBody>
      </p:sp>
      <p:sp>
        <p:nvSpPr>
          <p:cNvPr id="4" name="Footer Placeholder 3">
            <a:extLst>
              <a:ext uri="{FF2B5EF4-FFF2-40B4-BE49-F238E27FC236}">
                <a16:creationId xmlns:a16="http://schemas.microsoft.com/office/drawing/2014/main" id="{E7232FE2-0AB6-49F8-8807-B195FAC96EA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8D35D5-8606-44CE-B080-9271329A5DA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36527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116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001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dirty="0"/>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dirty="0"/>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82534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331970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dirty="0">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dirty="0">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dirty="0">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dirty="0"/>
              <a:t>Sub title here</a:t>
            </a:r>
          </a:p>
        </p:txBody>
      </p:sp>
    </p:spTree>
    <p:extLst>
      <p:ext uri="{BB962C8B-B14F-4D97-AF65-F5344CB8AC3E}">
        <p14:creationId xmlns:p14="http://schemas.microsoft.com/office/powerpoint/2010/main" val="108877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196167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196591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dirty="0"/>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72949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Tree>
    <p:extLst>
      <p:ext uri="{BB962C8B-B14F-4D97-AF65-F5344CB8AC3E}">
        <p14:creationId xmlns:p14="http://schemas.microsoft.com/office/powerpoint/2010/main" val="423202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extLst>
              <p:ext uri="{D42A27DB-BD31-4B8C-83A1-F6EECF244321}">
                <p14:modId xmlns:p14="http://schemas.microsoft.com/office/powerpoint/2010/main" val="1847748935"/>
              </p:ext>
            </p:extLst>
          </p:nvPr>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dirty="0"/>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dirty="0"/>
              <a:t>Second level</a:t>
            </a:r>
          </a:p>
        </p:txBody>
      </p:sp>
    </p:spTree>
    <p:extLst>
      <p:ext uri="{BB962C8B-B14F-4D97-AF65-F5344CB8AC3E}">
        <p14:creationId xmlns:p14="http://schemas.microsoft.com/office/powerpoint/2010/main" val="208540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4/12/2021</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74" r:id="rId11"/>
    <p:sldLayoutId id="2147483677" r:id="rId12"/>
    <p:sldLayoutId id="2147483679" r:id="rId13"/>
    <p:sldLayoutId id="214748368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anna.sims@norfolk.gov.uk"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https://uktraumacouncil.org/resources/childhood-trauma-and-the-brain"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youtu.be/5PQJr17D3m4"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1.png"/><Relationship Id="rId5" Type="http://schemas.openxmlformats.org/officeDocument/2006/relationships/hyperlink" Target="https://www.youtube.com/watch?v=HQVZgpyVQ78"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3.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4.png"/><Relationship Id="rId5" Type="http://schemas.openxmlformats.org/officeDocument/2006/relationships/hyperlink" Target="https://www.annafreud.org/on-my-mind/self-care/" TargetMode="External"/><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6.png"/><Relationship Id="rId5" Type="http://schemas.openxmlformats.org/officeDocument/2006/relationships/hyperlink" Target="https://www.kooth.com/"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xml"/><Relationship Id="rId7" Type="http://schemas.openxmlformats.org/officeDocument/2006/relationships/hyperlink" Target="https://mentallyhealthyschools.org.uk/whole-school-approach/supporting-staff-wellbeing/?searchTerm=staff+wellbeing"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8.png"/><Relationship Id="rId11" Type="http://schemas.openxmlformats.org/officeDocument/2006/relationships/image" Target="../media/image3.png"/><Relationship Id="rId5" Type="http://schemas.openxmlformats.org/officeDocument/2006/relationships/hyperlink" Target="https://www.annafreud.org/schools-and-colleges/" TargetMode="External"/><Relationship Id="rId10" Type="http://schemas.openxmlformats.org/officeDocument/2006/relationships/image" Target="../media/image30.png"/><Relationship Id="rId4" Type="http://schemas.openxmlformats.org/officeDocument/2006/relationships/notesSlide" Target="../notesSlides/notesSlide27.xml"/><Relationship Id="rId9" Type="http://schemas.openxmlformats.org/officeDocument/2006/relationships/hyperlink" Target="https://www.annafreud.org/on-my-mind/about/"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1.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3.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mailto:anna.sims@norfolk.gov.uk"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www.justonenorfolk.nhs.uk/emotional-health" TargetMode="External"/><Relationship Id="rId5" Type="http://schemas.openxmlformats.org/officeDocument/2006/relationships/hyperlink" Target="https://www.annafreud.org/parents-and-carers/self-care-for-parents-and-carers/"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7.png"/><Relationship Id="rId5" Type="http://schemas.openxmlformats.org/officeDocument/2006/relationships/hyperlink" Target="https://www.justonenorfolk.nhs.uk/emotional-health"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y5p6uEoLOTI" TargetMode="External"/><Relationship Id="rId3" Type="http://schemas.openxmlformats.org/officeDocument/2006/relationships/slideLayout" Target="../slideLayouts/slideLayout5.xml"/><Relationship Id="rId7" Type="http://schemas.openxmlformats.org/officeDocument/2006/relationships/hyperlink" Target="https://www.youtube.com/watch?v=MuHKmhbm4Tw" TargetMode="External"/><Relationship Id="rId12"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www.youtube.com/watch?v=6lhSQlpAcvA" TargetMode="External"/><Relationship Id="rId11"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hyperlink" Target="https://www.weareindivided.com/" TargetMode="External"/><Relationship Id="rId4" Type="http://schemas.openxmlformats.org/officeDocument/2006/relationships/notesSlide" Target="../notesSlides/notesSlide39.xml"/><Relationship Id="rId9" Type="http://schemas.openxmlformats.org/officeDocument/2006/relationships/hyperlink" Target="https://www.youtube.com/watch?v=8dTY_Q2ysMw"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s://www.schools.norfolk.gov.uk/teaching-and-learning/wellbeing-in-education" TargetMode="External"/><Relationship Id="rId5" Type="http://schemas.openxmlformats.org/officeDocument/2006/relationships/hyperlink" Target="https://www.schools.norfolk.gov.uk/coronavirus/transition-after-pandemic"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s://www.wellbeingnands.co.uk/norfolk/get-support/register-with-our-services/"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hyperlink" Target="https://www.wellbeingnands.co.uk/norfolk/"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https://www.annafreud.org/schools-and-colleges/5-steps-to-mental-health-and-wellbeing/"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0.png"/><Relationship Id="rId5" Type="http://schemas.openxmlformats.org/officeDocument/2006/relationships/hyperlink" Target="https://www.annafreud.org/schools-and-colleges/5-steps-to-mental-health-and-wellbeing/login/" TargetMode="Externa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B7FD-F029-F746-9354-F3D6F2D5B29A}"/>
              </a:ext>
            </a:extLst>
          </p:cNvPr>
          <p:cNvSpPr>
            <a:spLocks noGrp="1"/>
          </p:cNvSpPr>
          <p:nvPr>
            <p:ph type="title"/>
          </p:nvPr>
        </p:nvSpPr>
        <p:spPr>
          <a:xfrm>
            <a:off x="616959" y="1202797"/>
            <a:ext cx="5343140" cy="1906163"/>
          </a:xfrm>
        </p:spPr>
        <p:txBody>
          <a:bodyPr>
            <a:normAutofit/>
          </a:bodyPr>
          <a:lstStyle/>
          <a:p>
            <a:r>
              <a:rPr lang="en-US" dirty="0"/>
              <a:t>Nurturing Wellbeing</a:t>
            </a:r>
          </a:p>
        </p:txBody>
      </p:sp>
      <p:sp>
        <p:nvSpPr>
          <p:cNvPr id="4" name="Text Placeholder 3">
            <a:extLst>
              <a:ext uri="{FF2B5EF4-FFF2-40B4-BE49-F238E27FC236}">
                <a16:creationId xmlns:a16="http://schemas.microsoft.com/office/drawing/2014/main" id="{2B120041-AE32-4048-97A9-CB0005086336}"/>
              </a:ext>
            </a:extLst>
          </p:cNvPr>
          <p:cNvSpPr>
            <a:spLocks noGrp="1"/>
          </p:cNvSpPr>
          <p:nvPr>
            <p:ph type="body" sz="quarter" idx="10"/>
          </p:nvPr>
        </p:nvSpPr>
        <p:spPr>
          <a:xfrm>
            <a:off x="616959" y="3429000"/>
            <a:ext cx="4686561" cy="1906163"/>
          </a:xfrm>
        </p:spPr>
        <p:txBody>
          <a:bodyPr>
            <a:normAutofit fontScale="92500" lnSpcReduction="20000"/>
          </a:bodyPr>
          <a:lstStyle/>
          <a:p>
            <a:r>
              <a:rPr lang="en-US" dirty="0"/>
              <a:t>Practical support for developing wellbeing for pupils and families </a:t>
            </a:r>
          </a:p>
          <a:p>
            <a:r>
              <a:rPr lang="en-US" dirty="0"/>
              <a:t>Secondary and Colleges </a:t>
            </a:r>
          </a:p>
          <a:p>
            <a:r>
              <a:rPr lang="en-US" dirty="0"/>
              <a:t>23.03.21 </a:t>
            </a:r>
          </a:p>
          <a:p>
            <a:endParaRPr lang="en-US" dirty="0"/>
          </a:p>
        </p:txBody>
      </p:sp>
      <p:pic>
        <p:nvPicPr>
          <p:cNvPr id="6" name="Picture 5">
            <a:extLst>
              <a:ext uri="{FF2B5EF4-FFF2-40B4-BE49-F238E27FC236}">
                <a16:creationId xmlns:a16="http://schemas.microsoft.com/office/drawing/2014/main" id="{AC590093-487A-4ECD-8C2A-FB26EA3B5A30}"/>
              </a:ext>
              <a:ext uri="{C183D7F6-B498-43B3-948B-1728B52AA6E4}">
                <adec:decorative xmlns:adec="http://schemas.microsoft.com/office/drawing/2017/decorative" val="1"/>
              </a:ext>
            </a:extLst>
          </p:cNvPr>
          <p:cNvPicPr>
            <a:picLocks noChangeAspect="1"/>
          </p:cNvPicPr>
          <p:nvPr/>
        </p:nvPicPr>
        <p:blipFill rotWithShape="1">
          <a:blip r:embed="rId5"/>
          <a:srcRect b="64197"/>
          <a:stretch/>
        </p:blipFill>
        <p:spPr>
          <a:xfrm>
            <a:off x="8022627" y="0"/>
            <a:ext cx="4169373" cy="914400"/>
          </a:xfrm>
          <a:prstGeom prst="rect">
            <a:avLst/>
          </a:prstGeom>
        </p:spPr>
      </p:pic>
      <p:pic>
        <p:nvPicPr>
          <p:cNvPr id="7" name="Picture 6">
            <a:extLst>
              <a:ext uri="{FF2B5EF4-FFF2-40B4-BE49-F238E27FC236}">
                <a16:creationId xmlns:a16="http://schemas.microsoft.com/office/drawing/2014/main" id="{ED0DF951-26BF-4EE9-870B-BAA495F15BD2}"/>
              </a:ext>
              <a:ext uri="{C183D7F6-B498-43B3-948B-1728B52AA6E4}">
                <adec:decorative xmlns:adec="http://schemas.microsoft.com/office/drawing/2017/decorative" val="1"/>
              </a:ext>
            </a:extLst>
          </p:cNvPr>
          <p:cNvPicPr>
            <a:picLocks noChangeAspect="1"/>
          </p:cNvPicPr>
          <p:nvPr/>
        </p:nvPicPr>
        <p:blipFill rotWithShape="1">
          <a:blip r:embed="rId5"/>
          <a:srcRect t="46296"/>
          <a:stretch/>
        </p:blipFill>
        <p:spPr>
          <a:xfrm>
            <a:off x="8075106" y="5486399"/>
            <a:ext cx="4169373" cy="1371601"/>
          </a:xfrm>
          <a:prstGeom prst="rect">
            <a:avLst/>
          </a:prstGeom>
        </p:spPr>
      </p:pic>
      <p:sp>
        <p:nvSpPr>
          <p:cNvPr id="9" name="TextBox 8">
            <a:extLst>
              <a:ext uri="{FF2B5EF4-FFF2-40B4-BE49-F238E27FC236}">
                <a16:creationId xmlns:a16="http://schemas.microsoft.com/office/drawing/2014/main" id="{C93ABAC5-10AE-45C9-B37B-8039F6944297}"/>
              </a:ext>
            </a:extLst>
          </p:cNvPr>
          <p:cNvSpPr txBox="1"/>
          <p:nvPr/>
        </p:nvSpPr>
        <p:spPr>
          <a:xfrm>
            <a:off x="7014851" y="3995531"/>
            <a:ext cx="5229628" cy="954107"/>
          </a:xfrm>
          <a:prstGeom prst="rect">
            <a:avLst/>
          </a:prstGeom>
          <a:noFill/>
        </p:spPr>
        <p:txBody>
          <a:bodyPr wrap="square" rtlCol="0">
            <a:spAutoFit/>
          </a:bodyPr>
          <a:lstStyle/>
          <a:p>
            <a:r>
              <a:rPr lang="en-GB" sz="2800" dirty="0">
                <a:solidFill>
                  <a:schemeClr val="bg1"/>
                </a:solidFill>
                <a:latin typeface="Aharoni" panose="02010803020104030203" pitchFamily="2" charset="-79"/>
                <a:cs typeface="Aharoni" panose="02010803020104030203" pitchFamily="2" charset="-79"/>
                <a:hlinkClick r:id="rId6">
                  <a:extLst>
                    <a:ext uri="{A12FA001-AC4F-418D-AE19-62706E023703}">
                      <ahyp:hlinkClr xmlns:ahyp="http://schemas.microsoft.com/office/drawing/2018/hyperlinkcolor" val="tx"/>
                    </a:ext>
                  </a:extLst>
                </a:hlinkClick>
              </a:rPr>
              <a:t>anna.sims@norfolk.gov.uk</a:t>
            </a:r>
            <a:endParaRPr lang="en-GB" sz="2800" dirty="0">
              <a:solidFill>
                <a:schemeClr val="bg1"/>
              </a:solidFill>
              <a:latin typeface="Aharoni" panose="02010803020104030203" pitchFamily="2" charset="-79"/>
              <a:cs typeface="Aharoni" panose="02010803020104030203" pitchFamily="2" charset="-79"/>
            </a:endParaRPr>
          </a:p>
          <a:p>
            <a:endParaRPr lang="en-GB" sz="2800" dirty="0">
              <a:solidFill>
                <a:schemeClr val="bg1"/>
              </a:solidFill>
              <a:latin typeface="Aharoni" panose="02010803020104030203" pitchFamily="2" charset="-79"/>
              <a:cs typeface="Aharoni" panose="02010803020104030203" pitchFamily="2" charset="-79"/>
            </a:endParaRPr>
          </a:p>
        </p:txBody>
      </p:sp>
      <p:pic>
        <p:nvPicPr>
          <p:cNvPr id="12" name="Audio 11" descr="audio&#10;">
            <a:hlinkClick r:id="" action="ppaction://media"/>
            <a:extLst>
              <a:ext uri="{FF2B5EF4-FFF2-40B4-BE49-F238E27FC236}">
                <a16:creationId xmlns:a16="http://schemas.microsoft.com/office/drawing/2014/main" id="{DF539D6B-172E-4EE4-A404-0F2ED02216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11718283"/>
      </p:ext>
    </p:extLst>
  </p:cSld>
  <p:clrMapOvr>
    <a:masterClrMapping/>
  </p:clrMapOvr>
  <mc:AlternateContent xmlns:mc="http://schemas.openxmlformats.org/markup-compatibility/2006" xmlns:p14="http://schemas.microsoft.com/office/powerpoint/2010/main">
    <mc:Choice Requires="p14">
      <p:transition spd="slow" p14:dur="2000" advTm="53617"/>
    </mc:Choice>
    <mc:Fallback xmlns="">
      <p:transition spd="slow" advTm="53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9F426-2AC3-4BC4-988A-E0C3638C5F6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Trauma aware approach </a:t>
            </a:r>
          </a:p>
        </p:txBody>
      </p:sp>
      <p:sp>
        <p:nvSpPr>
          <p:cNvPr id="5" name="Text Placeholder 1">
            <a:extLst>
              <a:ext uri="{FF2B5EF4-FFF2-40B4-BE49-F238E27FC236}">
                <a16:creationId xmlns:a16="http://schemas.microsoft.com/office/drawing/2014/main" id="{C2198F26-45B7-4680-9BEF-60BAB7A612E1}"/>
              </a:ext>
            </a:extLst>
          </p:cNvPr>
          <p:cNvSpPr>
            <a:spLocks noGrp="1"/>
          </p:cNvSpPr>
          <p:nvPr>
            <p:ph type="body" sz="quarter" idx="10"/>
          </p:nvPr>
        </p:nvSpPr>
        <p:spPr>
          <a:xfrm>
            <a:off x="593724" y="584729"/>
            <a:ext cx="10311871" cy="998537"/>
          </a:xfrm>
        </p:spPr>
        <p:txBody>
          <a:bodyPr>
            <a:normAutofit/>
          </a:bodyPr>
          <a:lstStyle/>
          <a:p>
            <a:r>
              <a:rPr lang="en-GB" dirty="0"/>
              <a:t>Trauma aware approach </a:t>
            </a:r>
          </a:p>
        </p:txBody>
      </p:sp>
      <p:sp>
        <p:nvSpPr>
          <p:cNvPr id="3" name="TextBox 2">
            <a:extLst>
              <a:ext uri="{FF2B5EF4-FFF2-40B4-BE49-F238E27FC236}">
                <a16:creationId xmlns:a16="http://schemas.microsoft.com/office/drawing/2014/main" id="{71C26F8A-13B4-4A6B-8710-BB65FF1C5D65}"/>
              </a:ext>
            </a:extLst>
          </p:cNvPr>
          <p:cNvSpPr txBox="1"/>
          <p:nvPr/>
        </p:nvSpPr>
        <p:spPr>
          <a:xfrm>
            <a:off x="606287" y="1640715"/>
            <a:ext cx="5612295" cy="2585323"/>
          </a:xfrm>
          <a:prstGeom prst="rect">
            <a:avLst/>
          </a:prstGeom>
          <a:noFill/>
        </p:spPr>
        <p:txBody>
          <a:bodyPr wrap="square" rtlCol="0">
            <a:spAutoFit/>
          </a:bodyPr>
          <a:lstStyle/>
          <a:p>
            <a:r>
              <a:rPr lang="en-GB" dirty="0">
                <a:solidFill>
                  <a:srgbClr val="002060"/>
                </a:solidFill>
                <a:latin typeface="Aharoni" panose="02010803020104030203" pitchFamily="2" charset="-79"/>
                <a:cs typeface="Aharoni" panose="02010803020104030203" pitchFamily="2" charset="-79"/>
              </a:rPr>
              <a:t>Household and family adversity</a:t>
            </a:r>
          </a:p>
          <a:p>
            <a:r>
              <a:rPr lang="en-GB" dirty="0">
                <a:solidFill>
                  <a:srgbClr val="002060"/>
                </a:solidFill>
                <a:latin typeface="Aharoni" panose="02010803020104030203" pitchFamily="2" charset="-79"/>
                <a:cs typeface="Aharoni" panose="02010803020104030203" pitchFamily="2" charset="-79"/>
              </a:rPr>
              <a:t>Inhuman treatment</a:t>
            </a:r>
          </a:p>
          <a:p>
            <a:r>
              <a:rPr lang="en-GB" dirty="0">
                <a:solidFill>
                  <a:srgbClr val="002060"/>
                </a:solidFill>
                <a:latin typeface="Aharoni" panose="02010803020104030203" pitchFamily="2" charset="-79"/>
                <a:cs typeface="Aharoni" panose="02010803020104030203" pitchFamily="2" charset="-79"/>
              </a:rPr>
              <a:t>Adult responsibilities</a:t>
            </a:r>
          </a:p>
          <a:p>
            <a:r>
              <a:rPr lang="en-GB" dirty="0">
                <a:solidFill>
                  <a:srgbClr val="002060"/>
                </a:solidFill>
                <a:latin typeface="Aharoni" panose="02010803020104030203" pitchFamily="2" charset="-79"/>
                <a:cs typeface="Aharoni" panose="02010803020104030203" pitchFamily="2" charset="-79"/>
              </a:rPr>
              <a:t>Violence and coercion</a:t>
            </a:r>
          </a:p>
          <a:p>
            <a:r>
              <a:rPr lang="en-GB" dirty="0">
                <a:solidFill>
                  <a:srgbClr val="002060"/>
                </a:solidFill>
                <a:latin typeface="Aharoni" panose="02010803020104030203" pitchFamily="2" charset="-79"/>
                <a:cs typeface="Aharoni" panose="02010803020104030203" pitchFamily="2" charset="-79"/>
              </a:rPr>
              <a:t>Bereavement and survivorship</a:t>
            </a:r>
          </a:p>
          <a:p>
            <a:r>
              <a:rPr lang="en-GB" dirty="0">
                <a:solidFill>
                  <a:srgbClr val="002060"/>
                </a:solidFill>
                <a:latin typeface="Aharoni" panose="02010803020104030203" pitchFamily="2" charset="-79"/>
                <a:cs typeface="Aharoni" panose="02010803020104030203" pitchFamily="2" charset="-79"/>
              </a:rPr>
              <a:t>Maltreatment</a:t>
            </a:r>
          </a:p>
          <a:p>
            <a:r>
              <a:rPr lang="en-GB" dirty="0">
                <a:solidFill>
                  <a:srgbClr val="002060"/>
                </a:solidFill>
                <a:latin typeface="Aharoni" panose="02010803020104030203" pitchFamily="2" charset="-79"/>
                <a:cs typeface="Aharoni" panose="02010803020104030203" pitchFamily="2" charset="-79"/>
              </a:rPr>
              <a:t>Adjustment</a:t>
            </a:r>
          </a:p>
          <a:p>
            <a:r>
              <a:rPr lang="en-GB" dirty="0">
                <a:solidFill>
                  <a:srgbClr val="002060"/>
                </a:solidFill>
                <a:latin typeface="Aharoni" panose="02010803020104030203" pitchFamily="2" charset="-79"/>
                <a:cs typeface="Aharoni" panose="02010803020104030203" pitchFamily="2" charset="-79"/>
              </a:rPr>
              <a:t>Prejudice</a:t>
            </a:r>
          </a:p>
          <a:p>
            <a:endParaRPr lang="en-GB" dirty="0"/>
          </a:p>
        </p:txBody>
      </p:sp>
      <p:pic>
        <p:nvPicPr>
          <p:cNvPr id="6" name="Picture 5">
            <a:extLst>
              <a:ext uri="{FF2B5EF4-FFF2-40B4-BE49-F238E27FC236}">
                <a16:creationId xmlns:a16="http://schemas.microsoft.com/office/drawing/2014/main" id="{032A1006-DDF4-4F72-AE34-5AA5F794D952}"/>
              </a:ext>
              <a:ext uri="{C183D7F6-B498-43B3-948B-1728B52AA6E4}">
                <adec:decorative xmlns:adec="http://schemas.microsoft.com/office/drawing/2017/decorative" val="1"/>
              </a:ext>
            </a:extLst>
          </p:cNvPr>
          <p:cNvPicPr>
            <a:picLocks noChangeAspect="1"/>
          </p:cNvPicPr>
          <p:nvPr/>
        </p:nvPicPr>
        <p:blipFill rotWithShape="1">
          <a:blip r:embed="rId5"/>
          <a:srcRect l="8179" t="5399" r="2707" b="2112"/>
          <a:stretch/>
        </p:blipFill>
        <p:spPr>
          <a:xfrm>
            <a:off x="3123906" y="3138012"/>
            <a:ext cx="3370168" cy="3361636"/>
          </a:xfrm>
          <a:prstGeom prst="rect">
            <a:avLst/>
          </a:prstGeom>
        </p:spPr>
      </p:pic>
      <p:pic>
        <p:nvPicPr>
          <p:cNvPr id="8" name="Picture 7">
            <a:extLst>
              <a:ext uri="{FF2B5EF4-FFF2-40B4-BE49-F238E27FC236}">
                <a16:creationId xmlns:a16="http://schemas.microsoft.com/office/drawing/2014/main" id="{CE9C8A6C-292C-41B9-9B46-D50480BEDDE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158658" y="1359361"/>
            <a:ext cx="4221401" cy="2406402"/>
          </a:xfrm>
          <a:prstGeom prst="rect">
            <a:avLst/>
          </a:prstGeom>
        </p:spPr>
      </p:pic>
      <p:sp>
        <p:nvSpPr>
          <p:cNvPr id="2" name="Rectangle 1">
            <a:extLst>
              <a:ext uri="{FF2B5EF4-FFF2-40B4-BE49-F238E27FC236}">
                <a16:creationId xmlns:a16="http://schemas.microsoft.com/office/drawing/2014/main" id="{95E44118-2FF7-43B4-BC51-5438265770FE}"/>
              </a:ext>
            </a:extLst>
          </p:cNvPr>
          <p:cNvSpPr/>
          <p:nvPr/>
        </p:nvSpPr>
        <p:spPr>
          <a:xfrm>
            <a:off x="8276275" y="4171063"/>
            <a:ext cx="2532185" cy="369332"/>
          </a:xfrm>
          <a:prstGeom prst="rect">
            <a:avLst/>
          </a:prstGeom>
        </p:spPr>
        <p:txBody>
          <a:bodyPr wrap="square">
            <a:spAutoFit/>
          </a:bodyPr>
          <a:lstStyle/>
          <a:p>
            <a:r>
              <a:rPr lang="en-GB" dirty="0">
                <a:hlinkClick r:id="rId7"/>
              </a:rPr>
              <a:t>Trauma and the brain </a:t>
            </a:r>
            <a:endParaRPr lang="en-GB" dirty="0"/>
          </a:p>
        </p:txBody>
      </p:sp>
      <p:pic>
        <p:nvPicPr>
          <p:cNvPr id="7" name="Audio 6">
            <a:hlinkClick r:id="" action="ppaction://media"/>
            <a:extLst>
              <a:ext uri="{FF2B5EF4-FFF2-40B4-BE49-F238E27FC236}">
                <a16:creationId xmlns:a16="http://schemas.microsoft.com/office/drawing/2014/main" id="{8EA048CD-82E3-4606-A71F-25A820CF32A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5316359"/>
      </p:ext>
    </p:extLst>
  </p:cSld>
  <p:clrMapOvr>
    <a:masterClrMapping/>
  </p:clrMapOvr>
  <mc:AlternateContent xmlns:mc="http://schemas.openxmlformats.org/markup-compatibility/2006" xmlns:p14="http://schemas.microsoft.com/office/powerpoint/2010/main">
    <mc:Choice Requires="p14">
      <p:transition spd="slow" p14:dur="2000" advTm="70152"/>
    </mc:Choice>
    <mc:Fallback xmlns="">
      <p:transition spd="slow" advTm="7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B20E-3926-49EF-846E-52DA4EB33D8A}"/>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GB" dirty="0">
                <a:solidFill>
                  <a:srgbClr val="002060"/>
                </a:solidFill>
                <a:latin typeface="Aharoni" panose="02010803020104030203" pitchFamily="2" charset="-79"/>
                <a:cs typeface="Aharoni" panose="02010803020104030203" pitchFamily="2" charset="-79"/>
              </a:rPr>
              <a:t>As educators it is our duty to ensure our schools are places where no one experiences prejudice</a:t>
            </a:r>
          </a:p>
        </p:txBody>
      </p:sp>
      <p:sp>
        <p:nvSpPr>
          <p:cNvPr id="3" name="Rectangle 2">
            <a:extLst>
              <a:ext uri="{FF2B5EF4-FFF2-40B4-BE49-F238E27FC236}">
                <a16:creationId xmlns:a16="http://schemas.microsoft.com/office/drawing/2014/main" id="{2E42323F-2139-4739-ACD1-36F4628FEC51}"/>
              </a:ext>
            </a:extLst>
          </p:cNvPr>
          <p:cNvSpPr/>
          <p:nvPr/>
        </p:nvSpPr>
        <p:spPr>
          <a:xfrm>
            <a:off x="0" y="57430"/>
            <a:ext cx="10473446" cy="1077218"/>
          </a:xfrm>
          <a:prstGeom prst="rect">
            <a:avLst/>
          </a:prstGeom>
        </p:spPr>
        <p:txBody>
          <a:bodyPr wrap="square">
            <a:spAutoFit/>
          </a:bodyPr>
          <a:lstStyle/>
          <a:p>
            <a:r>
              <a:rPr lang="en-GB" sz="3200" dirty="0">
                <a:solidFill>
                  <a:srgbClr val="002060"/>
                </a:solidFill>
                <a:latin typeface="Aharoni" panose="02010803020104030203" pitchFamily="2" charset="-79"/>
                <a:cs typeface="Aharoni" panose="02010803020104030203" pitchFamily="2" charset="-79"/>
              </a:rPr>
              <a:t>As educators it is our duty to ensure our schools are places where no one experiences prejudice</a:t>
            </a:r>
          </a:p>
        </p:txBody>
      </p:sp>
      <p:pic>
        <p:nvPicPr>
          <p:cNvPr id="5" name="Picture 4" descr="speech bubble">
            <a:extLst>
              <a:ext uri="{FF2B5EF4-FFF2-40B4-BE49-F238E27FC236}">
                <a16:creationId xmlns:a16="http://schemas.microsoft.com/office/drawing/2014/main" id="{1E02EBC4-43F4-4D42-95D9-6B4D78964EE1}"/>
              </a:ext>
            </a:extLst>
          </p:cNvPr>
          <p:cNvPicPr>
            <a:picLocks noChangeAspect="1"/>
          </p:cNvPicPr>
          <p:nvPr/>
        </p:nvPicPr>
        <p:blipFill>
          <a:blip r:embed="rId5"/>
          <a:stretch>
            <a:fillRect/>
          </a:stretch>
        </p:blipFill>
        <p:spPr>
          <a:xfrm>
            <a:off x="624568" y="1518124"/>
            <a:ext cx="3642632" cy="3366414"/>
          </a:xfrm>
          <a:prstGeom prst="rect">
            <a:avLst/>
          </a:prstGeom>
        </p:spPr>
      </p:pic>
      <p:pic>
        <p:nvPicPr>
          <p:cNvPr id="4" name="Picture 3" descr="quotation">
            <a:hlinkClick r:id="rId6"/>
            <a:extLst>
              <a:ext uri="{FF2B5EF4-FFF2-40B4-BE49-F238E27FC236}">
                <a16:creationId xmlns:a16="http://schemas.microsoft.com/office/drawing/2014/main" id="{0DAE21DC-94EA-491D-A026-7F61FFBE58C1}"/>
              </a:ext>
            </a:extLst>
          </p:cNvPr>
          <p:cNvPicPr>
            <a:picLocks noChangeAspect="1"/>
          </p:cNvPicPr>
          <p:nvPr/>
        </p:nvPicPr>
        <p:blipFill>
          <a:blip r:embed="rId7"/>
          <a:stretch>
            <a:fillRect/>
          </a:stretch>
        </p:blipFill>
        <p:spPr>
          <a:xfrm>
            <a:off x="4717073" y="1583857"/>
            <a:ext cx="6562725" cy="3690286"/>
          </a:xfrm>
          <a:prstGeom prst="rect">
            <a:avLst/>
          </a:prstGeom>
        </p:spPr>
      </p:pic>
      <p:pic>
        <p:nvPicPr>
          <p:cNvPr id="12" name="Audio 11">
            <a:hlinkClick r:id="" action="ppaction://media"/>
            <a:extLst>
              <a:ext uri="{FF2B5EF4-FFF2-40B4-BE49-F238E27FC236}">
                <a16:creationId xmlns:a16="http://schemas.microsoft.com/office/drawing/2014/main" id="{11E77572-C09E-422B-8112-0F63A1F4002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9246305"/>
      </p:ext>
    </p:extLst>
  </p:cSld>
  <p:clrMapOvr>
    <a:masterClrMapping/>
  </p:clrMapOvr>
  <mc:AlternateContent xmlns:mc="http://schemas.openxmlformats.org/markup-compatibility/2006" xmlns:p14="http://schemas.microsoft.com/office/powerpoint/2010/main">
    <mc:Choice Requires="p14">
      <p:transition spd="slow" p14:dur="2000" advTm="33068"/>
    </mc:Choice>
    <mc:Fallback xmlns="">
      <p:transition spd="slow" advTm="3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2699-8E49-4B1F-A575-4BBF9295951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solidFill>
                  <a:srgbClr val="002060"/>
                </a:solidFill>
                <a:latin typeface="Aharoni" panose="02010803020104030203" pitchFamily="2" charset="-79"/>
                <a:cs typeface="Aharoni" panose="02010803020104030203" pitchFamily="2" charset="-79"/>
              </a:rPr>
              <a:t>Protected characteristics </a:t>
            </a:r>
          </a:p>
        </p:txBody>
      </p:sp>
      <p:sp>
        <p:nvSpPr>
          <p:cNvPr id="3" name="TextBox 2">
            <a:extLst>
              <a:ext uri="{FF2B5EF4-FFF2-40B4-BE49-F238E27FC236}">
                <a16:creationId xmlns:a16="http://schemas.microsoft.com/office/drawing/2014/main" id="{CE3DA2A4-797E-488E-BEB3-BEEA27316874}"/>
              </a:ext>
            </a:extLst>
          </p:cNvPr>
          <p:cNvSpPr txBox="1"/>
          <p:nvPr/>
        </p:nvSpPr>
        <p:spPr>
          <a:xfrm>
            <a:off x="179637" y="171742"/>
            <a:ext cx="3544225" cy="2031325"/>
          </a:xfrm>
          <a:prstGeom prst="rect">
            <a:avLst/>
          </a:prstGeom>
          <a:noFill/>
        </p:spPr>
        <p:txBody>
          <a:bodyPr wrap="square" rtlCol="0">
            <a:spAutoFit/>
          </a:bodyPr>
          <a:lstStyle/>
          <a:p>
            <a:r>
              <a:rPr lang="en-GB" dirty="0">
                <a:solidFill>
                  <a:srgbClr val="002060"/>
                </a:solidFill>
              </a:rPr>
              <a:t>The Equality Act 2010 makes sure that people with particular characteristics are protected from discrimination. It is your right that you should not be treated differently based on a protected characteristic.</a:t>
            </a:r>
          </a:p>
        </p:txBody>
      </p:sp>
      <p:sp>
        <p:nvSpPr>
          <p:cNvPr id="7" name="Rectangle 6">
            <a:extLst>
              <a:ext uri="{FF2B5EF4-FFF2-40B4-BE49-F238E27FC236}">
                <a16:creationId xmlns:a16="http://schemas.microsoft.com/office/drawing/2014/main" id="{2C2FD06B-4D25-487D-95C2-984E61997C26}"/>
              </a:ext>
            </a:extLst>
          </p:cNvPr>
          <p:cNvSpPr/>
          <p:nvPr/>
        </p:nvSpPr>
        <p:spPr>
          <a:xfrm>
            <a:off x="0" y="2198348"/>
            <a:ext cx="3709146" cy="3416320"/>
          </a:xfrm>
          <a:prstGeom prst="rect">
            <a:avLst/>
          </a:prstGeom>
        </p:spPr>
        <p:txBody>
          <a:bodyPr wrap="square">
            <a:spAutoFit/>
          </a:bodyPr>
          <a:lstStyle/>
          <a:p>
            <a:pPr marL="285750" indent="-285750">
              <a:buFont typeface="Arial" panose="020B0604020202020204" pitchFamily="34" charset="0"/>
              <a:buChar char="•"/>
            </a:pPr>
            <a:r>
              <a:rPr lang="en-GB" dirty="0">
                <a:solidFill>
                  <a:srgbClr val="002060"/>
                </a:solidFill>
              </a:rPr>
              <a:t>Discrimination means unfair treatment of somebody based on a particular characteristic </a:t>
            </a:r>
          </a:p>
          <a:p>
            <a:pPr marL="285750" indent="-285750">
              <a:buFont typeface="Arial" panose="020B0604020202020204" pitchFamily="34" charset="0"/>
              <a:buChar char="•"/>
            </a:pPr>
            <a:r>
              <a:rPr lang="en-GB" dirty="0">
                <a:solidFill>
                  <a:srgbClr val="002060"/>
                </a:solidFill>
              </a:rPr>
              <a:t>Your rights are things you are born with that belong to you that nobody can take away </a:t>
            </a:r>
          </a:p>
          <a:p>
            <a:pPr marL="285750" indent="-285750">
              <a:buFont typeface="Arial" panose="020B0604020202020204" pitchFamily="34" charset="0"/>
              <a:buChar char="•"/>
            </a:pPr>
            <a:r>
              <a:rPr lang="en-GB" dirty="0">
                <a:solidFill>
                  <a:srgbClr val="002060"/>
                </a:solidFill>
              </a:rPr>
              <a:t>While attending school there is no protection against age discrimination (unless you are in a 6th form, FE college or University) or marriage or civil partnerships discrimination</a:t>
            </a:r>
          </a:p>
        </p:txBody>
      </p:sp>
      <p:pic>
        <p:nvPicPr>
          <p:cNvPr id="4" name="Picture 3">
            <a:extLst>
              <a:ext uri="{FF2B5EF4-FFF2-40B4-BE49-F238E27FC236}">
                <a16:creationId xmlns:a16="http://schemas.microsoft.com/office/drawing/2014/main" id="{8861AA92-4039-4337-BC9E-EB0FC32ED8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23863" y="171742"/>
            <a:ext cx="8288499" cy="5009858"/>
          </a:xfrm>
          <a:prstGeom prst="rect">
            <a:avLst/>
          </a:prstGeom>
        </p:spPr>
      </p:pic>
      <p:pic>
        <p:nvPicPr>
          <p:cNvPr id="6" name="Picture 5">
            <a:extLst>
              <a:ext uri="{FF2B5EF4-FFF2-40B4-BE49-F238E27FC236}">
                <a16:creationId xmlns:a16="http://schemas.microsoft.com/office/drawing/2014/main" id="{ED81D446-8DF5-4B1A-B494-E7845FFD23B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40737" y="5312880"/>
            <a:ext cx="1571625" cy="809625"/>
          </a:xfrm>
          <a:prstGeom prst="rect">
            <a:avLst/>
          </a:prstGeom>
        </p:spPr>
      </p:pic>
      <p:pic>
        <p:nvPicPr>
          <p:cNvPr id="10" name="Audio 9" descr="Play audio button">
            <a:hlinkClick r:id="" action="ppaction://media"/>
            <a:extLst>
              <a:ext uri="{FF2B5EF4-FFF2-40B4-BE49-F238E27FC236}">
                <a16:creationId xmlns:a16="http://schemas.microsoft.com/office/drawing/2014/main" id="{353D6A59-4BDF-470C-BF0F-417483D380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6416020"/>
      </p:ext>
    </p:extLst>
  </p:cSld>
  <p:clrMapOvr>
    <a:masterClrMapping/>
  </p:clrMapOvr>
  <mc:AlternateContent xmlns:mc="http://schemas.openxmlformats.org/markup-compatibility/2006" xmlns:p14="http://schemas.microsoft.com/office/powerpoint/2010/main">
    <mc:Choice Requires="p14">
      <p:transition spd="slow" p14:dur="2000" advTm="42925"/>
    </mc:Choice>
    <mc:Fallback xmlns="">
      <p:transition spd="slow" advTm="42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B1120A-A803-422F-A4E6-038A1A217E6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solidFill>
                  <a:srgbClr val="002060"/>
                </a:solidFill>
                <a:latin typeface="Aharoni" panose="02010803020104030203" pitchFamily="2" charset="-79"/>
                <a:cs typeface="Aharoni" panose="02010803020104030203" pitchFamily="2" charset="-79"/>
              </a:rPr>
              <a:t>Equality and Equity </a:t>
            </a:r>
          </a:p>
        </p:txBody>
      </p:sp>
      <p:pic>
        <p:nvPicPr>
          <p:cNvPr id="2" name="Picture 1" descr="People looking over a fence ">
            <a:extLst>
              <a:ext uri="{FF2B5EF4-FFF2-40B4-BE49-F238E27FC236}">
                <a16:creationId xmlns:a16="http://schemas.microsoft.com/office/drawing/2014/main" id="{87A906F9-8A1D-4AA2-93CB-CA77ED9F840E}"/>
              </a:ext>
            </a:extLst>
          </p:cNvPr>
          <p:cNvPicPr>
            <a:picLocks noChangeAspect="1"/>
          </p:cNvPicPr>
          <p:nvPr/>
        </p:nvPicPr>
        <p:blipFill>
          <a:blip r:embed="rId5"/>
          <a:stretch>
            <a:fillRect/>
          </a:stretch>
        </p:blipFill>
        <p:spPr>
          <a:xfrm>
            <a:off x="1574810" y="821635"/>
            <a:ext cx="9042380" cy="3759890"/>
          </a:xfrm>
          <a:prstGeom prst="rect">
            <a:avLst/>
          </a:prstGeom>
        </p:spPr>
      </p:pic>
      <p:pic>
        <p:nvPicPr>
          <p:cNvPr id="8" name="Audio 7" descr="Play audio button">
            <a:hlinkClick r:id="" action="ppaction://media"/>
            <a:extLst>
              <a:ext uri="{FF2B5EF4-FFF2-40B4-BE49-F238E27FC236}">
                <a16:creationId xmlns:a16="http://schemas.microsoft.com/office/drawing/2014/main" id="{5D11CE07-CCFA-4A9F-A621-2E585632C1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49910966"/>
      </p:ext>
    </p:extLst>
  </p:cSld>
  <p:clrMapOvr>
    <a:masterClrMapping/>
  </p:clrMapOvr>
  <mc:AlternateContent xmlns:mc="http://schemas.openxmlformats.org/markup-compatibility/2006" xmlns:p14="http://schemas.microsoft.com/office/powerpoint/2010/main">
    <mc:Choice Requires="p14">
      <p:transition spd="slow" p14:dur="2000" advTm="41800"/>
    </mc:Choice>
    <mc:Fallback xmlns="">
      <p:transition spd="slow" advTm="41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8264-17FC-4EEC-9DDE-A5264A33C0F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solidFill>
                  <a:srgbClr val="002060"/>
                </a:solidFill>
                <a:latin typeface="Aharoni" panose="02010803020104030203" pitchFamily="2" charset="-79"/>
                <a:cs typeface="Aharoni" panose="02010803020104030203" pitchFamily="2" charset="-79"/>
              </a:rPr>
              <a:t>Be where you are celebrated not tolerated </a:t>
            </a:r>
          </a:p>
        </p:txBody>
      </p:sp>
      <p:pic>
        <p:nvPicPr>
          <p:cNvPr id="3" name="Picture 2">
            <a:extLst>
              <a:ext uri="{FF2B5EF4-FFF2-40B4-BE49-F238E27FC236}">
                <a16:creationId xmlns:a16="http://schemas.microsoft.com/office/drawing/2014/main" id="{E5EE3D49-43CE-4FE8-B8EB-89B167C879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57650" y="121305"/>
            <a:ext cx="10076700" cy="5364062"/>
          </a:xfrm>
          <a:prstGeom prst="rect">
            <a:avLst/>
          </a:prstGeom>
        </p:spPr>
      </p:pic>
      <p:pic>
        <p:nvPicPr>
          <p:cNvPr id="9" name="Picture 8">
            <a:extLst>
              <a:ext uri="{FF2B5EF4-FFF2-40B4-BE49-F238E27FC236}">
                <a16:creationId xmlns:a16="http://schemas.microsoft.com/office/drawing/2014/main" id="{4405584F-E3EE-441A-853D-D10E5A4E6A3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312410" y="5659538"/>
            <a:ext cx="1571625" cy="809625"/>
          </a:xfrm>
          <a:prstGeom prst="rect">
            <a:avLst/>
          </a:prstGeom>
        </p:spPr>
      </p:pic>
      <p:pic>
        <p:nvPicPr>
          <p:cNvPr id="7" name="Audio 6" descr="Play audio button">
            <a:hlinkClick r:id="" action="ppaction://media"/>
            <a:extLst>
              <a:ext uri="{FF2B5EF4-FFF2-40B4-BE49-F238E27FC236}">
                <a16:creationId xmlns:a16="http://schemas.microsoft.com/office/drawing/2014/main" id="{6557CDA9-2908-48BD-A29D-08D5178B19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5572489"/>
      </p:ext>
    </p:extLst>
  </p:cSld>
  <p:clrMapOvr>
    <a:masterClrMapping/>
  </p:clrMapOvr>
  <mc:AlternateContent xmlns:mc="http://schemas.openxmlformats.org/markup-compatibility/2006" xmlns:p14="http://schemas.microsoft.com/office/powerpoint/2010/main">
    <mc:Choice Requires="p14">
      <p:transition spd="slow" p14:dur="2000" advTm="14056"/>
    </mc:Choice>
    <mc:Fallback xmlns="">
      <p:transition spd="slow" advTm="1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CFA347-1C52-4433-903D-481723B7E4D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solidFill>
                  <a:srgbClr val="002060"/>
                </a:solidFill>
              </a:rPr>
              <a:t>School culture and environment </a:t>
            </a:r>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p:txBody>
          <a:bodyPr>
            <a:normAutofit/>
          </a:bodyPr>
          <a:lstStyle/>
          <a:p>
            <a:r>
              <a:rPr lang="en-US" dirty="0">
                <a:solidFill>
                  <a:srgbClr val="002060"/>
                </a:solidFill>
              </a:rPr>
              <a:t>School culture and environment </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p:txBody>
          <a:bodyPr>
            <a:normAutofit/>
          </a:bodyPr>
          <a:lstStyle/>
          <a:p>
            <a:pPr lvl="0"/>
            <a:r>
              <a:rPr lang="en-GB" sz="2400" dirty="0">
                <a:solidFill>
                  <a:srgbClr val="002060"/>
                </a:solidFill>
              </a:rPr>
              <a:t>Create a safe, calm, controlled, and nurturing school environment for pupils and staff </a:t>
            </a:r>
          </a:p>
          <a:p>
            <a:pPr lvl="0"/>
            <a:r>
              <a:rPr lang="en-GB" sz="2400" dirty="0">
                <a:solidFill>
                  <a:srgbClr val="002060"/>
                </a:solidFill>
              </a:rPr>
              <a:t>Promote an ethos that fosters a culture of connection inclusion and respect so everyone feels safe and can safely express their feelings</a:t>
            </a:r>
          </a:p>
          <a:p>
            <a:pPr lvl="0"/>
            <a:r>
              <a:rPr lang="en-GB" sz="2400" dirty="0">
                <a:solidFill>
                  <a:srgbClr val="002060"/>
                </a:solidFill>
              </a:rPr>
              <a:t>Provide diverse and inspirational role models in staff and visitors</a:t>
            </a:r>
          </a:p>
          <a:p>
            <a:r>
              <a:rPr lang="en-GB" sz="2400" dirty="0">
                <a:solidFill>
                  <a:srgbClr val="002060"/>
                </a:solidFill>
              </a:rPr>
              <a:t>Ensure that the hidden curriculum, including SMSC and British Values, enables all pupils to engage, see themselves and their families reflected and supports and embeds the explicit PSHE curriculum</a:t>
            </a:r>
          </a:p>
          <a:p>
            <a:endParaRPr lang="en-GB" dirty="0"/>
          </a:p>
          <a:p>
            <a:endParaRPr lang="en-GB" dirty="0"/>
          </a:p>
          <a:p>
            <a:endParaRPr lang="en-GB" dirty="0"/>
          </a:p>
          <a:p>
            <a:endParaRPr lang="en-US" dirty="0"/>
          </a:p>
        </p:txBody>
      </p:sp>
      <p:pic>
        <p:nvPicPr>
          <p:cNvPr id="8" name="Audio 7" descr="Play audio button">
            <a:hlinkClick r:id="" action="ppaction://media"/>
            <a:extLst>
              <a:ext uri="{FF2B5EF4-FFF2-40B4-BE49-F238E27FC236}">
                <a16:creationId xmlns:a16="http://schemas.microsoft.com/office/drawing/2014/main" id="{B7BD5A42-15DE-4452-BC13-446F50D7A3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5058813"/>
      </p:ext>
    </p:extLst>
  </p:cSld>
  <p:clrMapOvr>
    <a:masterClrMapping/>
  </p:clrMapOvr>
  <mc:AlternateContent xmlns:mc="http://schemas.openxmlformats.org/markup-compatibility/2006" xmlns:p14="http://schemas.microsoft.com/office/powerpoint/2010/main">
    <mc:Choice Requires="p14">
      <p:transition spd="slow" p14:dur="2000" advTm="32740"/>
    </mc:Choice>
    <mc:Fallback xmlns="">
      <p:transition spd="slow" advTm="3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A76B97-089F-405D-AAF6-D9C235E278E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Curriculum teaching and learning </a:t>
            </a:r>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593196" y="584729"/>
            <a:ext cx="10312400" cy="1274551"/>
          </a:xfrm>
        </p:spPr>
        <p:txBody>
          <a:bodyPr>
            <a:noAutofit/>
          </a:bodyPr>
          <a:lstStyle/>
          <a:p>
            <a:r>
              <a:rPr lang="en-GB" sz="3200" spc="50" dirty="0">
                <a:solidFill>
                  <a:srgbClr val="002060"/>
                </a:solidFill>
                <a:ea typeface="Times New Roman" panose="02020603050405020304" pitchFamily="18" charset="0"/>
              </a:rPr>
              <a:t>Curriculum teaching and learning to promote resilience and support social and emotional learning</a:t>
            </a:r>
            <a:endParaRPr lang="en-US" sz="3200" dirty="0">
              <a:solidFill>
                <a:srgbClr val="002060"/>
              </a:solidFill>
            </a:endParaRP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a:xfrm>
            <a:off x="593724" y="2224741"/>
            <a:ext cx="10467565" cy="3581400"/>
          </a:xfrm>
        </p:spPr>
        <p:txBody>
          <a:bodyPr>
            <a:normAutofit fontScale="70000" lnSpcReduction="20000"/>
          </a:bodyPr>
          <a:lstStyle/>
          <a:p>
            <a:pPr lvl="0"/>
            <a:r>
              <a:rPr lang="en-GB" sz="3400" dirty="0">
                <a:solidFill>
                  <a:srgbClr val="002060"/>
                </a:solidFill>
              </a:rPr>
              <a:t>Provide a preventative approach to mental health through an explicit social and emotional learning curriculum to keep everyone thriving</a:t>
            </a:r>
          </a:p>
          <a:p>
            <a:pPr lvl="0"/>
            <a:r>
              <a:rPr lang="en-GB" sz="3400" dirty="0">
                <a:solidFill>
                  <a:srgbClr val="002060"/>
                </a:solidFill>
              </a:rPr>
              <a:t>Celebrate successes and achievements, compliment actions and qualities</a:t>
            </a:r>
          </a:p>
          <a:p>
            <a:r>
              <a:rPr lang="en-US" sz="3400" dirty="0">
                <a:solidFill>
                  <a:srgbClr val="002060"/>
                </a:solidFill>
              </a:rPr>
              <a:t>Statutory Guidance RSHE curriculum including:  </a:t>
            </a:r>
          </a:p>
          <a:p>
            <a:r>
              <a:rPr lang="en-US" sz="3400" dirty="0">
                <a:solidFill>
                  <a:srgbClr val="002060"/>
                </a:solidFill>
              </a:rPr>
              <a:t>The benefits of physical exercise, time outdoors, community participation, voluntary and service-based activity on mental wellbeing and happiness. </a:t>
            </a:r>
          </a:p>
          <a:p>
            <a:r>
              <a:rPr lang="en-US" sz="3400" dirty="0">
                <a:solidFill>
                  <a:srgbClr val="002060"/>
                </a:solidFill>
              </a:rPr>
              <a:t>Simple self-care techniques, including the importance of rest, time spent with friends and family and the benefits of hobbies and interests. </a:t>
            </a:r>
          </a:p>
          <a:p>
            <a:endParaRPr lang="en-GB" sz="3400" dirty="0"/>
          </a:p>
          <a:p>
            <a:endParaRPr lang="en-GB" sz="3400" dirty="0"/>
          </a:p>
          <a:p>
            <a:endParaRPr lang="en-GB" dirty="0"/>
          </a:p>
          <a:p>
            <a:endParaRPr lang="en-US" dirty="0"/>
          </a:p>
        </p:txBody>
      </p:sp>
      <p:pic>
        <p:nvPicPr>
          <p:cNvPr id="7" name="Audio 6" descr="Play audio button">
            <a:hlinkClick r:id="" action="ppaction://media"/>
            <a:extLst>
              <a:ext uri="{FF2B5EF4-FFF2-40B4-BE49-F238E27FC236}">
                <a16:creationId xmlns:a16="http://schemas.microsoft.com/office/drawing/2014/main" id="{27682C04-3ED8-4066-89E1-C3BDE93421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1456161"/>
      </p:ext>
    </p:extLst>
  </p:cSld>
  <p:clrMapOvr>
    <a:masterClrMapping/>
  </p:clrMapOvr>
  <mc:AlternateContent xmlns:mc="http://schemas.openxmlformats.org/markup-compatibility/2006" xmlns:p14="http://schemas.microsoft.com/office/powerpoint/2010/main">
    <mc:Choice Requires="p14">
      <p:transition spd="slow" p14:dur="2000" advTm="49104"/>
    </mc:Choice>
    <mc:Fallback xmlns="">
      <p:transition spd="slow" advTm="4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DAA5CE-D739-416B-84AA-E38B2737849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5 Ways to Wellbeing  </a:t>
            </a:r>
          </a:p>
        </p:txBody>
      </p:sp>
      <p:sp>
        <p:nvSpPr>
          <p:cNvPr id="3" name="Text Placeholder 1">
            <a:extLst>
              <a:ext uri="{FF2B5EF4-FFF2-40B4-BE49-F238E27FC236}">
                <a16:creationId xmlns:a16="http://schemas.microsoft.com/office/drawing/2014/main" id="{E6EB2D2D-9DB6-4163-8E00-2596FC9A5DEC}"/>
              </a:ext>
            </a:extLst>
          </p:cNvPr>
          <p:cNvSpPr>
            <a:spLocks noGrp="1"/>
          </p:cNvSpPr>
          <p:nvPr>
            <p:ph type="body" sz="quarter" idx="10"/>
          </p:nvPr>
        </p:nvSpPr>
        <p:spPr>
          <a:xfrm>
            <a:off x="593196" y="584729"/>
            <a:ext cx="10312400" cy="495323"/>
          </a:xfrm>
        </p:spPr>
        <p:txBody>
          <a:bodyPr>
            <a:normAutofit fontScale="85000" lnSpcReduction="20000"/>
          </a:bodyPr>
          <a:lstStyle/>
          <a:p>
            <a:r>
              <a:rPr lang="en-US" dirty="0"/>
              <a:t>5 Ways to Wellbeing  </a:t>
            </a:r>
          </a:p>
        </p:txBody>
      </p:sp>
      <p:pic>
        <p:nvPicPr>
          <p:cNvPr id="1026" name="Picture 2" descr="Five Ways to Wellbeing - Cambridgeshire, Peterborough and South  Lincolnshire Mind">
            <a:extLst>
              <a:ext uri="{FF2B5EF4-FFF2-40B4-BE49-F238E27FC236}">
                <a16:creationId xmlns:a16="http://schemas.microsoft.com/office/drawing/2014/main" id="{443A33DD-A7B0-4A18-9C9A-85ED057C4C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196" y="1080052"/>
            <a:ext cx="7169263" cy="455070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FBDA72D4-A4CA-427E-8622-D0896426C891}"/>
              </a:ext>
            </a:extLst>
          </p:cNvPr>
          <p:cNvSpPr>
            <a:spLocks noGrp="1"/>
          </p:cNvSpPr>
          <p:nvPr>
            <p:ph type="body" sz="quarter" idx="11"/>
          </p:nvPr>
        </p:nvSpPr>
        <p:spPr>
          <a:xfrm>
            <a:off x="8199781" y="1565807"/>
            <a:ext cx="3143666" cy="3581400"/>
          </a:xfrm>
        </p:spPr>
        <p:txBody>
          <a:bodyPr>
            <a:normAutofit fontScale="92500" lnSpcReduction="10000"/>
          </a:bodyPr>
          <a:lstStyle/>
          <a:p>
            <a:r>
              <a:rPr lang="en-GB" sz="4000" dirty="0"/>
              <a:t>SMILE</a:t>
            </a:r>
          </a:p>
          <a:p>
            <a:r>
              <a:rPr lang="en-GB" sz="4000" dirty="0"/>
              <a:t>Socialise </a:t>
            </a:r>
          </a:p>
          <a:p>
            <a:r>
              <a:rPr lang="en-GB" sz="4000" dirty="0"/>
              <a:t>Move </a:t>
            </a:r>
          </a:p>
          <a:p>
            <a:r>
              <a:rPr lang="en-GB" sz="4000" dirty="0"/>
              <a:t>Interest</a:t>
            </a:r>
          </a:p>
          <a:p>
            <a:r>
              <a:rPr lang="en-GB" sz="4000" dirty="0"/>
              <a:t>Learn </a:t>
            </a:r>
          </a:p>
          <a:p>
            <a:r>
              <a:rPr lang="en-GB" sz="4000" dirty="0"/>
              <a:t>Engage</a:t>
            </a:r>
          </a:p>
        </p:txBody>
      </p:sp>
      <p:pic>
        <p:nvPicPr>
          <p:cNvPr id="2" name="Audio 1" descr="Play audio button">
            <a:hlinkClick r:id="" action="ppaction://media"/>
            <a:extLst>
              <a:ext uri="{FF2B5EF4-FFF2-40B4-BE49-F238E27FC236}">
                <a16:creationId xmlns:a16="http://schemas.microsoft.com/office/drawing/2014/main" id="{12658432-2AB9-41AB-9AD2-A408F6DD36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2721521"/>
      </p:ext>
    </p:extLst>
  </p:cSld>
  <p:clrMapOvr>
    <a:masterClrMapping/>
  </p:clrMapOvr>
  <mc:AlternateContent xmlns:mc="http://schemas.openxmlformats.org/markup-compatibility/2006" xmlns:p14="http://schemas.microsoft.com/office/powerpoint/2010/main">
    <mc:Choice Requires="p14">
      <p:transition spd="slow" p14:dur="2000" advTm="69472"/>
    </mc:Choice>
    <mc:Fallback xmlns="">
      <p:transition spd="slow" advTm="6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947E17-8E99-494F-9AD4-0960CB22AF4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Learn </a:t>
            </a:r>
          </a:p>
        </p:txBody>
      </p:sp>
      <p:sp>
        <p:nvSpPr>
          <p:cNvPr id="2" name="Text Placeholder 1">
            <a:extLst>
              <a:ext uri="{FF2B5EF4-FFF2-40B4-BE49-F238E27FC236}">
                <a16:creationId xmlns:a16="http://schemas.microsoft.com/office/drawing/2014/main" id="{1FD80104-60AE-4DD0-B58C-1BA10A5C25B5}"/>
              </a:ext>
            </a:extLst>
          </p:cNvPr>
          <p:cNvSpPr>
            <a:spLocks noGrp="1"/>
          </p:cNvSpPr>
          <p:nvPr>
            <p:ph type="body" sz="quarter" idx="10"/>
          </p:nvPr>
        </p:nvSpPr>
        <p:spPr/>
        <p:txBody>
          <a:bodyPr/>
          <a:lstStyle/>
          <a:p>
            <a:r>
              <a:rPr lang="en-GB" dirty="0"/>
              <a:t>Learn </a:t>
            </a:r>
          </a:p>
        </p:txBody>
      </p:sp>
      <p:sp>
        <p:nvSpPr>
          <p:cNvPr id="3" name="Text Placeholder 2">
            <a:extLst>
              <a:ext uri="{FF2B5EF4-FFF2-40B4-BE49-F238E27FC236}">
                <a16:creationId xmlns:a16="http://schemas.microsoft.com/office/drawing/2014/main" id="{88230C32-6914-4515-B5F3-4E9DDF0DA281}"/>
              </a:ext>
            </a:extLst>
          </p:cNvPr>
          <p:cNvSpPr>
            <a:spLocks noGrp="1"/>
          </p:cNvSpPr>
          <p:nvPr>
            <p:ph type="body" sz="quarter" idx="11"/>
          </p:nvPr>
        </p:nvSpPr>
        <p:spPr>
          <a:xfrm>
            <a:off x="593725" y="1651000"/>
            <a:ext cx="5947752" cy="3581400"/>
          </a:xfrm>
        </p:spPr>
        <p:txBody>
          <a:bodyPr>
            <a:normAutofit fontScale="92500" lnSpcReduction="20000"/>
          </a:bodyPr>
          <a:lstStyle/>
          <a:p>
            <a:pPr marL="0" indent="0">
              <a:buNone/>
            </a:pPr>
            <a:r>
              <a:rPr lang="en-GB" sz="2800" dirty="0">
                <a:solidFill>
                  <a:srgbClr val="002060"/>
                </a:solidFill>
              </a:rPr>
              <a:t>learning new skills can give you a sense of achievement and a new confidence</a:t>
            </a:r>
            <a:endParaRPr lang="en-GB" sz="2800" b="1" dirty="0">
              <a:solidFill>
                <a:srgbClr val="002060"/>
              </a:solidFill>
            </a:endParaRPr>
          </a:p>
          <a:p>
            <a:pPr marL="0" indent="0">
              <a:buNone/>
            </a:pPr>
            <a:endParaRPr lang="en-GB" dirty="0"/>
          </a:p>
          <a:p>
            <a:pPr>
              <a:buFont typeface="Wingdings" panose="05000000000000000000" pitchFamily="2" charset="2"/>
              <a:buChar char="§"/>
            </a:pPr>
            <a:r>
              <a:rPr lang="en-GB" sz="2800" dirty="0">
                <a:solidFill>
                  <a:srgbClr val="002060"/>
                </a:solidFill>
              </a:rPr>
              <a:t>Recognise and understand how you are feeling</a:t>
            </a:r>
          </a:p>
          <a:p>
            <a:pPr>
              <a:buFont typeface="Wingdings" panose="05000000000000000000" pitchFamily="2" charset="2"/>
              <a:buChar char="§"/>
            </a:pPr>
            <a:r>
              <a:rPr lang="en-GB" sz="2800" dirty="0">
                <a:solidFill>
                  <a:srgbClr val="002060"/>
                </a:solidFill>
              </a:rPr>
              <a:t>Strategies for coping with uncomfortable feelings </a:t>
            </a:r>
          </a:p>
          <a:p>
            <a:pPr>
              <a:buFont typeface="Wingdings" panose="05000000000000000000" pitchFamily="2" charset="2"/>
              <a:buChar char="§"/>
            </a:pPr>
            <a:r>
              <a:rPr lang="en-GB" sz="2800" dirty="0">
                <a:solidFill>
                  <a:srgbClr val="002060"/>
                </a:solidFill>
              </a:rPr>
              <a:t>Self-care </a:t>
            </a:r>
          </a:p>
          <a:p>
            <a:pPr>
              <a:buFont typeface="Wingdings" panose="05000000000000000000" pitchFamily="2" charset="2"/>
              <a:buChar char="§"/>
            </a:pPr>
            <a:r>
              <a:rPr lang="en-GB" sz="2800" dirty="0">
                <a:solidFill>
                  <a:srgbClr val="002060"/>
                </a:solidFill>
              </a:rPr>
              <a:t>Understand support that is available</a:t>
            </a:r>
          </a:p>
          <a:p>
            <a:endParaRPr lang="en-GB" dirty="0"/>
          </a:p>
        </p:txBody>
      </p:sp>
      <p:pic>
        <p:nvPicPr>
          <p:cNvPr id="4" name="Picture 3" descr="Percentage by age group who think wellbeing should be taught in schools&#10;">
            <a:extLst>
              <a:ext uri="{FF2B5EF4-FFF2-40B4-BE49-F238E27FC236}">
                <a16:creationId xmlns:a16="http://schemas.microsoft.com/office/drawing/2014/main" id="{759093BC-7D77-493B-BEF3-0C531F22814C}"/>
              </a:ext>
            </a:extLst>
          </p:cNvPr>
          <p:cNvPicPr>
            <a:picLocks noChangeAspect="1"/>
          </p:cNvPicPr>
          <p:nvPr/>
        </p:nvPicPr>
        <p:blipFill>
          <a:blip r:embed="rId5"/>
          <a:stretch>
            <a:fillRect/>
          </a:stretch>
        </p:blipFill>
        <p:spPr>
          <a:xfrm>
            <a:off x="7233138" y="793139"/>
            <a:ext cx="3352800" cy="4638675"/>
          </a:xfrm>
          <a:prstGeom prst="rect">
            <a:avLst/>
          </a:prstGeom>
        </p:spPr>
      </p:pic>
      <p:pic>
        <p:nvPicPr>
          <p:cNvPr id="6" name="Audio 5" descr="Play audio button">
            <a:hlinkClick r:id="" action="ppaction://media"/>
            <a:extLst>
              <a:ext uri="{FF2B5EF4-FFF2-40B4-BE49-F238E27FC236}">
                <a16:creationId xmlns:a16="http://schemas.microsoft.com/office/drawing/2014/main" id="{79C44442-1112-420E-9C6B-B4A50A90AE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7585451"/>
      </p:ext>
    </p:extLst>
  </p:cSld>
  <p:clrMapOvr>
    <a:masterClrMapping/>
  </p:clrMapOvr>
  <mc:AlternateContent xmlns:mc="http://schemas.openxmlformats.org/markup-compatibility/2006" xmlns:p14="http://schemas.microsoft.com/office/powerpoint/2010/main">
    <mc:Choice Requires="p14">
      <p:transition spd="slow" p14:dur="2000" advTm="64982"/>
    </mc:Choice>
    <mc:Fallback xmlns="">
      <p:transition spd="slow" advTm="6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0723AE-6208-4F4C-9993-2ED5D34D68B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Normalising Feelings </a:t>
            </a:r>
          </a:p>
        </p:txBody>
      </p:sp>
      <p:sp>
        <p:nvSpPr>
          <p:cNvPr id="2" name="Text Placeholder 1">
            <a:extLst>
              <a:ext uri="{FF2B5EF4-FFF2-40B4-BE49-F238E27FC236}">
                <a16:creationId xmlns:a16="http://schemas.microsoft.com/office/drawing/2014/main" id="{EE32B234-E8BF-4FDD-924F-E71BA31A21DF}"/>
              </a:ext>
            </a:extLst>
          </p:cNvPr>
          <p:cNvSpPr>
            <a:spLocks noGrp="1"/>
          </p:cNvSpPr>
          <p:nvPr>
            <p:ph type="body" sz="quarter" idx="10"/>
          </p:nvPr>
        </p:nvSpPr>
        <p:spPr/>
        <p:txBody>
          <a:bodyPr/>
          <a:lstStyle/>
          <a:p>
            <a:r>
              <a:rPr lang="en-GB" dirty="0"/>
              <a:t>Normalising Feelings </a:t>
            </a:r>
          </a:p>
        </p:txBody>
      </p:sp>
      <p:sp>
        <p:nvSpPr>
          <p:cNvPr id="3" name="Text Placeholder 2">
            <a:extLst>
              <a:ext uri="{FF2B5EF4-FFF2-40B4-BE49-F238E27FC236}">
                <a16:creationId xmlns:a16="http://schemas.microsoft.com/office/drawing/2014/main" id="{B813763A-A8BE-4FF3-905D-45CECEAA0771}"/>
              </a:ext>
            </a:extLst>
          </p:cNvPr>
          <p:cNvSpPr>
            <a:spLocks noGrp="1"/>
          </p:cNvSpPr>
          <p:nvPr>
            <p:ph type="body" sz="quarter" idx="11"/>
          </p:nvPr>
        </p:nvSpPr>
        <p:spPr/>
        <p:txBody>
          <a:bodyPr>
            <a:normAutofit/>
          </a:bodyPr>
          <a:lstStyle/>
          <a:p>
            <a:r>
              <a:rPr lang="en-GB" sz="4000" dirty="0"/>
              <a:t>Everyone has feelings</a:t>
            </a:r>
          </a:p>
          <a:p>
            <a:r>
              <a:rPr lang="en-GB" sz="4000" dirty="0"/>
              <a:t>All feelings are normal </a:t>
            </a:r>
          </a:p>
          <a:p>
            <a:endParaRPr lang="en-GB" sz="4000" dirty="0"/>
          </a:p>
        </p:txBody>
      </p:sp>
      <p:pic>
        <p:nvPicPr>
          <p:cNvPr id="5" name="Picture 4">
            <a:extLst>
              <a:ext uri="{FF2B5EF4-FFF2-40B4-BE49-F238E27FC236}">
                <a16:creationId xmlns:a16="http://schemas.microsoft.com/office/drawing/2014/main" id="{AA8B9ADC-A2C9-40EE-9C7A-B9F5B642AB4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89897" y="1583266"/>
            <a:ext cx="4761731" cy="3170103"/>
          </a:xfrm>
          <a:prstGeom prst="rect">
            <a:avLst/>
          </a:prstGeom>
        </p:spPr>
      </p:pic>
      <p:pic>
        <p:nvPicPr>
          <p:cNvPr id="7" name="Audio 6">
            <a:hlinkClick r:id="" action="ppaction://media"/>
            <a:extLst>
              <a:ext uri="{FF2B5EF4-FFF2-40B4-BE49-F238E27FC236}">
                <a16:creationId xmlns:a16="http://schemas.microsoft.com/office/drawing/2014/main" id="{4099875F-3F86-49FF-9D9B-68193D4D7F5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76357582"/>
      </p:ext>
    </p:extLst>
  </p:cSld>
  <p:clrMapOvr>
    <a:masterClrMapping/>
  </p:clrMapOvr>
  <mc:AlternateContent xmlns:mc="http://schemas.openxmlformats.org/markup-compatibility/2006" xmlns:p14="http://schemas.microsoft.com/office/powerpoint/2010/main">
    <mc:Choice Requires="p14">
      <p:transition spd="slow" p14:dur="2000" advTm="57462"/>
    </mc:Choice>
    <mc:Fallback xmlns="">
      <p:transition spd="slow" advTm="5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A4ED41-81E0-429D-8571-C81BBECB52C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Aims of the Session</a:t>
            </a:r>
            <a:br>
              <a:rPr lang="en-US" dirty="0"/>
            </a:br>
            <a:endParaRPr lang="en-GB" dirty="0"/>
          </a:p>
        </p:txBody>
      </p:sp>
      <p:sp>
        <p:nvSpPr>
          <p:cNvPr id="5" name="Text Placeholder 4">
            <a:extLst>
              <a:ext uri="{FF2B5EF4-FFF2-40B4-BE49-F238E27FC236}">
                <a16:creationId xmlns:a16="http://schemas.microsoft.com/office/drawing/2014/main" id="{A0B0EE90-1CD5-4E4E-802F-17592A9987E6}"/>
              </a:ext>
            </a:extLst>
          </p:cNvPr>
          <p:cNvSpPr>
            <a:spLocks noGrp="1"/>
          </p:cNvSpPr>
          <p:nvPr>
            <p:ph type="body" sz="quarter" idx="10"/>
          </p:nvPr>
        </p:nvSpPr>
        <p:spPr>
          <a:xfrm>
            <a:off x="593725" y="584729"/>
            <a:ext cx="4813888" cy="998537"/>
          </a:xfrm>
        </p:spPr>
        <p:txBody>
          <a:bodyPr>
            <a:normAutofit fontScale="92500"/>
          </a:bodyPr>
          <a:lstStyle/>
          <a:p>
            <a:r>
              <a:rPr lang="en-US" dirty="0"/>
              <a:t>Aims of the Session</a:t>
            </a:r>
          </a:p>
        </p:txBody>
      </p:sp>
      <p:sp>
        <p:nvSpPr>
          <p:cNvPr id="6" name="Text Placeholder 5">
            <a:extLst>
              <a:ext uri="{FF2B5EF4-FFF2-40B4-BE49-F238E27FC236}">
                <a16:creationId xmlns:a16="http://schemas.microsoft.com/office/drawing/2014/main" id="{B7A99BDF-F474-2945-B469-1207DB48F6BC}"/>
              </a:ext>
            </a:extLst>
          </p:cNvPr>
          <p:cNvSpPr>
            <a:spLocks noGrp="1"/>
          </p:cNvSpPr>
          <p:nvPr>
            <p:ph type="body" sz="quarter" idx="11"/>
          </p:nvPr>
        </p:nvSpPr>
        <p:spPr/>
        <p:txBody>
          <a:bodyPr/>
          <a:lstStyle/>
          <a:p>
            <a:r>
              <a:rPr lang="en-GB" dirty="0"/>
              <a:t>Know how to deliver activities that support the 5 ways of wellbeing</a:t>
            </a:r>
          </a:p>
          <a:p>
            <a:r>
              <a:rPr lang="en-GB" dirty="0"/>
              <a:t>Ensure provision supports equality, diversity and inclusion </a:t>
            </a:r>
          </a:p>
          <a:p>
            <a:r>
              <a:rPr lang="en-GB" dirty="0"/>
              <a:t>Share and signpost to the guidance, advice and help that is available locally and nationally</a:t>
            </a:r>
          </a:p>
          <a:p>
            <a:r>
              <a:rPr lang="en-GB" dirty="0"/>
              <a:t>Engage families</a:t>
            </a:r>
            <a:endParaRPr lang="en-US" dirty="0"/>
          </a:p>
        </p:txBody>
      </p:sp>
      <p:sp>
        <p:nvSpPr>
          <p:cNvPr id="4" name="Text Placeholder 3">
            <a:extLst>
              <a:ext uri="{FF2B5EF4-FFF2-40B4-BE49-F238E27FC236}">
                <a16:creationId xmlns:a16="http://schemas.microsoft.com/office/drawing/2014/main" id="{BBDE23F1-7AA9-DD4B-A1C3-B4985ED6CCB4}"/>
              </a:ext>
            </a:extLst>
          </p:cNvPr>
          <p:cNvSpPr>
            <a:spLocks noGrp="1"/>
          </p:cNvSpPr>
          <p:nvPr>
            <p:ph type="body" sz="quarter" idx="16"/>
          </p:nvPr>
        </p:nvSpPr>
        <p:spPr/>
        <p:txBody>
          <a:bodyPr/>
          <a:lstStyle/>
          <a:p>
            <a:r>
              <a:rPr lang="en-US" dirty="0"/>
              <a:t>5 ways of wellbeing </a:t>
            </a:r>
          </a:p>
        </p:txBody>
      </p:sp>
      <p:sp>
        <p:nvSpPr>
          <p:cNvPr id="2" name="Text Placeholder 1">
            <a:extLst>
              <a:ext uri="{FF2B5EF4-FFF2-40B4-BE49-F238E27FC236}">
                <a16:creationId xmlns:a16="http://schemas.microsoft.com/office/drawing/2014/main" id="{797EBF07-0FA5-EE46-94AE-E838C71728A3}"/>
              </a:ext>
            </a:extLst>
          </p:cNvPr>
          <p:cNvSpPr>
            <a:spLocks noGrp="1"/>
          </p:cNvSpPr>
          <p:nvPr>
            <p:ph type="body" sz="quarter" idx="14"/>
          </p:nvPr>
        </p:nvSpPr>
        <p:spPr/>
        <p:txBody>
          <a:bodyPr/>
          <a:lstStyle/>
          <a:p>
            <a:r>
              <a:rPr lang="en-US" dirty="0"/>
              <a:t>Pupils </a:t>
            </a:r>
          </a:p>
        </p:txBody>
      </p:sp>
      <p:sp>
        <p:nvSpPr>
          <p:cNvPr id="3" name="Text Placeholder 2">
            <a:extLst>
              <a:ext uri="{FF2B5EF4-FFF2-40B4-BE49-F238E27FC236}">
                <a16:creationId xmlns:a16="http://schemas.microsoft.com/office/drawing/2014/main" id="{93814BD4-599A-604F-A310-6CB55B183131}"/>
              </a:ext>
            </a:extLst>
          </p:cNvPr>
          <p:cNvSpPr>
            <a:spLocks noGrp="1"/>
          </p:cNvSpPr>
          <p:nvPr>
            <p:ph type="body" sz="quarter" idx="15"/>
          </p:nvPr>
        </p:nvSpPr>
        <p:spPr/>
        <p:txBody>
          <a:bodyPr/>
          <a:lstStyle/>
          <a:p>
            <a:r>
              <a:rPr lang="en-US" dirty="0" err="1"/>
              <a:t>Familes</a:t>
            </a:r>
            <a:r>
              <a:rPr lang="en-US" dirty="0"/>
              <a:t> </a:t>
            </a:r>
          </a:p>
        </p:txBody>
      </p:sp>
      <p:pic>
        <p:nvPicPr>
          <p:cNvPr id="9" name="Audio 8">
            <a:hlinkClick r:id="" action="ppaction://media"/>
            <a:extLst>
              <a:ext uri="{FF2B5EF4-FFF2-40B4-BE49-F238E27FC236}">
                <a16:creationId xmlns:a16="http://schemas.microsoft.com/office/drawing/2014/main" id="{CCDA6C0D-D5F3-4E74-A852-F6A7E2BC85E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8231857"/>
      </p:ext>
    </p:extLst>
  </p:cSld>
  <p:clrMapOvr>
    <a:masterClrMapping/>
  </p:clrMapOvr>
  <mc:AlternateContent xmlns:mc="http://schemas.openxmlformats.org/markup-compatibility/2006" xmlns:p14="http://schemas.microsoft.com/office/powerpoint/2010/main">
    <mc:Choice Requires="p14">
      <p:transition spd="slow" p14:dur="2000" advTm="27463"/>
    </mc:Choice>
    <mc:Fallback xmlns="">
      <p:transition spd="slow" advTm="2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722CB4-B0AF-4ED1-85E4-6ACA7FB4389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Feelings: Worried </a:t>
            </a:r>
          </a:p>
        </p:txBody>
      </p:sp>
      <p:sp>
        <p:nvSpPr>
          <p:cNvPr id="2" name="Text Placeholder 1">
            <a:extLst>
              <a:ext uri="{FF2B5EF4-FFF2-40B4-BE49-F238E27FC236}">
                <a16:creationId xmlns:a16="http://schemas.microsoft.com/office/drawing/2014/main" id="{EE32B234-E8BF-4FDD-924F-E71BA31A21DF}"/>
              </a:ext>
            </a:extLst>
          </p:cNvPr>
          <p:cNvSpPr>
            <a:spLocks noGrp="1"/>
          </p:cNvSpPr>
          <p:nvPr>
            <p:ph type="body" sz="quarter" idx="10"/>
          </p:nvPr>
        </p:nvSpPr>
        <p:spPr/>
        <p:txBody>
          <a:bodyPr/>
          <a:lstStyle/>
          <a:p>
            <a:r>
              <a:rPr lang="en-GB" dirty="0"/>
              <a:t>Feelings: Worried  </a:t>
            </a:r>
          </a:p>
        </p:txBody>
      </p:sp>
      <p:sp>
        <p:nvSpPr>
          <p:cNvPr id="3" name="Text Placeholder 2">
            <a:extLst>
              <a:ext uri="{FF2B5EF4-FFF2-40B4-BE49-F238E27FC236}">
                <a16:creationId xmlns:a16="http://schemas.microsoft.com/office/drawing/2014/main" id="{B813763A-A8BE-4FF3-905D-45CECEAA0771}"/>
              </a:ext>
            </a:extLst>
          </p:cNvPr>
          <p:cNvSpPr>
            <a:spLocks noGrp="1"/>
          </p:cNvSpPr>
          <p:nvPr>
            <p:ph type="body" sz="quarter" idx="11"/>
          </p:nvPr>
        </p:nvSpPr>
        <p:spPr>
          <a:xfrm>
            <a:off x="593725" y="1651000"/>
            <a:ext cx="5989955" cy="3581400"/>
          </a:xfrm>
        </p:spPr>
        <p:txBody>
          <a:bodyPr>
            <a:normAutofit/>
          </a:bodyPr>
          <a:lstStyle/>
          <a:p>
            <a:r>
              <a:rPr lang="en-GB" sz="4000" dirty="0"/>
              <a:t>Everyone has feelings</a:t>
            </a:r>
          </a:p>
          <a:p>
            <a:r>
              <a:rPr lang="en-GB" sz="4000" dirty="0"/>
              <a:t>All feelings are normal </a:t>
            </a:r>
          </a:p>
          <a:p>
            <a:endParaRPr lang="en-GB" sz="4000" dirty="0"/>
          </a:p>
        </p:txBody>
      </p:sp>
      <p:pic>
        <p:nvPicPr>
          <p:cNvPr id="7" name="Content Placeholder 4" descr="Worry Tree">
            <a:extLst>
              <a:ext uri="{FF2B5EF4-FFF2-40B4-BE49-F238E27FC236}">
                <a16:creationId xmlns:a16="http://schemas.microsoft.com/office/drawing/2014/main" id="{20454ECB-2E37-4CDA-A93A-18967AFFD654}"/>
              </a:ext>
            </a:extLst>
          </p:cNvPr>
          <p:cNvPicPr>
            <a:picLocks noChangeAspect="1"/>
          </p:cNvPicPr>
          <p:nvPr/>
        </p:nvPicPr>
        <p:blipFill>
          <a:blip r:embed="rId5"/>
          <a:stretch>
            <a:fillRect/>
          </a:stretch>
        </p:blipFill>
        <p:spPr>
          <a:xfrm>
            <a:off x="6822440" y="1539875"/>
            <a:ext cx="4410075" cy="3667125"/>
          </a:xfrm>
          <a:prstGeom prst="rect">
            <a:avLst/>
          </a:prstGeom>
        </p:spPr>
      </p:pic>
      <p:pic>
        <p:nvPicPr>
          <p:cNvPr id="5" name="Audio 4" descr="Play audio button">
            <a:hlinkClick r:id="" action="ppaction://media"/>
            <a:extLst>
              <a:ext uri="{FF2B5EF4-FFF2-40B4-BE49-F238E27FC236}">
                <a16:creationId xmlns:a16="http://schemas.microsoft.com/office/drawing/2014/main" id="{1CE6D31D-1A82-49D9-BEE1-E395869D1B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0665886"/>
      </p:ext>
    </p:extLst>
  </p:cSld>
  <p:clrMapOvr>
    <a:masterClrMapping/>
  </p:clrMapOvr>
  <mc:AlternateContent xmlns:mc="http://schemas.openxmlformats.org/markup-compatibility/2006" xmlns:p14="http://schemas.microsoft.com/office/powerpoint/2010/main">
    <mc:Choice Requires="p14">
      <p:transition spd="slow" p14:dur="2000" advTm="26786"/>
    </mc:Choice>
    <mc:Fallback xmlns="">
      <p:transition spd="slow" advTm="26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141D03-A375-47BA-A029-C694D07808D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Self regulation: Calming down strategies  </a:t>
            </a:r>
          </a:p>
        </p:txBody>
      </p:sp>
      <p:sp>
        <p:nvSpPr>
          <p:cNvPr id="2" name="Text Placeholder 1">
            <a:extLst>
              <a:ext uri="{FF2B5EF4-FFF2-40B4-BE49-F238E27FC236}">
                <a16:creationId xmlns:a16="http://schemas.microsoft.com/office/drawing/2014/main" id="{EE32B234-E8BF-4FDD-924F-E71BA31A21DF}"/>
              </a:ext>
            </a:extLst>
          </p:cNvPr>
          <p:cNvSpPr>
            <a:spLocks noGrp="1"/>
          </p:cNvSpPr>
          <p:nvPr>
            <p:ph type="body" sz="quarter" idx="10"/>
          </p:nvPr>
        </p:nvSpPr>
        <p:spPr/>
        <p:txBody>
          <a:bodyPr/>
          <a:lstStyle/>
          <a:p>
            <a:r>
              <a:rPr lang="en-GB" dirty="0"/>
              <a:t>Self regulation: Calming down strategies  </a:t>
            </a:r>
          </a:p>
        </p:txBody>
      </p:sp>
      <p:sp>
        <p:nvSpPr>
          <p:cNvPr id="3" name="Text Placeholder 2">
            <a:extLst>
              <a:ext uri="{FF2B5EF4-FFF2-40B4-BE49-F238E27FC236}">
                <a16:creationId xmlns:a16="http://schemas.microsoft.com/office/drawing/2014/main" id="{B813763A-A8BE-4FF3-905D-45CECEAA0771}"/>
              </a:ext>
            </a:extLst>
          </p:cNvPr>
          <p:cNvSpPr>
            <a:spLocks noGrp="1"/>
          </p:cNvSpPr>
          <p:nvPr>
            <p:ph type="body" sz="quarter" idx="11"/>
          </p:nvPr>
        </p:nvSpPr>
        <p:spPr>
          <a:xfrm>
            <a:off x="593725" y="1651000"/>
            <a:ext cx="4999001" cy="3581400"/>
          </a:xfrm>
        </p:spPr>
        <p:txBody>
          <a:bodyPr>
            <a:normAutofit/>
          </a:bodyPr>
          <a:lstStyle/>
          <a:p>
            <a:r>
              <a:rPr lang="en-GB" sz="4000" dirty="0"/>
              <a:t>Square breathing </a:t>
            </a:r>
          </a:p>
          <a:p>
            <a:endParaRPr lang="en-GB" sz="4000" dirty="0"/>
          </a:p>
          <a:p>
            <a:endParaRPr lang="en-GB" sz="4000" dirty="0"/>
          </a:p>
          <a:p>
            <a:endParaRPr lang="en-GB" sz="4000" dirty="0"/>
          </a:p>
          <a:p>
            <a:endParaRPr lang="en-GB" sz="4000" dirty="0"/>
          </a:p>
        </p:txBody>
      </p:sp>
      <p:sp>
        <p:nvSpPr>
          <p:cNvPr id="4" name="Text Placeholder 2">
            <a:extLst>
              <a:ext uri="{FF2B5EF4-FFF2-40B4-BE49-F238E27FC236}">
                <a16:creationId xmlns:a16="http://schemas.microsoft.com/office/drawing/2014/main" id="{F4671658-1B5E-44EA-9D00-3D75E2FDB5DE}"/>
              </a:ext>
            </a:extLst>
          </p:cNvPr>
          <p:cNvSpPr txBox="1">
            <a:spLocks/>
          </p:cNvSpPr>
          <p:nvPr/>
        </p:nvSpPr>
        <p:spPr>
          <a:xfrm>
            <a:off x="6096000" y="1436914"/>
            <a:ext cx="5174512" cy="394375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D2A5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1D2A5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4000" dirty="0"/>
              <a:t>7/11</a:t>
            </a:r>
          </a:p>
          <a:p>
            <a:pPr algn="ctr"/>
            <a:r>
              <a:rPr lang="en-GB" sz="4000" dirty="0"/>
              <a:t>Breathe in for 7 and out for 11 </a:t>
            </a:r>
          </a:p>
          <a:p>
            <a:pPr algn="ctr"/>
            <a:r>
              <a:rPr lang="en-GB" sz="4000" dirty="0">
                <a:hlinkClick r:id="rId5"/>
              </a:rPr>
              <a:t>5 finger breathing</a:t>
            </a:r>
            <a:endParaRPr lang="en-GB" sz="4000" dirty="0"/>
          </a:p>
          <a:p>
            <a:pPr algn="ctr"/>
            <a:r>
              <a:rPr lang="en-GB" sz="4000" dirty="0"/>
              <a:t>Smell the strawberry and blow out the candle</a:t>
            </a:r>
          </a:p>
          <a:p>
            <a:endParaRPr lang="en-GB" sz="4000" dirty="0"/>
          </a:p>
        </p:txBody>
      </p:sp>
      <p:pic>
        <p:nvPicPr>
          <p:cNvPr id="5" name="Picture 4">
            <a:extLst>
              <a:ext uri="{FF2B5EF4-FFF2-40B4-BE49-F238E27FC236}">
                <a16:creationId xmlns:a16="http://schemas.microsoft.com/office/drawing/2014/main" id="{7F31DAC4-1C31-4456-8B24-8658BAA001E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95329" y="2271438"/>
            <a:ext cx="2574923" cy="2637053"/>
          </a:xfrm>
          <a:prstGeom prst="rect">
            <a:avLst/>
          </a:prstGeom>
        </p:spPr>
      </p:pic>
      <p:pic>
        <p:nvPicPr>
          <p:cNvPr id="7" name="Audio 6">
            <a:hlinkClick r:id="" action="ppaction://media"/>
            <a:extLst>
              <a:ext uri="{FF2B5EF4-FFF2-40B4-BE49-F238E27FC236}">
                <a16:creationId xmlns:a16="http://schemas.microsoft.com/office/drawing/2014/main" id="{8FA2A7B9-B240-43C7-8EAC-DD8BF2B6B5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135522"/>
      </p:ext>
    </p:extLst>
  </p:cSld>
  <p:clrMapOvr>
    <a:masterClrMapping/>
  </p:clrMapOvr>
  <mc:AlternateContent xmlns:mc="http://schemas.openxmlformats.org/markup-compatibility/2006" xmlns:p14="http://schemas.microsoft.com/office/powerpoint/2010/main">
    <mc:Choice Requires="p14">
      <p:transition spd="slow" p14:dur="2000" advTm="76679"/>
    </mc:Choice>
    <mc:Fallback xmlns="">
      <p:transition spd="slow" advTm="76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3D4588-1EB4-46E1-BEEC-9BB2C859966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Problem Solving  </a:t>
            </a:r>
          </a:p>
        </p:txBody>
      </p:sp>
      <p:sp>
        <p:nvSpPr>
          <p:cNvPr id="2" name="Text Placeholder 1">
            <a:extLst>
              <a:ext uri="{FF2B5EF4-FFF2-40B4-BE49-F238E27FC236}">
                <a16:creationId xmlns:a16="http://schemas.microsoft.com/office/drawing/2014/main" id="{EE32B234-E8BF-4FDD-924F-E71BA31A21DF}"/>
              </a:ext>
            </a:extLst>
          </p:cNvPr>
          <p:cNvSpPr>
            <a:spLocks noGrp="1"/>
          </p:cNvSpPr>
          <p:nvPr>
            <p:ph type="body" sz="quarter" idx="10"/>
          </p:nvPr>
        </p:nvSpPr>
        <p:spPr/>
        <p:txBody>
          <a:bodyPr/>
          <a:lstStyle/>
          <a:p>
            <a:r>
              <a:rPr lang="en-GB" dirty="0"/>
              <a:t>Problem Solving  </a:t>
            </a:r>
          </a:p>
        </p:txBody>
      </p:sp>
      <p:sp>
        <p:nvSpPr>
          <p:cNvPr id="3" name="Text Placeholder 2">
            <a:extLst>
              <a:ext uri="{FF2B5EF4-FFF2-40B4-BE49-F238E27FC236}">
                <a16:creationId xmlns:a16="http://schemas.microsoft.com/office/drawing/2014/main" id="{B813763A-A8BE-4FF3-905D-45CECEAA0771}"/>
              </a:ext>
            </a:extLst>
          </p:cNvPr>
          <p:cNvSpPr>
            <a:spLocks noGrp="1"/>
          </p:cNvSpPr>
          <p:nvPr>
            <p:ph type="body" sz="quarter" idx="11"/>
          </p:nvPr>
        </p:nvSpPr>
        <p:spPr/>
        <p:txBody>
          <a:bodyPr>
            <a:normAutofit/>
          </a:bodyPr>
          <a:lstStyle/>
          <a:p>
            <a:pPr marL="457200" indent="-457200">
              <a:buAutoNum type="arabicPeriod"/>
            </a:pPr>
            <a:r>
              <a:rPr lang="en-GB" sz="4000" dirty="0"/>
              <a:t>Stop and calm down </a:t>
            </a:r>
          </a:p>
          <a:p>
            <a:pPr marL="457200" indent="-457200">
              <a:buAutoNum type="arabicPeriod"/>
            </a:pPr>
            <a:r>
              <a:rPr lang="en-GB" sz="4000" dirty="0"/>
              <a:t>Identify the problem and the feeling </a:t>
            </a:r>
          </a:p>
          <a:p>
            <a:pPr marL="457200" indent="-457200">
              <a:buAutoNum type="arabicPeriod"/>
            </a:pPr>
            <a:r>
              <a:rPr lang="en-GB" sz="4000" dirty="0"/>
              <a:t>Identify solutions and make a plan</a:t>
            </a:r>
          </a:p>
          <a:p>
            <a:pPr marL="457200" indent="-457200">
              <a:buAutoNum type="arabicPeriod"/>
            </a:pPr>
            <a:r>
              <a:rPr lang="en-GB" sz="4000" dirty="0"/>
              <a:t>Choose a solution and evaluate</a:t>
            </a:r>
          </a:p>
        </p:txBody>
      </p:sp>
      <p:pic>
        <p:nvPicPr>
          <p:cNvPr id="5" name="Audio 4" descr="Play audio button">
            <a:hlinkClick r:id="" action="ppaction://media"/>
            <a:extLst>
              <a:ext uri="{FF2B5EF4-FFF2-40B4-BE49-F238E27FC236}">
                <a16:creationId xmlns:a16="http://schemas.microsoft.com/office/drawing/2014/main" id="{7F84859B-75C6-472C-B8D3-8E32E679F6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9988730"/>
      </p:ext>
    </p:extLst>
  </p:cSld>
  <p:clrMapOvr>
    <a:masterClrMapping/>
  </p:clrMapOvr>
  <mc:AlternateContent xmlns:mc="http://schemas.openxmlformats.org/markup-compatibility/2006" xmlns:p14="http://schemas.microsoft.com/office/powerpoint/2010/main">
    <mc:Choice Requires="p14">
      <p:transition spd="slow" p14:dur="2000" advTm="53282"/>
    </mc:Choice>
    <mc:Fallback xmlns="">
      <p:transition spd="slow" advTm="53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05D2-F0F4-4C31-AC96-58CDE3AACAEF}"/>
              </a:ext>
            </a:extLst>
          </p:cNvPr>
          <p:cNvSpPr>
            <a:spLocks noGrp="1"/>
          </p:cNvSpPr>
          <p:nvPr>
            <p:ph type="title"/>
          </p:nvPr>
        </p:nvSpPr>
        <p:spPr/>
        <p:txBody>
          <a:bodyPr/>
          <a:lstStyle/>
          <a:p>
            <a:r>
              <a:rPr lang="en-GB" b="1" dirty="0">
                <a:solidFill>
                  <a:srgbClr val="002060"/>
                </a:solidFill>
              </a:rPr>
              <a:t>Make a plan </a:t>
            </a:r>
          </a:p>
        </p:txBody>
      </p:sp>
      <p:pic>
        <p:nvPicPr>
          <p:cNvPr id="4" name="Content Placeholder 3" descr="beat exam stress">
            <a:extLst>
              <a:ext uri="{FF2B5EF4-FFF2-40B4-BE49-F238E27FC236}">
                <a16:creationId xmlns:a16="http://schemas.microsoft.com/office/drawing/2014/main" id="{1FBFB8AD-4841-457F-A1A3-79D7478AEFC5}"/>
              </a:ext>
            </a:extLst>
          </p:cNvPr>
          <p:cNvPicPr>
            <a:picLocks noGrp="1" noChangeAspect="1"/>
          </p:cNvPicPr>
          <p:nvPr>
            <p:ph sz="half" idx="1"/>
          </p:nvPr>
        </p:nvPicPr>
        <p:blipFill>
          <a:blip r:embed="rId5"/>
          <a:stretch>
            <a:fillRect/>
          </a:stretch>
        </p:blipFill>
        <p:spPr>
          <a:xfrm>
            <a:off x="1600200" y="1690688"/>
            <a:ext cx="2686051" cy="3697681"/>
          </a:xfrm>
          <a:prstGeom prst="rect">
            <a:avLst/>
          </a:prstGeom>
        </p:spPr>
      </p:pic>
      <p:sp>
        <p:nvSpPr>
          <p:cNvPr id="5" name="Content Placeholder 4">
            <a:extLst>
              <a:ext uri="{FF2B5EF4-FFF2-40B4-BE49-F238E27FC236}">
                <a16:creationId xmlns:a16="http://schemas.microsoft.com/office/drawing/2014/main" id="{92EF7EBE-C4CA-4946-9660-46B36620BF69}"/>
              </a:ext>
            </a:extLst>
          </p:cNvPr>
          <p:cNvSpPr>
            <a:spLocks noGrp="1"/>
          </p:cNvSpPr>
          <p:nvPr>
            <p:ph sz="half" idx="2"/>
          </p:nvPr>
        </p:nvSpPr>
        <p:spPr>
          <a:xfrm>
            <a:off x="6096000" y="1253331"/>
            <a:ext cx="5181600" cy="4351338"/>
          </a:xfrm>
        </p:spPr>
        <p:txBody>
          <a:bodyPr>
            <a:noAutofit/>
          </a:bodyPr>
          <a:lstStyle/>
          <a:p>
            <a:r>
              <a:rPr lang="en-GB" sz="4000" dirty="0">
                <a:solidFill>
                  <a:srgbClr val="002060"/>
                </a:solidFill>
              </a:rPr>
              <a:t>Plan ahead </a:t>
            </a:r>
          </a:p>
          <a:p>
            <a:r>
              <a:rPr lang="en-GB" sz="4000" dirty="0">
                <a:solidFill>
                  <a:srgbClr val="002060"/>
                </a:solidFill>
              </a:rPr>
              <a:t>Pamper yourself </a:t>
            </a:r>
          </a:p>
          <a:p>
            <a:r>
              <a:rPr lang="en-GB" sz="4000" dirty="0">
                <a:solidFill>
                  <a:srgbClr val="002060"/>
                </a:solidFill>
              </a:rPr>
              <a:t>Prepare for the big day </a:t>
            </a:r>
          </a:p>
          <a:p>
            <a:r>
              <a:rPr lang="en-GB" sz="4000" dirty="0">
                <a:solidFill>
                  <a:srgbClr val="002060"/>
                </a:solidFill>
              </a:rPr>
              <a:t>Pace yourself </a:t>
            </a:r>
          </a:p>
          <a:p>
            <a:r>
              <a:rPr lang="en-GB" sz="4000" dirty="0">
                <a:solidFill>
                  <a:srgbClr val="002060"/>
                </a:solidFill>
              </a:rPr>
              <a:t>Perform as well as you can </a:t>
            </a:r>
          </a:p>
          <a:p>
            <a:r>
              <a:rPr lang="en-GB" sz="4000" dirty="0">
                <a:solidFill>
                  <a:srgbClr val="002060"/>
                </a:solidFill>
              </a:rPr>
              <a:t>Phew! Relax </a:t>
            </a:r>
          </a:p>
        </p:txBody>
      </p:sp>
      <p:sp>
        <p:nvSpPr>
          <p:cNvPr id="6" name="Title 1">
            <a:extLst>
              <a:ext uri="{FF2B5EF4-FFF2-40B4-BE49-F238E27FC236}">
                <a16:creationId xmlns:a16="http://schemas.microsoft.com/office/drawing/2014/main" id="{CBC14A6A-ECAE-4FD0-BCCF-379BA2CC8E3F}"/>
              </a:ext>
            </a:extLst>
          </p:cNvPr>
          <p:cNvSpPr txBox="1">
            <a:spLocks/>
          </p:cNvSpPr>
          <p:nvPr/>
        </p:nvSpPr>
        <p:spPr>
          <a:xfrm>
            <a:off x="838200" y="-16232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rgbClr val="002060"/>
                </a:solidFill>
              </a:rPr>
              <a:t>Make a plan </a:t>
            </a:r>
            <a:endParaRPr lang="en-GB" b="1" dirty="0">
              <a:solidFill>
                <a:srgbClr val="002060"/>
              </a:solidFill>
            </a:endParaRPr>
          </a:p>
        </p:txBody>
      </p:sp>
      <p:pic>
        <p:nvPicPr>
          <p:cNvPr id="9" name="Audio 8" descr="Play audio button">
            <a:hlinkClick r:id="" action="ppaction://media"/>
            <a:extLst>
              <a:ext uri="{FF2B5EF4-FFF2-40B4-BE49-F238E27FC236}">
                <a16:creationId xmlns:a16="http://schemas.microsoft.com/office/drawing/2014/main" id="{5D58B129-4D83-435B-BF3C-8C1F171695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5512765"/>
      </p:ext>
    </p:extLst>
  </p:cSld>
  <p:clrMapOvr>
    <a:masterClrMapping/>
  </p:clrMapOvr>
  <mc:AlternateContent xmlns:mc="http://schemas.openxmlformats.org/markup-compatibility/2006" xmlns:p14="http://schemas.microsoft.com/office/powerpoint/2010/main">
    <mc:Choice Requires="p14">
      <p:transition spd="slow" p14:dur="2000" advTm="12324"/>
    </mc:Choice>
    <mc:Fallback xmlns="">
      <p:transition spd="slow" advTm="1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B95FDF9-316D-40DB-AF83-FF2816D961A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Strengthening neural pathways </a:t>
            </a:r>
          </a:p>
        </p:txBody>
      </p:sp>
      <p:pic>
        <p:nvPicPr>
          <p:cNvPr id="7" name="Picture 6" descr="woodland">
            <a:extLst>
              <a:ext uri="{FF2B5EF4-FFF2-40B4-BE49-F238E27FC236}">
                <a16:creationId xmlns:a16="http://schemas.microsoft.com/office/drawing/2014/main" id="{C1D861BB-C4B2-4A31-A961-89A90A6B8424}"/>
              </a:ext>
            </a:extLst>
          </p:cNvPr>
          <p:cNvPicPr>
            <a:picLocks noChangeAspect="1"/>
          </p:cNvPicPr>
          <p:nvPr/>
        </p:nvPicPr>
        <p:blipFill>
          <a:blip r:embed="rId5"/>
          <a:stretch>
            <a:fillRect/>
          </a:stretch>
        </p:blipFill>
        <p:spPr>
          <a:xfrm>
            <a:off x="2978474" y="1478613"/>
            <a:ext cx="5847123" cy="3900774"/>
          </a:xfrm>
          <a:prstGeom prst="rect">
            <a:avLst/>
          </a:prstGeom>
        </p:spPr>
      </p:pic>
      <p:sp>
        <p:nvSpPr>
          <p:cNvPr id="8" name="Text Placeholder 1">
            <a:extLst>
              <a:ext uri="{FF2B5EF4-FFF2-40B4-BE49-F238E27FC236}">
                <a16:creationId xmlns:a16="http://schemas.microsoft.com/office/drawing/2014/main" id="{EE2FEAA1-BA2C-4F1C-8937-F144353275B5}"/>
              </a:ext>
            </a:extLst>
          </p:cNvPr>
          <p:cNvSpPr txBox="1">
            <a:spLocks/>
          </p:cNvSpPr>
          <p:nvPr/>
        </p:nvSpPr>
        <p:spPr>
          <a:xfrm>
            <a:off x="745596" y="737129"/>
            <a:ext cx="10312400" cy="998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rgbClr val="1D2A5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Strengthening Neural Pathways </a:t>
            </a:r>
          </a:p>
        </p:txBody>
      </p:sp>
      <p:pic>
        <p:nvPicPr>
          <p:cNvPr id="5" name="Audio 4" descr="Play audio button">
            <a:hlinkClick r:id="" action="ppaction://media"/>
            <a:extLst>
              <a:ext uri="{FF2B5EF4-FFF2-40B4-BE49-F238E27FC236}">
                <a16:creationId xmlns:a16="http://schemas.microsoft.com/office/drawing/2014/main" id="{B130A58C-46C3-4326-BF24-125A8152A8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4724293"/>
      </p:ext>
    </p:extLst>
  </p:cSld>
  <p:clrMapOvr>
    <a:masterClrMapping/>
  </p:clrMapOvr>
  <mc:AlternateContent xmlns:mc="http://schemas.openxmlformats.org/markup-compatibility/2006" xmlns:p14="http://schemas.microsoft.com/office/powerpoint/2010/main">
    <mc:Choice Requires="p14">
      <p:transition spd="slow" p14:dur="2000" advTm="38443"/>
    </mc:Choice>
    <mc:Fallback xmlns="">
      <p:transition spd="slow" advTm="38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1C91B9-BE37-44F9-AA8A-FC5840F01E6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Self care </a:t>
            </a:r>
          </a:p>
        </p:txBody>
      </p:sp>
      <p:sp>
        <p:nvSpPr>
          <p:cNvPr id="8" name="Text Placeholder 1">
            <a:extLst>
              <a:ext uri="{FF2B5EF4-FFF2-40B4-BE49-F238E27FC236}">
                <a16:creationId xmlns:a16="http://schemas.microsoft.com/office/drawing/2014/main" id="{EE2FEAA1-BA2C-4F1C-8937-F144353275B5}"/>
              </a:ext>
            </a:extLst>
          </p:cNvPr>
          <p:cNvSpPr txBox="1">
            <a:spLocks/>
          </p:cNvSpPr>
          <p:nvPr/>
        </p:nvSpPr>
        <p:spPr>
          <a:xfrm>
            <a:off x="745596" y="737129"/>
            <a:ext cx="10312400" cy="998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a:solidFill>
                  <a:srgbClr val="1D2A5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Self care    </a:t>
            </a:r>
          </a:p>
        </p:txBody>
      </p:sp>
      <p:sp>
        <p:nvSpPr>
          <p:cNvPr id="5" name="Rectangle 4">
            <a:extLst>
              <a:ext uri="{FF2B5EF4-FFF2-40B4-BE49-F238E27FC236}">
                <a16:creationId xmlns:a16="http://schemas.microsoft.com/office/drawing/2014/main" id="{04AB74F9-63F3-4DAF-9E93-65D7D69332B9}"/>
              </a:ext>
            </a:extLst>
          </p:cNvPr>
          <p:cNvSpPr/>
          <p:nvPr/>
        </p:nvSpPr>
        <p:spPr>
          <a:xfrm>
            <a:off x="3624055" y="5549923"/>
            <a:ext cx="6096000" cy="923330"/>
          </a:xfrm>
          <a:prstGeom prst="rect">
            <a:avLst/>
          </a:prstGeom>
        </p:spPr>
        <p:txBody>
          <a:bodyPr>
            <a:spAutoFit/>
          </a:bodyPr>
          <a:lstStyle/>
          <a:p>
            <a:r>
              <a:rPr lang="en-GB" dirty="0">
                <a:solidFill>
                  <a:srgbClr val="002060"/>
                </a:solidFill>
                <a:hlinkClick r:id="rId5"/>
              </a:rPr>
              <a:t>https://www.annafreud.org/on-my-mind/self-care/</a:t>
            </a:r>
            <a:br>
              <a:rPr lang="en-GB" dirty="0">
                <a:solidFill>
                  <a:srgbClr val="002060"/>
                </a:solidFill>
              </a:rPr>
            </a:br>
            <a:br>
              <a:rPr lang="en-GB" dirty="0">
                <a:solidFill>
                  <a:srgbClr val="002060"/>
                </a:solidFill>
              </a:rPr>
            </a:br>
            <a:endParaRPr lang="en-GB" dirty="0"/>
          </a:p>
        </p:txBody>
      </p:sp>
      <p:pic>
        <p:nvPicPr>
          <p:cNvPr id="9" name="Picture 8">
            <a:extLst>
              <a:ext uri="{FF2B5EF4-FFF2-40B4-BE49-F238E27FC236}">
                <a16:creationId xmlns:a16="http://schemas.microsoft.com/office/drawing/2014/main" id="{22C50F2E-CBA2-41E5-BB23-668F1C5C66F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27824" y="2169907"/>
            <a:ext cx="4610063" cy="2443929"/>
          </a:xfrm>
          <a:prstGeom prst="rect">
            <a:avLst/>
          </a:prstGeom>
        </p:spPr>
      </p:pic>
      <p:pic>
        <p:nvPicPr>
          <p:cNvPr id="11" name="Content Placeholder 3">
            <a:extLst>
              <a:ext uri="{FF2B5EF4-FFF2-40B4-BE49-F238E27FC236}">
                <a16:creationId xmlns:a16="http://schemas.microsoft.com/office/drawing/2014/main" id="{57AA7C4E-EAFE-42EC-858E-892332FE2C4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978166" y="1656812"/>
            <a:ext cx="5468238" cy="3544376"/>
          </a:xfrm>
          <a:prstGeom prst="rect">
            <a:avLst/>
          </a:prstGeom>
        </p:spPr>
      </p:pic>
      <p:pic>
        <p:nvPicPr>
          <p:cNvPr id="10" name="Picture 9">
            <a:extLst>
              <a:ext uri="{FF2B5EF4-FFF2-40B4-BE49-F238E27FC236}">
                <a16:creationId xmlns:a16="http://schemas.microsoft.com/office/drawing/2014/main" id="{F3C6CC05-CCE2-49F2-A08E-6C7034CB1A6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5191" y="239711"/>
            <a:ext cx="1385889" cy="1385889"/>
          </a:xfrm>
          <a:prstGeom prst="rect">
            <a:avLst/>
          </a:prstGeom>
        </p:spPr>
      </p:pic>
      <p:pic>
        <p:nvPicPr>
          <p:cNvPr id="12" name="Audio 11" descr="Play audio button">
            <a:hlinkClick r:id="" action="ppaction://media"/>
            <a:extLst>
              <a:ext uri="{FF2B5EF4-FFF2-40B4-BE49-F238E27FC236}">
                <a16:creationId xmlns:a16="http://schemas.microsoft.com/office/drawing/2014/main" id="{D19FAB3C-D5C6-4C87-BB5E-6654D3B152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8694542"/>
      </p:ext>
    </p:extLst>
  </p:cSld>
  <p:clrMapOvr>
    <a:masterClrMapping/>
  </p:clrMapOvr>
  <mc:AlternateContent xmlns:mc="http://schemas.openxmlformats.org/markup-compatibility/2006" xmlns:p14="http://schemas.microsoft.com/office/powerpoint/2010/main">
    <mc:Choice Requires="p14">
      <p:transition spd="slow" p14:dur="2000" advTm="73554"/>
    </mc:Choice>
    <mc:Fallback xmlns="">
      <p:transition spd="slow" advTm="73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DB4406-3FF1-423C-81A1-DB2FD52149B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Kooth</a:t>
            </a:r>
            <a:r>
              <a:rPr lang="en-US" dirty="0"/>
              <a:t> and Chat Health </a:t>
            </a:r>
          </a:p>
        </p:txBody>
      </p:sp>
      <p:pic>
        <p:nvPicPr>
          <p:cNvPr id="1026" name="Picture 2" descr="Kooth poster">
            <a:hlinkClick r:id="rId5"/>
            <a:extLst>
              <a:ext uri="{FF2B5EF4-FFF2-40B4-BE49-F238E27FC236}">
                <a16:creationId xmlns:a16="http://schemas.microsoft.com/office/drawing/2014/main" id="{2E831373-6BEA-45FE-840B-E509FA5F655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097733" y="463825"/>
            <a:ext cx="3537150" cy="50350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6" descr="Chat health poster">
            <a:extLst>
              <a:ext uri="{FF2B5EF4-FFF2-40B4-BE49-F238E27FC236}">
                <a16:creationId xmlns:a16="http://schemas.microsoft.com/office/drawing/2014/main" id="{F139B54D-43A3-420E-AD9E-403887ED8D54}"/>
              </a:ext>
            </a:extLst>
          </p:cNvPr>
          <p:cNvPicPr>
            <a:picLocks noChangeAspect="1"/>
          </p:cNvPicPr>
          <p:nvPr/>
        </p:nvPicPr>
        <p:blipFill>
          <a:blip r:embed="rId7"/>
          <a:stretch>
            <a:fillRect/>
          </a:stretch>
        </p:blipFill>
        <p:spPr>
          <a:xfrm>
            <a:off x="6557118" y="463825"/>
            <a:ext cx="3537149" cy="5088823"/>
          </a:xfrm>
          <a:prstGeom prst="rect">
            <a:avLst/>
          </a:prstGeom>
        </p:spPr>
      </p:pic>
      <p:pic>
        <p:nvPicPr>
          <p:cNvPr id="2" name="Audio 1" descr="Play audio button">
            <a:hlinkClick r:id="" action="ppaction://media"/>
            <a:extLst>
              <a:ext uri="{FF2B5EF4-FFF2-40B4-BE49-F238E27FC236}">
                <a16:creationId xmlns:a16="http://schemas.microsoft.com/office/drawing/2014/main" id="{FC6A297F-EEE8-40A3-99DF-EC7658D380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7463068"/>
      </p:ext>
    </p:extLst>
  </p:cSld>
  <p:clrMapOvr>
    <a:masterClrMapping/>
  </p:clrMapOvr>
  <mc:AlternateContent xmlns:mc="http://schemas.openxmlformats.org/markup-compatibility/2006" xmlns:p14="http://schemas.microsoft.com/office/powerpoint/2010/main">
    <mc:Choice Requires="p14">
      <p:transition spd="slow" p14:dur="2000" advTm="46172"/>
    </mc:Choice>
    <mc:Fallback xmlns="">
      <p:transition spd="slow" advTm="46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D380F2B-AD19-44AD-8977-31AD0E1B776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spc="50" dirty="0">
                <a:solidFill>
                  <a:srgbClr val="002060"/>
                </a:solidFill>
                <a:ea typeface="Times New Roman" panose="02020603050405020304" pitchFamily="18" charset="0"/>
              </a:rPr>
              <a:t>Curriculum teaching and learning</a:t>
            </a:r>
            <a:endParaRPr lang="en-GB" dirty="0"/>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593196" y="584729"/>
            <a:ext cx="10312400" cy="1274551"/>
          </a:xfrm>
        </p:spPr>
        <p:txBody>
          <a:bodyPr>
            <a:noAutofit/>
          </a:bodyPr>
          <a:lstStyle/>
          <a:p>
            <a:r>
              <a:rPr lang="en-GB" sz="3200" spc="50" dirty="0">
                <a:solidFill>
                  <a:srgbClr val="002060"/>
                </a:solidFill>
                <a:ea typeface="Times New Roman" panose="02020603050405020304" pitchFamily="18" charset="0"/>
              </a:rPr>
              <a:t>Curriculum teaching and learning to promote resilience and support social and emotional learning</a:t>
            </a:r>
            <a:endParaRPr lang="en-US" sz="3200" dirty="0">
              <a:solidFill>
                <a:srgbClr val="002060"/>
              </a:solidFill>
            </a:endParaRP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a:xfrm>
            <a:off x="593725" y="2224741"/>
            <a:ext cx="5139810" cy="3581400"/>
          </a:xfrm>
        </p:spPr>
        <p:txBody>
          <a:bodyPr>
            <a:normAutofit fontScale="92500" lnSpcReduction="10000"/>
          </a:bodyPr>
          <a:lstStyle/>
          <a:p>
            <a:r>
              <a:rPr lang="en-GB" b="1" dirty="0">
                <a:solidFill>
                  <a:srgbClr val="002060"/>
                </a:solidFill>
              </a:rPr>
              <a:t>Anna Freud Schools in Mind </a:t>
            </a:r>
          </a:p>
          <a:p>
            <a:r>
              <a:rPr lang="en-GB" b="1" dirty="0">
                <a:solidFill>
                  <a:srgbClr val="002060"/>
                </a:solidFill>
              </a:rPr>
              <a:t>On my mind </a:t>
            </a:r>
          </a:p>
          <a:p>
            <a:r>
              <a:rPr lang="en-GB" b="1" dirty="0">
                <a:solidFill>
                  <a:srgbClr val="002060"/>
                </a:solidFill>
              </a:rPr>
              <a:t>Mentally Healthy Schools </a:t>
            </a:r>
          </a:p>
          <a:p>
            <a:r>
              <a:rPr lang="en-GB" b="1" dirty="0">
                <a:solidFill>
                  <a:srgbClr val="002060"/>
                </a:solidFill>
              </a:rPr>
              <a:t>PSHE Association </a:t>
            </a:r>
          </a:p>
          <a:p>
            <a:r>
              <a:rPr lang="en-GB" b="1" dirty="0">
                <a:solidFill>
                  <a:srgbClr val="002060"/>
                </a:solidFill>
              </a:rPr>
              <a:t>Place 2Be</a:t>
            </a:r>
          </a:p>
          <a:p>
            <a:r>
              <a:rPr lang="en-GB" b="1" dirty="0">
                <a:solidFill>
                  <a:srgbClr val="002060"/>
                </a:solidFill>
              </a:rPr>
              <a:t>Young Minds : Academic Resilience </a:t>
            </a:r>
          </a:p>
          <a:p>
            <a:r>
              <a:rPr lang="en-GB" b="1" dirty="0">
                <a:solidFill>
                  <a:srgbClr val="002060"/>
                </a:solidFill>
              </a:rPr>
              <a:t>Every Mind Matters </a:t>
            </a:r>
          </a:p>
          <a:p>
            <a:r>
              <a:rPr lang="en-GB" b="1" dirty="0">
                <a:solidFill>
                  <a:srgbClr val="002060"/>
                </a:solidFill>
              </a:rPr>
              <a:t>Rise Above </a:t>
            </a:r>
          </a:p>
          <a:p>
            <a:r>
              <a:rPr lang="en-GB" b="1" dirty="0">
                <a:solidFill>
                  <a:srgbClr val="002060"/>
                </a:solidFill>
              </a:rPr>
              <a:t>No Outsiders </a:t>
            </a:r>
          </a:p>
          <a:p>
            <a:r>
              <a:rPr lang="en-GB" b="1" dirty="0">
                <a:solidFill>
                  <a:srgbClr val="002060"/>
                </a:solidFill>
              </a:rPr>
              <a:t>Just One Norfolk </a:t>
            </a:r>
          </a:p>
          <a:p>
            <a:endParaRPr lang="en-GB" dirty="0"/>
          </a:p>
          <a:p>
            <a:endParaRPr lang="en-US" dirty="0"/>
          </a:p>
        </p:txBody>
      </p:sp>
      <p:pic>
        <p:nvPicPr>
          <p:cNvPr id="6" name="Picture 5">
            <a:hlinkClick r:id="rId5"/>
            <a:extLst>
              <a:ext uri="{FF2B5EF4-FFF2-40B4-BE49-F238E27FC236}">
                <a16:creationId xmlns:a16="http://schemas.microsoft.com/office/drawing/2014/main" id="{66B81075-D168-4D25-93CD-9DB080612BA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992597" y="1609316"/>
            <a:ext cx="3172291" cy="1230849"/>
          </a:xfrm>
          <a:prstGeom prst="rect">
            <a:avLst/>
          </a:prstGeom>
        </p:spPr>
      </p:pic>
      <p:pic>
        <p:nvPicPr>
          <p:cNvPr id="7" name="Picture 6">
            <a:hlinkClick r:id="rId7"/>
            <a:extLst>
              <a:ext uri="{FF2B5EF4-FFF2-40B4-BE49-F238E27FC236}">
                <a16:creationId xmlns:a16="http://schemas.microsoft.com/office/drawing/2014/main" id="{39CA110A-8D6B-402E-B246-B4D7825D016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31786" y="2965325"/>
            <a:ext cx="4093911" cy="1230849"/>
          </a:xfrm>
          <a:prstGeom prst="rect">
            <a:avLst/>
          </a:prstGeom>
        </p:spPr>
      </p:pic>
      <p:pic>
        <p:nvPicPr>
          <p:cNvPr id="8" name="Picture 7">
            <a:hlinkClick r:id="rId9"/>
            <a:extLst>
              <a:ext uri="{FF2B5EF4-FFF2-40B4-BE49-F238E27FC236}">
                <a16:creationId xmlns:a16="http://schemas.microsoft.com/office/drawing/2014/main" id="{601DB6B4-E03B-4399-9133-06D50FA4261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781807" y="4302446"/>
            <a:ext cx="3593872" cy="1728870"/>
          </a:xfrm>
          <a:prstGeom prst="rect">
            <a:avLst/>
          </a:prstGeom>
        </p:spPr>
      </p:pic>
      <p:pic>
        <p:nvPicPr>
          <p:cNvPr id="13" name="Audio 12" descr="Play audio button">
            <a:hlinkClick r:id="" action="ppaction://media"/>
            <a:extLst>
              <a:ext uri="{FF2B5EF4-FFF2-40B4-BE49-F238E27FC236}">
                <a16:creationId xmlns:a16="http://schemas.microsoft.com/office/drawing/2014/main" id="{3C6778A4-7DD4-4644-82AC-2238801B432C}"/>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0334060"/>
      </p:ext>
    </p:extLst>
  </p:cSld>
  <p:clrMapOvr>
    <a:masterClrMapping/>
  </p:clrMapOvr>
  <mc:AlternateContent xmlns:mc="http://schemas.openxmlformats.org/markup-compatibility/2006" xmlns:p14="http://schemas.microsoft.com/office/powerpoint/2010/main">
    <mc:Choice Requires="p14">
      <p:transition spd="slow" p14:dur="2000" advTm="52688"/>
    </mc:Choice>
    <mc:Fallback xmlns="">
      <p:transition spd="slow" advTm="5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ADFAE9-1D6E-46A1-B01C-933050888AA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Take Notice  </a:t>
            </a:r>
          </a:p>
        </p:txBody>
      </p:sp>
      <p:sp>
        <p:nvSpPr>
          <p:cNvPr id="2" name="Text Placeholder 1">
            <a:extLst>
              <a:ext uri="{FF2B5EF4-FFF2-40B4-BE49-F238E27FC236}">
                <a16:creationId xmlns:a16="http://schemas.microsoft.com/office/drawing/2014/main" id="{1FD80104-60AE-4DD0-B58C-1BA10A5C25B5}"/>
              </a:ext>
            </a:extLst>
          </p:cNvPr>
          <p:cNvSpPr>
            <a:spLocks noGrp="1"/>
          </p:cNvSpPr>
          <p:nvPr>
            <p:ph type="body" sz="quarter" idx="10"/>
          </p:nvPr>
        </p:nvSpPr>
        <p:spPr/>
        <p:txBody>
          <a:bodyPr/>
          <a:lstStyle/>
          <a:p>
            <a:r>
              <a:rPr lang="en-GB" dirty="0"/>
              <a:t>Take Notice  </a:t>
            </a:r>
          </a:p>
        </p:txBody>
      </p:sp>
      <p:sp>
        <p:nvSpPr>
          <p:cNvPr id="3" name="Text Placeholder 2">
            <a:extLst>
              <a:ext uri="{FF2B5EF4-FFF2-40B4-BE49-F238E27FC236}">
                <a16:creationId xmlns:a16="http://schemas.microsoft.com/office/drawing/2014/main" id="{88230C32-6914-4515-B5F3-4E9DDF0DA281}"/>
              </a:ext>
            </a:extLst>
          </p:cNvPr>
          <p:cNvSpPr>
            <a:spLocks noGrp="1"/>
          </p:cNvSpPr>
          <p:nvPr>
            <p:ph type="body" sz="quarter" idx="11"/>
          </p:nvPr>
        </p:nvSpPr>
        <p:spPr>
          <a:xfrm>
            <a:off x="593725" y="1651000"/>
            <a:ext cx="5251263" cy="3581400"/>
          </a:xfrm>
        </p:spPr>
        <p:txBody>
          <a:bodyPr>
            <a:normAutofit/>
          </a:bodyPr>
          <a:lstStyle/>
          <a:p>
            <a:pPr marL="0" indent="0">
              <a:buNone/>
            </a:pPr>
            <a:r>
              <a:rPr lang="en-GB" sz="2800" dirty="0"/>
              <a:t>Create opportunities to notice things in our lives including the world outside.</a:t>
            </a:r>
          </a:p>
          <a:p>
            <a:pPr marL="0" indent="0">
              <a:buNone/>
            </a:pPr>
            <a:r>
              <a:rPr lang="en-GB" sz="2800" dirty="0"/>
              <a:t>Express gratitude </a:t>
            </a:r>
          </a:p>
          <a:p>
            <a:pPr marL="0" indent="0">
              <a:buNone/>
            </a:pPr>
            <a:r>
              <a:rPr lang="en-GB" sz="2800" dirty="0"/>
              <a:t>Be in the moment: Mindfulness and visualisation activities</a:t>
            </a:r>
          </a:p>
          <a:p>
            <a:pPr marL="0" indent="0">
              <a:buNone/>
            </a:pPr>
            <a:endParaRPr lang="en-GB" sz="2800" dirty="0"/>
          </a:p>
        </p:txBody>
      </p:sp>
      <p:pic>
        <p:nvPicPr>
          <p:cNvPr id="5" name="Picture 4">
            <a:extLst>
              <a:ext uri="{FF2B5EF4-FFF2-40B4-BE49-F238E27FC236}">
                <a16:creationId xmlns:a16="http://schemas.microsoft.com/office/drawing/2014/main" id="{58E9664A-6895-4F7F-B61A-5035004B8E4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44988" y="1541073"/>
            <a:ext cx="5251263" cy="3500842"/>
          </a:xfrm>
          <a:prstGeom prst="rect">
            <a:avLst/>
          </a:prstGeom>
        </p:spPr>
      </p:pic>
      <p:pic>
        <p:nvPicPr>
          <p:cNvPr id="8" name="Audio 7" descr="Play audio button">
            <a:hlinkClick r:id="" action="ppaction://media"/>
            <a:extLst>
              <a:ext uri="{FF2B5EF4-FFF2-40B4-BE49-F238E27FC236}">
                <a16:creationId xmlns:a16="http://schemas.microsoft.com/office/drawing/2014/main" id="{90FF2B06-3BF9-4149-8627-4A423CC2A4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6605905"/>
      </p:ext>
    </p:extLst>
  </p:cSld>
  <p:clrMapOvr>
    <a:masterClrMapping/>
  </p:clrMapOvr>
  <mc:AlternateContent xmlns:mc="http://schemas.openxmlformats.org/markup-compatibility/2006" xmlns:p14="http://schemas.microsoft.com/office/powerpoint/2010/main">
    <mc:Choice Requires="p14">
      <p:transition spd="slow" p14:dur="2000" advTm="121231"/>
    </mc:Choice>
    <mc:Fallback xmlns="">
      <p:transition spd="slow" advTm="12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58B09A-2A9A-41E0-B80B-E7D24AD9DE7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Be Active </a:t>
            </a:r>
          </a:p>
        </p:txBody>
      </p:sp>
      <p:sp>
        <p:nvSpPr>
          <p:cNvPr id="2" name="Text Placeholder 1">
            <a:extLst>
              <a:ext uri="{FF2B5EF4-FFF2-40B4-BE49-F238E27FC236}">
                <a16:creationId xmlns:a16="http://schemas.microsoft.com/office/drawing/2014/main" id="{1FD80104-60AE-4DD0-B58C-1BA10A5C25B5}"/>
              </a:ext>
            </a:extLst>
          </p:cNvPr>
          <p:cNvSpPr>
            <a:spLocks noGrp="1"/>
          </p:cNvSpPr>
          <p:nvPr>
            <p:ph type="body" sz="quarter" idx="10"/>
          </p:nvPr>
        </p:nvSpPr>
        <p:spPr/>
        <p:txBody>
          <a:bodyPr/>
          <a:lstStyle/>
          <a:p>
            <a:r>
              <a:rPr lang="en-GB" dirty="0"/>
              <a:t>Be Active </a:t>
            </a:r>
          </a:p>
        </p:txBody>
      </p:sp>
      <p:sp>
        <p:nvSpPr>
          <p:cNvPr id="3" name="Text Placeholder 2">
            <a:extLst>
              <a:ext uri="{FF2B5EF4-FFF2-40B4-BE49-F238E27FC236}">
                <a16:creationId xmlns:a16="http://schemas.microsoft.com/office/drawing/2014/main" id="{88230C32-6914-4515-B5F3-4E9DDF0DA281}"/>
              </a:ext>
            </a:extLst>
          </p:cNvPr>
          <p:cNvSpPr>
            <a:spLocks noGrp="1"/>
          </p:cNvSpPr>
          <p:nvPr>
            <p:ph type="body" sz="quarter" idx="11"/>
          </p:nvPr>
        </p:nvSpPr>
        <p:spPr/>
        <p:txBody>
          <a:bodyPr>
            <a:normAutofit/>
          </a:bodyPr>
          <a:lstStyle/>
          <a:p>
            <a:pPr marL="0" indent="0">
              <a:buNone/>
            </a:pPr>
            <a:r>
              <a:rPr lang="en-GB" sz="2800" dirty="0"/>
              <a:t>Aim to inspire pupils to try different activities at home and then feedback in tutor group sessions the next day. The aim is that pupils are active every day and the choose activities that become part of their daily routine. Getting outside and being active has a big impact on our mental wellbeing so it’s finding out what is right for each individual. </a:t>
            </a:r>
          </a:p>
          <a:p>
            <a:endParaRPr lang="en-GB" dirty="0"/>
          </a:p>
        </p:txBody>
      </p:sp>
      <p:pic>
        <p:nvPicPr>
          <p:cNvPr id="4" name="Picture 3" descr="Video icon">
            <a:extLst>
              <a:ext uri="{FF2B5EF4-FFF2-40B4-BE49-F238E27FC236}">
                <a16:creationId xmlns:a16="http://schemas.microsoft.com/office/drawing/2014/main" id="{ED44ADA0-7DAF-4489-9711-1F3FC74711E5}"/>
              </a:ext>
            </a:extLst>
          </p:cNvPr>
          <p:cNvPicPr>
            <a:picLocks noChangeAspect="1"/>
          </p:cNvPicPr>
          <p:nvPr/>
        </p:nvPicPr>
        <p:blipFill>
          <a:blip r:embed="rId5"/>
          <a:stretch>
            <a:fillRect/>
          </a:stretch>
        </p:blipFill>
        <p:spPr>
          <a:xfrm>
            <a:off x="7976686" y="3844105"/>
            <a:ext cx="3287943" cy="2725790"/>
          </a:xfrm>
          <a:prstGeom prst="rect">
            <a:avLst/>
          </a:prstGeom>
        </p:spPr>
      </p:pic>
      <p:pic>
        <p:nvPicPr>
          <p:cNvPr id="6" name="Audio 5" descr="Play audio button">
            <a:hlinkClick r:id="" action="ppaction://media"/>
            <a:extLst>
              <a:ext uri="{FF2B5EF4-FFF2-40B4-BE49-F238E27FC236}">
                <a16:creationId xmlns:a16="http://schemas.microsoft.com/office/drawing/2014/main" id="{0602B8B1-8317-4B9F-B275-4BC72ED86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3642679"/>
      </p:ext>
    </p:extLst>
  </p:cSld>
  <p:clrMapOvr>
    <a:masterClrMapping/>
  </p:clrMapOvr>
  <mc:AlternateContent xmlns:mc="http://schemas.openxmlformats.org/markup-compatibility/2006" xmlns:p14="http://schemas.microsoft.com/office/powerpoint/2010/main">
    <mc:Choice Requires="p14">
      <p:transition spd="slow" p14:dur="2000" advTm="88266"/>
    </mc:Choice>
    <mc:Fallback xmlns="">
      <p:transition spd="slow" advTm="8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BB5B69-08A4-455A-A9CD-5C283DA8A7E4}"/>
              </a:ext>
            </a:extLst>
          </p:cNvPr>
          <p:cNvSpPr/>
          <p:nvPr/>
        </p:nvSpPr>
        <p:spPr>
          <a:xfrm>
            <a:off x="500960" y="1208544"/>
            <a:ext cx="10167040" cy="5078313"/>
          </a:xfrm>
          <a:prstGeom prst="rect">
            <a:avLst/>
          </a:prstGeom>
        </p:spPr>
        <p:txBody>
          <a:bodyPr wrap="square">
            <a:spAutoFit/>
          </a:bodyPr>
          <a:lstStyle/>
          <a:p>
            <a:r>
              <a:rPr lang="en-GB" dirty="0">
                <a:solidFill>
                  <a:srgbClr val="002060"/>
                </a:solidFill>
                <a:latin typeface="Arial" panose="020B0604020202020204" pitchFamily="34" charset="0"/>
                <a:cs typeface="Arial" panose="020B0604020202020204" pitchFamily="34" charset="0"/>
              </a:rPr>
              <a:t>By the end of the session you will hopefully - </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Understand the importance of equipping pupils with the information that they need to make good decisions about their own health and wellbeing.</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Understand the  importance of providing clear, planned curriculum opportunities to promote resilience, support social and emotional learning and opportunities for pupils to participate in activities to build their confidence and self-esteem</a:t>
            </a: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Understand that we all have mental health but when issues arise pupils know to seek support as early as possible from appropriate sources</a:t>
            </a:r>
          </a:p>
          <a:p>
            <a:pPr marL="285750" indent="-285750">
              <a:buFont typeface="Arial" panose="020B0604020202020204" pitchFamily="34" charset="0"/>
              <a:buChar char="•"/>
            </a:pPr>
            <a:endParaRPr lang="en-GB" dirty="0">
              <a:latin typeface="Aharoni" panose="02010803020104030203" pitchFamily="2" charset="-79"/>
              <a:cs typeface="Aharoni" panose="02010803020104030203" pitchFamily="2" charset="-79"/>
            </a:endParaRPr>
          </a:p>
          <a:p>
            <a:pPr marL="285750" indent="-285750">
              <a:buFont typeface="Arial" panose="020B0604020202020204" pitchFamily="34" charset="0"/>
              <a:buChar char="•"/>
            </a:pPr>
            <a:endParaRPr lang="en-GB" dirty="0">
              <a:solidFill>
                <a:srgbClr val="002060"/>
              </a:solidFill>
              <a:latin typeface="Aharoni" panose="02010803020104030203" pitchFamily="2" charset="-79"/>
              <a:cs typeface="Aharoni" panose="02010803020104030203" pitchFamily="2" charset="-79"/>
            </a:endParaRPr>
          </a:p>
          <a:p>
            <a:r>
              <a:rPr lang="en-GB" dirty="0">
                <a:solidFill>
                  <a:srgbClr val="002060"/>
                </a:solidFill>
                <a:latin typeface="Arial" panose="020B0604020202020204" pitchFamily="34" charset="0"/>
                <a:cs typeface="Arial" panose="020B0604020202020204" pitchFamily="34" charset="0"/>
              </a:rPr>
              <a:t>After this session you will have</a:t>
            </a:r>
          </a:p>
          <a:p>
            <a:pPr marL="342900" indent="-342900" fontAlgn="base">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complete and fully editable timetables for daily wellbeing sessions </a:t>
            </a:r>
          </a:p>
          <a:p>
            <a:pPr marL="342900" indent="-342900" fontAlgn="base">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a resource bank of suggested sessions for use at home or in school to support wellbeing </a:t>
            </a:r>
          </a:p>
          <a:p>
            <a:pPr marL="342900" indent="-342900" fontAlgn="base">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a narrated PPT adaptation of the session to share with colleagues </a:t>
            </a:r>
          </a:p>
          <a:p>
            <a:pPr marL="285750" indent="-285750">
              <a:buFont typeface="Arial" panose="020B0604020202020204" pitchFamily="34" charset="0"/>
              <a:buChar char="•"/>
            </a:pPr>
            <a:endParaRPr lang="en-GB" dirty="0"/>
          </a:p>
          <a:p>
            <a:endParaRPr lang="en-GB" dirty="0"/>
          </a:p>
          <a:p>
            <a:endParaRPr lang="en-GB" dirty="0"/>
          </a:p>
          <a:p>
            <a:endParaRPr lang="en-GB" dirty="0"/>
          </a:p>
        </p:txBody>
      </p:sp>
      <p:sp>
        <p:nvSpPr>
          <p:cNvPr id="3" name="Text Placeholder 1">
            <a:extLst>
              <a:ext uri="{FF2B5EF4-FFF2-40B4-BE49-F238E27FC236}">
                <a16:creationId xmlns:a16="http://schemas.microsoft.com/office/drawing/2014/main" id="{B8D64D42-747E-4840-9E52-9E74642503C5}"/>
              </a:ext>
            </a:extLst>
          </p:cNvPr>
          <p:cNvSpPr>
            <a:spLocks noGrp="1"/>
          </p:cNvSpPr>
          <p:nvPr>
            <p:ph type="body" sz="quarter" idx="10"/>
          </p:nvPr>
        </p:nvSpPr>
        <p:spPr>
          <a:xfrm>
            <a:off x="355600" y="280664"/>
            <a:ext cx="10312400" cy="608132"/>
          </a:xfrm>
        </p:spPr>
        <p:txBody>
          <a:bodyPr>
            <a:normAutofit lnSpcReduction="10000"/>
          </a:bodyPr>
          <a:lstStyle/>
          <a:p>
            <a:r>
              <a:rPr lang="en-US" dirty="0"/>
              <a:t>By the end of the session </a:t>
            </a:r>
          </a:p>
        </p:txBody>
      </p:sp>
      <p:pic>
        <p:nvPicPr>
          <p:cNvPr id="6" name="Audio 5">
            <a:hlinkClick r:id="" action="ppaction://media"/>
            <a:extLst>
              <a:ext uri="{FF2B5EF4-FFF2-40B4-BE49-F238E27FC236}">
                <a16:creationId xmlns:a16="http://schemas.microsoft.com/office/drawing/2014/main" id="{4755D594-2D53-4E1F-A4DF-8F027192BA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itle 1">
            <a:extLst>
              <a:ext uri="{FF2B5EF4-FFF2-40B4-BE49-F238E27FC236}">
                <a16:creationId xmlns:a16="http://schemas.microsoft.com/office/drawing/2014/main" id="{D863517E-AAC6-49A1-9641-931F0ED42541}"/>
              </a:ext>
            </a:extLst>
          </p:cNvPr>
          <p:cNvSpPr>
            <a:spLocks noGrp="1"/>
          </p:cNvSpPr>
          <p:nvPr>
            <p:ph type="title" idx="4294967295"/>
          </p:nvPr>
        </p:nvSpPr>
        <p:spPr/>
        <p:txBody>
          <a:bodyPr/>
          <a:lstStyle/>
          <a:p>
            <a:r>
              <a:rPr lang="en-US" dirty="0"/>
              <a:t>By the end of the session </a:t>
            </a:r>
            <a:br>
              <a:rPr lang="en-US" dirty="0"/>
            </a:br>
            <a:endParaRPr lang="en-GB" dirty="0"/>
          </a:p>
        </p:txBody>
      </p:sp>
    </p:spTree>
    <p:extLst>
      <p:ext uri="{BB962C8B-B14F-4D97-AF65-F5344CB8AC3E}">
        <p14:creationId xmlns:p14="http://schemas.microsoft.com/office/powerpoint/2010/main" val="4177477667"/>
      </p:ext>
    </p:extLst>
  </p:cSld>
  <p:clrMapOvr>
    <a:masterClrMapping/>
  </p:clrMapOvr>
  <mc:AlternateContent xmlns:mc="http://schemas.openxmlformats.org/markup-compatibility/2006" xmlns:p14="http://schemas.microsoft.com/office/powerpoint/2010/main">
    <mc:Choice Requires="p14">
      <p:transition spd="slow" p14:dur="2000" advTm="18215"/>
    </mc:Choice>
    <mc:Fallback xmlns="">
      <p:transition spd="slow" advTm="18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900F81-A88B-4228-AAE4-3AE47403B54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Give</a:t>
            </a:r>
          </a:p>
        </p:txBody>
      </p:sp>
      <p:sp>
        <p:nvSpPr>
          <p:cNvPr id="2" name="Text Placeholder 1">
            <a:extLst>
              <a:ext uri="{FF2B5EF4-FFF2-40B4-BE49-F238E27FC236}">
                <a16:creationId xmlns:a16="http://schemas.microsoft.com/office/drawing/2014/main" id="{1FD80104-60AE-4DD0-B58C-1BA10A5C25B5}"/>
              </a:ext>
            </a:extLst>
          </p:cNvPr>
          <p:cNvSpPr>
            <a:spLocks noGrp="1"/>
          </p:cNvSpPr>
          <p:nvPr>
            <p:ph type="body" sz="quarter" idx="10"/>
          </p:nvPr>
        </p:nvSpPr>
        <p:spPr/>
        <p:txBody>
          <a:bodyPr/>
          <a:lstStyle/>
          <a:p>
            <a:r>
              <a:rPr lang="en-GB" dirty="0"/>
              <a:t>Give  </a:t>
            </a:r>
          </a:p>
        </p:txBody>
      </p:sp>
      <p:sp>
        <p:nvSpPr>
          <p:cNvPr id="3" name="Text Placeholder 2">
            <a:extLst>
              <a:ext uri="{FF2B5EF4-FFF2-40B4-BE49-F238E27FC236}">
                <a16:creationId xmlns:a16="http://schemas.microsoft.com/office/drawing/2014/main" id="{88230C32-6914-4515-B5F3-4E9DDF0DA281}"/>
              </a:ext>
            </a:extLst>
          </p:cNvPr>
          <p:cNvSpPr>
            <a:spLocks noGrp="1"/>
          </p:cNvSpPr>
          <p:nvPr>
            <p:ph type="body" sz="quarter" idx="11"/>
          </p:nvPr>
        </p:nvSpPr>
        <p:spPr/>
        <p:txBody>
          <a:bodyPr>
            <a:normAutofit fontScale="25000" lnSpcReduction="20000"/>
          </a:bodyPr>
          <a:lstStyle/>
          <a:p>
            <a:pPr marL="0" indent="0">
              <a:buNone/>
            </a:pPr>
            <a:r>
              <a:rPr lang="en-GB" sz="11200" dirty="0"/>
              <a:t>Promote prosocial behaviours and kindness to others</a:t>
            </a:r>
          </a:p>
          <a:p>
            <a:pPr marL="0" indent="0">
              <a:buNone/>
            </a:pPr>
            <a:r>
              <a:rPr lang="en-GB" sz="11200" dirty="0"/>
              <a:t>Be kind to our self and practise positive self-talk </a:t>
            </a:r>
          </a:p>
          <a:p>
            <a:pPr>
              <a:lnSpc>
                <a:spcPct val="120000"/>
              </a:lnSpc>
              <a:buFont typeface="Arial" panose="020B0604020202020204" pitchFamily="34" charset="0"/>
              <a:buChar char="•"/>
            </a:pPr>
            <a:r>
              <a:rPr lang="en-GB" sz="8600" dirty="0">
                <a:solidFill>
                  <a:srgbClr val="002060"/>
                </a:solidFill>
                <a:ea typeface="Times New Roman" panose="02020603050405020304" pitchFamily="18" charset="0"/>
              </a:rPr>
              <a:t>Random acts of kindness</a:t>
            </a:r>
          </a:p>
          <a:p>
            <a:pPr>
              <a:lnSpc>
                <a:spcPct val="120000"/>
              </a:lnSpc>
              <a:buFont typeface="Arial" panose="020B0604020202020204" pitchFamily="34" charset="0"/>
              <a:buChar char="•"/>
            </a:pPr>
            <a:r>
              <a:rPr lang="en-GB" sz="8600" dirty="0">
                <a:solidFill>
                  <a:srgbClr val="002060"/>
                </a:solidFill>
                <a:ea typeface="Times New Roman" panose="02020603050405020304" pitchFamily="18" charset="0"/>
              </a:rPr>
              <a:t>Doing something nice everyday for a month</a:t>
            </a:r>
          </a:p>
          <a:p>
            <a:pPr>
              <a:lnSpc>
                <a:spcPct val="120000"/>
              </a:lnSpc>
              <a:buFont typeface="Arial" panose="020B0604020202020204" pitchFamily="34" charset="0"/>
              <a:buChar char="•"/>
            </a:pPr>
            <a:r>
              <a:rPr lang="en-GB" sz="8600" dirty="0">
                <a:solidFill>
                  <a:srgbClr val="002060"/>
                </a:solidFill>
                <a:ea typeface="Times New Roman" panose="02020603050405020304" pitchFamily="18" charset="0"/>
              </a:rPr>
              <a:t>Volunteering </a:t>
            </a:r>
            <a:endParaRPr lang="en-GB" sz="8600" dirty="0">
              <a:solidFill>
                <a:srgbClr val="002060"/>
              </a:solidFill>
              <a:ea typeface="Calibri" panose="020F0502020204030204" pitchFamily="34" charset="0"/>
            </a:endParaRPr>
          </a:p>
          <a:p>
            <a:pPr>
              <a:lnSpc>
                <a:spcPct val="120000"/>
              </a:lnSpc>
              <a:buFont typeface="Arial" panose="020B0604020202020204" pitchFamily="34" charset="0"/>
              <a:buChar char="•"/>
            </a:pPr>
            <a:r>
              <a:rPr lang="en-GB" sz="8600" dirty="0">
                <a:solidFill>
                  <a:srgbClr val="002060"/>
                </a:solidFill>
                <a:ea typeface="Times New Roman" panose="02020603050405020304" pitchFamily="18" charset="0"/>
              </a:rPr>
              <a:t>Be kind to your self</a:t>
            </a:r>
            <a:endParaRPr lang="en-GB" sz="8600" dirty="0">
              <a:solidFill>
                <a:srgbClr val="002060"/>
              </a:solidFill>
              <a:ea typeface="Calibri" panose="020F0502020204030204" pitchFamily="34" charset="0"/>
            </a:endParaRPr>
          </a:p>
          <a:p>
            <a:endParaRPr lang="en-GB" dirty="0"/>
          </a:p>
        </p:txBody>
      </p:sp>
      <p:pic>
        <p:nvPicPr>
          <p:cNvPr id="10" name="Audio 9" descr="Play audio button">
            <a:hlinkClick r:id="" action="ppaction://media"/>
            <a:extLst>
              <a:ext uri="{FF2B5EF4-FFF2-40B4-BE49-F238E27FC236}">
                <a16:creationId xmlns:a16="http://schemas.microsoft.com/office/drawing/2014/main" id="{BE4FD3F7-11DF-41EF-81AA-20D91DA8F7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2059519"/>
      </p:ext>
    </p:extLst>
  </p:cSld>
  <p:clrMapOvr>
    <a:masterClrMapping/>
  </p:clrMapOvr>
  <mc:AlternateContent xmlns:mc="http://schemas.openxmlformats.org/markup-compatibility/2006" xmlns:p14="http://schemas.microsoft.com/office/powerpoint/2010/main">
    <mc:Choice Requires="p14">
      <p:transition spd="slow" p14:dur="2000" advTm="61023"/>
    </mc:Choice>
    <mc:Fallback xmlns="">
      <p:transition spd="slow" advTm="6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F7B1A3-FDC3-4F3B-B862-AE3F75A9382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Positive Self Talk </a:t>
            </a:r>
          </a:p>
        </p:txBody>
      </p:sp>
      <p:sp>
        <p:nvSpPr>
          <p:cNvPr id="2" name="Text Placeholder 1">
            <a:extLst>
              <a:ext uri="{FF2B5EF4-FFF2-40B4-BE49-F238E27FC236}">
                <a16:creationId xmlns:a16="http://schemas.microsoft.com/office/drawing/2014/main" id="{EE32B234-E8BF-4FDD-924F-E71BA31A21DF}"/>
              </a:ext>
            </a:extLst>
          </p:cNvPr>
          <p:cNvSpPr>
            <a:spLocks noGrp="1"/>
          </p:cNvSpPr>
          <p:nvPr>
            <p:ph type="body" sz="quarter" idx="10"/>
          </p:nvPr>
        </p:nvSpPr>
        <p:spPr/>
        <p:txBody>
          <a:bodyPr/>
          <a:lstStyle/>
          <a:p>
            <a:r>
              <a:rPr lang="en-GB" dirty="0"/>
              <a:t>Positive Self Talk </a:t>
            </a:r>
          </a:p>
        </p:txBody>
      </p:sp>
      <p:sp>
        <p:nvSpPr>
          <p:cNvPr id="3" name="Text Placeholder 2">
            <a:extLst>
              <a:ext uri="{FF2B5EF4-FFF2-40B4-BE49-F238E27FC236}">
                <a16:creationId xmlns:a16="http://schemas.microsoft.com/office/drawing/2014/main" id="{B813763A-A8BE-4FF3-905D-45CECEAA0771}"/>
              </a:ext>
            </a:extLst>
          </p:cNvPr>
          <p:cNvSpPr>
            <a:spLocks noGrp="1"/>
          </p:cNvSpPr>
          <p:nvPr>
            <p:ph type="body" sz="quarter" idx="11"/>
          </p:nvPr>
        </p:nvSpPr>
        <p:spPr>
          <a:xfrm>
            <a:off x="593725" y="1651000"/>
            <a:ext cx="6388966" cy="3581400"/>
          </a:xfrm>
        </p:spPr>
        <p:txBody>
          <a:bodyPr>
            <a:normAutofit/>
          </a:bodyPr>
          <a:lstStyle/>
          <a:p>
            <a:r>
              <a:rPr lang="en-GB" sz="4000" dirty="0"/>
              <a:t>Positive affirmations </a:t>
            </a:r>
          </a:p>
          <a:p>
            <a:r>
              <a:rPr lang="en-GB" sz="4000" dirty="0"/>
              <a:t>I am kind</a:t>
            </a:r>
          </a:p>
          <a:p>
            <a:r>
              <a:rPr lang="en-GB" sz="4000" dirty="0"/>
              <a:t>I am a good listener</a:t>
            </a:r>
          </a:p>
          <a:p>
            <a:r>
              <a:rPr lang="en-GB" sz="4000" dirty="0"/>
              <a:t>I can sing well </a:t>
            </a:r>
          </a:p>
          <a:p>
            <a:r>
              <a:rPr lang="en-GB" sz="4000" dirty="0"/>
              <a:t>I am organised </a:t>
            </a:r>
          </a:p>
        </p:txBody>
      </p:sp>
      <p:pic>
        <p:nvPicPr>
          <p:cNvPr id="6" name="Picture 5" descr="I 'heart' me picture&#10;">
            <a:extLst>
              <a:ext uri="{FF2B5EF4-FFF2-40B4-BE49-F238E27FC236}">
                <a16:creationId xmlns:a16="http://schemas.microsoft.com/office/drawing/2014/main" id="{8B057E78-EBD1-45F7-BC5E-3B2E858F4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5821" y="2064395"/>
            <a:ext cx="2468656" cy="2468656"/>
          </a:xfrm>
          <a:prstGeom prst="rect">
            <a:avLst/>
          </a:prstGeom>
        </p:spPr>
      </p:pic>
      <p:pic>
        <p:nvPicPr>
          <p:cNvPr id="7" name="Audio 6" descr="Play audio button">
            <a:hlinkClick r:id="" action="ppaction://media"/>
            <a:extLst>
              <a:ext uri="{FF2B5EF4-FFF2-40B4-BE49-F238E27FC236}">
                <a16:creationId xmlns:a16="http://schemas.microsoft.com/office/drawing/2014/main" id="{527F4FDF-ACBA-4586-B4DD-87436B8E8A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5330613"/>
      </p:ext>
    </p:extLst>
  </p:cSld>
  <p:clrMapOvr>
    <a:masterClrMapping/>
  </p:clrMapOvr>
  <mc:AlternateContent xmlns:mc="http://schemas.openxmlformats.org/markup-compatibility/2006" xmlns:p14="http://schemas.microsoft.com/office/powerpoint/2010/main">
    <mc:Choice Requires="p14">
      <p:transition spd="slow" p14:dur="2000" advTm="42488"/>
    </mc:Choice>
    <mc:Fallback xmlns="">
      <p:transition spd="slow" advTm="4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5F4F0B-88BD-4F2C-A246-6A4C7F8EFA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Connect</a:t>
            </a:r>
            <a:br>
              <a:rPr lang="en-GB" dirty="0"/>
            </a:br>
            <a:endParaRPr lang="en-GB" dirty="0"/>
          </a:p>
        </p:txBody>
      </p:sp>
      <p:sp>
        <p:nvSpPr>
          <p:cNvPr id="2" name="Text Placeholder 1">
            <a:extLst>
              <a:ext uri="{FF2B5EF4-FFF2-40B4-BE49-F238E27FC236}">
                <a16:creationId xmlns:a16="http://schemas.microsoft.com/office/drawing/2014/main" id="{1FD80104-60AE-4DD0-B58C-1BA10A5C25B5}"/>
              </a:ext>
            </a:extLst>
          </p:cNvPr>
          <p:cNvSpPr>
            <a:spLocks noGrp="1"/>
          </p:cNvSpPr>
          <p:nvPr>
            <p:ph type="body" sz="quarter" idx="10"/>
          </p:nvPr>
        </p:nvSpPr>
        <p:spPr/>
        <p:txBody>
          <a:bodyPr/>
          <a:lstStyle/>
          <a:p>
            <a:r>
              <a:rPr lang="en-GB" dirty="0"/>
              <a:t>Connect </a:t>
            </a:r>
          </a:p>
        </p:txBody>
      </p:sp>
      <p:sp>
        <p:nvSpPr>
          <p:cNvPr id="3" name="Text Placeholder 2">
            <a:extLst>
              <a:ext uri="{FF2B5EF4-FFF2-40B4-BE49-F238E27FC236}">
                <a16:creationId xmlns:a16="http://schemas.microsoft.com/office/drawing/2014/main" id="{88230C32-6914-4515-B5F3-4E9DDF0DA281}"/>
              </a:ext>
            </a:extLst>
          </p:cNvPr>
          <p:cNvSpPr>
            <a:spLocks noGrp="1"/>
          </p:cNvSpPr>
          <p:nvPr>
            <p:ph type="body" sz="quarter" idx="11"/>
          </p:nvPr>
        </p:nvSpPr>
        <p:spPr/>
        <p:txBody>
          <a:bodyPr>
            <a:normAutofit fontScale="92500" lnSpcReduction="10000"/>
          </a:bodyPr>
          <a:lstStyle/>
          <a:p>
            <a:pPr marL="0" indent="0">
              <a:buNone/>
            </a:pPr>
            <a:r>
              <a:rPr lang="en-GB" dirty="0"/>
              <a:t>Generate conversations and help pupils to connect with others. It is important that we promote an ethos that fosters a culture of connection, inclusion and respect so everyone feels safe and can safely express their feelings. Also provide diverse and inspirational role models to enable all pupils to engage and see themselves. </a:t>
            </a:r>
          </a:p>
          <a:p>
            <a:pPr>
              <a:buFont typeface="Arial" panose="020B0604020202020204" pitchFamily="34" charset="0"/>
              <a:buChar char="•"/>
            </a:pPr>
            <a:r>
              <a:rPr lang="en-GB" dirty="0"/>
              <a:t>Ground rules </a:t>
            </a:r>
          </a:p>
          <a:p>
            <a:pPr>
              <a:buFont typeface="Arial" panose="020B0604020202020204" pitchFamily="34" charset="0"/>
              <a:buChar char="•"/>
            </a:pPr>
            <a:r>
              <a:rPr lang="en-GB" dirty="0"/>
              <a:t>Interview with partner about lockdown</a:t>
            </a:r>
          </a:p>
          <a:p>
            <a:pPr>
              <a:buFont typeface="Arial" panose="020B0604020202020204" pitchFamily="34" charset="0"/>
              <a:buChar char="•"/>
            </a:pPr>
            <a:r>
              <a:rPr lang="en-GB" dirty="0" err="1"/>
              <a:t>Covid</a:t>
            </a:r>
            <a:r>
              <a:rPr lang="en-GB" dirty="0"/>
              <a:t> keeps/lockdown loves  </a:t>
            </a:r>
          </a:p>
          <a:p>
            <a:pPr>
              <a:buFont typeface="Arial" panose="020B0604020202020204" pitchFamily="34" charset="0"/>
              <a:buChar char="•"/>
            </a:pPr>
            <a:r>
              <a:rPr lang="en-GB" dirty="0"/>
              <a:t>Who inspires you?</a:t>
            </a:r>
          </a:p>
          <a:p>
            <a:pPr>
              <a:buFont typeface="Arial" panose="020B0604020202020204" pitchFamily="34" charset="0"/>
              <a:buChar char="•"/>
            </a:pPr>
            <a:r>
              <a:rPr lang="en-GB" dirty="0"/>
              <a:t>Challenges and motivation</a:t>
            </a:r>
          </a:p>
          <a:p>
            <a:pPr>
              <a:buFont typeface="Arial" panose="020B0604020202020204" pitchFamily="34" charset="0"/>
              <a:buChar char="•"/>
            </a:pPr>
            <a:r>
              <a:rPr lang="en-GB" dirty="0"/>
              <a:t>Bouncing back from lockdown</a:t>
            </a:r>
          </a:p>
          <a:p>
            <a:pPr>
              <a:buFont typeface="Arial" panose="020B0604020202020204" pitchFamily="34" charset="0"/>
              <a:buChar char="•"/>
            </a:pPr>
            <a:r>
              <a:rPr lang="en-GB" dirty="0"/>
              <a:t>Talking  to others asking for help </a:t>
            </a:r>
          </a:p>
          <a:p>
            <a:endParaRPr lang="en-GB" dirty="0"/>
          </a:p>
          <a:p>
            <a:endParaRPr lang="en-GB" dirty="0"/>
          </a:p>
          <a:p>
            <a:endParaRPr lang="en-GB" dirty="0"/>
          </a:p>
        </p:txBody>
      </p:sp>
      <p:pic>
        <p:nvPicPr>
          <p:cNvPr id="4" name="Picture 3">
            <a:extLst>
              <a:ext uri="{FF2B5EF4-FFF2-40B4-BE49-F238E27FC236}">
                <a16:creationId xmlns:a16="http://schemas.microsoft.com/office/drawing/2014/main" id="{2696D252-00C6-4D41-990D-541F79D8266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5735" y="197377"/>
            <a:ext cx="1385889" cy="1385889"/>
          </a:xfrm>
          <a:prstGeom prst="rect">
            <a:avLst/>
          </a:prstGeom>
        </p:spPr>
      </p:pic>
      <p:pic>
        <p:nvPicPr>
          <p:cNvPr id="7" name="Audio 6">
            <a:hlinkClick r:id="" action="ppaction://media"/>
            <a:extLst>
              <a:ext uri="{FF2B5EF4-FFF2-40B4-BE49-F238E27FC236}">
                <a16:creationId xmlns:a16="http://schemas.microsoft.com/office/drawing/2014/main" id="{A46100F7-F85C-4669-A711-522697DA15B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74749869"/>
      </p:ext>
    </p:extLst>
  </p:cSld>
  <p:clrMapOvr>
    <a:masterClrMapping/>
  </p:clrMapOvr>
  <mc:AlternateContent xmlns:mc="http://schemas.openxmlformats.org/markup-compatibility/2006" xmlns:p14="http://schemas.microsoft.com/office/powerpoint/2010/main">
    <mc:Choice Requires="p14">
      <p:transition spd="slow" p14:dur="2000" advTm="130904"/>
    </mc:Choice>
    <mc:Fallback xmlns="">
      <p:transition spd="slow" advTm="130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688D-8D31-42FC-8A46-FA56F20E8C99}"/>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GB" dirty="0">
                <a:ln w="0"/>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t>Relationships Are Pivotal Every Interaction Is An Opportunity To Grow… Resilience</a:t>
            </a:r>
            <a:br>
              <a:rPr lang="en-GB" dirty="0">
                <a:ln w="0"/>
                <a:effectLst>
                  <a:outerShdw blurRad="38100" dist="19050" dir="2700000" algn="tl" rotWithShape="0">
                    <a:schemeClr val="dk1">
                      <a:alpha val="40000"/>
                    </a:schemeClr>
                  </a:outerShdw>
                </a:effectLst>
                <a:latin typeface="Open Sans" panose="020B0606030504020204" pitchFamily="34" charset="0"/>
                <a:ea typeface="Open Sans" panose="020B0606030504020204" pitchFamily="34" charset="0"/>
                <a:cs typeface="Open Sans" panose="020B0606030504020204" pitchFamily="34" charset="0"/>
              </a:rPr>
            </a:br>
            <a:endParaRPr lang="en-GB" dirty="0">
              <a:ln w="0"/>
              <a:effectLst>
                <a:outerShdw blurRad="38100" dist="19050" dir="2700000" algn="tl" rotWithShape="0">
                  <a:schemeClr val="dk1">
                    <a:alpha val="40000"/>
                  </a:schemeClr>
                </a:outerShdw>
              </a:effectLst>
            </a:endParaRPr>
          </a:p>
        </p:txBody>
      </p:sp>
      <p:sp>
        <p:nvSpPr>
          <p:cNvPr id="3" name="Content Placeholder 2">
            <a:extLst>
              <a:ext uri="{FF2B5EF4-FFF2-40B4-BE49-F238E27FC236}">
                <a16:creationId xmlns:a16="http://schemas.microsoft.com/office/drawing/2014/main" id="{797027B7-A556-694A-BB0E-D6DF7CF14120}"/>
              </a:ext>
            </a:extLst>
          </p:cNvPr>
          <p:cNvSpPr>
            <a:spLocks noGrp="1"/>
          </p:cNvSpPr>
          <p:nvPr>
            <p:ph sz="half" idx="4294967295"/>
          </p:nvPr>
        </p:nvSpPr>
        <p:spPr>
          <a:xfrm>
            <a:off x="0" y="1473200"/>
            <a:ext cx="5181600" cy="2655888"/>
          </a:xfrm>
          <a:prstGeom prst="rect">
            <a:avLst/>
          </a:prstGeom>
        </p:spPr>
        <p:txBody>
          <a:bodyPr>
            <a:noAutofit/>
          </a:bodyPr>
          <a:lstStyle/>
          <a:p>
            <a:pPr>
              <a:lnSpc>
                <a:spcPct val="100000"/>
              </a:lnSpc>
              <a:spcBef>
                <a:spcPts val="0"/>
              </a:spcBef>
              <a:buClr>
                <a:srgbClr val="0070C0"/>
              </a:buCl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We learn through interactions and relationships</a:t>
            </a:r>
          </a:p>
          <a:p>
            <a:pPr>
              <a:lnSpc>
                <a:spcPct val="100000"/>
              </a:lnSpc>
              <a:spcBef>
                <a:spcPts val="0"/>
              </a:spcBef>
              <a:buClr>
                <a:srgbClr val="0070C0"/>
              </a:buCl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Repeated experiences become habits</a:t>
            </a:r>
          </a:p>
          <a:p>
            <a:pPr>
              <a:lnSpc>
                <a:spcPct val="100000"/>
              </a:lnSpc>
              <a:spcBef>
                <a:spcPts val="0"/>
              </a:spcBef>
              <a:buClr>
                <a:srgbClr val="0070C0"/>
              </a:buCl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These become wired in our brains</a:t>
            </a:r>
          </a:p>
          <a:p>
            <a:pPr>
              <a:lnSpc>
                <a:spcPct val="100000"/>
              </a:lnSpc>
              <a:spcBef>
                <a:spcPts val="0"/>
              </a:spcBef>
              <a:buClr>
                <a:srgbClr val="0070C0"/>
              </a:buCl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This cycle increases the chances of us repeating these habits</a:t>
            </a:r>
          </a:p>
          <a:p>
            <a:pPr>
              <a:lnSpc>
                <a:spcPct val="100000"/>
              </a:lnSpc>
              <a:spcBef>
                <a:spcPts val="0"/>
              </a:spcBef>
              <a:buClr>
                <a:srgbClr val="0070C0"/>
              </a:buClr>
            </a:pPr>
            <a:r>
              <a:rPr lang="en-GB" sz="2000" dirty="0">
                <a:solidFill>
                  <a:srgbClr val="002060"/>
                </a:solidFill>
                <a:latin typeface="Open Sans" panose="020B0606030504020204" pitchFamily="34" charset="0"/>
                <a:ea typeface="Open Sans" panose="020B0606030504020204" pitchFamily="34" charset="0"/>
                <a:cs typeface="Open Sans" panose="020B0606030504020204" pitchFamily="34" charset="0"/>
              </a:rPr>
              <a:t>These habits and wiring can improve and support resilience and wellbeing</a:t>
            </a:r>
          </a:p>
        </p:txBody>
      </p:sp>
      <p:pic>
        <p:nvPicPr>
          <p:cNvPr id="1026" name="Picture 2" descr="Dr Karen Treisman on Twitter: &quot;&quot;Every interaction is an ...">
            <a:extLst>
              <a:ext uri="{FF2B5EF4-FFF2-40B4-BE49-F238E27FC236}">
                <a16:creationId xmlns:a16="http://schemas.microsoft.com/office/drawing/2014/main" id="{7A19822A-B27F-4B14-BF06-51753ACFD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660" y="1472758"/>
            <a:ext cx="5534507" cy="391054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619E3FF-C7D6-489F-8B9E-46E9F7A4B793}"/>
              </a:ext>
              <a:ext uri="{C183D7F6-B498-43B3-948B-1728B52AA6E4}">
                <adec:decorative xmlns:adec="http://schemas.microsoft.com/office/drawing/2017/decorative" val="1"/>
              </a:ext>
            </a:extLst>
          </p:cNvPr>
          <p:cNvGrpSpPr/>
          <p:nvPr/>
        </p:nvGrpSpPr>
        <p:grpSpPr>
          <a:xfrm>
            <a:off x="0" y="-29196"/>
            <a:ext cx="12192000" cy="839972"/>
            <a:chOff x="0" y="-13"/>
            <a:chExt cx="12192000" cy="839972"/>
          </a:xfrm>
        </p:grpSpPr>
        <p:sp>
          <p:nvSpPr>
            <p:cNvPr id="8" name="Rectangle 7">
              <a:extLst>
                <a:ext uri="{FF2B5EF4-FFF2-40B4-BE49-F238E27FC236}">
                  <a16:creationId xmlns:a16="http://schemas.microsoft.com/office/drawing/2014/main" id="{682EF138-8A43-4E51-81BC-6F7CDA7908CD}"/>
                </a:ext>
              </a:extLst>
            </p:cNvPr>
            <p:cNvSpPr/>
            <p:nvPr/>
          </p:nvSpPr>
          <p:spPr>
            <a:xfrm>
              <a:off x="0" y="-13"/>
              <a:ext cx="12192000" cy="839972"/>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CA1F545-786D-48C0-ABFD-442CD0DAD6C3}"/>
                </a:ext>
              </a:extLst>
            </p:cNvPr>
            <p:cNvSpPr txBox="1"/>
            <p:nvPr/>
          </p:nvSpPr>
          <p:spPr>
            <a:xfrm>
              <a:off x="2030812" y="7669"/>
              <a:ext cx="8410356" cy="830997"/>
            </a:xfrm>
            <a:prstGeom prst="rect">
              <a:avLst/>
            </a:prstGeom>
            <a:noFill/>
            <a:ln>
              <a:noFill/>
            </a:ln>
          </p:spPr>
          <p:txBody>
            <a:bodyPr wrap="square" rtlCol="0">
              <a:spAutoFit/>
            </a:bodyPr>
            <a:lstStyle/>
            <a:p>
              <a:pPr algn="ctr"/>
              <a:r>
                <a:rPr lang="en-GB" sz="2400" dirty="0">
                  <a:solidFill>
                    <a:srgbClr val="FFFFFF"/>
                  </a:solidFill>
                  <a:latin typeface="Open Sans" panose="020B0606030504020204" pitchFamily="34" charset="0"/>
                  <a:ea typeface="Open Sans" panose="020B0606030504020204" pitchFamily="34" charset="0"/>
                  <a:cs typeface="Open Sans" panose="020B0606030504020204" pitchFamily="34" charset="0"/>
                </a:rPr>
                <a:t>Relationships Are Pivotal Every Interaction Is An Opportunity To Grow… Resilience</a:t>
              </a:r>
            </a:p>
          </p:txBody>
        </p:sp>
      </p:grpSp>
      <p:pic>
        <p:nvPicPr>
          <p:cNvPr id="5" name="Audio 4" descr="Play audio button">
            <a:hlinkClick r:id="" action="ppaction://media"/>
            <a:extLst>
              <a:ext uri="{FF2B5EF4-FFF2-40B4-BE49-F238E27FC236}">
                <a16:creationId xmlns:a16="http://schemas.microsoft.com/office/drawing/2014/main" id="{C604A868-92B9-4E67-ABE4-69B610D646D8}"/>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52FD4223-55F6-0A41-9D74-CED6E2D7930A}"/>
              </a:ext>
            </a:extLst>
          </p:cNvPr>
          <p:cNvSpPr txBox="1"/>
          <p:nvPr/>
        </p:nvSpPr>
        <p:spPr>
          <a:xfrm>
            <a:off x="5526593" y="6550620"/>
            <a:ext cx="6665407" cy="307777"/>
          </a:xfrm>
          <a:prstGeom prst="rect">
            <a:avLst/>
          </a:prstGeom>
          <a:noFill/>
        </p:spPr>
        <p:txBody>
          <a:bodyPr wrap="square" rtlCol="0">
            <a:spAutoFit/>
          </a:bodyPr>
          <a:lstStyle/>
          <a:p>
            <a:pPr algn="r"/>
            <a:r>
              <a:rPr lang="en-US" sz="1400" i="1">
                <a:latin typeface="Open Sans" panose="020B0606030504020204" pitchFamily="34" charset="0"/>
                <a:ea typeface="Open Sans" panose="020B0606030504020204" pitchFamily="34" charset="0"/>
                <a:cs typeface="Open Sans" panose="020B0606030504020204" pitchFamily="34" charset="0"/>
              </a:rPr>
              <a:t>(Hebb 1949) (Whole School SEND 2020)</a:t>
            </a:r>
          </a:p>
        </p:txBody>
      </p:sp>
    </p:spTree>
    <p:extLst>
      <p:ext uri="{BB962C8B-B14F-4D97-AF65-F5344CB8AC3E}">
        <p14:creationId xmlns:p14="http://schemas.microsoft.com/office/powerpoint/2010/main" val="3937241182"/>
      </p:ext>
    </p:extLst>
  </p:cSld>
  <p:clrMapOvr>
    <a:masterClrMapping/>
  </p:clrMapOvr>
  <mc:AlternateContent xmlns:mc="http://schemas.openxmlformats.org/markup-compatibility/2006" xmlns:p14="http://schemas.microsoft.com/office/powerpoint/2010/main">
    <mc:Choice Requires="p14">
      <p:transition spd="slow" p14:dur="2000" advTm="28458"/>
    </mc:Choice>
    <mc:Fallback xmlns="">
      <p:transition spd="slow" advTm="28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C4927A-E9D7-47FE-858F-B117FAAF7FD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Tutor group sessions: </a:t>
            </a:r>
            <a:br>
              <a:rPr lang="en-US" dirty="0"/>
            </a:br>
            <a:r>
              <a:rPr lang="en-US" dirty="0"/>
              <a:t>The 5 ways to wellbeing</a:t>
            </a:r>
          </a:p>
        </p:txBody>
      </p:sp>
      <p:sp>
        <p:nvSpPr>
          <p:cNvPr id="2" name="Text Placeholder 1">
            <a:extLst>
              <a:ext uri="{FF2B5EF4-FFF2-40B4-BE49-F238E27FC236}">
                <a16:creationId xmlns:a16="http://schemas.microsoft.com/office/drawing/2014/main" id="{CD7F9001-6331-D34D-8BB5-92B26CAE9E42}"/>
              </a:ext>
            </a:extLst>
          </p:cNvPr>
          <p:cNvSpPr>
            <a:spLocks noGrp="1"/>
          </p:cNvSpPr>
          <p:nvPr>
            <p:ph type="body" sz="quarter" idx="10"/>
          </p:nvPr>
        </p:nvSpPr>
        <p:spPr/>
        <p:txBody>
          <a:bodyPr>
            <a:normAutofit fontScale="85000" lnSpcReduction="20000"/>
          </a:bodyPr>
          <a:lstStyle/>
          <a:p>
            <a:r>
              <a:rPr lang="en-US" dirty="0"/>
              <a:t>Tutor group sessions: </a:t>
            </a:r>
          </a:p>
          <a:p>
            <a:r>
              <a:rPr lang="en-US" dirty="0"/>
              <a:t>The 5 ways to wellbeing</a:t>
            </a:r>
          </a:p>
        </p:txBody>
      </p:sp>
      <p:pic>
        <p:nvPicPr>
          <p:cNvPr id="4" name="Picture 3" descr="Table&#10;">
            <a:extLst>
              <a:ext uri="{FF2B5EF4-FFF2-40B4-BE49-F238E27FC236}">
                <a16:creationId xmlns:a16="http://schemas.microsoft.com/office/drawing/2014/main" id="{DAB0A371-4B40-4BD9-B462-078B1297D5FC}"/>
              </a:ext>
            </a:extLst>
          </p:cNvPr>
          <p:cNvPicPr>
            <a:picLocks noChangeAspect="1"/>
          </p:cNvPicPr>
          <p:nvPr/>
        </p:nvPicPr>
        <p:blipFill>
          <a:blip r:embed="rId5"/>
          <a:stretch>
            <a:fillRect/>
          </a:stretch>
        </p:blipFill>
        <p:spPr>
          <a:xfrm>
            <a:off x="3309380" y="1979558"/>
            <a:ext cx="6911254" cy="3237341"/>
          </a:xfrm>
          <a:prstGeom prst="rect">
            <a:avLst/>
          </a:prstGeom>
        </p:spPr>
      </p:pic>
      <p:pic>
        <p:nvPicPr>
          <p:cNvPr id="6" name="Audio 5" descr="Play audio button">
            <a:hlinkClick r:id="" action="ppaction://media"/>
            <a:extLst>
              <a:ext uri="{FF2B5EF4-FFF2-40B4-BE49-F238E27FC236}">
                <a16:creationId xmlns:a16="http://schemas.microsoft.com/office/drawing/2014/main" id="{5480F7A2-B64E-4B48-B2E0-00FEBEA873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9134505"/>
      </p:ext>
    </p:extLst>
  </p:cSld>
  <p:clrMapOvr>
    <a:masterClrMapping/>
  </p:clrMapOvr>
  <mc:AlternateContent xmlns:mc="http://schemas.openxmlformats.org/markup-compatibility/2006" xmlns:p14="http://schemas.microsoft.com/office/powerpoint/2010/main">
    <mc:Choice Requires="p14">
      <p:transition spd="slow" p14:dur="2000" advTm="17553"/>
    </mc:Choice>
    <mc:Fallback xmlns="">
      <p:transition spd="slow" advTm="1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78A7AF-A830-4859-B999-6D272C1423D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Consult with pupils  </a:t>
            </a:r>
          </a:p>
        </p:txBody>
      </p:sp>
      <p:sp>
        <p:nvSpPr>
          <p:cNvPr id="2" name="Text Placeholder 1">
            <a:extLst>
              <a:ext uri="{FF2B5EF4-FFF2-40B4-BE49-F238E27FC236}">
                <a16:creationId xmlns:a16="http://schemas.microsoft.com/office/drawing/2014/main" id="{1FD80104-60AE-4DD0-B58C-1BA10A5C25B5}"/>
              </a:ext>
            </a:extLst>
          </p:cNvPr>
          <p:cNvSpPr>
            <a:spLocks noGrp="1"/>
          </p:cNvSpPr>
          <p:nvPr>
            <p:ph type="body" sz="quarter" idx="10"/>
          </p:nvPr>
        </p:nvSpPr>
        <p:spPr/>
        <p:txBody>
          <a:bodyPr/>
          <a:lstStyle/>
          <a:p>
            <a:r>
              <a:rPr lang="en-GB" dirty="0"/>
              <a:t>Consult with pupils  </a:t>
            </a:r>
          </a:p>
        </p:txBody>
      </p:sp>
      <p:sp>
        <p:nvSpPr>
          <p:cNvPr id="4" name="Text Placeholder 2">
            <a:extLst>
              <a:ext uri="{FF2B5EF4-FFF2-40B4-BE49-F238E27FC236}">
                <a16:creationId xmlns:a16="http://schemas.microsoft.com/office/drawing/2014/main" id="{D5EF4B6E-F9F4-40EC-A216-AF3D3876D9F6}"/>
              </a:ext>
            </a:extLst>
          </p:cNvPr>
          <p:cNvSpPr txBox="1">
            <a:spLocks/>
          </p:cNvSpPr>
          <p:nvPr/>
        </p:nvSpPr>
        <p:spPr>
          <a:xfrm>
            <a:off x="574884" y="1458502"/>
            <a:ext cx="10127752" cy="358140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D2A5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1D2A5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spcAft>
                <a:spcPts val="0"/>
              </a:spcAft>
              <a:buFont typeface="Symbol" panose="05050102010706020507" pitchFamily="18" charset="2"/>
              <a:buChar char=""/>
            </a:pPr>
            <a:r>
              <a:rPr lang="en-GB" sz="4000" dirty="0">
                <a:ea typeface="Calibri" panose="020F0502020204030204" pitchFamily="34" charset="0"/>
              </a:rPr>
              <a:t>What things in school support their wellbeing? </a:t>
            </a:r>
            <a:endParaRPr lang="en-GB" sz="2400" dirty="0">
              <a:ea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4000" dirty="0">
                <a:ea typeface="Calibri" panose="020F0502020204030204" pitchFamily="34" charset="0"/>
              </a:rPr>
              <a:t>How they rate this support</a:t>
            </a:r>
            <a:endParaRPr lang="en-GB" sz="2400" dirty="0">
              <a:ea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en-GB" sz="4000" dirty="0">
                <a:ea typeface="Calibri" panose="020F0502020204030204" pitchFamily="34" charset="0"/>
              </a:rPr>
              <a:t>How could the school better support their wellbeing? </a:t>
            </a:r>
          </a:p>
          <a:p>
            <a:pPr marL="342900" lvl="0" indent="-342900">
              <a:lnSpc>
                <a:spcPct val="107000"/>
              </a:lnSpc>
              <a:spcAft>
                <a:spcPts val="0"/>
              </a:spcAft>
              <a:buFont typeface="Symbol" panose="05050102010706020507" pitchFamily="18" charset="2"/>
              <a:buChar char=""/>
            </a:pPr>
            <a:r>
              <a:rPr lang="en-GB" sz="4000" dirty="0">
                <a:ea typeface="Calibri" panose="020F0502020204030204" pitchFamily="34" charset="0"/>
              </a:rPr>
              <a:t>What would they like to see? </a:t>
            </a:r>
            <a:endParaRPr lang="en-GB" sz="2400" dirty="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GB" sz="4000" dirty="0">
                <a:ea typeface="Calibri" panose="020F0502020204030204" pitchFamily="34" charset="0"/>
              </a:rPr>
              <a:t>Awareness of support systems in place </a:t>
            </a:r>
            <a:endParaRPr lang="en-GB" sz="2400" dirty="0">
              <a:ea typeface="Calibri" panose="020F0502020204030204" pitchFamily="34" charset="0"/>
            </a:endParaRPr>
          </a:p>
          <a:p>
            <a:endParaRPr lang="en-GB" sz="4000" dirty="0"/>
          </a:p>
          <a:p>
            <a:endParaRPr lang="en-GB" sz="4000" dirty="0"/>
          </a:p>
          <a:p>
            <a:endParaRPr lang="en-GB" sz="4000" dirty="0"/>
          </a:p>
        </p:txBody>
      </p:sp>
      <p:pic>
        <p:nvPicPr>
          <p:cNvPr id="8" name="Audio 7" descr="Play audio button">
            <a:hlinkClick r:id="" action="ppaction://media"/>
            <a:extLst>
              <a:ext uri="{FF2B5EF4-FFF2-40B4-BE49-F238E27FC236}">
                <a16:creationId xmlns:a16="http://schemas.microsoft.com/office/drawing/2014/main" id="{1E8EC5AC-BC51-4C27-AEA3-9FFB6BAF6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8407584"/>
      </p:ext>
    </p:extLst>
  </p:cSld>
  <p:clrMapOvr>
    <a:masterClrMapping/>
  </p:clrMapOvr>
  <mc:AlternateContent xmlns:mc="http://schemas.openxmlformats.org/markup-compatibility/2006" xmlns:p14="http://schemas.microsoft.com/office/powerpoint/2010/main">
    <mc:Choice Requires="p14">
      <p:transition spd="slow" p14:dur="2000" advTm="16495"/>
    </mc:Choice>
    <mc:Fallback xmlns="">
      <p:transition spd="slow" advTm="1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BBB1EA-1A54-4F84-8792-5FB48F8D2FB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Views of young people</a:t>
            </a:r>
          </a:p>
        </p:txBody>
      </p:sp>
      <p:sp>
        <p:nvSpPr>
          <p:cNvPr id="2" name="Text Placeholder 1">
            <a:extLst>
              <a:ext uri="{FF2B5EF4-FFF2-40B4-BE49-F238E27FC236}">
                <a16:creationId xmlns:a16="http://schemas.microsoft.com/office/drawing/2014/main" id="{9F54F42A-59EF-43AE-B44F-0581BF337772}"/>
              </a:ext>
            </a:extLst>
          </p:cNvPr>
          <p:cNvSpPr>
            <a:spLocks noGrp="1"/>
          </p:cNvSpPr>
          <p:nvPr>
            <p:ph type="body" sz="quarter" idx="10"/>
          </p:nvPr>
        </p:nvSpPr>
        <p:spPr/>
        <p:txBody>
          <a:bodyPr/>
          <a:lstStyle/>
          <a:p>
            <a:r>
              <a:rPr lang="en-GB" dirty="0"/>
              <a:t>Views of young people</a:t>
            </a:r>
          </a:p>
        </p:txBody>
      </p:sp>
      <p:pic>
        <p:nvPicPr>
          <p:cNvPr id="3" name="Picture 2" descr="Comments">
            <a:extLst>
              <a:ext uri="{FF2B5EF4-FFF2-40B4-BE49-F238E27FC236}">
                <a16:creationId xmlns:a16="http://schemas.microsoft.com/office/drawing/2014/main" id="{89DB3755-3B6B-472F-92F6-33CD7DBC595C}"/>
              </a:ext>
            </a:extLst>
          </p:cNvPr>
          <p:cNvPicPr>
            <a:picLocks noChangeAspect="1"/>
          </p:cNvPicPr>
          <p:nvPr/>
        </p:nvPicPr>
        <p:blipFill>
          <a:blip r:embed="rId5"/>
          <a:stretch>
            <a:fillRect/>
          </a:stretch>
        </p:blipFill>
        <p:spPr>
          <a:xfrm>
            <a:off x="2258038" y="1701103"/>
            <a:ext cx="7627350" cy="3455793"/>
          </a:xfrm>
          <a:prstGeom prst="rect">
            <a:avLst/>
          </a:prstGeom>
        </p:spPr>
      </p:pic>
      <p:pic>
        <p:nvPicPr>
          <p:cNvPr id="8" name="Audio 7" descr="Play audio button">
            <a:hlinkClick r:id="" action="ppaction://media"/>
            <a:extLst>
              <a:ext uri="{FF2B5EF4-FFF2-40B4-BE49-F238E27FC236}">
                <a16:creationId xmlns:a16="http://schemas.microsoft.com/office/drawing/2014/main" id="{79EF3651-A128-4DA3-BCB4-BABFED41AB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9288694"/>
      </p:ext>
    </p:extLst>
  </p:cSld>
  <p:clrMapOvr>
    <a:masterClrMapping/>
  </p:clrMapOvr>
  <mc:AlternateContent xmlns:mc="http://schemas.openxmlformats.org/markup-compatibility/2006" xmlns:p14="http://schemas.microsoft.com/office/powerpoint/2010/main">
    <mc:Choice Requires="p14">
      <p:transition spd="slow" p14:dur="2000" advTm="5497"/>
    </mc:Choice>
    <mc:Fallback xmlns="">
      <p:transition spd="slow" advTm="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5A1798-563F-4ACD-992C-27EFC7D86E9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Engaging families </a:t>
            </a:r>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593196" y="584729"/>
            <a:ext cx="10312400" cy="1120455"/>
          </a:xfrm>
        </p:spPr>
        <p:txBody>
          <a:bodyPr>
            <a:normAutofit/>
          </a:bodyPr>
          <a:lstStyle/>
          <a:p>
            <a:r>
              <a:rPr lang="en-US" dirty="0"/>
              <a:t>Engaging families</a:t>
            </a:r>
          </a:p>
          <a:p>
            <a:endParaRPr lang="en-US" dirty="0"/>
          </a:p>
          <a:p>
            <a:endParaRPr lang="en-US" dirty="0"/>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a:xfrm>
            <a:off x="593724" y="1843089"/>
            <a:ext cx="10788485" cy="3497838"/>
          </a:xfrm>
        </p:spPr>
        <p:txBody>
          <a:bodyPr>
            <a:normAutofit fontScale="25000" lnSpcReduction="20000"/>
          </a:bodyPr>
          <a:lstStyle/>
          <a:p>
            <a:pPr lvl="0"/>
            <a:r>
              <a:rPr lang="en-GB" dirty="0"/>
              <a:t> </a:t>
            </a:r>
          </a:p>
          <a:p>
            <a:pPr lvl="0"/>
            <a:r>
              <a:rPr lang="en-GB" sz="9600" dirty="0">
                <a:solidFill>
                  <a:srgbClr val="002060"/>
                </a:solidFill>
              </a:rPr>
              <a:t>Promote 5 ways for wellbeing on your website and encourage families to get involved </a:t>
            </a:r>
          </a:p>
          <a:p>
            <a:pPr lvl="0"/>
            <a:r>
              <a:rPr lang="en-GB" sz="9600" dirty="0">
                <a:solidFill>
                  <a:srgbClr val="002060"/>
                </a:solidFill>
              </a:rPr>
              <a:t>Self care for parents and carers from </a:t>
            </a:r>
            <a:r>
              <a:rPr lang="en-GB" sz="9600" dirty="0">
                <a:solidFill>
                  <a:srgbClr val="002060"/>
                </a:solidFill>
                <a:hlinkClick r:id="rId5"/>
              </a:rPr>
              <a:t>Anna Freud</a:t>
            </a:r>
            <a:endParaRPr lang="en-GB" sz="9600" dirty="0">
              <a:solidFill>
                <a:srgbClr val="002060"/>
              </a:solidFill>
            </a:endParaRPr>
          </a:p>
          <a:p>
            <a:r>
              <a:rPr lang="en-GB" sz="9600" dirty="0">
                <a:solidFill>
                  <a:srgbClr val="002060"/>
                </a:solidFill>
              </a:rPr>
              <a:t>Make families aware of services offered by the school </a:t>
            </a:r>
          </a:p>
          <a:p>
            <a:r>
              <a:rPr lang="en-GB" sz="9600" dirty="0">
                <a:solidFill>
                  <a:srgbClr val="002060"/>
                </a:solidFill>
              </a:rPr>
              <a:t>Challenge stigma We all have mental health like physical health </a:t>
            </a:r>
          </a:p>
          <a:p>
            <a:pPr lvl="0"/>
            <a:r>
              <a:rPr lang="en-GB" sz="9600" dirty="0">
                <a:solidFill>
                  <a:srgbClr val="002060"/>
                </a:solidFill>
              </a:rPr>
              <a:t>Promote </a:t>
            </a:r>
            <a:r>
              <a:rPr lang="en-GB" sz="9600" dirty="0">
                <a:solidFill>
                  <a:srgbClr val="002060"/>
                </a:solidFill>
                <a:hlinkClick r:id="rId6"/>
              </a:rPr>
              <a:t>Just One Norfolk </a:t>
            </a:r>
            <a:r>
              <a:rPr lang="en-GB" sz="9600" dirty="0">
                <a:solidFill>
                  <a:srgbClr val="002060"/>
                </a:solidFill>
              </a:rPr>
              <a:t>for details of mental health services Norfolk, guidance and support for families including </a:t>
            </a:r>
            <a:r>
              <a:rPr lang="en-GB" sz="9600" dirty="0" err="1">
                <a:solidFill>
                  <a:srgbClr val="002060"/>
                </a:solidFill>
              </a:rPr>
              <a:t>Parentline</a:t>
            </a:r>
            <a:r>
              <a:rPr lang="en-GB" sz="9600" dirty="0">
                <a:solidFill>
                  <a:srgbClr val="002060"/>
                </a:solidFill>
              </a:rPr>
              <a:t> and Solihull training for families of teenagers.  </a:t>
            </a:r>
          </a:p>
          <a:p>
            <a:r>
              <a:rPr lang="en-GB" sz="9600" dirty="0">
                <a:solidFill>
                  <a:srgbClr val="002060"/>
                </a:solidFill>
              </a:rPr>
              <a:t>Sign up to wellbeing newsletters for regular updates </a:t>
            </a:r>
            <a:r>
              <a:rPr lang="en-GB" sz="9600" dirty="0">
                <a:solidFill>
                  <a:srgbClr val="002060"/>
                </a:solidFill>
                <a:hlinkClick r:id="rId7"/>
              </a:rPr>
              <a:t>anna.sims@norfolk.gov.uk</a:t>
            </a:r>
            <a:r>
              <a:rPr lang="en-GB" sz="9600" dirty="0">
                <a:solidFill>
                  <a:srgbClr val="002060"/>
                </a:solidFill>
              </a:rPr>
              <a:t> </a:t>
            </a:r>
          </a:p>
          <a:p>
            <a:endParaRPr lang="en-GB" dirty="0"/>
          </a:p>
          <a:p>
            <a:endParaRPr lang="en-GB" dirty="0"/>
          </a:p>
          <a:p>
            <a:endParaRPr lang="en-GB" dirty="0"/>
          </a:p>
          <a:p>
            <a:endParaRPr lang="en-GB" dirty="0"/>
          </a:p>
          <a:p>
            <a:endParaRPr lang="en-US" dirty="0"/>
          </a:p>
        </p:txBody>
      </p:sp>
      <p:pic>
        <p:nvPicPr>
          <p:cNvPr id="8" name="Audio 7" descr="Play audio button">
            <a:hlinkClick r:id="" action="ppaction://media"/>
            <a:extLst>
              <a:ext uri="{FF2B5EF4-FFF2-40B4-BE49-F238E27FC236}">
                <a16:creationId xmlns:a16="http://schemas.microsoft.com/office/drawing/2014/main" id="{CDC5CBD4-3E72-42C6-A8ED-36A775852E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02950316"/>
      </p:ext>
    </p:extLst>
  </p:cSld>
  <p:clrMapOvr>
    <a:masterClrMapping/>
  </p:clrMapOvr>
  <mc:AlternateContent xmlns:mc="http://schemas.openxmlformats.org/markup-compatibility/2006" xmlns:p14="http://schemas.microsoft.com/office/powerpoint/2010/main">
    <mc:Choice Requires="p14">
      <p:transition spd="slow" p14:dur="2000" advTm="62195"/>
    </mc:Choice>
    <mc:Fallback xmlns="">
      <p:transition spd="slow" advTm="6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EC2490-622A-40DA-9863-32CAC7E129D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Just One Norfolk </a:t>
            </a:r>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593196" y="584729"/>
            <a:ext cx="10312400" cy="1538442"/>
          </a:xfrm>
        </p:spPr>
        <p:txBody>
          <a:bodyPr>
            <a:normAutofit/>
          </a:bodyPr>
          <a:lstStyle/>
          <a:p>
            <a:r>
              <a:rPr lang="en-US" dirty="0"/>
              <a:t>Just One Norfolk</a:t>
            </a:r>
            <a:br>
              <a:rPr lang="en-GB" cap="all" spc="50" dirty="0">
                <a:solidFill>
                  <a:srgbClr val="002060"/>
                </a:solidFill>
                <a:latin typeface="Calibri Light" panose="020F0302020204030204" pitchFamily="34" charset="0"/>
                <a:ea typeface="Times New Roman" panose="02020603050405020304" pitchFamily="18" charset="0"/>
                <a:cs typeface="Times New Roman" panose="02020603050405020304" pitchFamily="18" charset="0"/>
              </a:rPr>
            </a:br>
            <a:endParaRPr lang="en-US" dirty="0"/>
          </a:p>
          <a:p>
            <a:endParaRPr lang="en-US" dirty="0"/>
          </a:p>
          <a:p>
            <a:endParaRPr lang="en-US" dirty="0"/>
          </a:p>
        </p:txBody>
      </p:sp>
      <p:sp>
        <p:nvSpPr>
          <p:cNvPr id="5" name="Text Placeholder 4">
            <a:extLst>
              <a:ext uri="{FF2B5EF4-FFF2-40B4-BE49-F238E27FC236}">
                <a16:creationId xmlns:a16="http://schemas.microsoft.com/office/drawing/2014/main" id="{3F8666A8-DDED-40B4-89D5-72D93299CA91}"/>
              </a:ext>
            </a:extLst>
          </p:cNvPr>
          <p:cNvSpPr>
            <a:spLocks noGrp="1"/>
          </p:cNvSpPr>
          <p:nvPr>
            <p:ph type="body" sz="quarter" idx="11"/>
          </p:nvPr>
        </p:nvSpPr>
        <p:spPr>
          <a:xfrm>
            <a:off x="1698625" y="1208875"/>
            <a:ext cx="8588375" cy="543726"/>
          </a:xfrm>
        </p:spPr>
        <p:txBody>
          <a:bodyPr/>
          <a:lstStyle/>
          <a:p>
            <a:r>
              <a:rPr lang="en-GB" dirty="0">
                <a:hlinkClick r:id="rId5"/>
              </a:rPr>
              <a:t>https://www.justonenorfolk.nhs.uk/emotional-health</a:t>
            </a:r>
          </a:p>
        </p:txBody>
      </p:sp>
      <p:pic>
        <p:nvPicPr>
          <p:cNvPr id="8" name="Picture 10" descr="Website home page picture&#10;">
            <a:extLst>
              <a:ext uri="{FF2B5EF4-FFF2-40B4-BE49-F238E27FC236}">
                <a16:creationId xmlns:a16="http://schemas.microsoft.com/office/drawing/2014/main" id="{6562DF09-4A4A-4462-878C-8D7F71AF686D}"/>
              </a:ext>
            </a:extLst>
          </p:cNvPr>
          <p:cNvPicPr>
            <a:picLocks noChangeAspect="1"/>
          </p:cNvPicPr>
          <p:nvPr/>
        </p:nvPicPr>
        <p:blipFill rotWithShape="1">
          <a:blip r:embed="rId6"/>
          <a:srcRect t="105" r="1" b="1"/>
          <a:stretch/>
        </p:blipFill>
        <p:spPr>
          <a:xfrm>
            <a:off x="3219825" y="2376747"/>
            <a:ext cx="5360579" cy="2787510"/>
          </a:xfrm>
          <a:prstGeom prst="rect">
            <a:avLst/>
          </a:prstGeom>
        </p:spPr>
      </p:pic>
      <p:pic>
        <p:nvPicPr>
          <p:cNvPr id="11" name="Audio 10" descr="Play audio button">
            <a:hlinkClick r:id="" action="ppaction://media"/>
            <a:extLst>
              <a:ext uri="{FF2B5EF4-FFF2-40B4-BE49-F238E27FC236}">
                <a16:creationId xmlns:a16="http://schemas.microsoft.com/office/drawing/2014/main" id="{4F2ED3D7-4447-4014-8418-CBB7B5980C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2124135"/>
      </p:ext>
    </p:extLst>
  </p:cSld>
  <p:clrMapOvr>
    <a:masterClrMapping/>
  </p:clrMapOvr>
  <mc:AlternateContent xmlns:mc="http://schemas.openxmlformats.org/markup-compatibility/2006" xmlns:p14="http://schemas.microsoft.com/office/powerpoint/2010/main">
    <mc:Choice Requires="p14">
      <p:transition spd="slow" p14:dur="2000" advTm="24448"/>
    </mc:Choice>
    <mc:Fallback xmlns="">
      <p:transition spd="slow" advTm="24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EF0132-0D4D-4A12-8DDC-D9FA83604EC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err="1"/>
              <a:t>Individed</a:t>
            </a:r>
            <a:r>
              <a:rPr lang="en-GB" dirty="0"/>
              <a:t> </a:t>
            </a:r>
          </a:p>
        </p:txBody>
      </p:sp>
      <p:pic>
        <p:nvPicPr>
          <p:cNvPr id="6" name="Picture 5" descr="Individed poster">
            <a:extLst>
              <a:ext uri="{FF2B5EF4-FFF2-40B4-BE49-F238E27FC236}">
                <a16:creationId xmlns:a16="http://schemas.microsoft.com/office/drawing/2014/main" id="{9BF5077E-4C60-45D2-BE4F-52F4D56DF906}"/>
              </a:ext>
            </a:extLst>
          </p:cNvPr>
          <p:cNvPicPr>
            <a:picLocks noChangeAspect="1"/>
          </p:cNvPicPr>
          <p:nvPr/>
        </p:nvPicPr>
        <p:blipFill>
          <a:blip r:embed="rId5"/>
          <a:stretch>
            <a:fillRect/>
          </a:stretch>
        </p:blipFill>
        <p:spPr>
          <a:xfrm>
            <a:off x="119561" y="787775"/>
            <a:ext cx="8414701" cy="4371723"/>
          </a:xfrm>
          <a:prstGeom prst="rect">
            <a:avLst/>
          </a:prstGeom>
        </p:spPr>
      </p:pic>
      <p:sp>
        <p:nvSpPr>
          <p:cNvPr id="7" name="TextBox 6">
            <a:extLst>
              <a:ext uri="{FF2B5EF4-FFF2-40B4-BE49-F238E27FC236}">
                <a16:creationId xmlns:a16="http://schemas.microsoft.com/office/drawing/2014/main" id="{D638A1B3-A5B2-44EE-9BAA-C706C129F166}"/>
              </a:ext>
            </a:extLst>
          </p:cNvPr>
          <p:cNvSpPr txBox="1"/>
          <p:nvPr/>
        </p:nvSpPr>
        <p:spPr>
          <a:xfrm>
            <a:off x="8534263" y="4742204"/>
            <a:ext cx="3195105" cy="2031325"/>
          </a:xfrm>
          <a:prstGeom prst="rect">
            <a:avLst/>
          </a:prstGeom>
          <a:noFill/>
        </p:spPr>
        <p:txBody>
          <a:bodyPr wrap="none" rtlCol="0">
            <a:spAutoFit/>
          </a:bodyPr>
          <a:lstStyle/>
          <a:p>
            <a:r>
              <a:rPr lang="en-GB" dirty="0">
                <a:latin typeface="Aharoni" panose="02010803020104030203" pitchFamily="2" charset="-79"/>
                <a:cs typeface="Aharoni" panose="02010803020104030203" pitchFamily="2" charset="-79"/>
                <a:hlinkClick r:id="rId6">
                  <a:extLst>
                    <a:ext uri="{A12FA001-AC4F-418D-AE19-62706E023703}">
                      <ahyp:hlinkClr xmlns:ahyp="http://schemas.microsoft.com/office/drawing/2018/hyperlinkcolor" val="tx"/>
                    </a:ext>
                  </a:extLst>
                </a:hlinkClick>
              </a:rPr>
              <a:t>Welcome </a:t>
            </a:r>
            <a:endParaRPr lang="en-GB" dirty="0">
              <a:latin typeface="Aharoni" panose="02010803020104030203" pitchFamily="2" charset="-79"/>
              <a:cs typeface="Aharoni" panose="02010803020104030203" pitchFamily="2" charset="-79"/>
            </a:endParaRPr>
          </a:p>
          <a:p>
            <a:endParaRPr lang="en-GB" dirty="0">
              <a:latin typeface="Aharoni" panose="02010803020104030203" pitchFamily="2" charset="-79"/>
              <a:cs typeface="Aharoni" panose="02010803020104030203" pitchFamily="2" charset="-79"/>
            </a:endParaRPr>
          </a:p>
          <a:p>
            <a:r>
              <a:rPr lang="en-GB" dirty="0">
                <a:latin typeface="Aharoni" panose="02010803020104030203" pitchFamily="2" charset="-79"/>
                <a:cs typeface="Aharoni" panose="02010803020104030203" pitchFamily="2" charset="-79"/>
              </a:rPr>
              <a:t>User </a:t>
            </a:r>
            <a:r>
              <a:rPr lang="en-GB" dirty="0">
                <a:latin typeface="Aharoni" panose="02010803020104030203" pitchFamily="2" charset="-79"/>
                <a:cs typeface="Aharoni" panose="02010803020104030203" pitchFamily="2" charset="-79"/>
                <a:hlinkClick r:id="rId7">
                  <a:extLst>
                    <a:ext uri="{A12FA001-AC4F-418D-AE19-62706E023703}">
                      <ahyp:hlinkClr xmlns:ahyp="http://schemas.microsoft.com/office/drawing/2018/hyperlinkcolor" val="tx"/>
                    </a:ext>
                  </a:extLst>
                </a:hlinkClick>
              </a:rPr>
              <a:t>guide</a:t>
            </a:r>
            <a:endParaRPr lang="en-GB" dirty="0">
              <a:latin typeface="Aharoni" panose="02010803020104030203" pitchFamily="2" charset="-79"/>
              <a:cs typeface="Aharoni" panose="02010803020104030203" pitchFamily="2" charset="-79"/>
            </a:endParaRPr>
          </a:p>
          <a:p>
            <a:endParaRPr lang="en-GB" dirty="0">
              <a:latin typeface="Aharoni" panose="02010803020104030203" pitchFamily="2" charset="-79"/>
              <a:cs typeface="Aharoni" panose="02010803020104030203" pitchFamily="2" charset="-79"/>
            </a:endParaRPr>
          </a:p>
          <a:p>
            <a:r>
              <a:rPr lang="en-GB" dirty="0">
                <a:latin typeface="Aharoni" panose="02010803020104030203" pitchFamily="2" charset="-79"/>
                <a:cs typeface="Aharoni" panose="02010803020104030203" pitchFamily="2" charset="-79"/>
                <a:hlinkClick r:id="rId8">
                  <a:extLst>
                    <a:ext uri="{A12FA001-AC4F-418D-AE19-62706E023703}">
                      <ahyp:hlinkClr xmlns:ahyp="http://schemas.microsoft.com/office/drawing/2018/hyperlinkcolor" val="tx"/>
                    </a:ext>
                  </a:extLst>
                </a:hlinkClick>
              </a:rPr>
              <a:t>Working with worry</a:t>
            </a:r>
            <a:endParaRPr lang="en-GB" dirty="0">
              <a:latin typeface="Aharoni" panose="02010803020104030203" pitchFamily="2" charset="-79"/>
              <a:cs typeface="Aharoni" panose="02010803020104030203" pitchFamily="2" charset="-79"/>
            </a:endParaRPr>
          </a:p>
          <a:p>
            <a:endParaRPr lang="en-GB" dirty="0">
              <a:latin typeface="Aharoni" panose="02010803020104030203" pitchFamily="2" charset="-79"/>
              <a:cs typeface="Aharoni" panose="02010803020104030203" pitchFamily="2" charset="-79"/>
            </a:endParaRPr>
          </a:p>
          <a:p>
            <a:r>
              <a:rPr lang="en-GB" b="1" dirty="0">
                <a:latin typeface="Aharoni" panose="02010803020104030203" pitchFamily="2" charset="-79"/>
                <a:cs typeface="Aharoni" panose="02010803020104030203" pitchFamily="2" charset="-79"/>
                <a:hlinkClick r:id="rId9">
                  <a:extLst>
                    <a:ext uri="{A12FA001-AC4F-418D-AE19-62706E023703}">
                      <ahyp:hlinkClr xmlns:ahyp="http://schemas.microsoft.com/office/drawing/2018/hyperlinkcolor" val="tx"/>
                    </a:ext>
                  </a:extLst>
                </a:hlinkClick>
              </a:rPr>
              <a:t>Buana bunny’s worry story</a:t>
            </a:r>
            <a:endParaRPr lang="en-GB" b="1" dirty="0">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037068AE-B415-4C20-87AD-51D124ED4DBD}"/>
              </a:ext>
            </a:extLst>
          </p:cNvPr>
          <p:cNvSpPr txBox="1"/>
          <p:nvPr/>
        </p:nvSpPr>
        <p:spPr>
          <a:xfrm>
            <a:off x="0" y="84471"/>
            <a:ext cx="10131816" cy="52322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800" dirty="0">
                <a:latin typeface="Aharoni" panose="02010803020104030203" pitchFamily="2" charset="-79"/>
                <a:cs typeface="Aharoni" panose="02010803020104030203" pitchFamily="2" charset="-79"/>
              </a:rPr>
              <a:t>Getting information, advice and guidance</a:t>
            </a:r>
          </a:p>
        </p:txBody>
      </p:sp>
      <p:pic>
        <p:nvPicPr>
          <p:cNvPr id="8" name="Picture 7">
            <a:hlinkClick r:id="rId10"/>
            <a:extLst>
              <a:ext uri="{FF2B5EF4-FFF2-40B4-BE49-F238E27FC236}">
                <a16:creationId xmlns:a16="http://schemas.microsoft.com/office/drawing/2014/main" id="{4ADF7207-5C69-444A-8F44-76B3CA36E0D3}"/>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0255624" y="98967"/>
            <a:ext cx="1936376" cy="2271699"/>
          </a:xfrm>
          <a:prstGeom prst="rect">
            <a:avLst/>
          </a:prstGeom>
        </p:spPr>
      </p:pic>
      <p:pic>
        <p:nvPicPr>
          <p:cNvPr id="12" name="Audio 11" descr="Play audio button">
            <a:hlinkClick r:id="" action="ppaction://media"/>
            <a:extLst>
              <a:ext uri="{FF2B5EF4-FFF2-40B4-BE49-F238E27FC236}">
                <a16:creationId xmlns:a16="http://schemas.microsoft.com/office/drawing/2014/main" id="{AC99AC20-6358-45E3-916D-AA5B9F713D6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75129690"/>
      </p:ext>
    </p:extLst>
  </p:cSld>
  <p:clrMapOvr>
    <a:masterClrMapping/>
  </p:clrMapOvr>
  <mc:AlternateContent xmlns:mc="http://schemas.openxmlformats.org/markup-compatibility/2006" xmlns:p14="http://schemas.microsoft.com/office/powerpoint/2010/main">
    <mc:Choice Requires="p14">
      <p:transition spd="slow" p14:dur="2000" advTm="22078"/>
    </mc:Choice>
    <mc:Fallback xmlns="">
      <p:transition spd="slow" advTm="2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FC8B15-0867-4626-96E4-F4F5A665432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Group Agreement:</a:t>
            </a:r>
            <a:br>
              <a:rPr lang="en-US" dirty="0"/>
            </a:br>
            <a:endParaRPr lang="en-GB" dirty="0"/>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593196" y="584730"/>
            <a:ext cx="10312400" cy="608132"/>
          </a:xfrm>
        </p:spPr>
        <p:txBody>
          <a:bodyPr>
            <a:normAutofit lnSpcReduction="10000"/>
          </a:bodyPr>
          <a:lstStyle/>
          <a:p>
            <a:r>
              <a:rPr lang="en-US" dirty="0"/>
              <a:t>Group Agreement:</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p:txBody>
          <a:bodyPr/>
          <a:lstStyle/>
          <a:p>
            <a:pPr>
              <a:lnSpc>
                <a:spcPct val="100000"/>
              </a:lnSpc>
              <a:spcBef>
                <a:spcPts val="0"/>
              </a:spcBef>
              <a:buClr>
                <a:srgbClr val="0070C0"/>
              </a:buClr>
            </a:pPr>
            <a:r>
              <a:rPr lang="en-GB" dirty="0">
                <a:solidFill>
                  <a:srgbClr val="002060"/>
                </a:solidFill>
                <a:latin typeface="Open Sans" panose="020B0606030504020204" pitchFamily="34" charset="0"/>
                <a:ea typeface="Open Sans" panose="020B0606030504020204" pitchFamily="34" charset="0"/>
                <a:cs typeface="Open Sans" panose="020B0606030504020204" pitchFamily="34" charset="0"/>
              </a:rPr>
              <a:t>Use of personal material/views – share with care (including the webinar message board)</a:t>
            </a:r>
          </a:p>
          <a:p>
            <a:pPr>
              <a:lnSpc>
                <a:spcPct val="100000"/>
              </a:lnSpc>
              <a:spcBef>
                <a:spcPts val="0"/>
              </a:spcBef>
              <a:buClr>
                <a:srgbClr val="0070C0"/>
              </a:buClr>
            </a:pPr>
            <a:endParaRPr lang="en-GB"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0"/>
              </a:spcBef>
              <a:buClr>
                <a:srgbClr val="0070C0"/>
              </a:buClr>
            </a:pPr>
            <a:r>
              <a:rPr lang="en-GB" dirty="0">
                <a:solidFill>
                  <a:srgbClr val="002060"/>
                </a:solidFill>
                <a:latin typeface="Open Sans" panose="020B0606030504020204" pitchFamily="34" charset="0"/>
                <a:ea typeface="Open Sans" panose="020B0606030504020204" pitchFamily="34" charset="0"/>
                <a:cs typeface="Open Sans" panose="020B0606030504020204" pitchFamily="34" charset="0"/>
              </a:rPr>
              <a:t>Confidentiality – you can take the learning out of the session but don’t take or record any personal-identifying information out of the session</a:t>
            </a:r>
          </a:p>
          <a:p>
            <a:pPr>
              <a:lnSpc>
                <a:spcPct val="100000"/>
              </a:lnSpc>
              <a:spcBef>
                <a:spcPts val="0"/>
              </a:spcBef>
              <a:buClr>
                <a:srgbClr val="0070C0"/>
              </a:buClr>
            </a:pPr>
            <a:endParaRPr lang="en-GB"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0"/>
              </a:spcBef>
              <a:buClr>
                <a:srgbClr val="0070C0"/>
              </a:buClr>
            </a:pPr>
            <a:r>
              <a:rPr lang="en-GB" dirty="0">
                <a:solidFill>
                  <a:srgbClr val="002060"/>
                </a:solidFill>
                <a:latin typeface="Open Sans" panose="020B0606030504020204" pitchFamily="34" charset="0"/>
                <a:ea typeface="Open Sans" panose="020B0606030504020204" pitchFamily="34" charset="0"/>
                <a:cs typeface="Open Sans" panose="020B0606030504020204" pitchFamily="34" charset="0"/>
              </a:rPr>
              <a:t>In order for this to be a safe space for us all to share our thoughts, opinions and experiences, it is important for us to respect and value difference and diversity in all of its forms</a:t>
            </a:r>
          </a:p>
          <a:p>
            <a:r>
              <a:rPr lang="en-GB" dirty="0"/>
              <a:t> </a:t>
            </a:r>
          </a:p>
          <a:p>
            <a:endParaRPr lang="en-US" dirty="0"/>
          </a:p>
        </p:txBody>
      </p:sp>
      <p:pic>
        <p:nvPicPr>
          <p:cNvPr id="4" name="Picture 3">
            <a:extLst>
              <a:ext uri="{FF2B5EF4-FFF2-40B4-BE49-F238E27FC236}">
                <a16:creationId xmlns:a16="http://schemas.microsoft.com/office/drawing/2014/main" id="{A2BEC738-C08C-4256-8430-DCDC69C4877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3033" y="4304650"/>
            <a:ext cx="1385889" cy="1385889"/>
          </a:xfrm>
          <a:prstGeom prst="rect">
            <a:avLst/>
          </a:prstGeom>
        </p:spPr>
      </p:pic>
      <p:pic>
        <p:nvPicPr>
          <p:cNvPr id="12" name="Audio 11">
            <a:hlinkClick r:id="" action="ppaction://media"/>
            <a:extLst>
              <a:ext uri="{FF2B5EF4-FFF2-40B4-BE49-F238E27FC236}">
                <a16:creationId xmlns:a16="http://schemas.microsoft.com/office/drawing/2014/main" id="{E5D49986-A6D6-471A-9C17-834B9ED38FF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0680442"/>
      </p:ext>
    </p:extLst>
  </p:cSld>
  <p:clrMapOvr>
    <a:masterClrMapping/>
  </p:clrMapOvr>
  <mc:AlternateContent xmlns:mc="http://schemas.openxmlformats.org/markup-compatibility/2006" xmlns:p14="http://schemas.microsoft.com/office/powerpoint/2010/main">
    <mc:Choice Requires="p14">
      <p:transition spd="slow" p14:dur="2000" advTm="16598"/>
    </mc:Choice>
    <mc:Fallback xmlns="">
      <p:transition spd="slow" advTm="16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E54E3A-6FE8-401B-BB98-B2263DCC9AE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Seeking additional or specialist support </a:t>
            </a:r>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p:txBody>
          <a:bodyPr/>
          <a:lstStyle/>
          <a:p>
            <a:r>
              <a:rPr lang="en-US" dirty="0"/>
              <a:t>Seeking additional or specialist support </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p:txBody>
          <a:bodyPr>
            <a:normAutofit fontScale="92500" lnSpcReduction="10000"/>
          </a:bodyPr>
          <a:lstStyle/>
          <a:p>
            <a:pPr>
              <a:lnSpc>
                <a:spcPct val="100000"/>
              </a:lnSpc>
              <a:spcBef>
                <a:spcPts val="0"/>
              </a:spcBef>
              <a:buClr>
                <a:srgbClr val="0070C0"/>
              </a:buClr>
            </a:pPr>
            <a:r>
              <a:rPr lang="en-GB" b="1" dirty="0">
                <a:latin typeface="Open Sans" panose="020B0606030504020204" pitchFamily="34" charset="0"/>
                <a:ea typeface="Open Sans" panose="020B0606030504020204" pitchFamily="34" charset="0"/>
                <a:cs typeface="Open Sans" panose="020B0606030504020204" pitchFamily="34" charset="0"/>
              </a:rPr>
              <a:t>Remember do the simple things first:</a:t>
            </a:r>
          </a:p>
          <a:p>
            <a:pPr marL="342900" indent="-342900">
              <a:lnSpc>
                <a:spcPct val="100000"/>
              </a:lnSpc>
              <a:spcBef>
                <a:spcPts val="0"/>
              </a:spcBef>
              <a:buClr>
                <a:srgbClr val="0070C0"/>
              </a:buClr>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Implement your whole setting approach:</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Include the family; try to ensure everyone works together</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Be aware of the groups of children and young people who are at more risk of struggling with their mental health</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Adhere to policies and procedures; equalities and safeguarding. Check your bias.</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All </a:t>
            </a:r>
            <a:r>
              <a:rPr lang="en-GB" b="1" dirty="0">
                <a:latin typeface="Open Sans" panose="020B0606030504020204"/>
              </a:rPr>
              <a:t>schools, and all parents/carers can access the Healthy Child Programme’s Just One Number team </a:t>
            </a:r>
            <a:r>
              <a:rPr lang="en-GB" dirty="0">
                <a:latin typeface="Open Sans" panose="020B0606030504020204"/>
              </a:rPr>
              <a:t>on 0300 300 0123 </a:t>
            </a:r>
            <a:endParaRPr lang="en-GB" dirty="0">
              <a:latin typeface="Open Sans" panose="020B0606030504020204"/>
              <a:ea typeface="Open Sans" panose="020B0606030504020204" pitchFamily="34" charset="0"/>
              <a:cs typeface="Open Sans" panose="020B0606030504020204" pitchFamily="34" charset="0"/>
            </a:endParaRP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Liaise with your SENDCO  and the school lead for Wellbeing and Mental Health; this may be your Mental Health Champion. </a:t>
            </a:r>
          </a:p>
          <a:p>
            <a:pPr marL="342900" indent="-342900">
              <a:lnSpc>
                <a:spcPct val="100000"/>
              </a:lnSpc>
              <a:spcBef>
                <a:spcPts val="0"/>
              </a:spcBef>
              <a:buClr>
                <a:srgbClr val="0070C0"/>
              </a:buClr>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If concerns persist refer to the </a:t>
            </a:r>
            <a:r>
              <a:rPr lang="en-GB" b="1" dirty="0">
                <a:latin typeface="Open Sans" panose="020B0606030504020204" pitchFamily="34" charset="0"/>
                <a:ea typeface="Open Sans" panose="020B0606030504020204" pitchFamily="34" charset="0"/>
                <a:cs typeface="Open Sans" panose="020B0606030504020204" pitchFamily="34" charset="0"/>
              </a:rPr>
              <a:t>Norfolk and Waveney Emotional Wellbeing and Mental Health Pathway. </a:t>
            </a:r>
            <a:r>
              <a:rPr lang="en-GB" dirty="0">
                <a:latin typeface="Open Sans" panose="020B0606030504020204" pitchFamily="34" charset="0"/>
                <a:ea typeface="Open Sans" panose="020B0606030504020204" pitchFamily="34" charset="0"/>
                <a:cs typeface="Open Sans" panose="020B0606030504020204" pitchFamily="34" charset="0"/>
              </a:rPr>
              <a:t>Click</a:t>
            </a:r>
            <a:r>
              <a:rPr lang="en-GB" dirty="0">
                <a:latin typeface="Open Sans" panose="020B0606030504020204" pitchFamily="34" charset="0"/>
                <a:ea typeface="Open Sans" panose="020B0606030504020204" pitchFamily="34" charset="0"/>
                <a:cs typeface="Open Sans" panose="020B0606030504020204" pitchFamily="34" charset="0"/>
                <a:hlinkClick r:id="rId5"/>
              </a:rPr>
              <a:t> </a:t>
            </a:r>
            <a:r>
              <a:rPr lang="en-GB" dirty="0">
                <a:latin typeface="Open Sans" panose="020B0606030504020204" pitchFamily="34" charset="0"/>
                <a:ea typeface="Open Sans" panose="020B0606030504020204" pitchFamily="34" charset="0"/>
                <a:cs typeface="Open Sans" panose="020B0606030504020204" pitchFamily="34" charset="0"/>
                <a:hlinkClick r:id="rId6"/>
              </a:rPr>
              <a:t>here</a:t>
            </a:r>
            <a:r>
              <a:rPr lang="en-GB" dirty="0">
                <a:latin typeface="Open Sans" panose="020B0606030504020204" pitchFamily="34" charset="0"/>
                <a:ea typeface="Open Sans" panose="020B0606030504020204" pitchFamily="34" charset="0"/>
                <a:cs typeface="Open Sans" panose="020B0606030504020204" pitchFamily="34" charset="0"/>
              </a:rPr>
              <a:t> to download.</a:t>
            </a:r>
          </a:p>
          <a:p>
            <a:endParaRPr lang="en-US" dirty="0"/>
          </a:p>
        </p:txBody>
      </p:sp>
      <p:pic>
        <p:nvPicPr>
          <p:cNvPr id="7" name="Audio 6" descr="Play audio button">
            <a:hlinkClick r:id="" action="ppaction://media"/>
            <a:extLst>
              <a:ext uri="{FF2B5EF4-FFF2-40B4-BE49-F238E27FC236}">
                <a16:creationId xmlns:a16="http://schemas.microsoft.com/office/drawing/2014/main" id="{2DC47FD2-7E54-484F-B055-0B7DF73276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79101499"/>
      </p:ext>
    </p:extLst>
  </p:cSld>
  <p:clrMapOvr>
    <a:masterClrMapping/>
  </p:clrMapOvr>
  <mc:AlternateContent xmlns:mc="http://schemas.openxmlformats.org/markup-compatibility/2006" xmlns:p14="http://schemas.microsoft.com/office/powerpoint/2010/main">
    <mc:Choice Requires="p14">
      <p:transition spd="slow" p14:dur="2000" advTm="35929"/>
    </mc:Choice>
    <mc:Fallback xmlns="">
      <p:transition spd="slow" advTm="3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279052-4F9F-4681-96E1-AF50C72859F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Additional or specialist support </a:t>
            </a:r>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p:txBody>
          <a:bodyPr/>
          <a:lstStyle/>
          <a:p>
            <a:r>
              <a:rPr lang="en-US" dirty="0"/>
              <a:t>Seeking additional or specialist support </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p:txBody>
          <a:bodyPr>
            <a:normAutofit/>
          </a:bodyPr>
          <a:lstStyle/>
          <a:p>
            <a:pPr>
              <a:lnSpc>
                <a:spcPct val="100000"/>
              </a:lnSpc>
              <a:spcBef>
                <a:spcPts val="0"/>
              </a:spcBef>
              <a:buClr>
                <a:srgbClr val="0070C0"/>
              </a:buClr>
            </a:pPr>
            <a:r>
              <a:rPr lang="en-GB" b="1" dirty="0">
                <a:latin typeface="Open Sans" panose="020B0606030504020204" pitchFamily="34" charset="0"/>
                <a:ea typeface="Open Sans" panose="020B0606030504020204" pitchFamily="34" charset="0"/>
                <a:cs typeface="Open Sans" panose="020B0606030504020204" pitchFamily="34" charset="0"/>
              </a:rPr>
              <a:t>Remember do the simple things first:</a:t>
            </a:r>
          </a:p>
          <a:p>
            <a:pPr>
              <a:lnSpc>
                <a:spcPct val="100000"/>
              </a:lnSpc>
              <a:spcBef>
                <a:spcPts val="0"/>
              </a:spcBef>
              <a:buClr>
                <a:srgbClr val="0070C0"/>
              </a:buClr>
            </a:pPr>
            <a:endParaRPr lang="en-GB" b="1" dirty="0">
              <a:latin typeface="Open Sans" panose="020B0606030504020204" pitchFamily="34" charset="0"/>
              <a:ea typeface="Open Sans" panose="020B0606030504020204" pitchFamily="34" charset="0"/>
              <a:cs typeface="Open Sans" panose="020B0606030504020204" pitchFamily="34" charset="0"/>
            </a:endParaRPr>
          </a:p>
          <a:p>
            <a:pPr lvl="0"/>
            <a:r>
              <a:rPr lang="en-GB" dirty="0"/>
              <a:t>Norfolk and Suffolk NHS Foundation Trust Wellbeing (IAPT) Service also provide a range of support for people with common mental health and emotional issues, such as low mood, depression or stress. Services are free and are available to people aged </a:t>
            </a:r>
            <a:r>
              <a:rPr lang="en-GB" b="1" dirty="0"/>
              <a:t>16 and over living in Norfolk &amp; Waveney. </a:t>
            </a:r>
            <a:r>
              <a:rPr lang="en-GB" dirty="0"/>
              <a:t>If you are aged 16 and over you can access support through your GP, or you can </a:t>
            </a:r>
            <a:r>
              <a:rPr lang="en-GB" u="sng" dirty="0">
                <a:hlinkClick r:id="rId3"/>
              </a:rPr>
              <a:t>self-refer using the form</a:t>
            </a:r>
            <a:r>
              <a:rPr lang="en-GB" dirty="0"/>
              <a:t> on this website, or by calling </a:t>
            </a:r>
            <a:r>
              <a:rPr lang="en-GB" b="1" dirty="0"/>
              <a:t>0300 123 1503 - </a:t>
            </a:r>
            <a:r>
              <a:rPr lang="en-GB" dirty="0"/>
              <a:t>lines open 9am-5pm</a:t>
            </a:r>
          </a:p>
          <a:p>
            <a:pPr lvl="0"/>
            <a:r>
              <a:rPr lang="en-GB" dirty="0"/>
              <a:t>Norfolk and Suffolk NHS Foundation Trust Wellbeing Service have also developed a range of resources to support people </a:t>
            </a:r>
            <a:r>
              <a:rPr lang="en-US" dirty="0"/>
              <a:t>through the Coronavirus pandemic available at: </a:t>
            </a:r>
            <a:r>
              <a:rPr lang="en-GB" u="sng" dirty="0">
                <a:hlinkClick r:id="rId4"/>
              </a:rPr>
              <a:t>https://www.wellbeingnands.co.uk/norfolk/</a:t>
            </a:r>
            <a:r>
              <a:rPr lang="en-GB" dirty="0"/>
              <a:t> </a:t>
            </a:r>
          </a:p>
          <a:p>
            <a:pPr marL="342900" indent="-342900">
              <a:lnSpc>
                <a:spcPct val="100000"/>
              </a:lnSpc>
              <a:spcBef>
                <a:spcPts val="0"/>
              </a:spcBef>
              <a:buClr>
                <a:srgbClr val="0070C0"/>
              </a:buClr>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3924974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6011F0-AEFF-4FCC-88AB-63D2A03122B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Anna Freud 5 Steps to Mental Health and Wellbeing Interactive Framework </a:t>
            </a:r>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p:txBody>
          <a:bodyPr>
            <a:normAutofit fontScale="92500" lnSpcReduction="10000"/>
          </a:bodyPr>
          <a:lstStyle/>
          <a:p>
            <a:r>
              <a:rPr lang="en-US" dirty="0"/>
              <a:t>Anna Freud 5 Steps to Mental Health and Wellbeing Interactive Framework </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a:xfrm>
            <a:off x="593725" y="1651000"/>
            <a:ext cx="5956704" cy="3581400"/>
          </a:xfrm>
        </p:spPr>
        <p:txBody>
          <a:bodyPr>
            <a:normAutofit fontScale="92500" lnSpcReduction="10000"/>
          </a:bodyPr>
          <a:lstStyle/>
          <a:p>
            <a:pPr>
              <a:lnSpc>
                <a:spcPct val="110000"/>
              </a:lnSpc>
              <a:spcBef>
                <a:spcPts val="0"/>
              </a:spcBef>
              <a:buClr>
                <a:srgbClr val="0070C0"/>
              </a:buClr>
            </a:pPr>
            <a:r>
              <a:rPr lang="en-US" sz="2400" dirty="0">
                <a:solidFill>
                  <a:srgbClr val="002060"/>
                </a:solidFill>
                <a:latin typeface="Open"/>
                <a:ea typeface="Verdana"/>
                <a:cs typeface="Verdana"/>
              </a:rPr>
              <a:t>The 5 Steps Framework was developed by mental health experts and teachers, for teachers.</a:t>
            </a:r>
          </a:p>
          <a:p>
            <a:pPr>
              <a:lnSpc>
                <a:spcPct val="110000"/>
              </a:lnSpc>
              <a:spcBef>
                <a:spcPts val="0"/>
              </a:spcBef>
              <a:buClr>
                <a:srgbClr val="0070C0"/>
              </a:buClr>
            </a:pPr>
            <a:endParaRPr lang="en-GB" sz="2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0"/>
              </a:spcBef>
            </a:pPr>
            <a:r>
              <a:rPr lang="en-US" sz="2400" dirty="0">
                <a:solidFill>
                  <a:srgbClr val="002060"/>
                </a:solidFill>
                <a:latin typeface="Open"/>
                <a:ea typeface="Verdana"/>
                <a:cs typeface="Verdana"/>
              </a:rPr>
              <a:t>By </a:t>
            </a:r>
            <a:r>
              <a:rPr lang="en-US" sz="2400" dirty="0">
                <a:solidFill>
                  <a:srgbClr val="002060"/>
                </a:solidFill>
                <a:latin typeface="Open"/>
                <a:ea typeface="Verdana"/>
                <a:cs typeface="Verdana"/>
                <a:hlinkClick r:id="rId5" tooltip="Login">
                  <a:extLst>
                    <a:ext uri="{A12FA001-AC4F-418D-AE19-62706E023703}">
                      <ahyp:hlinkClr xmlns:ahyp="http://schemas.microsoft.com/office/drawing/2018/hyperlinkcolor" val="tx"/>
                    </a:ext>
                  </a:extLst>
                </a:hlinkClick>
              </a:rPr>
              <a:t>registering</a:t>
            </a:r>
            <a:r>
              <a:rPr lang="en-US" sz="2400" dirty="0">
                <a:solidFill>
                  <a:srgbClr val="002060"/>
                </a:solidFill>
                <a:latin typeface="Open"/>
                <a:ea typeface="Verdana"/>
                <a:cs typeface="Verdana"/>
              </a:rPr>
              <a:t>, you can move through the steps at your own pace and </a:t>
            </a:r>
          </a:p>
          <a:p>
            <a:pPr marL="342900" indent="-342900">
              <a:lnSpc>
                <a:spcPct val="110000"/>
              </a:lnSpc>
              <a:spcBef>
                <a:spcPts val="0"/>
              </a:spcBef>
              <a:buFont typeface="Arial" panose="020B0604020202020204" pitchFamily="34" charset="0"/>
              <a:buChar char="•"/>
            </a:pPr>
            <a:r>
              <a:rPr lang="en-US" sz="2400" dirty="0">
                <a:solidFill>
                  <a:srgbClr val="002060"/>
                </a:solidFill>
                <a:latin typeface="Open"/>
                <a:ea typeface="Verdana"/>
                <a:cs typeface="Verdana"/>
              </a:rPr>
              <a:t>Update a </a:t>
            </a:r>
            <a:r>
              <a:rPr lang="en-US" sz="2400" dirty="0" err="1">
                <a:solidFill>
                  <a:srgbClr val="002060"/>
                </a:solidFill>
                <a:latin typeface="Open"/>
                <a:ea typeface="Verdana"/>
                <a:cs typeface="Verdana"/>
              </a:rPr>
              <a:t>personalised</a:t>
            </a:r>
            <a:r>
              <a:rPr lang="en-US" sz="2400" dirty="0">
                <a:solidFill>
                  <a:srgbClr val="002060"/>
                </a:solidFill>
                <a:latin typeface="Open"/>
                <a:ea typeface="Verdana"/>
                <a:cs typeface="Verdana"/>
              </a:rPr>
              <a:t> action plan that can be regularly reviewed.</a:t>
            </a:r>
          </a:p>
          <a:p>
            <a:pPr marL="342900" indent="-342900">
              <a:lnSpc>
                <a:spcPct val="110000"/>
              </a:lnSpc>
              <a:spcBef>
                <a:spcPts val="0"/>
              </a:spcBef>
              <a:buFont typeface="Arial" panose="020B0604020202020204" pitchFamily="34" charset="0"/>
              <a:buChar char="•"/>
            </a:pPr>
            <a:r>
              <a:rPr lang="en-US" sz="2400" dirty="0">
                <a:solidFill>
                  <a:srgbClr val="002060"/>
                </a:solidFill>
                <a:latin typeface="Open"/>
                <a:ea typeface="Verdana"/>
                <a:cs typeface="Verdana"/>
              </a:rPr>
              <a:t>Access resources, guidance and examples of good practice.</a:t>
            </a:r>
          </a:p>
          <a:p>
            <a:r>
              <a:rPr lang="en-GB" dirty="0"/>
              <a:t> </a:t>
            </a:r>
          </a:p>
          <a:p>
            <a:endParaRPr lang="en-US" dirty="0"/>
          </a:p>
        </p:txBody>
      </p:sp>
      <p:pic>
        <p:nvPicPr>
          <p:cNvPr id="5" name="Picture 2">
            <a:extLst>
              <a:ext uri="{FF2B5EF4-FFF2-40B4-BE49-F238E27FC236}">
                <a16:creationId xmlns:a16="http://schemas.microsoft.com/office/drawing/2014/main" id="{341F8B74-E2E4-4A67-B38B-FB2A083F7B3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783638" y="2251083"/>
            <a:ext cx="4814637" cy="1555931"/>
          </a:xfrm>
          <a:prstGeom prst="rect">
            <a:avLst/>
          </a:prstGeom>
        </p:spPr>
      </p:pic>
      <p:sp>
        <p:nvSpPr>
          <p:cNvPr id="6" name="Rectangle 5">
            <a:extLst>
              <a:ext uri="{FF2B5EF4-FFF2-40B4-BE49-F238E27FC236}">
                <a16:creationId xmlns:a16="http://schemas.microsoft.com/office/drawing/2014/main" id="{2493C145-0FF0-4951-80BA-5659B7624D22}"/>
              </a:ext>
            </a:extLst>
          </p:cNvPr>
          <p:cNvSpPr/>
          <p:nvPr/>
        </p:nvSpPr>
        <p:spPr>
          <a:xfrm>
            <a:off x="5079952" y="4811669"/>
            <a:ext cx="6518323" cy="400110"/>
          </a:xfrm>
          <a:prstGeom prst="rect">
            <a:avLst/>
          </a:prstGeom>
        </p:spPr>
        <p:txBody>
          <a:bodyPr wrap="none">
            <a:spAutoFit/>
          </a:bodyPr>
          <a:lstStyle/>
          <a:p>
            <a:r>
              <a:rPr lang="en-GB" sz="2000" dirty="0">
                <a:latin typeface="Arial" panose="020B0604020202020204" pitchFamily="34" charset="0"/>
                <a:cs typeface="Arial" panose="020B0604020202020204" pitchFamily="34" charset="0"/>
                <a:hlinkClick r:id="rId7"/>
              </a:rPr>
              <a:t>5 Steps to Mental Health and Wellbeing (annafreud.org)</a:t>
            </a:r>
            <a:endParaRPr lang="en-GB" sz="2000" dirty="0">
              <a:latin typeface="Arial" panose="020B0604020202020204" pitchFamily="34" charset="0"/>
              <a:cs typeface="Arial" panose="020B0604020202020204" pitchFamily="34" charset="0"/>
            </a:endParaRPr>
          </a:p>
        </p:txBody>
      </p:sp>
      <p:pic>
        <p:nvPicPr>
          <p:cNvPr id="4" name="Audio 3" descr="Play audio button">
            <a:hlinkClick r:id="" action="ppaction://media"/>
            <a:extLst>
              <a:ext uri="{FF2B5EF4-FFF2-40B4-BE49-F238E27FC236}">
                <a16:creationId xmlns:a16="http://schemas.microsoft.com/office/drawing/2014/main" id="{64A79DEF-F6EA-424B-8D5F-E23D197BAA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0496931"/>
      </p:ext>
    </p:extLst>
  </p:cSld>
  <p:clrMapOvr>
    <a:masterClrMapping/>
  </p:clrMapOvr>
  <mc:AlternateContent xmlns:mc="http://schemas.openxmlformats.org/markup-compatibility/2006" xmlns:p14="http://schemas.microsoft.com/office/powerpoint/2010/main">
    <mc:Choice Requires="p14">
      <p:transition spd="slow" p14:dur="2000" advTm="36854"/>
    </mc:Choice>
    <mc:Fallback xmlns="">
      <p:transition spd="slow" advTm="36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0612A2-D90C-498D-BBDF-E83E5C6263E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Looking after our own wellbeing </a:t>
            </a:r>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593196" y="584729"/>
            <a:ext cx="10312400" cy="495323"/>
          </a:xfrm>
        </p:spPr>
        <p:txBody>
          <a:bodyPr>
            <a:noAutofit/>
          </a:bodyPr>
          <a:lstStyle/>
          <a:p>
            <a:r>
              <a:rPr lang="en-US" dirty="0"/>
              <a:t>Looking after our own wellbeing </a:t>
            </a:r>
          </a:p>
        </p:txBody>
      </p:sp>
      <p:sp>
        <p:nvSpPr>
          <p:cNvPr id="3" name="Text Placeholder 2">
            <a:extLst>
              <a:ext uri="{FF2B5EF4-FFF2-40B4-BE49-F238E27FC236}">
                <a16:creationId xmlns:a16="http://schemas.microsoft.com/office/drawing/2014/main" id="{D7270899-7577-7946-8C11-D00894087C66}"/>
              </a:ext>
            </a:extLst>
          </p:cNvPr>
          <p:cNvSpPr>
            <a:spLocks noGrp="1"/>
          </p:cNvSpPr>
          <p:nvPr>
            <p:ph type="body" sz="quarter" idx="11"/>
          </p:nvPr>
        </p:nvSpPr>
        <p:spPr>
          <a:xfrm>
            <a:off x="593725" y="1651000"/>
            <a:ext cx="5874854" cy="3581400"/>
          </a:xfrm>
        </p:spPr>
        <p:txBody>
          <a:bodyPr/>
          <a:lstStyle/>
          <a:p>
            <a:r>
              <a:rPr lang="en-GB" dirty="0"/>
              <a:t> </a:t>
            </a:r>
          </a:p>
          <a:p>
            <a:endParaRPr lang="en-US" dirty="0"/>
          </a:p>
        </p:txBody>
      </p:sp>
      <p:sp>
        <p:nvSpPr>
          <p:cNvPr id="7" name="Text Placeholder 2">
            <a:extLst>
              <a:ext uri="{FF2B5EF4-FFF2-40B4-BE49-F238E27FC236}">
                <a16:creationId xmlns:a16="http://schemas.microsoft.com/office/drawing/2014/main" id="{C157CFD6-002B-4A9A-9930-4FD0C16EB344}"/>
              </a:ext>
            </a:extLst>
          </p:cNvPr>
          <p:cNvSpPr txBox="1">
            <a:spLocks/>
          </p:cNvSpPr>
          <p:nvPr/>
        </p:nvSpPr>
        <p:spPr>
          <a:xfrm>
            <a:off x="746125" y="1803400"/>
            <a:ext cx="5925930" cy="3581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D2A5A"/>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1D2A5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t>Looking after our own wellbeing is of vital importance in looking after the wellbeing of others.</a:t>
            </a:r>
          </a:p>
          <a:p>
            <a:endParaRPr lang="en-GB" sz="2800" dirty="0"/>
          </a:p>
          <a:p>
            <a:endParaRPr lang="en-GB" dirty="0"/>
          </a:p>
          <a:p>
            <a:endParaRPr lang="en-US" dirty="0"/>
          </a:p>
        </p:txBody>
      </p:sp>
      <p:pic>
        <p:nvPicPr>
          <p:cNvPr id="4" name="Picture 3">
            <a:extLst>
              <a:ext uri="{FF2B5EF4-FFF2-40B4-BE49-F238E27FC236}">
                <a16:creationId xmlns:a16="http://schemas.microsoft.com/office/drawing/2014/main" id="{54A69966-4944-40CB-B663-7E0B707AB97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75531" y="2204672"/>
            <a:ext cx="4285146" cy="2448655"/>
          </a:xfrm>
          <a:prstGeom prst="rect">
            <a:avLst/>
          </a:prstGeom>
        </p:spPr>
      </p:pic>
      <p:pic>
        <p:nvPicPr>
          <p:cNvPr id="15" name="Audio 14" descr="Play audio button">
            <a:hlinkClick r:id="" action="ppaction://media"/>
            <a:extLst>
              <a:ext uri="{FF2B5EF4-FFF2-40B4-BE49-F238E27FC236}">
                <a16:creationId xmlns:a16="http://schemas.microsoft.com/office/drawing/2014/main" id="{F71FEDEE-A916-4A0E-A4E6-13905C6B6E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6914838"/>
      </p:ext>
    </p:extLst>
  </p:cSld>
  <p:clrMapOvr>
    <a:masterClrMapping/>
  </p:clrMapOvr>
  <mc:AlternateContent xmlns:mc="http://schemas.openxmlformats.org/markup-compatibility/2006" xmlns:p14="http://schemas.microsoft.com/office/powerpoint/2010/main">
    <mc:Choice Requires="p14">
      <p:transition spd="slow" p14:dur="2000" advTm="43971"/>
    </mc:Choice>
    <mc:Fallback xmlns="">
      <p:transition spd="slow" advTm="43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A6E11-414E-4BD6-9105-CB7ECDF58C5E}"/>
              </a:ext>
              <a:ext uri="{C183D7F6-B498-43B3-948B-1728B52AA6E4}">
                <adec:decorative xmlns:adec="http://schemas.microsoft.com/office/drawing/2017/decorative" val="0"/>
              </a:ext>
            </a:extLst>
          </p:cNvPr>
          <p:cNvSpPr>
            <a:spLocks noGrp="1"/>
          </p:cNvSpPr>
          <p:nvPr>
            <p:ph type="title"/>
          </p:nvPr>
        </p:nvSpPr>
        <p:spPr>
          <a:xfrm>
            <a:off x="1507066" y="1163782"/>
            <a:ext cx="7962053" cy="3289885"/>
          </a:xfrm>
        </p:spPr>
        <p:txBody>
          <a:bodyPr vert="horz" lIns="91440" tIns="45720" rIns="91440" bIns="45720" rtlCol="0" anchor="b">
            <a:normAutofit fontScale="90000"/>
          </a:bodyPr>
          <a:lstStyle/>
          <a:p>
            <a:r>
              <a:rPr lang="en-GB" dirty="0">
                <a:solidFill>
                  <a:srgbClr val="002060"/>
                </a:solidFill>
              </a:rPr>
              <a:t>What is the key message you will take away from today?</a:t>
            </a:r>
            <a:br>
              <a:rPr lang="en-GB" dirty="0">
                <a:solidFill>
                  <a:srgbClr val="002060"/>
                </a:solidFill>
              </a:rPr>
            </a:br>
            <a:r>
              <a:rPr lang="en-GB" dirty="0">
                <a:solidFill>
                  <a:srgbClr val="002060"/>
                </a:solidFill>
              </a:rPr>
              <a:t>What have you identified as your next step as a result of this session?</a:t>
            </a:r>
            <a:br>
              <a:rPr lang="en-GB" dirty="0">
                <a:solidFill>
                  <a:srgbClr val="002060"/>
                </a:solidFill>
              </a:rPr>
            </a:br>
            <a:br>
              <a:rPr lang="en-GB" dirty="0">
                <a:solidFill>
                  <a:srgbClr val="002060"/>
                </a:solidFill>
              </a:rPr>
            </a:br>
            <a:endParaRPr lang="en-GB" dirty="0">
              <a:solidFill>
                <a:srgbClr val="002060"/>
              </a:solidFill>
            </a:endParaRPr>
          </a:p>
        </p:txBody>
      </p:sp>
      <p:sp>
        <p:nvSpPr>
          <p:cNvPr id="5" name="Title 1">
            <a:extLst>
              <a:ext uri="{FF2B5EF4-FFF2-40B4-BE49-F238E27FC236}">
                <a16:creationId xmlns:a16="http://schemas.microsoft.com/office/drawing/2014/main" id="{ABB362E7-04A2-4850-AE78-DD69648DCD2B}"/>
              </a:ext>
            </a:extLst>
          </p:cNvPr>
          <p:cNvSpPr txBox="1">
            <a:spLocks/>
          </p:cNvSpPr>
          <p:nvPr/>
        </p:nvSpPr>
        <p:spPr>
          <a:xfrm>
            <a:off x="678425" y="-1445343"/>
            <a:ext cx="8241614" cy="10568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Next steps </a:t>
            </a:r>
          </a:p>
        </p:txBody>
      </p:sp>
      <p:pic>
        <p:nvPicPr>
          <p:cNvPr id="7170" name="Picture 2">
            <a:extLst>
              <a:ext uri="{FF2B5EF4-FFF2-40B4-BE49-F238E27FC236}">
                <a16:creationId xmlns:a16="http://schemas.microsoft.com/office/drawing/2014/main" id="{ADA681F7-6BAE-4F9E-A33C-C6B847920DE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69527" y="4453667"/>
            <a:ext cx="3280613" cy="21830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564645D-38CB-4809-BDDD-6B18A45BD4E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4251" y="364860"/>
            <a:ext cx="1385889" cy="1385889"/>
          </a:xfrm>
          <a:prstGeom prst="rect">
            <a:avLst/>
          </a:prstGeom>
        </p:spPr>
      </p:pic>
      <p:pic>
        <p:nvPicPr>
          <p:cNvPr id="4" name="Audio 3" descr="Play audio button">
            <a:hlinkClick r:id="" action="ppaction://media"/>
            <a:extLst>
              <a:ext uri="{FF2B5EF4-FFF2-40B4-BE49-F238E27FC236}">
                <a16:creationId xmlns:a16="http://schemas.microsoft.com/office/drawing/2014/main" id="{8B27BA6A-3F93-45B9-983D-62B5DF9522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3067144"/>
      </p:ext>
    </p:extLst>
  </p:cSld>
  <p:clrMapOvr>
    <a:masterClrMapping/>
  </p:clrMapOvr>
  <mc:AlternateContent xmlns:mc="http://schemas.openxmlformats.org/markup-compatibility/2006" xmlns:p14="http://schemas.microsoft.com/office/powerpoint/2010/main">
    <mc:Choice Requires="p14">
      <p:transition spd="slow" p14:dur="2000" advTm="40789"/>
    </mc:Choice>
    <mc:Fallback xmlns="">
      <p:transition spd="slow" advTm="40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FD469D-D30C-4E08-83DA-6E746A86626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Views of young people</a:t>
            </a:r>
            <a:br>
              <a:rPr lang="en-GB" dirty="0"/>
            </a:br>
            <a:endParaRPr lang="en-GB" dirty="0"/>
          </a:p>
        </p:txBody>
      </p:sp>
      <p:sp>
        <p:nvSpPr>
          <p:cNvPr id="2" name="Text Placeholder 1">
            <a:extLst>
              <a:ext uri="{FF2B5EF4-FFF2-40B4-BE49-F238E27FC236}">
                <a16:creationId xmlns:a16="http://schemas.microsoft.com/office/drawing/2014/main" id="{EE32B234-E8BF-4FDD-924F-E71BA31A21DF}"/>
              </a:ext>
            </a:extLst>
          </p:cNvPr>
          <p:cNvSpPr>
            <a:spLocks noGrp="1"/>
          </p:cNvSpPr>
          <p:nvPr>
            <p:ph type="body" sz="quarter" idx="10"/>
          </p:nvPr>
        </p:nvSpPr>
        <p:spPr/>
        <p:txBody>
          <a:bodyPr>
            <a:normAutofit/>
          </a:bodyPr>
          <a:lstStyle/>
          <a:p>
            <a:r>
              <a:rPr lang="en-GB" dirty="0"/>
              <a:t>Views of young people</a:t>
            </a:r>
          </a:p>
        </p:txBody>
      </p:sp>
      <p:sp>
        <p:nvSpPr>
          <p:cNvPr id="7" name="Text Placeholder 2">
            <a:extLst>
              <a:ext uri="{FF2B5EF4-FFF2-40B4-BE49-F238E27FC236}">
                <a16:creationId xmlns:a16="http://schemas.microsoft.com/office/drawing/2014/main" id="{6F566A8B-8D85-48E1-9DCA-5811D08D739C}"/>
              </a:ext>
            </a:extLst>
          </p:cNvPr>
          <p:cNvSpPr>
            <a:spLocks noGrp="1"/>
          </p:cNvSpPr>
          <p:nvPr>
            <p:ph type="body" sz="quarter" idx="11"/>
          </p:nvPr>
        </p:nvSpPr>
        <p:spPr>
          <a:xfrm>
            <a:off x="593725" y="1651000"/>
            <a:ext cx="6488393" cy="3581400"/>
          </a:xfrm>
        </p:spPr>
        <p:txBody>
          <a:bodyPr>
            <a:normAutofit fontScale="92500" lnSpcReduction="20000"/>
          </a:bodyPr>
          <a:lstStyle/>
          <a:p>
            <a:pPr marL="0" indent="0">
              <a:lnSpc>
                <a:spcPct val="100000"/>
              </a:lnSpc>
              <a:spcBef>
                <a:spcPts val="0"/>
              </a:spcBef>
              <a:buClr>
                <a:srgbClr val="0070C0"/>
              </a:buClr>
              <a:buNone/>
            </a:pPr>
            <a:r>
              <a:rPr lang="en-GB" sz="2600" dirty="0">
                <a:solidFill>
                  <a:srgbClr val="002060"/>
                </a:solidFill>
                <a:ea typeface="Open Sans" panose="020B0606030504020204" pitchFamily="34" charset="0"/>
              </a:rPr>
              <a:t>Schools are important places </a:t>
            </a:r>
          </a:p>
          <a:p>
            <a:pPr>
              <a:lnSpc>
                <a:spcPct val="100000"/>
              </a:lnSpc>
              <a:spcBef>
                <a:spcPts val="0"/>
              </a:spcBef>
              <a:buClr>
                <a:srgbClr val="0070C0"/>
              </a:buClr>
              <a:buFont typeface="Arial" panose="020B0604020202020204" pitchFamily="34" charset="0"/>
              <a:buChar char="•"/>
            </a:pPr>
            <a:r>
              <a:rPr lang="en-GB" sz="2600" dirty="0">
                <a:solidFill>
                  <a:srgbClr val="002060"/>
                </a:solidFill>
                <a:ea typeface="Open Sans" panose="020B0606030504020204" pitchFamily="34" charset="0"/>
              </a:rPr>
              <a:t>To talk about mental health</a:t>
            </a:r>
          </a:p>
          <a:p>
            <a:pPr>
              <a:lnSpc>
                <a:spcPct val="100000"/>
              </a:lnSpc>
              <a:spcBef>
                <a:spcPts val="0"/>
              </a:spcBef>
              <a:buClr>
                <a:srgbClr val="0070C0"/>
              </a:buClr>
              <a:buFont typeface="Arial" panose="020B0604020202020204" pitchFamily="34" charset="0"/>
              <a:buChar char="•"/>
            </a:pPr>
            <a:r>
              <a:rPr lang="en-GB" sz="2600" dirty="0">
                <a:solidFill>
                  <a:srgbClr val="002060"/>
                </a:solidFill>
                <a:ea typeface="Open Sans" panose="020B0606030504020204" pitchFamily="34" charset="0"/>
              </a:rPr>
              <a:t>To seek support for themselves and their friends </a:t>
            </a:r>
          </a:p>
          <a:p>
            <a:pPr marL="0" indent="0">
              <a:lnSpc>
                <a:spcPct val="100000"/>
              </a:lnSpc>
              <a:spcBef>
                <a:spcPts val="0"/>
              </a:spcBef>
              <a:buClr>
                <a:srgbClr val="0070C0"/>
              </a:buClr>
              <a:buNone/>
            </a:pPr>
            <a:r>
              <a:rPr lang="en-GB" sz="2600" dirty="0">
                <a:solidFill>
                  <a:srgbClr val="002060"/>
                </a:solidFill>
                <a:ea typeface="Open Sans" panose="020B0606030504020204" pitchFamily="34" charset="0"/>
              </a:rPr>
              <a:t>The most important topics to lean about should be </a:t>
            </a:r>
          </a:p>
          <a:p>
            <a:pPr>
              <a:lnSpc>
                <a:spcPct val="100000"/>
              </a:lnSpc>
              <a:spcBef>
                <a:spcPts val="0"/>
              </a:spcBef>
              <a:buClr>
                <a:srgbClr val="0070C0"/>
              </a:buClr>
              <a:buFont typeface="Arial" panose="020B0604020202020204" pitchFamily="34" charset="0"/>
              <a:buChar char="•"/>
            </a:pPr>
            <a:r>
              <a:rPr lang="en-GB" sz="2600" dirty="0">
                <a:solidFill>
                  <a:srgbClr val="002060"/>
                </a:solidFill>
                <a:ea typeface="Open Sans" panose="020B0606030504020204" pitchFamily="34" charset="0"/>
              </a:rPr>
              <a:t>Depression and anxiety </a:t>
            </a:r>
          </a:p>
          <a:p>
            <a:pPr>
              <a:lnSpc>
                <a:spcPct val="100000"/>
              </a:lnSpc>
              <a:spcBef>
                <a:spcPts val="0"/>
              </a:spcBef>
              <a:buClr>
                <a:srgbClr val="0070C0"/>
              </a:buClr>
              <a:buFont typeface="Arial" panose="020B0604020202020204" pitchFamily="34" charset="0"/>
              <a:buChar char="•"/>
            </a:pPr>
            <a:r>
              <a:rPr lang="en-GB" sz="2600" dirty="0">
                <a:solidFill>
                  <a:srgbClr val="002060"/>
                </a:solidFill>
                <a:ea typeface="Open Sans" panose="020B0606030504020204" pitchFamily="34" charset="0"/>
              </a:rPr>
              <a:t>Body image </a:t>
            </a:r>
          </a:p>
          <a:p>
            <a:pPr>
              <a:lnSpc>
                <a:spcPct val="100000"/>
              </a:lnSpc>
              <a:spcBef>
                <a:spcPts val="0"/>
              </a:spcBef>
              <a:buClr>
                <a:srgbClr val="0070C0"/>
              </a:buClr>
              <a:buFont typeface="Arial" panose="020B0604020202020204" pitchFamily="34" charset="0"/>
              <a:buChar char="•"/>
            </a:pPr>
            <a:r>
              <a:rPr lang="en-GB" sz="2600" dirty="0">
                <a:solidFill>
                  <a:srgbClr val="002060"/>
                </a:solidFill>
                <a:ea typeface="Open Sans" panose="020B0606030504020204" pitchFamily="34" charset="0"/>
              </a:rPr>
              <a:t>Identity </a:t>
            </a:r>
          </a:p>
          <a:p>
            <a:pPr>
              <a:lnSpc>
                <a:spcPct val="100000"/>
              </a:lnSpc>
              <a:spcBef>
                <a:spcPts val="0"/>
              </a:spcBef>
              <a:buClr>
                <a:srgbClr val="0070C0"/>
              </a:buClr>
            </a:pPr>
            <a:endParaRPr lang="en-GB"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dirty="0"/>
              <a:t> </a:t>
            </a:r>
          </a:p>
          <a:p>
            <a:endParaRPr lang="en-US" dirty="0"/>
          </a:p>
        </p:txBody>
      </p:sp>
      <p:pic>
        <p:nvPicPr>
          <p:cNvPr id="3" name="Picture 2" descr="Front page of a report about pupil voice from Anna Freud ">
            <a:extLst>
              <a:ext uri="{FF2B5EF4-FFF2-40B4-BE49-F238E27FC236}">
                <a16:creationId xmlns:a16="http://schemas.microsoft.com/office/drawing/2014/main" id="{FC615FBA-7F14-43E4-8AFA-4D27E4FB801D}"/>
              </a:ext>
            </a:extLst>
          </p:cNvPr>
          <p:cNvPicPr>
            <a:picLocks noChangeAspect="1"/>
          </p:cNvPicPr>
          <p:nvPr/>
        </p:nvPicPr>
        <p:blipFill>
          <a:blip r:embed="rId5"/>
          <a:stretch>
            <a:fillRect/>
          </a:stretch>
        </p:blipFill>
        <p:spPr>
          <a:xfrm>
            <a:off x="7825681" y="1871215"/>
            <a:ext cx="2157779" cy="3115569"/>
          </a:xfrm>
          <a:prstGeom prst="rect">
            <a:avLst/>
          </a:prstGeom>
        </p:spPr>
      </p:pic>
      <p:pic>
        <p:nvPicPr>
          <p:cNvPr id="10" name="Audio 9">
            <a:hlinkClick r:id="" action="ppaction://media"/>
            <a:extLst>
              <a:ext uri="{FF2B5EF4-FFF2-40B4-BE49-F238E27FC236}">
                <a16:creationId xmlns:a16="http://schemas.microsoft.com/office/drawing/2014/main" id="{96DB5D19-F04F-478C-AA24-102A47431E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752" y="6032500"/>
            <a:ext cx="609600" cy="609600"/>
          </a:xfrm>
          <a:prstGeom prst="rect">
            <a:avLst/>
          </a:prstGeom>
        </p:spPr>
      </p:pic>
    </p:spTree>
    <p:extLst>
      <p:ext uri="{BB962C8B-B14F-4D97-AF65-F5344CB8AC3E}">
        <p14:creationId xmlns:p14="http://schemas.microsoft.com/office/powerpoint/2010/main" val="1842961596"/>
      </p:ext>
    </p:extLst>
  </p:cSld>
  <p:clrMapOvr>
    <a:masterClrMapping/>
  </p:clrMapOvr>
  <mc:AlternateContent xmlns:mc="http://schemas.openxmlformats.org/markup-compatibility/2006" xmlns:p14="http://schemas.microsoft.com/office/powerpoint/2010/main">
    <mc:Choice Requires="p14">
      <p:transition spd="slow" p14:dur="2000" advTm="46099"/>
    </mc:Choice>
    <mc:Fallback xmlns="">
      <p:transition spd="slow" advTm="4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7E6CF6-EFE3-4FC2-88E8-D59A4C6540E4}"/>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Learning growth and development needs secure foundations </a:t>
            </a:r>
            <a:br>
              <a:rPr lang="en-US" dirty="0"/>
            </a:br>
            <a:endParaRPr lang="en-GB" dirty="0"/>
          </a:p>
        </p:txBody>
      </p:sp>
      <p:grpSp>
        <p:nvGrpSpPr>
          <p:cNvPr id="2" name="Group 1" descr="Pyramid picture">
            <a:extLst>
              <a:ext uri="{FF2B5EF4-FFF2-40B4-BE49-F238E27FC236}">
                <a16:creationId xmlns:a16="http://schemas.microsoft.com/office/drawing/2014/main" id="{4D5166AD-AD54-403B-A393-F1C573A803C5}"/>
              </a:ext>
            </a:extLst>
          </p:cNvPr>
          <p:cNvGrpSpPr/>
          <p:nvPr/>
        </p:nvGrpSpPr>
        <p:grpSpPr>
          <a:xfrm>
            <a:off x="158006" y="109285"/>
            <a:ext cx="12331990" cy="6858000"/>
            <a:chOff x="0" y="-29196"/>
            <a:chExt cx="12331990" cy="6858000"/>
          </a:xfrm>
        </p:grpSpPr>
        <p:pic>
          <p:nvPicPr>
            <p:cNvPr id="3" name="Picture 2" descr="A picture containing building, clock, window&#10;&#10;Description automatically generated">
              <a:extLst>
                <a:ext uri="{FF2B5EF4-FFF2-40B4-BE49-F238E27FC236}">
                  <a16:creationId xmlns:a16="http://schemas.microsoft.com/office/drawing/2014/main" id="{1FD4284F-5E39-4611-81A9-FF18DF2981F0}"/>
                </a:ext>
              </a:extLst>
            </p:cNvPr>
            <p:cNvPicPr>
              <a:picLocks noChangeAspect="1"/>
            </p:cNvPicPr>
            <p:nvPr/>
          </p:nvPicPr>
          <p:blipFill>
            <a:blip r:embed="rId5"/>
            <a:stretch>
              <a:fillRect/>
            </a:stretch>
          </p:blipFill>
          <p:spPr>
            <a:xfrm>
              <a:off x="139990" y="-29196"/>
              <a:ext cx="12192000" cy="6858000"/>
            </a:xfrm>
            <a:prstGeom prst="rect">
              <a:avLst/>
            </a:prstGeom>
          </p:spPr>
        </p:pic>
        <p:sp>
          <p:nvSpPr>
            <p:cNvPr id="9" name="Content Placeholder 2">
              <a:extLst>
                <a:ext uri="{FF2B5EF4-FFF2-40B4-BE49-F238E27FC236}">
                  <a16:creationId xmlns:a16="http://schemas.microsoft.com/office/drawing/2014/main" id="{A775EF08-5A87-4522-AF4C-18C38A97DF1F}"/>
                </a:ext>
              </a:extLst>
            </p:cNvPr>
            <p:cNvSpPr txBox="1">
              <a:spLocks/>
            </p:cNvSpPr>
            <p:nvPr/>
          </p:nvSpPr>
          <p:spPr>
            <a:xfrm>
              <a:off x="967268" y="4932773"/>
              <a:ext cx="2945883" cy="4476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Open Sans" panose="020B0606030504020204" pitchFamily="34" charset="0"/>
                  <a:ea typeface="Open Sans" panose="020B0606030504020204" pitchFamily="34" charset="0"/>
                  <a:cs typeface="Open Sans" panose="020B0606030504020204" pitchFamily="34" charset="0"/>
                </a:rPr>
                <a:t>Feel safe</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9CA7DFBF-7F34-43D3-A728-BBBF72D84824}"/>
                </a:ext>
              </a:extLst>
            </p:cNvPr>
            <p:cNvSpPr txBox="1">
              <a:spLocks/>
            </p:cNvSpPr>
            <p:nvPr/>
          </p:nvSpPr>
          <p:spPr>
            <a:xfrm>
              <a:off x="926892" y="3838463"/>
              <a:ext cx="3881248" cy="5452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Open Sans" panose="020B0606030504020204" pitchFamily="34" charset="0"/>
                  <a:ea typeface="Open Sans" panose="020B0606030504020204" pitchFamily="34" charset="0"/>
                  <a:cs typeface="Open Sans" panose="020B0606030504020204" pitchFamily="34" charset="0"/>
                </a:rPr>
                <a:t>Are emotionally open, curious and interested</a:t>
              </a:r>
            </a:p>
          </p:txBody>
        </p:sp>
        <p:sp>
          <p:nvSpPr>
            <p:cNvPr id="13" name="TextBox 12">
              <a:extLst>
                <a:ext uri="{FF2B5EF4-FFF2-40B4-BE49-F238E27FC236}">
                  <a16:creationId xmlns:a16="http://schemas.microsoft.com/office/drawing/2014/main" id="{69A94DF3-E87E-4FB6-83CB-BCBA1DC41418}"/>
                </a:ext>
              </a:extLst>
            </p:cNvPr>
            <p:cNvSpPr txBox="1"/>
            <p:nvPr/>
          </p:nvSpPr>
          <p:spPr>
            <a:xfrm>
              <a:off x="967268" y="2796377"/>
              <a:ext cx="3760341" cy="584775"/>
            </a:xfrm>
            <a:prstGeom prst="rect">
              <a:avLst/>
            </a:prstGeom>
            <a:noFill/>
          </p:spPr>
          <p:txBody>
            <a:bodyPr wrap="square">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Experience relationships built on trust with each other</a:t>
              </a:r>
            </a:p>
          </p:txBody>
        </p:sp>
        <p:sp>
          <p:nvSpPr>
            <p:cNvPr id="15" name="Content Placeholder 2">
              <a:extLst>
                <a:ext uri="{FF2B5EF4-FFF2-40B4-BE49-F238E27FC236}">
                  <a16:creationId xmlns:a16="http://schemas.microsoft.com/office/drawing/2014/main" id="{21096F93-7855-41F0-97E2-487AEEAE33ED}"/>
                </a:ext>
              </a:extLst>
            </p:cNvPr>
            <p:cNvSpPr txBox="1">
              <a:spLocks/>
            </p:cNvSpPr>
            <p:nvPr/>
          </p:nvSpPr>
          <p:spPr>
            <a:xfrm>
              <a:off x="888324" y="5509233"/>
              <a:ext cx="2945883" cy="4476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Open Sans" panose="020B0606030504020204" pitchFamily="34" charset="0"/>
                  <a:ea typeface="Open Sans" panose="020B0606030504020204" pitchFamily="34" charset="0"/>
                  <a:cs typeface="Open Sans" panose="020B0606030504020204" pitchFamily="34" charset="0"/>
                </a:rPr>
                <a:t>Feel welcome </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7C70A71-70C6-4FD1-8098-55CB38AF83F7}"/>
                </a:ext>
              </a:extLst>
            </p:cNvPr>
            <p:cNvSpPr txBox="1"/>
            <p:nvPr/>
          </p:nvSpPr>
          <p:spPr>
            <a:xfrm>
              <a:off x="967269" y="1959095"/>
              <a:ext cx="4363488" cy="338554"/>
            </a:xfrm>
            <a:prstGeom prst="rect">
              <a:avLst/>
            </a:prstGeom>
            <a:noFill/>
          </p:spPr>
          <p:txBody>
            <a:bodyPr wrap="square">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Grow and develop through learning</a:t>
              </a:r>
            </a:p>
          </p:txBody>
        </p:sp>
        <p:grpSp>
          <p:nvGrpSpPr>
            <p:cNvPr id="10" name="Group 9">
              <a:extLst>
                <a:ext uri="{FF2B5EF4-FFF2-40B4-BE49-F238E27FC236}">
                  <a16:creationId xmlns:a16="http://schemas.microsoft.com/office/drawing/2014/main" id="{7E0E4374-697F-41E9-9CA8-71DF84D0A823}"/>
                </a:ext>
              </a:extLst>
            </p:cNvPr>
            <p:cNvGrpSpPr/>
            <p:nvPr/>
          </p:nvGrpSpPr>
          <p:grpSpPr>
            <a:xfrm>
              <a:off x="0" y="-29196"/>
              <a:ext cx="12192000" cy="839972"/>
              <a:chOff x="0" y="-13"/>
              <a:chExt cx="12192000" cy="839972"/>
            </a:xfrm>
          </p:grpSpPr>
          <p:sp>
            <p:nvSpPr>
              <p:cNvPr id="12" name="Rectangle 11">
                <a:extLst>
                  <a:ext uri="{FF2B5EF4-FFF2-40B4-BE49-F238E27FC236}">
                    <a16:creationId xmlns:a16="http://schemas.microsoft.com/office/drawing/2014/main" id="{7016CAEF-76CE-44E3-BFC5-99372C28CA52}"/>
                  </a:ext>
                </a:extLst>
              </p:cNvPr>
              <p:cNvSpPr/>
              <p:nvPr/>
            </p:nvSpPr>
            <p:spPr>
              <a:xfrm>
                <a:off x="0" y="-13"/>
                <a:ext cx="12192000" cy="839972"/>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5414361B-E75C-4429-AA79-3FC4DAA3447D}"/>
                  </a:ext>
                </a:extLst>
              </p:cNvPr>
              <p:cNvSpPr txBox="1"/>
              <p:nvPr/>
            </p:nvSpPr>
            <p:spPr>
              <a:xfrm>
                <a:off x="2030812" y="7669"/>
                <a:ext cx="8410356" cy="830997"/>
              </a:xfrm>
              <a:prstGeom prst="rect">
                <a:avLst/>
              </a:prstGeom>
              <a:noFill/>
              <a:ln>
                <a:noFill/>
              </a:ln>
            </p:spPr>
            <p:txBody>
              <a:bodyPr wrap="square" rtlCol="0">
                <a:spAutoFit/>
              </a:bodyPr>
              <a:lstStyle/>
              <a:p>
                <a:pPr algn="ctr"/>
                <a:r>
                  <a:rPr lang="en-GB" sz="2400" dirty="0">
                    <a:solidFill>
                      <a:srgbClr val="FFFFFF"/>
                    </a:solidFill>
                    <a:latin typeface="Open Sans" panose="020B0606030504020204" pitchFamily="34" charset="0"/>
                    <a:ea typeface="Open Sans" panose="020B0606030504020204" pitchFamily="34" charset="0"/>
                    <a:cs typeface="Open Sans" panose="020B0606030504020204" pitchFamily="34" charset="0"/>
                  </a:rPr>
                  <a:t>Learning Growth And Development Needs Secure Foundations</a:t>
                </a:r>
              </a:p>
            </p:txBody>
          </p:sp>
        </p:grpSp>
        <p:sp>
          <p:nvSpPr>
            <p:cNvPr id="16" name="TextBox 15">
              <a:extLst>
                <a:ext uri="{FF2B5EF4-FFF2-40B4-BE49-F238E27FC236}">
                  <a16:creationId xmlns:a16="http://schemas.microsoft.com/office/drawing/2014/main" id="{D9B5D206-15A5-45FA-9263-73AC495450AF}"/>
                </a:ext>
              </a:extLst>
            </p:cNvPr>
            <p:cNvSpPr txBox="1"/>
            <p:nvPr/>
          </p:nvSpPr>
          <p:spPr>
            <a:xfrm>
              <a:off x="2583263" y="1026908"/>
              <a:ext cx="7025474" cy="400110"/>
            </a:xfrm>
            <a:prstGeom prst="rect">
              <a:avLst/>
            </a:prstGeom>
            <a:noFill/>
          </p:spPr>
          <p:txBody>
            <a:bodyPr wrap="square">
              <a:spAutoFit/>
            </a:bodyPr>
            <a:lstStyle/>
            <a:p>
              <a:pPr marL="0" indent="0" algn="ctr">
                <a:buNone/>
              </a:pPr>
              <a:r>
                <a:rPr lang="en-US" sz="2000" b="1" dirty="0">
                  <a:latin typeface="Open Sans" panose="020B0606030504020204" pitchFamily="34" charset="0"/>
                  <a:ea typeface="Open Sans" panose="020B0606030504020204" pitchFamily="34" charset="0"/>
                  <a:cs typeface="Open Sans" panose="020B0606030504020204" pitchFamily="34" charset="0"/>
                </a:rPr>
                <a:t>Foundations are created when pupils, students and staff</a:t>
              </a:r>
              <a:r>
                <a:rPr lang="en-US" sz="2000" dirty="0">
                  <a:latin typeface="Open Sans" panose="020B0606030504020204" pitchFamily="34" charset="0"/>
                  <a:ea typeface="Open Sans" panose="020B0606030504020204" pitchFamily="34" charset="0"/>
                  <a:cs typeface="Open Sans" panose="020B0606030504020204" pitchFamily="34" charset="0"/>
                </a:rPr>
                <a:t>:</a:t>
              </a:r>
            </a:p>
          </p:txBody>
        </p:sp>
        <p:cxnSp>
          <p:nvCxnSpPr>
            <p:cNvPr id="6" name="Straight Connector 5">
              <a:extLst>
                <a:ext uri="{FF2B5EF4-FFF2-40B4-BE49-F238E27FC236}">
                  <a16:creationId xmlns:a16="http://schemas.microsoft.com/office/drawing/2014/main" id="{96421233-FA4F-449E-870A-F0AAC6C1D08C}"/>
                </a:ext>
              </a:extLst>
            </p:cNvPr>
            <p:cNvCxnSpPr/>
            <p:nvPr/>
          </p:nvCxnSpPr>
          <p:spPr>
            <a:xfrm>
              <a:off x="967269" y="2361149"/>
              <a:ext cx="4925531" cy="0"/>
            </a:xfrm>
            <a:prstGeom prst="line">
              <a:avLst/>
            </a:prstGeom>
            <a:ln w="28575">
              <a:solidFill>
                <a:srgbClr val="E223A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19CFA4C-582B-4C69-B538-FCC3BF202CF4}"/>
                </a:ext>
              </a:extLst>
            </p:cNvPr>
            <p:cNvCxnSpPr/>
            <p:nvPr/>
          </p:nvCxnSpPr>
          <p:spPr>
            <a:xfrm>
              <a:off x="967269" y="3380101"/>
              <a:ext cx="4925531" cy="0"/>
            </a:xfrm>
            <a:prstGeom prst="line">
              <a:avLst/>
            </a:prstGeom>
            <a:ln w="28575">
              <a:solidFill>
                <a:srgbClr val="E223A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392DB51-4D78-4957-97EA-882D1591BBE5}"/>
                </a:ext>
              </a:extLst>
            </p:cNvPr>
            <p:cNvCxnSpPr/>
            <p:nvPr/>
          </p:nvCxnSpPr>
          <p:spPr>
            <a:xfrm>
              <a:off x="926892" y="4383732"/>
              <a:ext cx="4925531" cy="0"/>
            </a:xfrm>
            <a:prstGeom prst="line">
              <a:avLst/>
            </a:prstGeom>
            <a:ln w="28575">
              <a:solidFill>
                <a:srgbClr val="E223A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2FB1DB-710A-4918-81B0-A82D57D99ECD}"/>
                </a:ext>
              </a:extLst>
            </p:cNvPr>
            <p:cNvCxnSpPr/>
            <p:nvPr/>
          </p:nvCxnSpPr>
          <p:spPr>
            <a:xfrm>
              <a:off x="888325" y="5285432"/>
              <a:ext cx="4925531" cy="0"/>
            </a:xfrm>
            <a:prstGeom prst="line">
              <a:avLst/>
            </a:prstGeom>
            <a:ln w="28575">
              <a:solidFill>
                <a:srgbClr val="E223A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CAC66C-9508-4ECD-A47E-2E30706F9E7D}"/>
                </a:ext>
              </a:extLst>
            </p:cNvPr>
            <p:cNvCxnSpPr/>
            <p:nvPr/>
          </p:nvCxnSpPr>
          <p:spPr>
            <a:xfrm>
              <a:off x="888324" y="6277367"/>
              <a:ext cx="4925531" cy="0"/>
            </a:xfrm>
            <a:prstGeom prst="line">
              <a:avLst/>
            </a:prstGeom>
            <a:ln w="28575">
              <a:solidFill>
                <a:srgbClr val="E223A6"/>
              </a:solidFill>
            </a:ln>
          </p:spPr>
          <p:style>
            <a:lnRef idx="1">
              <a:schemeClr val="accent1"/>
            </a:lnRef>
            <a:fillRef idx="0">
              <a:schemeClr val="accent1"/>
            </a:fillRef>
            <a:effectRef idx="0">
              <a:schemeClr val="accent1"/>
            </a:effectRef>
            <a:fontRef idx="minor">
              <a:schemeClr val="tx1"/>
            </a:fontRef>
          </p:style>
        </p:cxnSp>
      </p:grpSp>
      <p:pic>
        <p:nvPicPr>
          <p:cNvPr id="24" name="Audio 23">
            <a:hlinkClick r:id="" action="ppaction://media"/>
            <a:extLst>
              <a:ext uri="{FF2B5EF4-FFF2-40B4-BE49-F238E27FC236}">
                <a16:creationId xmlns:a16="http://schemas.microsoft.com/office/drawing/2014/main" id="{852F0D45-225E-4600-A3FA-66976190CC0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8534258"/>
      </p:ext>
    </p:extLst>
  </p:cSld>
  <p:clrMapOvr>
    <a:masterClrMapping/>
  </p:clrMapOvr>
  <mc:AlternateContent xmlns:mc="http://schemas.openxmlformats.org/markup-compatibility/2006" xmlns:p14="http://schemas.microsoft.com/office/powerpoint/2010/main">
    <mc:Choice Requires="p14">
      <p:transition spd="slow" p14:dur="2000" advTm="47639"/>
    </mc:Choice>
    <mc:Fallback xmlns="">
      <p:transition spd="slow" advTm="47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E723A2E-6B6E-42FC-9AAB-F501037D792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latin typeface="Aharoni" panose="02010803020104030203" pitchFamily="2" charset="-79"/>
                <a:cs typeface="Aharoni" panose="02010803020104030203" pitchFamily="2" charset="-79"/>
              </a:rPr>
              <a:t>Social and Emotional Learning- SEL</a:t>
            </a:r>
          </a:p>
        </p:txBody>
      </p:sp>
      <p:sp>
        <p:nvSpPr>
          <p:cNvPr id="2" name="Text Placeholder 1">
            <a:extLst>
              <a:ext uri="{FF2B5EF4-FFF2-40B4-BE49-F238E27FC236}">
                <a16:creationId xmlns:a16="http://schemas.microsoft.com/office/drawing/2014/main" id="{65147F26-5268-AD44-A85B-A32A665B3839}"/>
              </a:ext>
            </a:extLst>
          </p:cNvPr>
          <p:cNvSpPr>
            <a:spLocks noGrp="1"/>
          </p:cNvSpPr>
          <p:nvPr>
            <p:ph type="body" sz="quarter" idx="10"/>
          </p:nvPr>
        </p:nvSpPr>
        <p:spPr>
          <a:xfrm>
            <a:off x="0" y="160882"/>
            <a:ext cx="11057076" cy="998537"/>
          </a:xfrm>
        </p:spPr>
        <p:txBody>
          <a:bodyPr>
            <a:noAutofit/>
          </a:bodyPr>
          <a:lstStyle/>
          <a:p>
            <a:r>
              <a:rPr lang="en-US" sz="3200" dirty="0">
                <a:latin typeface="Aharoni" panose="02010803020104030203" pitchFamily="2" charset="-79"/>
                <a:cs typeface="Aharoni" panose="02010803020104030203" pitchFamily="2" charset="-79"/>
              </a:rPr>
              <a:t>Social and Emotional Learning- SEL</a:t>
            </a:r>
          </a:p>
        </p:txBody>
      </p:sp>
      <p:sp>
        <p:nvSpPr>
          <p:cNvPr id="5" name="Rectangle 4">
            <a:extLst>
              <a:ext uri="{FF2B5EF4-FFF2-40B4-BE49-F238E27FC236}">
                <a16:creationId xmlns:a16="http://schemas.microsoft.com/office/drawing/2014/main" id="{764E216C-C3AA-4337-B5D0-D1258037E981}"/>
              </a:ext>
            </a:extLst>
          </p:cNvPr>
          <p:cNvSpPr/>
          <p:nvPr/>
        </p:nvSpPr>
        <p:spPr>
          <a:xfrm>
            <a:off x="537183" y="1083385"/>
            <a:ext cx="6096000" cy="3693319"/>
          </a:xfrm>
          <a:prstGeom prst="rect">
            <a:avLst/>
          </a:prstGeom>
        </p:spPr>
        <p:txBody>
          <a:bodyPr>
            <a:spAutoFit/>
          </a:bodyPr>
          <a:lstStyle/>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Understand how you are feeling, how others might be feeling </a:t>
            </a:r>
          </a:p>
          <a:p>
            <a:pPr marL="609600" indent="-609600">
              <a:buFont typeface="Arial" panose="020B0604020202020204" pitchFamily="34" charset="0"/>
              <a:buChar char="•"/>
            </a:pPr>
            <a:endParaRPr lang="en-US" dirty="0">
              <a:solidFill>
                <a:srgbClr val="0070C0"/>
              </a:solidFill>
              <a:latin typeface="Aharoni" panose="02010803020104030203" pitchFamily="2" charset="-79"/>
              <a:cs typeface="Aharoni" panose="02010803020104030203" pitchFamily="2" charset="-79"/>
            </a:endParaRPr>
          </a:p>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Putting feelings into words</a:t>
            </a:r>
          </a:p>
          <a:p>
            <a:pPr marL="609600" indent="-609600">
              <a:buFont typeface="Arial" panose="020B0604020202020204" pitchFamily="34" charset="0"/>
              <a:buChar char="•"/>
            </a:pPr>
            <a:endParaRPr lang="en-US" dirty="0">
              <a:solidFill>
                <a:srgbClr val="0070C0"/>
              </a:solidFill>
              <a:latin typeface="Aharoni" panose="02010803020104030203" pitchFamily="2" charset="-79"/>
              <a:cs typeface="Aharoni" panose="02010803020104030203" pitchFamily="2" charset="-79"/>
            </a:endParaRPr>
          </a:p>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The ability to calm oneself down when feeling highly emotionally aroused</a:t>
            </a:r>
          </a:p>
          <a:p>
            <a:pPr marL="609600" indent="-609600">
              <a:buFont typeface="Arial" panose="020B0604020202020204" pitchFamily="34" charset="0"/>
              <a:buChar char="•"/>
            </a:pPr>
            <a:endParaRPr lang="en-US" dirty="0">
              <a:solidFill>
                <a:srgbClr val="0070C0"/>
              </a:solidFill>
              <a:latin typeface="Aharoni" panose="02010803020104030203" pitchFamily="2" charset="-79"/>
              <a:cs typeface="Aharoni" panose="02010803020104030203" pitchFamily="2" charset="-79"/>
            </a:endParaRPr>
          </a:p>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Planning ahead and considering the effects of your behaviour on others</a:t>
            </a:r>
          </a:p>
          <a:p>
            <a:pPr marL="609600" indent="-609600">
              <a:buFont typeface="Arial" panose="020B0604020202020204" pitchFamily="34" charset="0"/>
              <a:buChar char="•"/>
            </a:pPr>
            <a:endParaRPr lang="en-US" dirty="0">
              <a:solidFill>
                <a:srgbClr val="0070C0"/>
              </a:solidFill>
              <a:latin typeface="Aharoni" panose="02010803020104030203" pitchFamily="2" charset="-79"/>
              <a:cs typeface="Aharoni" panose="02010803020104030203" pitchFamily="2" charset="-79"/>
            </a:endParaRPr>
          </a:p>
          <a:p>
            <a:pPr marL="609600" indent="-609600">
              <a:buFont typeface="Arial" panose="020B0604020202020204" pitchFamily="34" charset="0"/>
              <a:buChar char="•"/>
            </a:pPr>
            <a:r>
              <a:rPr lang="en-US" dirty="0">
                <a:solidFill>
                  <a:srgbClr val="0070C0"/>
                </a:solidFill>
                <a:latin typeface="Aharoni" panose="02010803020104030203" pitchFamily="2" charset="-79"/>
                <a:cs typeface="Aharoni" panose="02010803020104030203" pitchFamily="2" charset="-79"/>
              </a:rPr>
              <a:t>Developing greater empathy/compassion for others</a:t>
            </a:r>
          </a:p>
        </p:txBody>
      </p:sp>
      <p:pic>
        <p:nvPicPr>
          <p:cNvPr id="4" name="Picture 3">
            <a:extLst>
              <a:ext uri="{FF2B5EF4-FFF2-40B4-BE49-F238E27FC236}">
                <a16:creationId xmlns:a16="http://schemas.microsoft.com/office/drawing/2014/main" id="{601FCF94-7943-4349-9557-22C6EEE19817}"/>
              </a:ext>
              <a:ext uri="{C183D7F6-B498-43B3-948B-1728B52AA6E4}">
                <adec:decorative xmlns:adec="http://schemas.microsoft.com/office/drawing/2017/decorative" val="1"/>
              </a:ext>
            </a:extLst>
          </p:cNvPr>
          <p:cNvPicPr>
            <a:picLocks noChangeAspect="1"/>
          </p:cNvPicPr>
          <p:nvPr/>
        </p:nvPicPr>
        <p:blipFill rotWithShape="1">
          <a:blip r:embed="rId5"/>
          <a:srcRect l="2850" t="5098" r="2803" b="3137"/>
          <a:stretch/>
        </p:blipFill>
        <p:spPr>
          <a:xfrm>
            <a:off x="6710855" y="160882"/>
            <a:ext cx="5481145" cy="5628290"/>
          </a:xfrm>
          <a:prstGeom prst="rect">
            <a:avLst/>
          </a:prstGeom>
        </p:spPr>
      </p:pic>
      <p:sp>
        <p:nvSpPr>
          <p:cNvPr id="6" name="Rectangle 5">
            <a:extLst>
              <a:ext uri="{FF2B5EF4-FFF2-40B4-BE49-F238E27FC236}">
                <a16:creationId xmlns:a16="http://schemas.microsoft.com/office/drawing/2014/main" id="{9653EC94-97F9-433D-8179-4C2DB8C5A7DC}"/>
              </a:ext>
            </a:extLst>
          </p:cNvPr>
          <p:cNvSpPr/>
          <p:nvPr/>
        </p:nvSpPr>
        <p:spPr>
          <a:xfrm>
            <a:off x="2741976" y="5800015"/>
            <a:ext cx="9450024" cy="584775"/>
          </a:xfrm>
          <a:prstGeom prst="rect">
            <a:avLst/>
          </a:prstGeom>
        </p:spPr>
        <p:txBody>
          <a:bodyPr wrap="none">
            <a:spAutoFit/>
          </a:bodyPr>
          <a:lstStyle/>
          <a:p>
            <a:pPr marL="609600" indent="-609600" algn="ctr"/>
            <a:r>
              <a:rPr lang="ja-JP" altLang="en-US" sz="3200" b="1" dirty="0">
                <a:solidFill>
                  <a:srgbClr val="0070C0"/>
                </a:solidFill>
                <a:latin typeface="Aharoni" panose="02010803020104030203" pitchFamily="2" charset="-79"/>
                <a:cs typeface="Aharoni" panose="02010803020104030203" pitchFamily="2" charset="-79"/>
              </a:rPr>
              <a:t>“</a:t>
            </a:r>
            <a:r>
              <a:rPr lang="en-US" sz="3200" b="1" dirty="0">
                <a:solidFill>
                  <a:srgbClr val="0070C0"/>
                </a:solidFill>
                <a:latin typeface="Aharoni" panose="02010803020104030203" pitchFamily="2" charset="-79"/>
                <a:cs typeface="Aharoni" panose="02010803020104030203" pitchFamily="2" charset="-79"/>
              </a:rPr>
              <a:t>Treat Others the Way you Want to Be Treated</a:t>
            </a:r>
            <a:r>
              <a:rPr lang="ja-JP" altLang="en-US" sz="3200" b="1" dirty="0">
                <a:solidFill>
                  <a:srgbClr val="0070C0"/>
                </a:solidFill>
                <a:latin typeface="Aharoni" panose="02010803020104030203" pitchFamily="2" charset="-79"/>
                <a:cs typeface="Aharoni" panose="02010803020104030203" pitchFamily="2" charset="-79"/>
              </a:rPr>
              <a:t>”</a:t>
            </a:r>
            <a:endParaRPr lang="en-US" sz="3200" b="1" dirty="0">
              <a:solidFill>
                <a:srgbClr val="0070C0"/>
              </a:solidFill>
              <a:latin typeface="Aharoni" panose="02010803020104030203" pitchFamily="2" charset="-79"/>
              <a:cs typeface="Aharoni" panose="02010803020104030203" pitchFamily="2" charset="-79"/>
            </a:endParaRPr>
          </a:p>
        </p:txBody>
      </p:sp>
      <p:pic>
        <p:nvPicPr>
          <p:cNvPr id="8" name="Audio 7">
            <a:hlinkClick r:id="" action="ppaction://media"/>
            <a:extLst>
              <a:ext uri="{FF2B5EF4-FFF2-40B4-BE49-F238E27FC236}">
                <a16:creationId xmlns:a16="http://schemas.microsoft.com/office/drawing/2014/main" id="{672C25CE-A116-45CA-B5EB-1CB84768FB5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67167279"/>
      </p:ext>
    </p:extLst>
  </p:cSld>
  <p:clrMapOvr>
    <a:masterClrMapping/>
  </p:clrMapOvr>
  <mc:AlternateContent xmlns:mc="http://schemas.openxmlformats.org/markup-compatibility/2006" xmlns:p14="http://schemas.microsoft.com/office/powerpoint/2010/main">
    <mc:Choice Requires="p14">
      <p:transition spd="slow" p14:dur="2000" advTm="67545"/>
    </mc:Choice>
    <mc:Fallback xmlns="">
      <p:transition spd="slow" advTm="6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DFC868-320E-4A3F-A56A-2D6E4F2AD59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The CASEL 5 </a:t>
            </a:r>
          </a:p>
        </p:txBody>
      </p:sp>
      <p:pic>
        <p:nvPicPr>
          <p:cNvPr id="4" name="Picture 3">
            <a:extLst>
              <a:ext uri="{FF2B5EF4-FFF2-40B4-BE49-F238E27FC236}">
                <a16:creationId xmlns:a16="http://schemas.microsoft.com/office/drawing/2014/main" id="{5D17F12B-C214-4309-B086-CE01C81B8B4D}"/>
              </a:ext>
              <a:ext uri="{C183D7F6-B498-43B3-948B-1728B52AA6E4}">
                <adec:decorative xmlns:adec="http://schemas.microsoft.com/office/drawing/2017/decorative" val="1"/>
              </a:ext>
            </a:extLst>
          </p:cNvPr>
          <p:cNvPicPr>
            <a:picLocks noChangeAspect="1"/>
          </p:cNvPicPr>
          <p:nvPr/>
        </p:nvPicPr>
        <p:blipFill rotWithShape="1">
          <a:blip r:embed="rId5"/>
          <a:srcRect t="1205" r="57922" b="72409"/>
          <a:stretch/>
        </p:blipFill>
        <p:spPr>
          <a:xfrm>
            <a:off x="0" y="218365"/>
            <a:ext cx="3933371" cy="1214770"/>
          </a:xfrm>
          <a:prstGeom prst="rect">
            <a:avLst/>
          </a:prstGeom>
        </p:spPr>
      </p:pic>
      <p:pic>
        <p:nvPicPr>
          <p:cNvPr id="3" name="Picture 2" descr="Circle diagram">
            <a:extLst>
              <a:ext uri="{FF2B5EF4-FFF2-40B4-BE49-F238E27FC236}">
                <a16:creationId xmlns:a16="http://schemas.microsoft.com/office/drawing/2014/main" id="{A08582E6-0B58-4956-9022-BDEDD24409F9}"/>
              </a:ext>
            </a:extLst>
          </p:cNvPr>
          <p:cNvPicPr>
            <a:picLocks noChangeAspect="1"/>
          </p:cNvPicPr>
          <p:nvPr/>
        </p:nvPicPr>
        <p:blipFill rotWithShape="1">
          <a:blip r:embed="rId6"/>
          <a:srcRect l="2850" t="5098" r="2803" b="3137"/>
          <a:stretch/>
        </p:blipFill>
        <p:spPr>
          <a:xfrm>
            <a:off x="10740571" y="218365"/>
            <a:ext cx="1451429" cy="1490393"/>
          </a:xfrm>
          <a:prstGeom prst="rect">
            <a:avLst/>
          </a:prstGeom>
        </p:spPr>
      </p:pic>
      <p:sp>
        <p:nvSpPr>
          <p:cNvPr id="2" name="Rectangle 1">
            <a:extLst>
              <a:ext uri="{FF2B5EF4-FFF2-40B4-BE49-F238E27FC236}">
                <a16:creationId xmlns:a16="http://schemas.microsoft.com/office/drawing/2014/main" id="{156CF80E-ACAC-4C47-A53F-6718641AD79D}"/>
              </a:ext>
            </a:extLst>
          </p:cNvPr>
          <p:cNvSpPr/>
          <p:nvPr/>
        </p:nvSpPr>
        <p:spPr>
          <a:xfrm>
            <a:off x="0" y="1246708"/>
            <a:ext cx="11945257" cy="3693319"/>
          </a:xfrm>
          <a:prstGeom prst="rect">
            <a:avLst/>
          </a:prstGeom>
        </p:spPr>
        <p:txBody>
          <a:bodyPr wrap="square">
            <a:spAutoFit/>
          </a:bodyPr>
          <a:lstStyle/>
          <a:p>
            <a:r>
              <a:rPr lang="en-GB" dirty="0">
                <a:solidFill>
                  <a:srgbClr val="002060"/>
                </a:solidFill>
              </a:rPr>
              <a:t>● </a:t>
            </a:r>
            <a:r>
              <a:rPr lang="en-GB" b="1" dirty="0">
                <a:solidFill>
                  <a:srgbClr val="002060"/>
                </a:solidFill>
              </a:rPr>
              <a:t>Self-awareness </a:t>
            </a:r>
          </a:p>
          <a:p>
            <a:pPr lvl="0">
              <a:defRPr/>
            </a:pPr>
            <a:r>
              <a:rPr lang="en-GB" dirty="0">
                <a:solidFill>
                  <a:srgbClr val="002060"/>
                </a:solidFill>
              </a:rPr>
              <a:t>The abilities to understand one’s own emotions, thoughts, and values and how they influence behaviour across contexts. </a:t>
            </a:r>
          </a:p>
          <a:p>
            <a:r>
              <a:rPr lang="en-GB" dirty="0">
                <a:solidFill>
                  <a:srgbClr val="002060"/>
                </a:solidFill>
              </a:rPr>
              <a:t>● </a:t>
            </a:r>
            <a:r>
              <a:rPr lang="en-GB" b="1" dirty="0">
                <a:solidFill>
                  <a:srgbClr val="002060"/>
                </a:solidFill>
              </a:rPr>
              <a:t>Self-management </a:t>
            </a:r>
          </a:p>
          <a:p>
            <a:pPr lvl="0">
              <a:defRPr/>
            </a:pPr>
            <a:r>
              <a:rPr lang="en-GB" dirty="0">
                <a:solidFill>
                  <a:srgbClr val="002060"/>
                </a:solidFill>
              </a:rPr>
              <a:t>The abilities to manage one’s emotions, thoughts, and behaviours effectively in different situations and to achieve goals and aspirations. </a:t>
            </a:r>
          </a:p>
          <a:p>
            <a:r>
              <a:rPr lang="en-GB" dirty="0">
                <a:solidFill>
                  <a:srgbClr val="002060"/>
                </a:solidFill>
              </a:rPr>
              <a:t>● </a:t>
            </a:r>
            <a:r>
              <a:rPr lang="en-GB" b="1" dirty="0">
                <a:solidFill>
                  <a:srgbClr val="002060"/>
                </a:solidFill>
              </a:rPr>
              <a:t>Social awareness </a:t>
            </a:r>
          </a:p>
          <a:p>
            <a:pPr lvl="0">
              <a:defRPr/>
            </a:pPr>
            <a:r>
              <a:rPr lang="en-GB" dirty="0">
                <a:solidFill>
                  <a:srgbClr val="002060"/>
                </a:solidFill>
              </a:rPr>
              <a:t>The ability to understand the perspectives of and empathise with others, including those from diverse backgrounds, cultures, and contexts. </a:t>
            </a:r>
          </a:p>
          <a:p>
            <a:r>
              <a:rPr lang="en-GB" dirty="0">
                <a:solidFill>
                  <a:srgbClr val="002060"/>
                </a:solidFill>
              </a:rPr>
              <a:t>● </a:t>
            </a:r>
            <a:r>
              <a:rPr lang="en-GB" b="1" dirty="0">
                <a:solidFill>
                  <a:srgbClr val="002060"/>
                </a:solidFill>
              </a:rPr>
              <a:t>Relationship skills </a:t>
            </a:r>
          </a:p>
          <a:p>
            <a:pPr lvl="0">
              <a:defRPr/>
            </a:pPr>
            <a:r>
              <a:rPr lang="en-GB" dirty="0">
                <a:solidFill>
                  <a:srgbClr val="002060"/>
                </a:solidFill>
              </a:rPr>
              <a:t>The ability to establish and maintain healthy and supportive relationships and to effectively navigate settings with diverse individuals and groups. </a:t>
            </a:r>
          </a:p>
          <a:p>
            <a:r>
              <a:rPr lang="en-GB" dirty="0">
                <a:solidFill>
                  <a:srgbClr val="002060"/>
                </a:solidFill>
              </a:rPr>
              <a:t>● </a:t>
            </a:r>
            <a:r>
              <a:rPr lang="en-GB" b="1" dirty="0">
                <a:solidFill>
                  <a:srgbClr val="002060"/>
                </a:solidFill>
              </a:rPr>
              <a:t>Responsible decision-making</a:t>
            </a:r>
          </a:p>
          <a:p>
            <a:pPr lvl="0">
              <a:defRPr/>
            </a:pPr>
            <a:r>
              <a:rPr lang="en-GB" dirty="0">
                <a:solidFill>
                  <a:srgbClr val="002060"/>
                </a:solidFill>
              </a:rPr>
              <a:t>The ability to make caring and constructive choices about personal behaviour and social interactions across diverse situations.  </a:t>
            </a:r>
          </a:p>
        </p:txBody>
      </p:sp>
      <p:pic>
        <p:nvPicPr>
          <p:cNvPr id="6" name="Audio 5">
            <a:hlinkClick r:id="" action="ppaction://media"/>
            <a:extLst>
              <a:ext uri="{FF2B5EF4-FFF2-40B4-BE49-F238E27FC236}">
                <a16:creationId xmlns:a16="http://schemas.microsoft.com/office/drawing/2014/main" id="{83EA3243-7272-48D3-A7E5-853F6A4E277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2476773"/>
      </p:ext>
    </p:extLst>
  </p:cSld>
  <p:clrMapOvr>
    <a:masterClrMapping/>
  </p:clrMapOvr>
  <mc:AlternateContent xmlns:mc="http://schemas.openxmlformats.org/markup-compatibility/2006" xmlns:p14="http://schemas.microsoft.com/office/powerpoint/2010/main">
    <mc:Choice Requires="p14">
      <p:transition spd="slow" p14:dur="2000" advTm="50303"/>
    </mc:Choice>
    <mc:Fallback xmlns="">
      <p:transition spd="slow" advTm="50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525B1B-85DE-4870-97E8-9CC5A61DF39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pPr marL="0" indent="0"/>
            <a:r>
              <a:rPr lang="en-US" dirty="0"/>
              <a:t>Whole school college approach to wellbeing and mental health :</a:t>
            </a:r>
          </a:p>
        </p:txBody>
      </p:sp>
      <p:sp>
        <p:nvSpPr>
          <p:cNvPr id="48" name="TextBox 47">
            <a:extLst>
              <a:ext uri="{FF2B5EF4-FFF2-40B4-BE49-F238E27FC236}">
                <a16:creationId xmlns:a16="http://schemas.microsoft.com/office/drawing/2014/main" id="{97A79707-05FA-427A-806D-B5626D680892}"/>
              </a:ext>
            </a:extLst>
          </p:cNvPr>
          <p:cNvSpPr txBox="1"/>
          <p:nvPr/>
        </p:nvSpPr>
        <p:spPr>
          <a:xfrm>
            <a:off x="4583723" y="6550620"/>
            <a:ext cx="7608277" cy="307777"/>
          </a:xfrm>
          <a:prstGeom prst="rect">
            <a:avLst/>
          </a:prstGeom>
          <a:noFill/>
        </p:spPr>
        <p:txBody>
          <a:bodyPr wrap="square" rtlCol="0">
            <a:spAutoFit/>
          </a:bodyPr>
          <a:lstStyle/>
          <a:p>
            <a:pPr algn="r"/>
            <a:r>
              <a:rPr lang="en-US" sz="1400" i="1">
                <a:latin typeface="Open Sans" panose="020B0606030504020204" pitchFamily="34" charset="0"/>
                <a:ea typeface="Open Sans" panose="020B0606030504020204" pitchFamily="34" charset="0"/>
                <a:cs typeface="Open Sans" panose="020B0606030504020204" pitchFamily="34" charset="0"/>
              </a:rPr>
              <a:t>(Source Public Health England and Children and Young Peoples Mental Health Coalition, 2015)</a:t>
            </a:r>
          </a:p>
        </p:txBody>
      </p:sp>
      <p:grpSp>
        <p:nvGrpSpPr>
          <p:cNvPr id="4" name="Group 3">
            <a:extLst>
              <a:ext uri="{FF2B5EF4-FFF2-40B4-BE49-F238E27FC236}">
                <a16:creationId xmlns:a16="http://schemas.microsoft.com/office/drawing/2014/main" id="{A9A54925-5447-4085-B9B8-980D1DB0D49F}"/>
              </a:ext>
              <a:ext uri="{C183D7F6-B498-43B3-948B-1728B52AA6E4}">
                <adec:decorative xmlns:adec="http://schemas.microsoft.com/office/drawing/2017/decorative" val="1"/>
              </a:ext>
            </a:extLst>
          </p:cNvPr>
          <p:cNvGrpSpPr/>
          <p:nvPr/>
        </p:nvGrpSpPr>
        <p:grpSpPr>
          <a:xfrm>
            <a:off x="0" y="58554"/>
            <a:ext cx="12192000" cy="841102"/>
            <a:chOff x="0" y="-1147"/>
            <a:chExt cx="12192000" cy="841102"/>
          </a:xfrm>
        </p:grpSpPr>
        <p:sp>
          <p:nvSpPr>
            <p:cNvPr id="5" name="Rectangle 4">
              <a:extLst>
                <a:ext uri="{FF2B5EF4-FFF2-40B4-BE49-F238E27FC236}">
                  <a16:creationId xmlns:a16="http://schemas.microsoft.com/office/drawing/2014/main" id="{6462A2BD-2E02-4F48-8C32-10BC00B32418}"/>
                </a:ext>
              </a:extLst>
            </p:cNvPr>
            <p:cNvSpPr/>
            <p:nvPr/>
          </p:nvSpPr>
          <p:spPr>
            <a:xfrm>
              <a:off x="0" y="-17"/>
              <a:ext cx="12192000" cy="839972"/>
            </a:xfrm>
            <a:prstGeom prst="rect">
              <a:avLst/>
            </a:prstGeom>
            <a:solidFill>
              <a:srgbClr val="407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2FB32400-33E9-4905-A443-1AD8E5F0C178}"/>
                </a:ext>
              </a:extLst>
            </p:cNvPr>
            <p:cNvSpPr txBox="1"/>
            <p:nvPr/>
          </p:nvSpPr>
          <p:spPr>
            <a:xfrm>
              <a:off x="2030812" y="-1147"/>
              <a:ext cx="8410356" cy="830997"/>
            </a:xfrm>
            <a:prstGeom prst="rect">
              <a:avLst/>
            </a:prstGeom>
            <a:noFill/>
            <a:ln>
              <a:noFill/>
            </a:ln>
          </p:spPr>
          <p:txBody>
            <a:bodyPr wrap="square" rtlCol="0">
              <a:spAutoFit/>
            </a:bodyPr>
            <a:lstStyle/>
            <a:p>
              <a:pPr algn="ctr"/>
              <a:r>
                <a:rPr lang="en-GB" sz="2400" dirty="0">
                  <a:solidFill>
                    <a:srgbClr val="FFFFFF"/>
                  </a:solidFill>
                  <a:latin typeface="Open Sans" panose="020B0606030504020204" pitchFamily="34" charset="0"/>
                  <a:ea typeface="Open Sans" panose="020B0606030504020204" pitchFamily="34" charset="0"/>
                  <a:cs typeface="Open Sans" panose="020B0606030504020204" pitchFamily="34" charset="0"/>
                </a:rPr>
                <a:t>Whole School/College Approach To Wellbeing And Mental Health</a:t>
              </a:r>
              <a:endPar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6" name="Group 45">
            <a:extLst>
              <a:ext uri="{FF2B5EF4-FFF2-40B4-BE49-F238E27FC236}">
                <a16:creationId xmlns:a16="http://schemas.microsoft.com/office/drawing/2014/main" id="{8D9DAA8E-29BD-4467-AA8E-2AF63F4C5E98}"/>
              </a:ext>
              <a:ext uri="{C183D7F6-B498-43B3-948B-1728B52AA6E4}">
                <adec:decorative xmlns:adec="http://schemas.microsoft.com/office/drawing/2017/decorative" val="1"/>
              </a:ext>
            </a:extLst>
          </p:cNvPr>
          <p:cNvGrpSpPr/>
          <p:nvPr/>
        </p:nvGrpSpPr>
        <p:grpSpPr>
          <a:xfrm>
            <a:off x="3017237" y="1080071"/>
            <a:ext cx="6226612" cy="5400000"/>
            <a:chOff x="2992619" y="977354"/>
            <a:chExt cx="6226612" cy="5400000"/>
          </a:xfrm>
        </p:grpSpPr>
        <p:sp>
          <p:nvSpPr>
            <p:cNvPr id="2" name="Oval 1">
              <a:extLst>
                <a:ext uri="{FF2B5EF4-FFF2-40B4-BE49-F238E27FC236}">
                  <a16:creationId xmlns:a16="http://schemas.microsoft.com/office/drawing/2014/main" id="{7AD81696-A418-4D2D-82FA-6F71C0AE9BB8}"/>
                </a:ext>
              </a:extLst>
            </p:cNvPr>
            <p:cNvSpPr>
              <a:spLocks noChangeAspect="1"/>
            </p:cNvSpPr>
            <p:nvPr/>
          </p:nvSpPr>
          <p:spPr>
            <a:xfrm>
              <a:off x="3371628" y="977354"/>
              <a:ext cx="5400000" cy="540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rPr>
                <a:t>on, anger </a:t>
              </a:r>
              <a:endParaRPr lang="en-GB"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3E0A94D1-06B8-4584-86BB-340F3C215D71}"/>
                </a:ext>
              </a:extLst>
            </p:cNvPr>
            <p:cNvSpPr>
              <a:spLocks noChangeAspect="1"/>
            </p:cNvSpPr>
            <p:nvPr/>
          </p:nvSpPr>
          <p:spPr>
            <a:xfrm>
              <a:off x="4836000" y="2617943"/>
              <a:ext cx="2520000" cy="2520000"/>
            </a:xfrm>
            <a:prstGeom prst="ellipse">
              <a:avLst/>
            </a:prstGeom>
            <a:solidFill>
              <a:srgbClr val="293C6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4" name="Straight Connector 13">
              <a:extLst>
                <a:ext uri="{FF2B5EF4-FFF2-40B4-BE49-F238E27FC236}">
                  <a16:creationId xmlns:a16="http://schemas.microsoft.com/office/drawing/2014/main" id="{FD72B0A7-68FA-49E5-8BEA-B6C9079FA753}"/>
                </a:ext>
              </a:extLst>
            </p:cNvPr>
            <p:cNvCxnSpPr>
              <a:stCxn id="11" idx="0"/>
            </p:cNvCxnSpPr>
            <p:nvPr/>
          </p:nvCxnSpPr>
          <p:spPr>
            <a:xfrm flipV="1">
              <a:off x="6096000" y="1032469"/>
              <a:ext cx="0" cy="158547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B7EF8B-E2F7-4C8F-95ED-979E8645D0D5}"/>
                </a:ext>
              </a:extLst>
            </p:cNvPr>
            <p:cNvCxnSpPr>
              <a:cxnSpLocks/>
            </p:cNvCxnSpPr>
            <p:nvPr/>
          </p:nvCxnSpPr>
          <p:spPr>
            <a:xfrm flipV="1">
              <a:off x="7057292" y="2121877"/>
              <a:ext cx="1242646" cy="93351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7026CD-0B01-4B3B-8579-D9BC9EC86E5C}"/>
                </a:ext>
              </a:extLst>
            </p:cNvPr>
            <p:cNvCxnSpPr>
              <a:cxnSpLocks/>
            </p:cNvCxnSpPr>
            <p:nvPr/>
          </p:nvCxnSpPr>
          <p:spPr>
            <a:xfrm>
              <a:off x="7367723" y="4127217"/>
              <a:ext cx="1416554" cy="32755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5F66D53-3436-452C-84FC-F4AD8999BF4B}"/>
                </a:ext>
              </a:extLst>
            </p:cNvPr>
            <p:cNvCxnSpPr>
              <a:cxnSpLocks/>
            </p:cNvCxnSpPr>
            <p:nvPr/>
          </p:nvCxnSpPr>
          <p:spPr>
            <a:xfrm flipH="1" flipV="1">
              <a:off x="6670431" y="4992469"/>
              <a:ext cx="720738" cy="138488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0EADCA-04C5-4603-8F04-4FC3CDECB370}"/>
                </a:ext>
              </a:extLst>
            </p:cNvPr>
            <p:cNvCxnSpPr>
              <a:cxnSpLocks/>
            </p:cNvCxnSpPr>
            <p:nvPr/>
          </p:nvCxnSpPr>
          <p:spPr>
            <a:xfrm flipV="1">
              <a:off x="4859446" y="4992469"/>
              <a:ext cx="662123" cy="138488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B0514D-3AA5-4916-A21D-3FB81FBB1116}"/>
                </a:ext>
              </a:extLst>
            </p:cNvPr>
            <p:cNvCxnSpPr>
              <a:cxnSpLocks/>
            </p:cNvCxnSpPr>
            <p:nvPr/>
          </p:nvCxnSpPr>
          <p:spPr>
            <a:xfrm flipV="1">
              <a:off x="3374684" y="4122884"/>
              <a:ext cx="1449593" cy="3553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631002-2927-4DBE-A48F-54C8E5899EC5}"/>
                </a:ext>
              </a:extLst>
            </p:cNvPr>
            <p:cNvCxnSpPr>
              <a:cxnSpLocks/>
            </p:cNvCxnSpPr>
            <p:nvPr/>
          </p:nvCxnSpPr>
          <p:spPr>
            <a:xfrm flipH="1" flipV="1">
              <a:off x="3985846" y="2121878"/>
              <a:ext cx="1113692" cy="93351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45C5D75-44B4-436E-9191-406E2B2E76D7}"/>
                </a:ext>
              </a:extLst>
            </p:cNvPr>
            <p:cNvSpPr txBox="1"/>
            <p:nvPr/>
          </p:nvSpPr>
          <p:spPr>
            <a:xfrm>
              <a:off x="5821993" y="1486888"/>
              <a:ext cx="2380468" cy="1200329"/>
            </a:xfrm>
            <a:prstGeom prst="rect">
              <a:avLst/>
            </a:prstGeom>
            <a:noFill/>
          </p:spPr>
          <p:txBody>
            <a:bodyPr wrap="square">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Curriculum,</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teaching and</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learning to promote</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resilience and support</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social and emotional</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learning</a:t>
              </a: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19E5BA83-2E57-4305-ACDB-D0C7239174ED}"/>
                </a:ext>
              </a:extLst>
            </p:cNvPr>
            <p:cNvSpPr txBox="1"/>
            <p:nvPr/>
          </p:nvSpPr>
          <p:spPr>
            <a:xfrm>
              <a:off x="6838763" y="3027370"/>
              <a:ext cx="2380468" cy="830997"/>
            </a:xfrm>
            <a:prstGeom prst="rect">
              <a:avLst/>
            </a:prstGeom>
            <a:noFill/>
          </p:spPr>
          <p:txBody>
            <a:bodyPr wrap="square">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Enabling</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student voice</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to influence</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decisions</a:t>
              </a: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BF38292F-8638-40CC-A970-7786C495890C}"/>
                </a:ext>
              </a:extLst>
            </p:cNvPr>
            <p:cNvSpPr txBox="1"/>
            <p:nvPr/>
          </p:nvSpPr>
          <p:spPr>
            <a:xfrm>
              <a:off x="6436848" y="4550963"/>
              <a:ext cx="2380468" cy="1015663"/>
            </a:xfrm>
            <a:prstGeom prst="rect">
              <a:avLst/>
            </a:prstGeom>
            <a:noFill/>
          </p:spPr>
          <p:txBody>
            <a:bodyPr wrap="square">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Staff</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development</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to support their own</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wellbeing and that</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of students</a:t>
              </a: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3072A219-DEA0-4137-B240-75D928E9CEEE}"/>
                </a:ext>
              </a:extLst>
            </p:cNvPr>
            <p:cNvSpPr txBox="1"/>
            <p:nvPr/>
          </p:nvSpPr>
          <p:spPr>
            <a:xfrm>
              <a:off x="4905766" y="5567879"/>
              <a:ext cx="2380468" cy="646331"/>
            </a:xfrm>
            <a:prstGeom prst="rect">
              <a:avLst/>
            </a:prstGeom>
            <a:noFill/>
          </p:spPr>
          <p:txBody>
            <a:bodyPr wrap="square">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Identify need and</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monitoring impact </a:t>
              </a:r>
              <a:r>
                <a:rPr lang="en-US" sz="1200" dirty="0">
                  <a:latin typeface="Open Sans" panose="020B0606030504020204" pitchFamily="34" charset="0"/>
                  <a:ea typeface="Open Sans" panose="020B0606030504020204" pitchFamily="34" charset="0"/>
                  <a:cs typeface="Open Sans" panose="020B0606030504020204" pitchFamily="34" charset="0"/>
                </a:rPr>
                <a:t>of</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interventions</a:t>
              </a: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18A0B612-0831-40BB-927D-29470EDE86A0}"/>
                </a:ext>
              </a:extLst>
            </p:cNvPr>
            <p:cNvSpPr txBox="1"/>
            <p:nvPr/>
          </p:nvSpPr>
          <p:spPr>
            <a:xfrm>
              <a:off x="3329549" y="4766277"/>
              <a:ext cx="2380468" cy="461665"/>
            </a:xfrm>
            <a:prstGeom prst="rect">
              <a:avLst/>
            </a:prstGeom>
            <a:noFill/>
          </p:spPr>
          <p:txBody>
            <a:bodyPr wrap="square">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Working with</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parents/</a:t>
              </a:r>
              <a:r>
                <a:rPr lang="en-US" sz="1200" b="1" dirty="0" err="1">
                  <a:latin typeface="Open Sans" panose="020B0606030504020204" pitchFamily="34" charset="0"/>
                  <a:ea typeface="Open Sans" panose="020B0606030504020204" pitchFamily="34" charset="0"/>
                  <a:cs typeface="Open Sans" panose="020B0606030504020204" pitchFamily="34" charset="0"/>
                </a:rPr>
                <a:t>carers</a:t>
              </a:r>
              <a:endParaRPr lang="en-GB" sz="1200" b="1">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94F9F26F-787B-4992-BF86-6F5AE9BDB17A}"/>
                </a:ext>
              </a:extLst>
            </p:cNvPr>
            <p:cNvSpPr txBox="1"/>
            <p:nvPr/>
          </p:nvSpPr>
          <p:spPr>
            <a:xfrm>
              <a:off x="2992619" y="3009002"/>
              <a:ext cx="2380468" cy="830997"/>
            </a:xfrm>
            <a:prstGeom prst="rect">
              <a:avLst/>
            </a:prstGeom>
            <a:noFill/>
          </p:spPr>
          <p:txBody>
            <a:bodyPr wrap="square">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Targeted</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support and</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Appropriate</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referral</a:t>
              </a: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0DB852D7-6C4C-47F3-91CF-32C8DFD7ACC6}"/>
                </a:ext>
              </a:extLst>
            </p:cNvPr>
            <p:cNvSpPr txBox="1"/>
            <p:nvPr/>
          </p:nvSpPr>
          <p:spPr>
            <a:xfrm>
              <a:off x="4028494" y="1632473"/>
              <a:ext cx="2380468" cy="830997"/>
            </a:xfrm>
            <a:prstGeom prst="rect">
              <a:avLst/>
            </a:prstGeom>
            <a:noFill/>
          </p:spPr>
          <p:txBody>
            <a:bodyPr wrap="square">
              <a:spAutoFit/>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An ethos and</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environment that</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Promotes respect</a:t>
              </a:r>
            </a:p>
            <a:p>
              <a:pPr algn="ctr"/>
              <a:r>
                <a:rPr lang="en-US" sz="1200" b="1" dirty="0">
                  <a:latin typeface="Open Sans" panose="020B0606030504020204" pitchFamily="34" charset="0"/>
                  <a:ea typeface="Open Sans" panose="020B0606030504020204" pitchFamily="34" charset="0"/>
                  <a:cs typeface="Open Sans" panose="020B0606030504020204" pitchFamily="34" charset="0"/>
                </a:rPr>
                <a:t>And values diversity</a:t>
              </a: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9036115E-2467-4D5D-808A-2C51A0FAED8C}"/>
                </a:ext>
              </a:extLst>
            </p:cNvPr>
            <p:cNvSpPr txBox="1"/>
            <p:nvPr/>
          </p:nvSpPr>
          <p:spPr>
            <a:xfrm>
              <a:off x="4870303" y="2940016"/>
              <a:ext cx="2506760" cy="1600438"/>
            </a:xfrm>
            <a:prstGeom prst="rect">
              <a:avLst/>
            </a:prstGeom>
            <a:noFill/>
          </p:spPr>
          <p:txBody>
            <a:bodyPr wrap="square">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Leadership and management</a:t>
              </a:r>
            </a:p>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that supports and champions</a:t>
              </a:r>
            </a:p>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efforts to promote emotional</a:t>
              </a:r>
            </a:p>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wellbeing</a:t>
              </a: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9" name="Audio 8">
            <a:hlinkClick r:id="" action="ppaction://media"/>
            <a:extLst>
              <a:ext uri="{FF2B5EF4-FFF2-40B4-BE49-F238E27FC236}">
                <a16:creationId xmlns:a16="http://schemas.microsoft.com/office/drawing/2014/main" id="{56A274DC-E532-4240-B1A4-BF721B946A3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9945186"/>
      </p:ext>
    </p:extLst>
  </p:cSld>
  <p:clrMapOvr>
    <a:masterClrMapping/>
  </p:clrMapOvr>
  <mc:AlternateContent xmlns:mc="http://schemas.openxmlformats.org/markup-compatibility/2006" xmlns:p14="http://schemas.microsoft.com/office/powerpoint/2010/main">
    <mc:Choice Requires="p14">
      <p:transition spd="slow" p14:dur="2000" advTm="47168"/>
    </mc:Choice>
    <mc:Fallback xmlns="">
      <p:transition spd="slow" advTm="4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6171</TotalTime>
  <Words>7856</Words>
  <Application>Microsoft Office PowerPoint</Application>
  <PresentationFormat>Widescreen</PresentationFormat>
  <Paragraphs>726</Paragraphs>
  <Slides>44</Slides>
  <Notes>44</Notes>
  <HiddenSlides>0</HiddenSlides>
  <MMClips>43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Aharoni</vt:lpstr>
      <vt:lpstr>Arial</vt:lpstr>
      <vt:lpstr>Calibri</vt:lpstr>
      <vt:lpstr>Calibri Light</vt:lpstr>
      <vt:lpstr>Open</vt:lpstr>
      <vt:lpstr>Open Sans</vt:lpstr>
      <vt:lpstr>Symbol</vt:lpstr>
      <vt:lpstr>Wingdings</vt:lpstr>
      <vt:lpstr>Office Theme</vt:lpstr>
      <vt:lpstr>Nurturing Wellbeing</vt:lpstr>
      <vt:lpstr>Aims of the Session </vt:lpstr>
      <vt:lpstr>By the end of the session  </vt:lpstr>
      <vt:lpstr>Group Agreement: </vt:lpstr>
      <vt:lpstr>Views of young people </vt:lpstr>
      <vt:lpstr>Learning growth and development needs secure foundations  </vt:lpstr>
      <vt:lpstr>Social and Emotional Learning- SEL</vt:lpstr>
      <vt:lpstr>The CASEL 5 </vt:lpstr>
      <vt:lpstr>Whole school college approach to wellbeing and mental health :</vt:lpstr>
      <vt:lpstr>Trauma aware approach </vt:lpstr>
      <vt:lpstr>As educators it is our duty to ensure our schools are places where no one experiences prejudice</vt:lpstr>
      <vt:lpstr>Protected characteristics </vt:lpstr>
      <vt:lpstr>Equality and Equity </vt:lpstr>
      <vt:lpstr>Be where you are celebrated not tolerated </vt:lpstr>
      <vt:lpstr>School culture and environment </vt:lpstr>
      <vt:lpstr>Curriculum teaching and learning </vt:lpstr>
      <vt:lpstr>5 Ways to Wellbeing  </vt:lpstr>
      <vt:lpstr>Learn </vt:lpstr>
      <vt:lpstr>Normalising Feelings </vt:lpstr>
      <vt:lpstr>Feelings: Worried </vt:lpstr>
      <vt:lpstr>Self regulation: Calming down strategies  </vt:lpstr>
      <vt:lpstr>Problem Solving  </vt:lpstr>
      <vt:lpstr>Make a plan </vt:lpstr>
      <vt:lpstr>Strengthening neural pathways </vt:lpstr>
      <vt:lpstr>Self care </vt:lpstr>
      <vt:lpstr>Kooth and Chat Health </vt:lpstr>
      <vt:lpstr>Curriculum teaching and learning</vt:lpstr>
      <vt:lpstr>Take Notice  </vt:lpstr>
      <vt:lpstr>Be Active </vt:lpstr>
      <vt:lpstr>Give</vt:lpstr>
      <vt:lpstr>Positive Self Talk </vt:lpstr>
      <vt:lpstr>Connect </vt:lpstr>
      <vt:lpstr>Relationships Are Pivotal Every Interaction Is An Opportunity To Grow… Resilience </vt:lpstr>
      <vt:lpstr>Tutor group sessions:  The 5 ways to wellbeing</vt:lpstr>
      <vt:lpstr>Consult with pupils  </vt:lpstr>
      <vt:lpstr>Views of young people</vt:lpstr>
      <vt:lpstr>Engaging families </vt:lpstr>
      <vt:lpstr>Just One Norfolk </vt:lpstr>
      <vt:lpstr>Individed </vt:lpstr>
      <vt:lpstr>Seeking additional or specialist support </vt:lpstr>
      <vt:lpstr>Additional or specialist support </vt:lpstr>
      <vt:lpstr>Anna Freud 5 Steps to Mental Health and Wellbeing Interactive Framework </vt:lpstr>
      <vt:lpstr>Looking after our own wellbeing </vt:lpstr>
      <vt:lpstr>What is the key message you will take away from today? What have you identified as your next step as a result of this session?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Nurturing wellbeing:</dc:title>
  <dc:creator>Sims, Anna</dc:creator>
  <cp:lastModifiedBy>Ansell, David</cp:lastModifiedBy>
  <cp:revision>207</cp:revision>
  <dcterms:created xsi:type="dcterms:W3CDTF">2021-02-05T15:15:33Z</dcterms:created>
  <dcterms:modified xsi:type="dcterms:W3CDTF">2021-04-12T13:35:35Z</dcterms:modified>
</cp:coreProperties>
</file>