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1"/>
  </p:notesMasterIdLst>
  <p:sldIdLst>
    <p:sldId id="256" r:id="rId5"/>
    <p:sldId id="306" r:id="rId6"/>
    <p:sldId id="291" r:id="rId7"/>
    <p:sldId id="307" r:id="rId8"/>
    <p:sldId id="309" r:id="rId9"/>
    <p:sldId id="292" r:id="rId10"/>
    <p:sldId id="290" r:id="rId11"/>
    <p:sldId id="298" r:id="rId12"/>
    <p:sldId id="293" r:id="rId13"/>
    <p:sldId id="310" r:id="rId14"/>
    <p:sldId id="311" r:id="rId15"/>
    <p:sldId id="295" r:id="rId16"/>
    <p:sldId id="296" r:id="rId17"/>
    <p:sldId id="308" r:id="rId18"/>
    <p:sldId id="300" r:id="rId19"/>
    <p:sldId id="270"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C5EA"/>
    <a:srgbClr val="E8508C"/>
    <a:srgbClr val="332F60"/>
    <a:srgbClr val="FDD054"/>
    <a:srgbClr val="7C5EA4"/>
    <a:srgbClr val="FAB432"/>
    <a:srgbClr val="FF6699"/>
    <a:srgbClr val="66FFFF"/>
    <a:srgbClr val="66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9D23A8-B536-4FD6-BA51-A9738083448F}" v="2" dt="2024-03-20T09:00:35.397"/>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76" autoAdjust="0"/>
  </p:normalViewPr>
  <p:slideViewPr>
    <p:cSldViewPr snapToGrid="0">
      <p:cViewPr varScale="1">
        <p:scale>
          <a:sx n="86" d="100"/>
          <a:sy n="86" d="100"/>
        </p:scale>
        <p:origin x="1098" y="9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Griffiths" userId="8052fe13-d8ea-46d2-ae6a-a71c37f0d8fb" providerId="ADAL" clId="{689D23A8-B536-4FD6-BA51-A9738083448F}"/>
    <pc:docChg chg="custSel modSld sldOrd">
      <pc:chgData name="Katie Griffiths" userId="8052fe13-d8ea-46d2-ae6a-a71c37f0d8fb" providerId="ADAL" clId="{689D23A8-B536-4FD6-BA51-A9738083448F}" dt="2024-03-20T09:49:46.408" v="5368" actId="33524"/>
      <pc:docMkLst>
        <pc:docMk/>
      </pc:docMkLst>
      <pc:sldChg chg="modNotesTx">
        <pc:chgData name="Katie Griffiths" userId="8052fe13-d8ea-46d2-ae6a-a71c37f0d8fb" providerId="ADAL" clId="{689D23A8-B536-4FD6-BA51-A9738083448F}" dt="2024-03-20T09:00:45.486" v="14" actId="20577"/>
        <pc:sldMkLst>
          <pc:docMk/>
          <pc:sldMk cId="0" sldId="256"/>
        </pc:sldMkLst>
      </pc:sldChg>
      <pc:sldChg chg="modNotesTx">
        <pc:chgData name="Katie Griffiths" userId="8052fe13-d8ea-46d2-ae6a-a71c37f0d8fb" providerId="ADAL" clId="{689D23A8-B536-4FD6-BA51-A9738083448F}" dt="2024-03-20T09:40:41.385" v="4433" actId="20577"/>
        <pc:sldMkLst>
          <pc:docMk/>
          <pc:sldMk cId="2034299068" sldId="290"/>
        </pc:sldMkLst>
      </pc:sldChg>
      <pc:sldChg chg="modNotesTx">
        <pc:chgData name="Katie Griffiths" userId="8052fe13-d8ea-46d2-ae6a-a71c37f0d8fb" providerId="ADAL" clId="{689D23A8-B536-4FD6-BA51-A9738083448F}" dt="2024-03-20T09:12:15.646" v="1665" actId="20577"/>
        <pc:sldMkLst>
          <pc:docMk/>
          <pc:sldMk cId="3040710422" sldId="291"/>
        </pc:sldMkLst>
      </pc:sldChg>
      <pc:sldChg chg="modSp mod modNotesTx">
        <pc:chgData name="Katie Griffiths" userId="8052fe13-d8ea-46d2-ae6a-a71c37f0d8fb" providerId="ADAL" clId="{689D23A8-B536-4FD6-BA51-A9738083448F}" dt="2024-03-20T09:22:12.075" v="2764" actId="14100"/>
        <pc:sldMkLst>
          <pc:docMk/>
          <pc:sldMk cId="3386684973" sldId="292"/>
        </pc:sldMkLst>
        <pc:graphicFrameChg chg="mod modGraphic">
          <ac:chgData name="Katie Griffiths" userId="8052fe13-d8ea-46d2-ae6a-a71c37f0d8fb" providerId="ADAL" clId="{689D23A8-B536-4FD6-BA51-A9738083448F}" dt="2024-03-20T09:22:12.075" v="2764" actId="14100"/>
          <ac:graphicFrameMkLst>
            <pc:docMk/>
            <pc:sldMk cId="3386684973" sldId="292"/>
            <ac:graphicFrameMk id="2" creationId="{3157F3A1-F3ED-275A-F07E-CB15C04836A6}"/>
          </ac:graphicFrameMkLst>
        </pc:graphicFrameChg>
        <pc:picChg chg="mod">
          <ac:chgData name="Katie Griffiths" userId="8052fe13-d8ea-46d2-ae6a-a71c37f0d8fb" providerId="ADAL" clId="{689D23A8-B536-4FD6-BA51-A9738083448F}" dt="2024-03-20T09:22:05.433" v="2763" actId="1076"/>
          <ac:picMkLst>
            <pc:docMk/>
            <pc:sldMk cId="3386684973" sldId="292"/>
            <ac:picMk id="11" creationId="{6A0CDBD5-DED5-189C-EE99-864B711B2895}"/>
          </ac:picMkLst>
        </pc:picChg>
      </pc:sldChg>
      <pc:sldChg chg="modNotesTx">
        <pc:chgData name="Katie Griffiths" userId="8052fe13-d8ea-46d2-ae6a-a71c37f0d8fb" providerId="ADAL" clId="{689D23A8-B536-4FD6-BA51-A9738083448F}" dt="2024-03-20T09:44:22.300" v="4838" actId="6549"/>
        <pc:sldMkLst>
          <pc:docMk/>
          <pc:sldMk cId="3678661925" sldId="293"/>
        </pc:sldMkLst>
      </pc:sldChg>
      <pc:sldChg chg="modSp mod">
        <pc:chgData name="Katie Griffiths" userId="8052fe13-d8ea-46d2-ae6a-a71c37f0d8fb" providerId="ADAL" clId="{689D23A8-B536-4FD6-BA51-A9738083448F}" dt="2024-03-20T09:46:11.741" v="4840" actId="20577"/>
        <pc:sldMkLst>
          <pc:docMk/>
          <pc:sldMk cId="3412184310" sldId="295"/>
        </pc:sldMkLst>
        <pc:spChg chg="mod">
          <ac:chgData name="Katie Griffiths" userId="8052fe13-d8ea-46d2-ae6a-a71c37f0d8fb" providerId="ADAL" clId="{689D23A8-B536-4FD6-BA51-A9738083448F}" dt="2024-03-20T09:46:11.741" v="4840" actId="20577"/>
          <ac:spMkLst>
            <pc:docMk/>
            <pc:sldMk cId="3412184310" sldId="295"/>
            <ac:spMk id="2" creationId="{2E9C7151-8239-D55F-03A4-A1C404454B44}"/>
          </ac:spMkLst>
        </pc:spChg>
      </pc:sldChg>
      <pc:sldChg chg="modNotesTx">
        <pc:chgData name="Katie Griffiths" userId="8052fe13-d8ea-46d2-ae6a-a71c37f0d8fb" providerId="ADAL" clId="{689D23A8-B536-4FD6-BA51-A9738083448F}" dt="2024-03-20T09:46:33.766" v="4841" actId="6549"/>
        <pc:sldMkLst>
          <pc:docMk/>
          <pc:sldMk cId="327896201" sldId="296"/>
        </pc:sldMkLst>
      </pc:sldChg>
      <pc:sldChg chg="modNotesTx">
        <pc:chgData name="Katie Griffiths" userId="8052fe13-d8ea-46d2-ae6a-a71c37f0d8fb" providerId="ADAL" clId="{689D23A8-B536-4FD6-BA51-A9738083448F}" dt="2024-03-20T09:43:23.207" v="4837" actId="6549"/>
        <pc:sldMkLst>
          <pc:docMk/>
          <pc:sldMk cId="3249303873" sldId="298"/>
        </pc:sldMkLst>
      </pc:sldChg>
      <pc:sldChg chg="modNotesTx">
        <pc:chgData name="Katie Griffiths" userId="8052fe13-d8ea-46d2-ae6a-a71c37f0d8fb" providerId="ADAL" clId="{689D23A8-B536-4FD6-BA51-A9738083448F}" dt="2024-03-20T09:49:46.408" v="5368" actId="33524"/>
        <pc:sldMkLst>
          <pc:docMk/>
          <pc:sldMk cId="4022699386" sldId="300"/>
        </pc:sldMkLst>
      </pc:sldChg>
      <pc:sldChg chg="modNotesTx">
        <pc:chgData name="Katie Griffiths" userId="8052fe13-d8ea-46d2-ae6a-a71c37f0d8fb" providerId="ADAL" clId="{689D23A8-B536-4FD6-BA51-A9738083448F}" dt="2024-03-20T09:06:03.641" v="724" actId="20577"/>
        <pc:sldMkLst>
          <pc:docMk/>
          <pc:sldMk cId="276571961" sldId="306"/>
        </pc:sldMkLst>
      </pc:sldChg>
      <pc:sldChg chg="ord modNotesTx">
        <pc:chgData name="Katie Griffiths" userId="8052fe13-d8ea-46d2-ae6a-a71c37f0d8fb" providerId="ADAL" clId="{689D23A8-B536-4FD6-BA51-A9738083448F}" dt="2024-03-20T09:19:46.530" v="2624" actId="20577"/>
        <pc:sldMkLst>
          <pc:docMk/>
          <pc:sldMk cId="24537909" sldId="307"/>
        </pc:sldMkLst>
      </pc:sldChg>
      <pc:sldChg chg="modNotesTx">
        <pc:chgData name="Katie Griffiths" userId="8052fe13-d8ea-46d2-ae6a-a71c37f0d8fb" providerId="ADAL" clId="{689D23A8-B536-4FD6-BA51-A9738083448F}" dt="2024-03-20T09:46:38.232" v="4842" actId="6549"/>
        <pc:sldMkLst>
          <pc:docMk/>
          <pc:sldMk cId="2491832335" sldId="308"/>
        </pc:sldMkLst>
      </pc:sldChg>
      <pc:sldChg chg="modNotesTx">
        <pc:chgData name="Katie Griffiths" userId="8052fe13-d8ea-46d2-ae6a-a71c37f0d8fb" providerId="ADAL" clId="{689D23A8-B536-4FD6-BA51-A9738083448F}" dt="2024-03-20T09:17:26.775" v="2216" actId="20577"/>
        <pc:sldMkLst>
          <pc:docMk/>
          <pc:sldMk cId="870357250" sldId="30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Welcome and Go through webinar etiquette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hope this briefing will help you to start to consider the impact of the recent school attendance reforms on your work. </a:t>
            </a:r>
          </a:p>
        </p:txBody>
      </p:sp>
    </p:spTree>
    <p:extLst>
      <p:ext uri="{BB962C8B-B14F-4D97-AF65-F5344CB8AC3E}">
        <p14:creationId xmlns:p14="http://schemas.microsoft.com/office/powerpoint/2010/main" val="190561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951814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96044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a:t>Reforms are intended to improve consistency and accuracy of attendance recording. </a:t>
            </a:r>
          </a:p>
          <a:p>
            <a:endParaRPr lang="en-GB"/>
          </a:p>
        </p:txBody>
      </p:sp>
    </p:spTree>
    <p:extLst>
      <p:ext uri="{BB962C8B-B14F-4D97-AF65-F5344CB8AC3E}">
        <p14:creationId xmlns:p14="http://schemas.microsoft.com/office/powerpoint/2010/main" val="3668218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522094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1809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We appreciate there is a lot to think about, but we have time. We know that the </a:t>
            </a:r>
            <a:r>
              <a:rPr lang="en-GB" dirty="0" err="1"/>
              <a:t>statregic</a:t>
            </a:r>
            <a:r>
              <a:rPr lang="en-GB" dirty="0"/>
              <a:t> approach taken in the last two years places schools and the LA in a strong position to respond to the changes to the national framework. </a:t>
            </a:r>
          </a:p>
          <a:p>
            <a:r>
              <a:rPr lang="en-GB" dirty="0"/>
              <a:t>To confirm we will consult with you all on the training and support needs you may have</a:t>
            </a:r>
          </a:p>
          <a:p>
            <a:r>
              <a:rPr lang="en-GB" dirty="0"/>
              <a:t>We will need to revise our local code of conduct for PNs</a:t>
            </a:r>
          </a:p>
          <a:p>
            <a:r>
              <a:rPr lang="en-GB" dirty="0"/>
              <a:t>We will be refreshing the Attendance Strategy to take on board the new requirements</a:t>
            </a:r>
          </a:p>
          <a:p>
            <a:r>
              <a:rPr lang="en-GB" dirty="0"/>
              <a:t>We will continue to provide tailored guidance and support based on identified need</a:t>
            </a:r>
          </a:p>
          <a:p>
            <a:endParaRPr lang="en-GB" dirty="0"/>
          </a:p>
          <a:p>
            <a:r>
              <a:rPr lang="en-GB" dirty="0"/>
              <a:t>Please do use your planned TSMs to ask any questions and provide feedback on what additional guidance, </a:t>
            </a:r>
            <a:r>
              <a:rPr lang="en-GB"/>
              <a:t>training and </a:t>
            </a:r>
            <a:r>
              <a:rPr lang="en-GB" dirty="0"/>
              <a:t>support you feel you require. </a:t>
            </a:r>
          </a:p>
        </p:txBody>
      </p:sp>
    </p:spTree>
    <p:extLst>
      <p:ext uri="{BB962C8B-B14F-4D97-AF65-F5344CB8AC3E}">
        <p14:creationId xmlns:p14="http://schemas.microsoft.com/office/powerpoint/2010/main" val="939926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250474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This session is intended as an introduction to the changes to guidance and legislation that will apply from 19 August 2024, we know the changes are extensive and I hope you can bear with us that we won't have all the answers to your questions today. However, we have plenty of time to implement the required changes and we will do this together over the coming term. We want to hear from you about how you would like to receive additional information and support. </a:t>
            </a:r>
          </a:p>
          <a:p>
            <a:endParaRPr lang="en-GB" dirty="0"/>
          </a:p>
          <a:p>
            <a:r>
              <a:rPr lang="en-GB" dirty="0"/>
              <a:t>We know that missing any school can negatively impact a child’s progress and learning, but when children are regularly not in school it can have a major impact on levels of family stress, particularly for families already facing significant adversity. That is why when thinking about attendance the message that every school day counts is crucial and why we should welcome these changes moving forward to help strengthen our position in supporting children and their families. </a:t>
            </a:r>
          </a:p>
          <a:p>
            <a:endParaRPr lang="en-US" dirty="0"/>
          </a:p>
        </p:txBody>
      </p:sp>
    </p:spTree>
    <p:extLst>
      <p:ext uri="{BB962C8B-B14F-4D97-AF65-F5344CB8AC3E}">
        <p14:creationId xmlns:p14="http://schemas.microsoft.com/office/powerpoint/2010/main" val="98702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dirty="0">
                <a:effectLst/>
                <a:latin typeface="Arial" panose="020B0604020202020204" pitchFamily="34" charset="0"/>
                <a:ea typeface="Calibri" panose="020F0502020204030204" pitchFamily="34" charset="0"/>
              </a:rPr>
              <a:t>On 29 February 2024, the Department for Education (DfE) announced a range of reforms to support schools and local authorities in their efforts to improve school attendance. The reforms include:</a:t>
            </a:r>
          </a:p>
          <a:p>
            <a:endParaRPr lang="en-GB" sz="1200" dirty="0">
              <a:effectLst/>
              <a:latin typeface="Arial" panose="020B0604020202020204" pitchFamily="34" charset="0"/>
              <a:ea typeface="Calibri" panose="020F0502020204030204" pitchFamily="34" charset="0"/>
            </a:endParaRPr>
          </a:p>
          <a:p>
            <a:r>
              <a:rPr lang="en-GB" sz="1200" dirty="0">
                <a:effectLst/>
                <a:latin typeface="Arial" panose="020B0604020202020204" pitchFamily="34" charset="0"/>
                <a:ea typeface="Calibri" panose="020F0502020204030204" pitchFamily="34" charset="0"/>
              </a:rPr>
              <a:t>Publication of a revised version of ‘Working Together to Improve School Attendance’ with a statement that this revision will become statutory guidance from 19 August 2024</a:t>
            </a:r>
          </a:p>
          <a:p>
            <a:r>
              <a:rPr lang="en-GB" sz="1200" dirty="0">
                <a:effectLst/>
                <a:latin typeface="Arial" panose="020B0604020202020204" pitchFamily="34" charset="0"/>
                <a:ea typeface="Calibri" panose="020F0502020204030204" pitchFamily="34" charset="0"/>
              </a:rPr>
              <a:t>That the Education (information about individual pupils) Regulations 2024 will come into force from 19</a:t>
            </a:r>
            <a:r>
              <a:rPr lang="en-GB" sz="1200" baseline="30000" dirty="0">
                <a:effectLst/>
                <a:latin typeface="Arial" panose="020B0604020202020204" pitchFamily="34" charset="0"/>
                <a:ea typeface="Calibri" panose="020F0502020204030204" pitchFamily="34" charset="0"/>
              </a:rPr>
              <a:t>th</a:t>
            </a:r>
            <a:r>
              <a:rPr lang="en-GB" sz="1200" dirty="0">
                <a:effectLst/>
                <a:latin typeface="Arial" panose="020B0604020202020204" pitchFamily="34" charset="0"/>
                <a:ea typeface="Calibri" panose="020F0502020204030204" pitchFamily="34" charset="0"/>
              </a:rPr>
              <a:t> August 2024 in effect replacing the existing voluntary attendance data sharing by all state funded schools to a new mandatory data-collection</a:t>
            </a:r>
          </a:p>
          <a:p>
            <a:r>
              <a:rPr lang="en-GB" sz="1200" dirty="0">
                <a:effectLst/>
                <a:latin typeface="Arial" panose="020B0604020202020204" pitchFamily="34" charset="0"/>
                <a:ea typeface="Calibri" panose="020F0502020204030204" pitchFamily="34" charset="0"/>
              </a:rPr>
              <a:t>Modernisation of the school attendance and admission registers through laying the school attendance pupil registration regulations 2024</a:t>
            </a:r>
          </a:p>
          <a:p>
            <a:r>
              <a:rPr lang="en-GB" sz="1200" dirty="0">
                <a:effectLst/>
                <a:latin typeface="Arial" panose="020B0604020202020204" pitchFamily="34" charset="0"/>
                <a:ea typeface="Calibri" panose="020F0502020204030204" pitchFamily="34" charset="0"/>
              </a:rPr>
              <a:t>And that the creation of a new national framework of penalty notices will come into affect replacing all LA’s current local code of conducts  </a:t>
            </a:r>
          </a:p>
          <a:p>
            <a:endParaRPr lang="en-GB" sz="1200" dirty="0">
              <a:effectLst/>
              <a:latin typeface="Arial" panose="020B0604020202020204" pitchFamily="34" charset="0"/>
              <a:ea typeface="Calibri" panose="020F0502020204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Calibri" panose="020F0502020204030204" pitchFamily="34" charset="0"/>
              </a:rPr>
              <a:t>The existing guidance and associated legislation remains in force until 18 August 2024 which means schools and LAs must continue to have regard to it for the remainder of this academic year.</a:t>
            </a:r>
            <a:endParaRPr lang="en-GB" sz="1800" dirty="0">
              <a:effectLst/>
              <a:latin typeface="Times New Roman" panose="02020603050405020304" pitchFamily="18" charset="0"/>
              <a:ea typeface="Times New Roman" panose="02020603050405020304" pitchFamily="18" charset="0"/>
            </a:endParaRPr>
          </a:p>
          <a:p>
            <a:endParaRPr lang="en-GB" sz="12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83000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So as highlighted the current working together to improve school attendance guidance will become statutory from 19</a:t>
            </a:r>
            <a:r>
              <a:rPr lang="en-GB" baseline="30000" dirty="0"/>
              <a:t>th</a:t>
            </a:r>
            <a:r>
              <a:rPr lang="en-GB" dirty="0"/>
              <a:t> August 2024. There are an additional 26 pages of guidance with the aim to provide clarity regarding several aspects. In the main the structure of the guidance remains the same with revisions in each section that described at the start of the document. </a:t>
            </a:r>
          </a:p>
        </p:txBody>
      </p:sp>
    </p:spTree>
    <p:extLst>
      <p:ext uri="{BB962C8B-B14F-4D97-AF65-F5344CB8AC3E}">
        <p14:creationId xmlns:p14="http://schemas.microsoft.com/office/powerpoint/2010/main" val="3064614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b="0" i="0" dirty="0">
                <a:solidFill>
                  <a:srgbClr val="FFFFFF"/>
                </a:solidFill>
                <a:effectLst/>
                <a:latin typeface="Segoe UI" panose="020B0502040204020203" pitchFamily="34" charset="0"/>
              </a:rPr>
              <a:t>Many of your settings may already meet this new requirement if your setting is signed up to the DfE daily data collection and if not that is how this duty will be met. </a:t>
            </a:r>
          </a:p>
          <a:p>
            <a:endParaRPr lang="en-GB" b="0" i="0" dirty="0">
              <a:solidFill>
                <a:srgbClr val="FFFFFF"/>
              </a:solidFill>
              <a:effectLst/>
              <a:latin typeface="Segoe UI" panose="020B0502040204020203" pitchFamily="34" charset="0"/>
            </a:endParaRPr>
          </a:p>
          <a:p>
            <a:r>
              <a:rPr lang="en-GB" b="0" i="0" dirty="0">
                <a:solidFill>
                  <a:srgbClr val="FFFFFF"/>
                </a:solidFill>
                <a:effectLst/>
                <a:latin typeface="Segoe UI" panose="020B0502040204020203" pitchFamily="34" charset="0"/>
              </a:rPr>
              <a:t>There was a monitor your school attendance webinar for schools and trusts not yet sharing attendance data yesterday, this </a:t>
            </a:r>
            <a:r>
              <a:rPr lang="en-GB" b="0" i="0" dirty="0" err="1">
                <a:solidFill>
                  <a:srgbClr val="FFFFFF"/>
                </a:solidFill>
                <a:effectLst/>
                <a:latin typeface="Segoe UI" panose="020B0502040204020203" pitchFamily="34" charset="0"/>
              </a:rPr>
              <a:t>im</a:t>
            </a:r>
            <a:r>
              <a:rPr lang="en-GB" b="0" i="0" dirty="0">
                <a:solidFill>
                  <a:srgbClr val="FFFFFF"/>
                </a:solidFill>
                <a:effectLst/>
                <a:latin typeface="Segoe UI" panose="020B0502040204020203" pitchFamily="34" charset="0"/>
              </a:rPr>
              <a:t> sure will be available via the </a:t>
            </a:r>
            <a:r>
              <a:rPr lang="en-GB" b="0" i="0" dirty="0" err="1">
                <a:solidFill>
                  <a:srgbClr val="FFFFFF"/>
                </a:solidFill>
                <a:effectLst/>
                <a:latin typeface="Segoe UI" panose="020B0502040204020203" pitchFamily="34" charset="0"/>
              </a:rPr>
              <a:t>dfe</a:t>
            </a:r>
            <a:r>
              <a:rPr lang="en-GB" b="0" i="0" dirty="0">
                <a:solidFill>
                  <a:srgbClr val="FFFFFF"/>
                </a:solidFill>
                <a:effectLst/>
                <a:latin typeface="Segoe UI" panose="020B0502040204020203" pitchFamily="34" charset="0"/>
              </a:rPr>
              <a:t> </a:t>
            </a:r>
            <a:r>
              <a:rPr lang="en-GB" b="0" i="0" dirty="0" err="1">
                <a:solidFill>
                  <a:srgbClr val="FFFFFF"/>
                </a:solidFill>
                <a:effectLst/>
                <a:latin typeface="Segoe UI" panose="020B0502040204020203" pitchFamily="34" charset="0"/>
              </a:rPr>
              <a:t>youtube</a:t>
            </a:r>
            <a:r>
              <a:rPr lang="en-GB" b="0" i="0" dirty="0">
                <a:solidFill>
                  <a:srgbClr val="FFFFFF"/>
                </a:solidFill>
                <a:effectLst/>
                <a:latin typeface="Segoe UI" panose="020B0502040204020203" pitchFamily="34" charset="0"/>
              </a:rPr>
              <a:t> page if you would like to watch it. </a:t>
            </a:r>
          </a:p>
          <a:p>
            <a:endParaRPr lang="en-GB" b="0" i="0" dirty="0">
              <a:solidFill>
                <a:srgbClr val="FFFFFF"/>
              </a:solidFill>
              <a:effectLst/>
              <a:latin typeface="Segoe UI" panose="020B0502040204020203" pitchFamily="34" charset="0"/>
            </a:endParaRPr>
          </a:p>
          <a:p>
            <a:r>
              <a:rPr lang="en-GB" b="0" i="0" dirty="0">
                <a:solidFill>
                  <a:srgbClr val="FFFFFF"/>
                </a:solidFill>
                <a:effectLst/>
                <a:latin typeface="Segoe UI" panose="020B0502040204020203" pitchFamily="34" charset="0"/>
              </a:rPr>
              <a:t>DfE would like to hear from anyone who would be willing to talk about the experience of using the daily attendance reports. If you are willing to take part in this research, please complete the form using the link in the PP. The research is entirely voluntary, confidential and you are not committing to participate by leaving your details.</a:t>
            </a:r>
          </a:p>
          <a:p>
            <a:endParaRPr lang="en-GB" b="0" i="0" dirty="0">
              <a:solidFill>
                <a:srgbClr val="FFFFFF"/>
              </a:solidFill>
              <a:effectLst/>
              <a:latin typeface="Segoe UI" panose="020B0502040204020203" pitchFamily="34" charset="0"/>
            </a:endParaRPr>
          </a:p>
          <a:p>
            <a:r>
              <a:rPr lang="en-GB" b="0" i="0" dirty="0">
                <a:solidFill>
                  <a:srgbClr val="FFFFFF"/>
                </a:solidFill>
                <a:effectLst/>
                <a:latin typeface="Segoe UI" panose="020B0502040204020203" pitchFamily="34" charset="0"/>
              </a:rPr>
              <a:t>The grid on the screen shows the information that the new mandatory collection will share via the link up. </a:t>
            </a:r>
            <a:br>
              <a:rPr lang="en-GB" dirty="0"/>
            </a:br>
            <a:endParaRPr lang="en-GB" dirty="0"/>
          </a:p>
        </p:txBody>
      </p:sp>
    </p:spTree>
    <p:extLst>
      <p:ext uri="{BB962C8B-B14F-4D97-AF65-F5344CB8AC3E}">
        <p14:creationId xmlns:p14="http://schemas.microsoft.com/office/powerpoint/2010/main" val="2683487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We will look at chapters 2, 6, 7 &amp; 8 in more detail but here is an overview of the other changes.  Draw your attention to Chapter 4 which emphasis the role of local authorities to encourage shared ownership of attendance improvement and effective multi-agency work (paragraph 102).</a:t>
            </a:r>
          </a:p>
          <a:p>
            <a:endParaRPr lang="en-GB" dirty="0"/>
          </a:p>
          <a:p>
            <a:endParaRPr lang="en-GB" dirty="0"/>
          </a:p>
          <a:p>
            <a:endParaRPr lang="en-US" dirty="0"/>
          </a:p>
        </p:txBody>
      </p:sp>
    </p:spTree>
    <p:extLst>
      <p:ext uri="{BB962C8B-B14F-4D97-AF65-F5344CB8AC3E}">
        <p14:creationId xmlns:p14="http://schemas.microsoft.com/office/powerpoint/2010/main" val="2979389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In Chapter 2, Expectations of schools you will find new sections about building strong relationships and joint work with families, detail regarding education off site and what this could look like and how it should be coded and further clarity on the level of support that pupils who are absent due to ill health or their SEND should have access too.</a:t>
            </a:r>
          </a:p>
          <a:p>
            <a:endParaRPr lang="en-GB" dirty="0"/>
          </a:p>
          <a:p>
            <a:r>
              <a:rPr lang="en-GB" dirty="0"/>
              <a:t>There is further clarification of the expectations of the senior attendance champion and the importance of this role, </a:t>
            </a:r>
          </a:p>
          <a:p>
            <a:r>
              <a:rPr lang="en-GB" dirty="0"/>
              <a:t>The requirement for the new national framework for FPNs to be included in all settings attendance policy</a:t>
            </a:r>
          </a:p>
          <a:p>
            <a:r>
              <a:rPr lang="en-GB" dirty="0"/>
              <a:t>It changes the requirement for settings to preserve entries in the register for 6 years from 3 years and makes it mandatory that registers should be kept electronically</a:t>
            </a:r>
          </a:p>
          <a:p>
            <a:r>
              <a:rPr lang="en-GB" dirty="0"/>
              <a:t>There is further clarity on granting leave of absence</a:t>
            </a:r>
          </a:p>
          <a:p>
            <a:r>
              <a:rPr lang="en-GB" dirty="0"/>
              <a:t>This section also details new requirements for different types of data returns from new pupil and deletion returns, currently referred to as on and off roll notifications, attendance returns relating to pupils who fail to attend school regularly or have been absent for a continuous period of ten school days and their absence has been recorded as UA, sickness returns where the LA is provided with details of pupils who have been recorded as ill for 15 days consecutively of cumulatively.</a:t>
            </a:r>
          </a:p>
          <a:p>
            <a:endParaRPr lang="en-GB" dirty="0"/>
          </a:p>
          <a:p>
            <a:r>
              <a:rPr lang="en-GB" dirty="0"/>
              <a:t>It also introduces a new expectation on schools to inform a pupils youth offending team worker of any unexplained absences. </a:t>
            </a:r>
          </a:p>
          <a:p>
            <a:endParaRPr lang="en-GB" dirty="0"/>
          </a:p>
          <a:p>
            <a:endParaRPr lang="en-GB" dirty="0"/>
          </a:p>
        </p:txBody>
      </p:sp>
    </p:spTree>
    <p:extLst>
      <p:ext uri="{BB962C8B-B14F-4D97-AF65-F5344CB8AC3E}">
        <p14:creationId xmlns:p14="http://schemas.microsoft.com/office/powerpoint/2010/main" val="94671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Times New Roman" charset="0"/>
                <a:ea typeface="+mn-ea"/>
                <a:cs typeface="+mn-cs"/>
              </a:rPr>
              <a:t>Chapter 6: Attendance legal intervention</a:t>
            </a:r>
          </a:p>
          <a:p>
            <a:pPr marL="0" marR="0" lvl="0" indent="0" defTabSz="91440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Times New Roman" charset="0"/>
                <a:ea typeface="+mn-ea"/>
                <a:cs typeface="+mn-cs"/>
              </a:rPr>
              <a:t>Continued emphasis on support first including further detail about voluntary and formal support, the role of prosecution and statutory social care involvement. Changes made to term ‘parenting contracts’ to ‘attendance contracts’</a:t>
            </a:r>
          </a:p>
          <a:p>
            <a:pPr marL="0" marR="0" lvl="0" indent="0" defTabSz="91440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Times New Roman" charset="0"/>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Times New Roman" charset="0"/>
                <a:ea typeface="+mn-ea"/>
                <a:cs typeface="+mn-cs"/>
              </a:rPr>
              <a:t>Read from slide for changes to national framework</a:t>
            </a:r>
          </a:p>
          <a:p>
            <a:pPr marL="0" marR="0" lvl="0" indent="0" defTabSz="91440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Times New Roman" charset="0"/>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Times New Roman" charset="0"/>
                <a:ea typeface="+mn-ea"/>
                <a:cs typeface="+mn-cs"/>
              </a:rPr>
              <a:t>Over the next term </a:t>
            </a:r>
            <a:r>
              <a:rPr lang="en-GB" dirty="0"/>
              <a:t>we will provide details on how the new National Framework will work in practice in Norfolk and will consult you on the development of a revised local code of conduct.</a:t>
            </a:r>
            <a:endParaRPr lang="en-GB" sz="1200" b="0" i="0" u="none" strike="noStrike" kern="1200" baseline="0" dirty="0">
              <a:solidFill>
                <a:schemeClr val="tx1"/>
              </a:solidFill>
              <a:latin typeface="Times New Roman" charset="0"/>
              <a:ea typeface="+mn-ea"/>
              <a:cs typeface="+mn-cs"/>
            </a:endParaRPr>
          </a:p>
          <a:p>
            <a:endParaRPr lang="en-GB" dirty="0"/>
          </a:p>
        </p:txBody>
      </p:sp>
    </p:spTree>
    <p:extLst>
      <p:ext uri="{BB962C8B-B14F-4D97-AF65-F5344CB8AC3E}">
        <p14:creationId xmlns:p14="http://schemas.microsoft.com/office/powerpoint/2010/main" val="1210591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5552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7" y="2057400"/>
            <a:ext cx="3932238"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2"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mailto:csattendance@norfolk.gov.uk" TargetMode="External"/><Relationship Id="rId5" Type="http://schemas.openxmlformats.org/officeDocument/2006/relationships/hyperlink" Target="https://www.schools.norfolk.gov.uk/pupil-safety-and-behaviour/school-attendance" TargetMode="Externa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www.legislation.gov.uk/uksi/2024/210/contents/mad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legislation.gov.uk/uksi/2024/208/regulation/10/made" TargetMode="External"/><Relationship Id="rId5" Type="http://schemas.openxmlformats.org/officeDocument/2006/relationships/hyperlink" Target="https://www.legislation.gov.uk/uksi/2024/209/contents/made" TargetMode="External"/><Relationship Id="rId4" Type="http://schemas.openxmlformats.org/officeDocument/2006/relationships/hyperlink" Target="https://assets.publishing.service.gov.uk/media/65df4a76f1cab36b60fc4726/Working_together_to_improve_school_attendance__applies_from_19_August_2024__29.02.24.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content.govdelivery.com/attachments/UKDFE/2024/03/01/file_attachments/2800199/Minister%20Hinds%20letter%20to%20headteachers%20on%20attendance.pdf.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legislation.gov.uk/uksi/2024/209/made#p00196" TargetMode="External"/><Relationship Id="rId5" Type="http://schemas.openxmlformats.org/officeDocument/2006/relationships/hyperlink" Target="https://forms.office.com/pages/responsepage.aspx?id=yXfS-grGoU2187O4s0qC-dQrkQUSo7lDklWEd361GJ9UNkhWNTc3QUdTT1k5TU9JRFY4QUc1SjdLRy4u" TargetMode="External"/><Relationship Id="rId4" Type="http://schemas.openxmlformats.org/officeDocument/2006/relationships/hyperlink" Target="https://events.teams.microsoft.com/event/27bb1e40-4711-416a-bcbf-5842ae52f6fd@fad277c9-c60a-4da1-b5f3-b3b8b34a82f9"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legislation.gov.uk/uksi/2024/210/contents/mad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2" name="Title of…"/>
          <p:cNvSpPr txBox="1"/>
          <p:nvPr/>
        </p:nvSpPr>
        <p:spPr>
          <a:xfrm>
            <a:off x="690457" y="3035676"/>
            <a:ext cx="6572593" cy="772836"/>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8" tIns="45718" rIns="45718" bIns="45718">
            <a:spAutoFit/>
          </a:bodyPr>
          <a:lstStyle/>
          <a:p>
            <a:pPr>
              <a:lnSpc>
                <a:spcPct val="60000"/>
              </a:lnSpc>
              <a:defRPr sz="6600" b="1">
                <a:solidFill>
                  <a:srgbClr val="1A304A"/>
                </a:solidFill>
              </a:defRPr>
            </a:pPr>
            <a:endParaRPr/>
          </a:p>
        </p:txBody>
      </p:sp>
      <p:pic>
        <p:nvPicPr>
          <p:cNvPr id="115" name="Flourish.png" descr="Flourish.png"/>
          <p:cNvPicPr>
            <a:picLocks noChangeAspect="1"/>
          </p:cNvPicPr>
          <p:nvPr/>
        </p:nvPicPr>
        <p:blipFill>
          <a:blip r:embed="rId3"/>
          <a:stretch>
            <a:fillRect/>
          </a:stretch>
        </p:blipFill>
        <p:spPr>
          <a:xfrm rot="19091593" flipH="1">
            <a:off x="5892577" y="69015"/>
            <a:ext cx="14652173" cy="10581458"/>
          </a:xfrm>
          <a:prstGeom prst="rect">
            <a:avLst/>
          </a:prstGeom>
          <a:ln w="12700">
            <a:miter lim="400000"/>
          </a:ln>
        </p:spPr>
      </p:pic>
      <p:pic>
        <p:nvPicPr>
          <p:cNvPr id="3" name="Picture 2" descr="Logo, company name&#10;&#10;Description automatically generated">
            <a:extLst>
              <a:ext uri="{FF2B5EF4-FFF2-40B4-BE49-F238E27FC236}">
                <a16:creationId xmlns:a16="http://schemas.microsoft.com/office/drawing/2014/main" id="{8B6018F5-CDB6-4819-BFEC-D4C6E496C3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0457" y="5120889"/>
            <a:ext cx="1979868" cy="1300424"/>
          </a:xfrm>
          <a:prstGeom prst="rect">
            <a:avLst/>
          </a:prstGeom>
        </p:spPr>
      </p:pic>
      <p:sp>
        <p:nvSpPr>
          <p:cNvPr id="9" name="TextBox 8">
            <a:extLst>
              <a:ext uri="{FF2B5EF4-FFF2-40B4-BE49-F238E27FC236}">
                <a16:creationId xmlns:a16="http://schemas.microsoft.com/office/drawing/2014/main" id="{509A09A1-7CC4-41CE-AF57-1C612D9ACE7B}"/>
              </a:ext>
            </a:extLst>
          </p:cNvPr>
          <p:cNvSpPr txBox="1"/>
          <p:nvPr/>
        </p:nvSpPr>
        <p:spPr>
          <a:xfrm>
            <a:off x="647927" y="288797"/>
            <a:ext cx="8506706" cy="37856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sz="4400" b="1" i="0" u="none" strike="noStrike" baseline="0">
                <a:solidFill>
                  <a:schemeClr val="accent4">
                    <a:lumMod val="60000"/>
                    <a:lumOff val="40000"/>
                  </a:schemeClr>
                </a:solidFill>
                <a:latin typeface="Rockwell" panose="02060603020205020403" pitchFamily="18" charset="0"/>
              </a:rPr>
              <a:t>Changes to the National Framewor</a:t>
            </a:r>
            <a:r>
              <a:rPr lang="en-GB" sz="4400" b="1">
                <a:solidFill>
                  <a:schemeClr val="accent4">
                    <a:lumMod val="60000"/>
                    <a:lumOff val="40000"/>
                  </a:schemeClr>
                </a:solidFill>
                <a:latin typeface="Rockwell" panose="02060603020205020403" pitchFamily="18" charset="0"/>
              </a:rPr>
              <a:t>k for Attendance 2024</a:t>
            </a:r>
          </a:p>
          <a:p>
            <a:endParaRPr lang="en-GB" sz="4400" b="1">
              <a:solidFill>
                <a:schemeClr val="accent4">
                  <a:lumMod val="60000"/>
                  <a:lumOff val="40000"/>
                </a:schemeClr>
              </a:solidFill>
              <a:latin typeface="Rockwell" panose="02060603020205020403" pitchFamily="18" charset="0"/>
            </a:endParaRPr>
          </a:p>
          <a:p>
            <a:r>
              <a:rPr lang="en-GB" sz="3200" b="1">
                <a:solidFill>
                  <a:schemeClr val="accent4">
                    <a:lumMod val="60000"/>
                    <a:lumOff val="40000"/>
                  </a:schemeClr>
                </a:solidFill>
                <a:latin typeface="Rockwell" panose="02060603020205020403" pitchFamily="18" charset="0"/>
              </a:rPr>
              <a:t>Published: 29 February 2024</a:t>
            </a:r>
          </a:p>
          <a:p>
            <a:r>
              <a:rPr lang="en-GB" sz="3200" b="1">
                <a:solidFill>
                  <a:schemeClr val="accent4">
                    <a:lumMod val="60000"/>
                    <a:lumOff val="40000"/>
                  </a:schemeClr>
                </a:solidFill>
                <a:latin typeface="Rockwell" panose="02060603020205020403" pitchFamily="18" charset="0"/>
              </a:rPr>
              <a:t>Statutory from: 19 August 2024</a:t>
            </a:r>
            <a:endParaRPr lang="en-GB" sz="3200">
              <a:solidFill>
                <a:schemeClr val="bg1"/>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5F5A364-6885-08DB-0D81-3D1F92D3D2A1}"/>
              </a:ext>
            </a:extLst>
          </p:cNvPr>
          <p:cNvGraphicFramePr>
            <a:graphicFrameLocks noGrp="1"/>
          </p:cNvGraphicFramePr>
          <p:nvPr>
            <p:extLst>
              <p:ext uri="{D42A27DB-BD31-4B8C-83A1-F6EECF244321}">
                <p14:modId xmlns:p14="http://schemas.microsoft.com/office/powerpoint/2010/main" val="722034948"/>
              </p:ext>
            </p:extLst>
          </p:nvPr>
        </p:nvGraphicFramePr>
        <p:xfrm>
          <a:off x="718457" y="495731"/>
          <a:ext cx="10213014" cy="4943141"/>
        </p:xfrm>
        <a:graphic>
          <a:graphicData uri="http://schemas.openxmlformats.org/drawingml/2006/table">
            <a:tbl>
              <a:tblPr firstRow="1" bandRow="1">
                <a:tableStyleId>{91EBBBCC-DAD2-459C-BE2E-F6DE35CF9A28}</a:tableStyleId>
              </a:tblPr>
              <a:tblGrid>
                <a:gridCol w="997020">
                  <a:extLst>
                    <a:ext uri="{9D8B030D-6E8A-4147-A177-3AD203B41FA5}">
                      <a16:colId xmlns:a16="http://schemas.microsoft.com/office/drawing/2014/main" val="2142031316"/>
                    </a:ext>
                  </a:extLst>
                </a:gridCol>
                <a:gridCol w="9215994">
                  <a:extLst>
                    <a:ext uri="{9D8B030D-6E8A-4147-A177-3AD203B41FA5}">
                      <a16:colId xmlns:a16="http://schemas.microsoft.com/office/drawing/2014/main" val="2657953727"/>
                    </a:ext>
                  </a:extLst>
                </a:gridCol>
              </a:tblGrid>
              <a:tr h="611708">
                <a:tc>
                  <a:txBody>
                    <a:bodyPr/>
                    <a:lstStyle/>
                    <a:p>
                      <a:pPr algn="l"/>
                      <a:r>
                        <a:rPr lang="en-GB" sz="1600" b="1">
                          <a:solidFill>
                            <a:schemeClr val="bg1"/>
                          </a:solidFill>
                          <a:latin typeface="Rockwell" panose="02060603020205020403" pitchFamily="18" charset="0"/>
                        </a:rPr>
                        <a:t>Ground</a:t>
                      </a:r>
                    </a:p>
                  </a:txBody>
                  <a:tcPr/>
                </a:tc>
                <a:tc>
                  <a:txBody>
                    <a:bodyPr/>
                    <a:lstStyle/>
                    <a:p>
                      <a:pPr algn="l"/>
                      <a:r>
                        <a:rPr lang="en-GB" sz="1600" b="1">
                          <a:solidFill>
                            <a:schemeClr val="bg1"/>
                          </a:solidFill>
                          <a:latin typeface="Rockwell" panose="02060603020205020403" pitchFamily="18" charset="0"/>
                        </a:rPr>
                        <a:t>Description</a:t>
                      </a:r>
                    </a:p>
                  </a:txBody>
                  <a:tcPr/>
                </a:tc>
                <a:extLst>
                  <a:ext uri="{0D108BD9-81ED-4DB2-BD59-A6C34878D82A}">
                    <a16:rowId xmlns:a16="http://schemas.microsoft.com/office/drawing/2014/main" val="1046000195"/>
                  </a:ext>
                </a:extLst>
              </a:tr>
              <a:tr h="473388">
                <a:tc>
                  <a:txBody>
                    <a:bodyPr/>
                    <a:lstStyle/>
                    <a:p>
                      <a:pPr algn="l"/>
                      <a:r>
                        <a:rPr lang="en-GB" sz="1600" b="1">
                          <a:solidFill>
                            <a:srgbClr val="332F60"/>
                          </a:solidFill>
                          <a:latin typeface="Rockwell" panose="02060603020205020403" pitchFamily="18" charset="0"/>
                        </a:rPr>
                        <a:t>A</a:t>
                      </a:r>
                    </a:p>
                  </a:txBody>
                  <a:tcPr/>
                </a:tc>
                <a:tc>
                  <a:txBody>
                    <a:bodyPr/>
                    <a:lstStyle/>
                    <a:p>
                      <a:pPr algn="l"/>
                      <a:r>
                        <a:rPr lang="en-GB" sz="2000">
                          <a:solidFill>
                            <a:srgbClr val="332F60"/>
                          </a:solidFill>
                          <a:latin typeface="Rockwell" panose="02060603020205020403" pitchFamily="18" charset="0"/>
                        </a:rPr>
                        <a:t>The pupil has been registered at another school</a:t>
                      </a:r>
                    </a:p>
                  </a:txBody>
                  <a:tcPr/>
                </a:tc>
                <a:extLst>
                  <a:ext uri="{0D108BD9-81ED-4DB2-BD59-A6C34878D82A}">
                    <a16:rowId xmlns:a16="http://schemas.microsoft.com/office/drawing/2014/main" val="1790122835"/>
                  </a:ext>
                </a:extLst>
              </a:tr>
              <a:tr h="611708">
                <a:tc>
                  <a:txBody>
                    <a:bodyPr/>
                    <a:lstStyle/>
                    <a:p>
                      <a:pPr algn="l"/>
                      <a:r>
                        <a:rPr lang="en-GB" sz="1600" b="1">
                          <a:solidFill>
                            <a:srgbClr val="332F60"/>
                          </a:solidFill>
                          <a:latin typeface="Rockwell" panose="02060603020205020403" pitchFamily="18" charset="0"/>
                        </a:rPr>
                        <a:t>B</a:t>
                      </a:r>
                    </a:p>
                  </a:txBody>
                  <a:tcPr/>
                </a:tc>
                <a:tc>
                  <a:txBody>
                    <a:bodyPr/>
                    <a:lstStyle/>
                    <a:p>
                      <a:pPr algn="l"/>
                      <a:r>
                        <a:rPr lang="en-GB" sz="2000">
                          <a:solidFill>
                            <a:srgbClr val="332F60"/>
                          </a:solidFill>
                          <a:latin typeface="Rockwell" panose="02060603020205020403" pitchFamily="18" charset="0"/>
                        </a:rPr>
                        <a:t>The pupil has not continued at the school following completion of </a:t>
                      </a:r>
                    </a:p>
                    <a:p>
                      <a:pPr algn="l"/>
                      <a:r>
                        <a:rPr lang="en-GB" sz="2000">
                          <a:solidFill>
                            <a:srgbClr val="332F60"/>
                          </a:solidFill>
                          <a:latin typeface="Rockwell" panose="02060603020205020403" pitchFamily="18" charset="0"/>
                        </a:rPr>
                        <a:t>nursery education</a:t>
                      </a:r>
                    </a:p>
                  </a:txBody>
                  <a:tcPr/>
                </a:tc>
                <a:extLst>
                  <a:ext uri="{0D108BD9-81ED-4DB2-BD59-A6C34878D82A}">
                    <a16:rowId xmlns:a16="http://schemas.microsoft.com/office/drawing/2014/main" val="251981086"/>
                  </a:ext>
                </a:extLst>
              </a:tr>
              <a:tr h="611708">
                <a:tc>
                  <a:txBody>
                    <a:bodyPr/>
                    <a:lstStyle/>
                    <a:p>
                      <a:pPr algn="l"/>
                      <a:r>
                        <a:rPr lang="en-GB" sz="1600" b="1">
                          <a:solidFill>
                            <a:srgbClr val="332F60"/>
                          </a:solidFill>
                          <a:latin typeface="Rockwell" panose="02060603020205020403" pitchFamily="18" charset="0"/>
                        </a:rPr>
                        <a:t>C</a:t>
                      </a:r>
                    </a:p>
                  </a:txBody>
                  <a:tcPr/>
                </a:tc>
                <a:tc>
                  <a:txBody>
                    <a:bodyPr/>
                    <a:lstStyle/>
                    <a:p>
                      <a:pPr algn="l"/>
                      <a:r>
                        <a:rPr lang="en-GB" sz="2000">
                          <a:solidFill>
                            <a:srgbClr val="332F60"/>
                          </a:solidFill>
                          <a:latin typeface="Rockwell" panose="02060603020205020403" pitchFamily="18" charset="0"/>
                        </a:rPr>
                        <a:t>The pupil is also registered at one or more other schools and the other schools have agreed the deletion</a:t>
                      </a:r>
                    </a:p>
                  </a:txBody>
                  <a:tcPr/>
                </a:tc>
                <a:extLst>
                  <a:ext uri="{0D108BD9-81ED-4DB2-BD59-A6C34878D82A}">
                    <a16:rowId xmlns:a16="http://schemas.microsoft.com/office/drawing/2014/main" val="3134190574"/>
                  </a:ext>
                </a:extLst>
              </a:tr>
              <a:tr h="657603">
                <a:tc>
                  <a:txBody>
                    <a:bodyPr/>
                    <a:lstStyle/>
                    <a:p>
                      <a:pPr algn="l"/>
                      <a:r>
                        <a:rPr lang="en-GB" sz="1600" b="1">
                          <a:solidFill>
                            <a:srgbClr val="332F60"/>
                          </a:solidFill>
                          <a:latin typeface="Rockwell" panose="02060603020205020403" pitchFamily="18" charset="0"/>
                        </a:rPr>
                        <a:t>D</a:t>
                      </a:r>
                    </a:p>
                  </a:txBody>
                  <a:tcPr/>
                </a:tc>
                <a:tc>
                  <a:txBody>
                    <a:bodyPr/>
                    <a:lstStyle/>
                    <a:p>
                      <a:pPr algn="l"/>
                      <a:r>
                        <a:rPr lang="en-GB" sz="2000">
                          <a:solidFill>
                            <a:srgbClr val="332F60"/>
                          </a:solidFill>
                          <a:latin typeface="Rockwell" panose="02060603020205020403" pitchFamily="18" charset="0"/>
                        </a:rPr>
                        <a:t>The pupil has a school attendance order which has been changed to name another school</a:t>
                      </a:r>
                    </a:p>
                  </a:txBody>
                  <a:tcPr/>
                </a:tc>
                <a:extLst>
                  <a:ext uri="{0D108BD9-81ED-4DB2-BD59-A6C34878D82A}">
                    <a16:rowId xmlns:a16="http://schemas.microsoft.com/office/drawing/2014/main" val="3974608566"/>
                  </a:ext>
                </a:extLst>
              </a:tr>
              <a:tr h="594102">
                <a:tc>
                  <a:txBody>
                    <a:bodyPr/>
                    <a:lstStyle/>
                    <a:p>
                      <a:pPr algn="l"/>
                      <a:r>
                        <a:rPr lang="en-GB" sz="1600" b="1">
                          <a:solidFill>
                            <a:srgbClr val="332F60"/>
                          </a:solidFill>
                          <a:latin typeface="Rockwell" panose="02060603020205020403" pitchFamily="18" charset="0"/>
                        </a:rPr>
                        <a:t>E</a:t>
                      </a:r>
                    </a:p>
                  </a:txBody>
                  <a:tcPr/>
                </a:tc>
                <a:tc>
                  <a:txBody>
                    <a:bodyPr/>
                    <a:lstStyle/>
                    <a:p>
                      <a:pPr algn="l"/>
                      <a:r>
                        <a:rPr lang="en-GB" sz="2000">
                          <a:solidFill>
                            <a:srgbClr val="332F60"/>
                          </a:solidFill>
                          <a:latin typeface="Rockwell" panose="02060603020205020403" pitchFamily="18" charset="0"/>
                        </a:rPr>
                        <a:t>The pupil had a school attendance order which has been revoked</a:t>
                      </a:r>
                    </a:p>
                  </a:txBody>
                  <a:tcPr/>
                </a:tc>
                <a:extLst>
                  <a:ext uri="{0D108BD9-81ED-4DB2-BD59-A6C34878D82A}">
                    <a16:rowId xmlns:a16="http://schemas.microsoft.com/office/drawing/2014/main" val="193876867"/>
                  </a:ext>
                </a:extLst>
              </a:tr>
              <a:tr h="676201">
                <a:tc>
                  <a:txBody>
                    <a:bodyPr/>
                    <a:lstStyle/>
                    <a:p>
                      <a:pPr algn="l"/>
                      <a:r>
                        <a:rPr lang="en-GB" sz="1600" b="1">
                          <a:solidFill>
                            <a:srgbClr val="332F60"/>
                          </a:solidFill>
                          <a:latin typeface="Rockwell" panose="02060603020205020403" pitchFamily="18" charset="0"/>
                        </a:rPr>
                        <a:t>F</a:t>
                      </a:r>
                    </a:p>
                  </a:txBody>
                  <a:tcPr/>
                </a:tc>
                <a:tc>
                  <a:txBody>
                    <a:bodyPr/>
                    <a:lstStyle/>
                    <a:p>
                      <a:pPr algn="l"/>
                      <a:r>
                        <a:rPr lang="en-GB" sz="2000">
                          <a:solidFill>
                            <a:srgbClr val="332F60"/>
                          </a:solidFill>
                          <a:latin typeface="Rockwell" panose="02060603020205020403" pitchFamily="18" charset="0"/>
                        </a:rPr>
                        <a:t>The parent of a pupil has notified the school in writing that the pupil will </a:t>
                      </a:r>
                    </a:p>
                    <a:p>
                      <a:pPr algn="l"/>
                      <a:r>
                        <a:rPr lang="en-GB" sz="2000">
                          <a:solidFill>
                            <a:srgbClr val="332F60"/>
                          </a:solidFill>
                          <a:latin typeface="Rockwell" panose="02060603020205020403" pitchFamily="18" charset="0"/>
                        </a:rPr>
                        <a:t>be leaving the school to be educated otherwise than at a school</a:t>
                      </a:r>
                    </a:p>
                  </a:txBody>
                  <a:tcPr/>
                </a:tc>
                <a:extLst>
                  <a:ext uri="{0D108BD9-81ED-4DB2-BD59-A6C34878D82A}">
                    <a16:rowId xmlns:a16="http://schemas.microsoft.com/office/drawing/2014/main" val="4166923392"/>
                  </a:ext>
                </a:extLst>
              </a:tr>
              <a:tr h="459783">
                <a:tc>
                  <a:txBody>
                    <a:bodyPr/>
                    <a:lstStyle/>
                    <a:p>
                      <a:pPr algn="l"/>
                      <a:r>
                        <a:rPr lang="en-GB" sz="1600" b="1">
                          <a:solidFill>
                            <a:srgbClr val="332F60"/>
                          </a:solidFill>
                          <a:latin typeface="Rockwell" panose="02060603020205020403" pitchFamily="18" charset="0"/>
                        </a:rPr>
                        <a:t>G</a:t>
                      </a:r>
                    </a:p>
                  </a:txBody>
                  <a:tcPr/>
                </a:tc>
                <a:tc>
                  <a:txBody>
                    <a:bodyPr/>
                    <a:lstStyle/>
                    <a:p>
                      <a:pPr algn="l"/>
                      <a:r>
                        <a:rPr lang="en-GB" sz="2000">
                          <a:solidFill>
                            <a:srgbClr val="332F60"/>
                          </a:solidFill>
                          <a:latin typeface="Rockwell" panose="02060603020205020403" pitchFamily="18" charset="0"/>
                        </a:rPr>
                        <a:t>The pupil no longer normally lives a reasonable distance from the school</a:t>
                      </a:r>
                    </a:p>
                  </a:txBody>
                  <a:tcPr/>
                </a:tc>
                <a:extLst>
                  <a:ext uri="{0D108BD9-81ED-4DB2-BD59-A6C34878D82A}">
                    <a16:rowId xmlns:a16="http://schemas.microsoft.com/office/drawing/2014/main" val="2430989142"/>
                  </a:ext>
                </a:extLst>
              </a:tr>
            </a:tbl>
          </a:graphicData>
        </a:graphic>
      </p:graphicFrame>
    </p:spTree>
    <p:extLst>
      <p:ext uri="{BB962C8B-B14F-4D97-AF65-F5344CB8AC3E}">
        <p14:creationId xmlns:p14="http://schemas.microsoft.com/office/powerpoint/2010/main" val="148551494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5F5A364-6885-08DB-0D81-3D1F92D3D2A1}"/>
              </a:ext>
            </a:extLst>
          </p:cNvPr>
          <p:cNvGraphicFramePr>
            <a:graphicFrameLocks noGrp="1"/>
          </p:cNvGraphicFramePr>
          <p:nvPr>
            <p:extLst>
              <p:ext uri="{D42A27DB-BD31-4B8C-83A1-F6EECF244321}">
                <p14:modId xmlns:p14="http://schemas.microsoft.com/office/powerpoint/2010/main" val="3198838317"/>
              </p:ext>
            </p:extLst>
          </p:nvPr>
        </p:nvGraphicFramePr>
        <p:xfrm>
          <a:off x="658554" y="637277"/>
          <a:ext cx="10205758" cy="5121385"/>
        </p:xfrm>
        <a:graphic>
          <a:graphicData uri="http://schemas.openxmlformats.org/drawingml/2006/table">
            <a:tbl>
              <a:tblPr firstRow="1" bandRow="1">
                <a:tableStyleId>{91EBBBCC-DAD2-459C-BE2E-F6DE35CF9A28}</a:tableStyleId>
              </a:tblPr>
              <a:tblGrid>
                <a:gridCol w="983634">
                  <a:extLst>
                    <a:ext uri="{9D8B030D-6E8A-4147-A177-3AD203B41FA5}">
                      <a16:colId xmlns:a16="http://schemas.microsoft.com/office/drawing/2014/main" val="2142031316"/>
                    </a:ext>
                  </a:extLst>
                </a:gridCol>
                <a:gridCol w="9222124">
                  <a:extLst>
                    <a:ext uri="{9D8B030D-6E8A-4147-A177-3AD203B41FA5}">
                      <a16:colId xmlns:a16="http://schemas.microsoft.com/office/drawing/2014/main" val="2657953727"/>
                    </a:ext>
                  </a:extLst>
                </a:gridCol>
              </a:tblGrid>
              <a:tr h="566519">
                <a:tc>
                  <a:txBody>
                    <a:bodyPr/>
                    <a:lstStyle/>
                    <a:p>
                      <a:pPr algn="l"/>
                      <a:r>
                        <a:rPr lang="en-GB" sz="1600" b="1">
                          <a:solidFill>
                            <a:schemeClr val="bg1"/>
                          </a:solidFill>
                          <a:latin typeface="Rockwell" panose="02060603020205020403" pitchFamily="18" charset="0"/>
                        </a:rPr>
                        <a:t>Ground</a:t>
                      </a:r>
                    </a:p>
                  </a:txBody>
                  <a:tcPr/>
                </a:tc>
                <a:tc>
                  <a:txBody>
                    <a:bodyPr/>
                    <a:lstStyle/>
                    <a:p>
                      <a:pPr algn="l"/>
                      <a:r>
                        <a:rPr lang="en-GB" sz="1600" b="1">
                          <a:solidFill>
                            <a:schemeClr val="bg1"/>
                          </a:solidFill>
                          <a:latin typeface="Rockwell" panose="02060603020205020403" pitchFamily="18" charset="0"/>
                        </a:rPr>
                        <a:t>Description</a:t>
                      </a:r>
                    </a:p>
                  </a:txBody>
                  <a:tcPr/>
                </a:tc>
                <a:extLst>
                  <a:ext uri="{0D108BD9-81ED-4DB2-BD59-A6C34878D82A}">
                    <a16:rowId xmlns:a16="http://schemas.microsoft.com/office/drawing/2014/main" val="1046000195"/>
                  </a:ext>
                </a:extLst>
              </a:tr>
              <a:tr h="348944">
                <a:tc>
                  <a:txBody>
                    <a:bodyPr/>
                    <a:lstStyle/>
                    <a:p>
                      <a:pPr algn="l"/>
                      <a:r>
                        <a:rPr lang="en-GB" sz="2000" b="1">
                          <a:solidFill>
                            <a:srgbClr val="332F60"/>
                          </a:solidFill>
                          <a:latin typeface="Rockwell" panose="02060603020205020403" pitchFamily="18" charset="0"/>
                        </a:rPr>
                        <a:t>H</a:t>
                      </a:r>
                    </a:p>
                  </a:txBody>
                  <a:tcPr/>
                </a:tc>
                <a:tc>
                  <a:txBody>
                    <a:bodyPr/>
                    <a:lstStyle/>
                    <a:p>
                      <a:pPr algn="l"/>
                      <a:r>
                        <a:rPr lang="en-GB" sz="2000">
                          <a:solidFill>
                            <a:srgbClr val="332F60"/>
                          </a:solidFill>
                          <a:latin typeface="Rockwell" panose="02060603020205020403" pitchFamily="18" charset="0"/>
                        </a:rPr>
                        <a:t>The pupil has not returned following a leave of absence</a:t>
                      </a:r>
                    </a:p>
                  </a:txBody>
                  <a:tcPr/>
                </a:tc>
                <a:extLst>
                  <a:ext uri="{0D108BD9-81ED-4DB2-BD59-A6C34878D82A}">
                    <a16:rowId xmlns:a16="http://schemas.microsoft.com/office/drawing/2014/main" val="3536014474"/>
                  </a:ext>
                </a:extLst>
              </a:tr>
              <a:tr h="348944">
                <a:tc>
                  <a:txBody>
                    <a:bodyPr/>
                    <a:lstStyle/>
                    <a:p>
                      <a:pPr algn="l"/>
                      <a:r>
                        <a:rPr lang="en-GB" sz="2000" b="1">
                          <a:solidFill>
                            <a:srgbClr val="332F60"/>
                          </a:solidFill>
                          <a:latin typeface="Rockwell" panose="02060603020205020403" pitchFamily="18" charset="0"/>
                        </a:rPr>
                        <a:t>I</a:t>
                      </a:r>
                    </a:p>
                  </a:txBody>
                  <a:tcPr/>
                </a:tc>
                <a:tc>
                  <a:txBody>
                    <a:bodyPr/>
                    <a:lstStyle/>
                    <a:p>
                      <a:pPr algn="l"/>
                      <a:r>
                        <a:rPr lang="en-GB" sz="2000">
                          <a:solidFill>
                            <a:srgbClr val="332F60"/>
                          </a:solidFill>
                          <a:latin typeface="Rockwell" panose="02060603020205020403" pitchFamily="18" charset="0"/>
                        </a:rPr>
                        <a:t>The pupil has been continually absent from school for 20 school days</a:t>
                      </a:r>
                    </a:p>
                  </a:txBody>
                  <a:tcPr/>
                </a:tc>
                <a:extLst>
                  <a:ext uri="{0D108BD9-81ED-4DB2-BD59-A6C34878D82A}">
                    <a16:rowId xmlns:a16="http://schemas.microsoft.com/office/drawing/2014/main" val="3633159232"/>
                  </a:ext>
                </a:extLst>
              </a:tr>
              <a:tr h="348944">
                <a:tc>
                  <a:txBody>
                    <a:bodyPr/>
                    <a:lstStyle/>
                    <a:p>
                      <a:pPr algn="l"/>
                      <a:r>
                        <a:rPr lang="en-GB" sz="2000" b="1">
                          <a:solidFill>
                            <a:srgbClr val="332F60"/>
                          </a:solidFill>
                          <a:latin typeface="Rockwell" panose="02060603020205020403" pitchFamily="18" charset="0"/>
                        </a:rPr>
                        <a:t>J</a:t>
                      </a:r>
                    </a:p>
                  </a:txBody>
                  <a:tcPr/>
                </a:tc>
                <a:tc>
                  <a:txBody>
                    <a:bodyPr/>
                    <a:lstStyle/>
                    <a:p>
                      <a:pPr algn="l"/>
                      <a:r>
                        <a:rPr lang="en-GB" sz="2000">
                          <a:solidFill>
                            <a:srgbClr val="332F60"/>
                          </a:solidFill>
                          <a:latin typeface="Rockwell" panose="02060603020205020403" pitchFamily="18" charset="0"/>
                        </a:rPr>
                        <a:t>The pupil is detained under a sentence of detention</a:t>
                      </a:r>
                    </a:p>
                  </a:txBody>
                  <a:tcPr/>
                </a:tc>
                <a:extLst>
                  <a:ext uri="{0D108BD9-81ED-4DB2-BD59-A6C34878D82A}">
                    <a16:rowId xmlns:a16="http://schemas.microsoft.com/office/drawing/2014/main" val="3337924983"/>
                  </a:ext>
                </a:extLst>
              </a:tr>
              <a:tr h="348944">
                <a:tc>
                  <a:txBody>
                    <a:bodyPr/>
                    <a:lstStyle/>
                    <a:p>
                      <a:pPr algn="l"/>
                      <a:r>
                        <a:rPr lang="en-GB" sz="2000" b="1">
                          <a:solidFill>
                            <a:srgbClr val="332F60"/>
                          </a:solidFill>
                          <a:latin typeface="Rockwell" panose="02060603020205020403" pitchFamily="18" charset="0"/>
                        </a:rPr>
                        <a:t>K</a:t>
                      </a:r>
                    </a:p>
                  </a:txBody>
                  <a:tcPr/>
                </a:tc>
                <a:tc>
                  <a:txBody>
                    <a:bodyPr/>
                    <a:lstStyle/>
                    <a:p>
                      <a:pPr algn="l"/>
                      <a:r>
                        <a:rPr lang="en-GB" sz="2000">
                          <a:solidFill>
                            <a:srgbClr val="332F60"/>
                          </a:solidFill>
                          <a:latin typeface="Rockwell" panose="02060603020205020403" pitchFamily="18" charset="0"/>
                        </a:rPr>
                        <a:t>The pupil has died</a:t>
                      </a:r>
                    </a:p>
                  </a:txBody>
                  <a:tcPr/>
                </a:tc>
                <a:extLst>
                  <a:ext uri="{0D108BD9-81ED-4DB2-BD59-A6C34878D82A}">
                    <a16:rowId xmlns:a16="http://schemas.microsoft.com/office/drawing/2014/main" val="1922042245"/>
                  </a:ext>
                </a:extLst>
              </a:tr>
              <a:tr h="617363">
                <a:tc>
                  <a:txBody>
                    <a:bodyPr/>
                    <a:lstStyle/>
                    <a:p>
                      <a:pPr algn="l"/>
                      <a:r>
                        <a:rPr lang="en-GB" sz="2000" b="1">
                          <a:solidFill>
                            <a:srgbClr val="332F60"/>
                          </a:solidFill>
                          <a:latin typeface="Rockwell" panose="02060603020205020403" pitchFamily="18" charset="0"/>
                        </a:rPr>
                        <a:t>L</a:t>
                      </a:r>
                    </a:p>
                  </a:txBody>
                  <a:tcPr/>
                </a:tc>
                <a:tc>
                  <a:txBody>
                    <a:bodyPr/>
                    <a:lstStyle/>
                    <a:p>
                      <a:pPr algn="l"/>
                      <a:r>
                        <a:rPr lang="en-GB" sz="2000">
                          <a:solidFill>
                            <a:srgbClr val="332F60"/>
                          </a:solidFill>
                          <a:latin typeface="Rockwell" panose="02060603020205020403" pitchFamily="18" charset="0"/>
                        </a:rPr>
                        <a:t>The pupil will be over compulsory school age and will not continue into </a:t>
                      </a:r>
                    </a:p>
                    <a:p>
                      <a:pPr algn="l"/>
                      <a:r>
                        <a:rPr lang="en-GB" sz="2000">
                          <a:solidFill>
                            <a:srgbClr val="332F60"/>
                          </a:solidFill>
                          <a:latin typeface="Rockwell" panose="02060603020205020403" pitchFamily="18" charset="0"/>
                        </a:rPr>
                        <a:t>the sixth form </a:t>
                      </a:r>
                    </a:p>
                  </a:txBody>
                  <a:tcPr/>
                </a:tc>
                <a:extLst>
                  <a:ext uri="{0D108BD9-81ED-4DB2-BD59-A6C34878D82A}">
                    <a16:rowId xmlns:a16="http://schemas.microsoft.com/office/drawing/2014/main" val="552252669"/>
                  </a:ext>
                </a:extLst>
              </a:tr>
              <a:tr h="617363">
                <a:tc>
                  <a:txBody>
                    <a:bodyPr/>
                    <a:lstStyle/>
                    <a:p>
                      <a:pPr algn="l"/>
                      <a:r>
                        <a:rPr lang="en-GB" sz="2000" b="1">
                          <a:solidFill>
                            <a:srgbClr val="332F60"/>
                          </a:solidFill>
                          <a:latin typeface="Rockwell" panose="02060603020205020403" pitchFamily="18" charset="0"/>
                        </a:rPr>
                        <a:t>M</a:t>
                      </a:r>
                    </a:p>
                  </a:txBody>
                  <a:tcPr/>
                </a:tc>
                <a:tc>
                  <a:txBody>
                    <a:bodyPr/>
                    <a:lstStyle/>
                    <a:p>
                      <a:pPr algn="l"/>
                      <a:r>
                        <a:rPr lang="en-GB" sz="2000">
                          <a:solidFill>
                            <a:srgbClr val="332F60"/>
                          </a:solidFill>
                          <a:latin typeface="Rockwell" panose="02060603020205020403" pitchFamily="18" charset="0"/>
                        </a:rPr>
                        <a:t> The pupil is a boarder at a school maintained by a local authority or </a:t>
                      </a:r>
                    </a:p>
                    <a:p>
                      <a:pPr algn="l"/>
                      <a:r>
                        <a:rPr lang="en-GB" sz="2000">
                          <a:solidFill>
                            <a:srgbClr val="332F60"/>
                          </a:solidFill>
                          <a:latin typeface="Rockwell" panose="02060603020205020403" pitchFamily="18" charset="0"/>
                        </a:rPr>
                        <a:t>academy and their boarding fees have not been paid</a:t>
                      </a:r>
                    </a:p>
                  </a:txBody>
                  <a:tcPr/>
                </a:tc>
                <a:extLst>
                  <a:ext uri="{0D108BD9-81ED-4DB2-BD59-A6C34878D82A}">
                    <a16:rowId xmlns:a16="http://schemas.microsoft.com/office/drawing/2014/main" val="2131759180"/>
                  </a:ext>
                </a:extLst>
              </a:tr>
              <a:tr h="617363">
                <a:tc>
                  <a:txBody>
                    <a:bodyPr/>
                    <a:lstStyle/>
                    <a:p>
                      <a:pPr algn="l"/>
                      <a:r>
                        <a:rPr lang="en-GB" sz="2000" b="1">
                          <a:solidFill>
                            <a:srgbClr val="332F60"/>
                          </a:solidFill>
                          <a:latin typeface="Rockwell" panose="02060603020205020403" pitchFamily="18" charset="0"/>
                        </a:rPr>
                        <a:t>N</a:t>
                      </a:r>
                    </a:p>
                  </a:txBody>
                  <a:tcPr/>
                </a:tc>
                <a:tc>
                  <a:txBody>
                    <a:bodyPr/>
                    <a:lstStyle/>
                    <a:p>
                      <a:pPr algn="l"/>
                      <a:r>
                        <a:rPr lang="en-GB" sz="2000">
                          <a:solidFill>
                            <a:srgbClr val="332F60"/>
                          </a:solidFill>
                          <a:latin typeface="Rockwell" panose="02060603020205020403" pitchFamily="18" charset="0"/>
                        </a:rPr>
                        <a:t> The pupil has ceased to be a pupil at an independent school or non-maintained special school</a:t>
                      </a:r>
                    </a:p>
                  </a:txBody>
                  <a:tcPr/>
                </a:tc>
                <a:extLst>
                  <a:ext uri="{0D108BD9-81ED-4DB2-BD59-A6C34878D82A}">
                    <a16:rowId xmlns:a16="http://schemas.microsoft.com/office/drawing/2014/main" val="2810785613"/>
                  </a:ext>
                </a:extLst>
              </a:tr>
              <a:tr h="866786">
                <a:tc>
                  <a:txBody>
                    <a:bodyPr/>
                    <a:lstStyle/>
                    <a:p>
                      <a:pPr algn="l"/>
                      <a:r>
                        <a:rPr lang="en-GB" sz="2000" b="1">
                          <a:solidFill>
                            <a:srgbClr val="332F60"/>
                          </a:solidFill>
                          <a:latin typeface="Rockwell" panose="02060603020205020403" pitchFamily="18" charset="0"/>
                        </a:rPr>
                        <a:t>O</a:t>
                      </a:r>
                    </a:p>
                  </a:txBody>
                  <a:tcPr/>
                </a:tc>
                <a:tc>
                  <a:txBody>
                    <a:bodyPr/>
                    <a:lstStyle/>
                    <a:p>
                      <a:pPr algn="l"/>
                      <a:r>
                        <a:rPr lang="en-GB" sz="2000">
                          <a:solidFill>
                            <a:srgbClr val="332F60"/>
                          </a:solidFill>
                          <a:latin typeface="Rockwell" panose="02060603020205020403" pitchFamily="18" charset="0"/>
                        </a:rPr>
                        <a:t>The pupil has been permanently excluded from the school</a:t>
                      </a:r>
                    </a:p>
                  </a:txBody>
                  <a:tcPr/>
                </a:tc>
                <a:extLst>
                  <a:ext uri="{0D108BD9-81ED-4DB2-BD59-A6C34878D82A}">
                    <a16:rowId xmlns:a16="http://schemas.microsoft.com/office/drawing/2014/main" val="2408172947"/>
                  </a:ext>
                </a:extLst>
              </a:tr>
            </a:tbl>
          </a:graphicData>
        </a:graphic>
      </p:graphicFrame>
    </p:spTree>
    <p:extLst>
      <p:ext uri="{BB962C8B-B14F-4D97-AF65-F5344CB8AC3E}">
        <p14:creationId xmlns:p14="http://schemas.microsoft.com/office/powerpoint/2010/main" val="246331066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BFC59AA-BD1B-01FD-27AD-E05DACF242B0}"/>
              </a:ext>
            </a:extLst>
          </p:cNvPr>
          <p:cNvSpPr txBox="1"/>
          <p:nvPr/>
        </p:nvSpPr>
        <p:spPr>
          <a:xfrm>
            <a:off x="576291" y="465706"/>
            <a:ext cx="10310784" cy="1323439"/>
          </a:xfrm>
          <a:prstGeom prst="rect">
            <a:avLst/>
          </a:prstGeom>
          <a:noFill/>
        </p:spPr>
        <p:txBody>
          <a:bodyPr wrap="square" rtlCol="0">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GB" sz="4000" b="1">
                <a:solidFill>
                  <a:srgbClr val="332F60"/>
                </a:solidFill>
                <a:latin typeface="Rockwell" panose="02060603020205020403" pitchFamily="18" charset="77"/>
              </a:rPr>
              <a:t>Chapter 8: Contents of the attendance register</a:t>
            </a:r>
            <a:endParaRPr kumimoji="0" lang="en-US" sz="4000" b="1" i="0" u="none" strike="noStrike" kern="0" cap="none" spc="0" normalizeH="0" baseline="0" noProof="0">
              <a:ln>
                <a:noFill/>
              </a:ln>
              <a:solidFill>
                <a:srgbClr val="332F60"/>
              </a:solidFill>
              <a:effectLst/>
              <a:uLnTx/>
              <a:uFillTx/>
              <a:latin typeface="Rockwell" panose="02060603020205020403" pitchFamily="18" charset="77"/>
              <a:cs typeface="Calibri"/>
              <a:sym typeface="Calibri"/>
            </a:endParaRPr>
          </a:p>
        </p:txBody>
      </p:sp>
      <p:pic>
        <p:nvPicPr>
          <p:cNvPr id="7" name="Picture 6">
            <a:extLst>
              <a:ext uri="{FF2B5EF4-FFF2-40B4-BE49-F238E27FC236}">
                <a16:creationId xmlns:a16="http://schemas.microsoft.com/office/drawing/2014/main" id="{215638F3-8C3D-0F5A-E34B-DD9F1B41FE97}"/>
              </a:ext>
            </a:extLst>
          </p:cNvPr>
          <p:cNvPicPr>
            <a:picLocks noChangeAspect="1"/>
          </p:cNvPicPr>
          <p:nvPr/>
        </p:nvPicPr>
        <p:blipFill>
          <a:blip r:embed="rId3"/>
          <a:stretch>
            <a:fillRect/>
          </a:stretch>
        </p:blipFill>
        <p:spPr>
          <a:xfrm rot="20415597">
            <a:off x="7061082" y="2948118"/>
            <a:ext cx="10829396" cy="13041162"/>
          </a:xfrm>
          <a:prstGeom prst="rect">
            <a:avLst/>
          </a:prstGeom>
        </p:spPr>
      </p:pic>
      <p:sp>
        <p:nvSpPr>
          <p:cNvPr id="2" name="TextBox 1">
            <a:extLst>
              <a:ext uri="{FF2B5EF4-FFF2-40B4-BE49-F238E27FC236}">
                <a16:creationId xmlns:a16="http://schemas.microsoft.com/office/drawing/2014/main" id="{2E9C7151-8239-D55F-03A4-A1C404454B44}"/>
              </a:ext>
            </a:extLst>
          </p:cNvPr>
          <p:cNvSpPr txBox="1"/>
          <p:nvPr/>
        </p:nvSpPr>
        <p:spPr>
          <a:xfrm>
            <a:off x="576291" y="1846378"/>
            <a:ext cx="8672484" cy="3970318"/>
          </a:xfrm>
          <a:prstGeom prst="rect">
            <a:avLst/>
          </a:prstGeom>
          <a:noFill/>
        </p:spPr>
        <p:txBody>
          <a:bodyPr wrap="square" lIns="91440" tIns="45720" rIns="91440" bIns="45720" rtlCol="0" anchor="t">
            <a:spAutoFit/>
          </a:bodyPr>
          <a:lstStyle/>
          <a:p>
            <a:r>
              <a:rPr lang="en-GB" sz="1800" dirty="0">
                <a:solidFill>
                  <a:srgbClr val="332F60"/>
                </a:solidFill>
                <a:latin typeface="Rockwell"/>
              </a:rPr>
              <a:t>Significant revisions to this section to reflect the changes to the School Attendance (Pupil Registration) (England) Regulations 2024. In summary:</a:t>
            </a:r>
            <a:r>
              <a:rPr lang="en-GB" dirty="0">
                <a:solidFill>
                  <a:srgbClr val="332F60"/>
                </a:solidFill>
                <a:latin typeface="Rockwell"/>
              </a:rPr>
              <a:t> </a:t>
            </a:r>
            <a:endParaRPr lang="en-GB" sz="1800" dirty="0">
              <a:solidFill>
                <a:srgbClr val="332F60"/>
              </a:solidFill>
              <a:latin typeface="Rockwell" panose="02060603020205020403" pitchFamily="18" charset="77"/>
            </a:endParaRPr>
          </a:p>
          <a:p>
            <a:pPr marL="285750" indent="-285750">
              <a:buFont typeface="Arial" panose="020B0604020202020204" pitchFamily="34" charset="0"/>
              <a:buChar char="•"/>
            </a:pPr>
            <a:endParaRPr lang="en-GB" sz="1800" dirty="0">
              <a:solidFill>
                <a:srgbClr val="332F60"/>
              </a:solidFill>
              <a:latin typeface="Rockwell" panose="02060603020205020403" pitchFamily="18" charset="77"/>
            </a:endParaRPr>
          </a:p>
          <a:p>
            <a:pPr marL="285750" indent="-285750">
              <a:buFont typeface="Arial" panose="020B0604020202020204" pitchFamily="34" charset="0"/>
              <a:buChar char="•"/>
            </a:pPr>
            <a:r>
              <a:rPr lang="en-GB" sz="1800" dirty="0">
                <a:solidFill>
                  <a:srgbClr val="332F60"/>
                </a:solidFill>
                <a:latin typeface="Rockwell"/>
              </a:rPr>
              <a:t>Requirement for attendance register to be kept electronically (paragraph 281);</a:t>
            </a:r>
          </a:p>
          <a:p>
            <a:pPr marL="285750" indent="-285750">
              <a:buFont typeface="Arial" panose="020B0604020202020204" pitchFamily="34" charset="0"/>
              <a:buChar char="•"/>
            </a:pPr>
            <a:r>
              <a:rPr lang="en-GB" sz="1800" dirty="0">
                <a:solidFill>
                  <a:srgbClr val="332F60"/>
                </a:solidFill>
                <a:latin typeface="Rockwell"/>
              </a:rPr>
              <a:t>Detail on the new attendance and absence codes (paragraphs 284-401);</a:t>
            </a:r>
          </a:p>
          <a:p>
            <a:pPr marL="285750" indent="-285750">
              <a:buFont typeface="Arial" panose="020B0604020202020204" pitchFamily="34" charset="0"/>
              <a:buChar char="•"/>
            </a:pPr>
            <a:r>
              <a:rPr lang="en-GB" sz="1800" dirty="0">
                <a:solidFill>
                  <a:srgbClr val="332F60"/>
                </a:solidFill>
                <a:latin typeface="Rockwell"/>
              </a:rPr>
              <a:t>Detail on the administrative codes (paragraphs 402-408);</a:t>
            </a:r>
          </a:p>
          <a:p>
            <a:pPr marL="285750" indent="-285750">
              <a:buFont typeface="Arial" panose="020B0604020202020204" pitchFamily="34" charset="0"/>
              <a:buChar char="•"/>
            </a:pPr>
            <a:r>
              <a:rPr lang="en-GB" sz="1800" dirty="0">
                <a:solidFill>
                  <a:srgbClr val="332F60"/>
                </a:solidFill>
                <a:latin typeface="Rockwell"/>
              </a:rPr>
              <a:t>For each session one of the new list of attendance and absence codes must</a:t>
            </a:r>
            <a:r>
              <a:rPr lang="en-GB" dirty="0">
                <a:solidFill>
                  <a:srgbClr val="332F60"/>
                </a:solidFill>
                <a:latin typeface="Rockwell"/>
              </a:rPr>
              <a:t> </a:t>
            </a:r>
            <a:r>
              <a:rPr lang="en-GB" sz="1800" dirty="0">
                <a:solidFill>
                  <a:srgbClr val="332F60"/>
                </a:solidFill>
                <a:latin typeface="Rockwell"/>
              </a:rPr>
              <a:t>be recorded for every pupil.</a:t>
            </a:r>
            <a:r>
              <a:rPr lang="en-GB" dirty="0">
                <a:solidFill>
                  <a:srgbClr val="332F60"/>
                </a:solidFill>
                <a:latin typeface="Rockwell"/>
              </a:rPr>
              <a:t> </a:t>
            </a:r>
            <a:endParaRPr lang="en-GB" sz="1800" dirty="0">
              <a:solidFill>
                <a:srgbClr val="332F60"/>
              </a:solidFill>
              <a:latin typeface="Rockwell" panose="02060603020205020403" pitchFamily="18" charset="77"/>
            </a:endParaRPr>
          </a:p>
          <a:p>
            <a:pPr marL="285750" indent="-285750">
              <a:buFont typeface="Arial" panose="020B0604020202020204" pitchFamily="34" charset="0"/>
              <a:buChar char="•"/>
            </a:pPr>
            <a:r>
              <a:rPr lang="en-GB" sz="1800" dirty="0">
                <a:solidFill>
                  <a:srgbClr val="332F60"/>
                </a:solidFill>
                <a:latin typeface="Rockwell"/>
              </a:rPr>
              <a:t>Schools must inform their local authority when a pupil has, or will, miss 15</a:t>
            </a:r>
            <a:r>
              <a:rPr lang="en-GB" dirty="0">
                <a:solidFill>
                  <a:srgbClr val="332F60"/>
                </a:solidFill>
                <a:latin typeface="Rockwell"/>
              </a:rPr>
              <a:t> </a:t>
            </a:r>
            <a:r>
              <a:rPr lang="en-GB" sz="1800" dirty="0">
                <a:solidFill>
                  <a:srgbClr val="332F60"/>
                </a:solidFill>
                <a:latin typeface="Rockwell"/>
              </a:rPr>
              <a:t>days due to illness.</a:t>
            </a:r>
          </a:p>
          <a:p>
            <a:endParaRPr lang="en-GB" sz="1800" dirty="0">
              <a:solidFill>
                <a:srgbClr val="332F60"/>
              </a:solidFill>
              <a:latin typeface="Rockwell" panose="02060603020205020403" pitchFamily="18" charset="77"/>
            </a:endParaRPr>
          </a:p>
          <a:p>
            <a:r>
              <a:rPr lang="en-GB" sz="1800" dirty="0">
                <a:solidFill>
                  <a:srgbClr val="332F60"/>
                </a:solidFill>
                <a:latin typeface="Rockwell"/>
              </a:rPr>
              <a:t>Until then schools must continue to follow the existing coding.</a:t>
            </a:r>
            <a:r>
              <a:rPr lang="en-GB" dirty="0">
                <a:solidFill>
                  <a:srgbClr val="332F60"/>
                </a:solidFill>
                <a:latin typeface="Rockwell"/>
              </a:rPr>
              <a:t> </a:t>
            </a:r>
            <a:endParaRPr lang="en-GB" sz="1800" dirty="0">
              <a:solidFill>
                <a:srgbClr val="332F60"/>
              </a:solidFill>
              <a:latin typeface="Rockwell" panose="02060603020205020403" pitchFamily="18" charset="77"/>
            </a:endParaRPr>
          </a:p>
          <a:p>
            <a:endParaRPr lang="en-GB" sz="1800" dirty="0">
              <a:solidFill>
                <a:srgbClr val="332F60"/>
              </a:solidFill>
              <a:latin typeface="Rockwell" panose="02060603020205020403" pitchFamily="18" charset="77"/>
            </a:endParaRPr>
          </a:p>
        </p:txBody>
      </p:sp>
    </p:spTree>
    <p:extLst>
      <p:ext uri="{BB962C8B-B14F-4D97-AF65-F5344CB8AC3E}">
        <p14:creationId xmlns:p14="http://schemas.microsoft.com/office/powerpoint/2010/main" val="341218431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5F5A364-6885-08DB-0D81-3D1F92D3D2A1}"/>
              </a:ext>
            </a:extLst>
          </p:cNvPr>
          <p:cNvGraphicFramePr>
            <a:graphicFrameLocks noGrp="1"/>
          </p:cNvGraphicFramePr>
          <p:nvPr>
            <p:extLst>
              <p:ext uri="{D42A27DB-BD31-4B8C-83A1-F6EECF244321}">
                <p14:modId xmlns:p14="http://schemas.microsoft.com/office/powerpoint/2010/main" val="1869016806"/>
              </p:ext>
            </p:extLst>
          </p:nvPr>
        </p:nvGraphicFramePr>
        <p:xfrm>
          <a:off x="725713" y="495731"/>
          <a:ext cx="10592320" cy="5577840"/>
        </p:xfrm>
        <a:graphic>
          <a:graphicData uri="http://schemas.openxmlformats.org/drawingml/2006/table">
            <a:tbl>
              <a:tblPr firstRow="1" bandRow="1">
                <a:tableStyleId>{91EBBBCC-DAD2-459C-BE2E-F6DE35CF9A28}</a:tableStyleId>
              </a:tblPr>
              <a:tblGrid>
                <a:gridCol w="780914">
                  <a:extLst>
                    <a:ext uri="{9D8B030D-6E8A-4147-A177-3AD203B41FA5}">
                      <a16:colId xmlns:a16="http://schemas.microsoft.com/office/drawing/2014/main" val="2142031316"/>
                    </a:ext>
                  </a:extLst>
                </a:gridCol>
                <a:gridCol w="4523352">
                  <a:extLst>
                    <a:ext uri="{9D8B030D-6E8A-4147-A177-3AD203B41FA5}">
                      <a16:colId xmlns:a16="http://schemas.microsoft.com/office/drawing/2014/main" val="2657953727"/>
                    </a:ext>
                  </a:extLst>
                </a:gridCol>
                <a:gridCol w="2639974">
                  <a:extLst>
                    <a:ext uri="{9D8B030D-6E8A-4147-A177-3AD203B41FA5}">
                      <a16:colId xmlns:a16="http://schemas.microsoft.com/office/drawing/2014/main" val="1037749613"/>
                    </a:ext>
                  </a:extLst>
                </a:gridCol>
                <a:gridCol w="2648080">
                  <a:extLst>
                    <a:ext uri="{9D8B030D-6E8A-4147-A177-3AD203B41FA5}">
                      <a16:colId xmlns:a16="http://schemas.microsoft.com/office/drawing/2014/main" val="1960162375"/>
                    </a:ext>
                  </a:extLst>
                </a:gridCol>
              </a:tblGrid>
              <a:tr h="370840">
                <a:tc>
                  <a:txBody>
                    <a:bodyPr/>
                    <a:lstStyle/>
                    <a:p>
                      <a:pPr algn="l"/>
                      <a:r>
                        <a:rPr lang="en-GB" sz="1600" b="1">
                          <a:solidFill>
                            <a:schemeClr val="bg1"/>
                          </a:solidFill>
                        </a:rPr>
                        <a:t>Code</a:t>
                      </a:r>
                      <a:endParaRPr lang="en-GB" sz="1600" b="1">
                        <a:solidFill>
                          <a:schemeClr val="bg1"/>
                        </a:solidFill>
                        <a:latin typeface="Rockwell" panose="02060603020205020403" pitchFamily="18" charset="0"/>
                      </a:endParaRPr>
                    </a:p>
                  </a:txBody>
                  <a:tcPr>
                    <a:solidFill>
                      <a:srgbClr val="67C5EA"/>
                    </a:solidFill>
                  </a:tcPr>
                </a:tc>
                <a:tc>
                  <a:txBody>
                    <a:bodyPr/>
                    <a:lstStyle/>
                    <a:p>
                      <a:pPr algn="l"/>
                      <a:r>
                        <a:rPr lang="en-GB" sz="1600" b="1">
                          <a:solidFill>
                            <a:schemeClr val="bg1"/>
                          </a:solidFill>
                        </a:rPr>
                        <a:t>Description</a:t>
                      </a:r>
                      <a:endParaRPr lang="en-GB" sz="1600" b="1">
                        <a:solidFill>
                          <a:schemeClr val="bg1"/>
                        </a:solidFill>
                        <a:latin typeface="Rockwell" panose="02060603020205020403" pitchFamily="18" charset="0"/>
                      </a:endParaRPr>
                    </a:p>
                  </a:txBody>
                  <a:tcPr>
                    <a:solidFill>
                      <a:srgbClr val="67C5EA"/>
                    </a:solidFill>
                  </a:tcPr>
                </a:tc>
                <a:tc>
                  <a:txBody>
                    <a:bodyPr/>
                    <a:lstStyle/>
                    <a:p>
                      <a:pPr algn="l"/>
                      <a:r>
                        <a:rPr lang="en-GB" sz="1600" b="1">
                          <a:solidFill>
                            <a:schemeClr val="bg1"/>
                          </a:solidFill>
                        </a:rPr>
                        <a:t>Statistical Meaning</a:t>
                      </a:r>
                      <a:endParaRPr lang="en-GB" sz="1600" b="1">
                        <a:solidFill>
                          <a:schemeClr val="bg1"/>
                        </a:solidFill>
                        <a:latin typeface="Rockwell" panose="02060603020205020403" pitchFamily="18" charset="0"/>
                      </a:endParaRPr>
                    </a:p>
                  </a:txBody>
                  <a:tcPr>
                    <a:solidFill>
                      <a:srgbClr val="67C5EA"/>
                    </a:solidFill>
                  </a:tcPr>
                </a:tc>
                <a:tc>
                  <a:txBody>
                    <a:bodyPr/>
                    <a:lstStyle/>
                    <a:p>
                      <a:pPr algn="l"/>
                      <a:r>
                        <a:rPr lang="en-GB" sz="1600" b="1">
                          <a:solidFill>
                            <a:schemeClr val="bg1"/>
                          </a:solidFill>
                        </a:rPr>
                        <a:t>Pupil Registration Regulations 2024 Reference</a:t>
                      </a:r>
                      <a:endParaRPr lang="en-GB" sz="1600" b="1">
                        <a:solidFill>
                          <a:schemeClr val="bg1"/>
                        </a:solidFill>
                        <a:latin typeface="Rockwell" panose="02060603020205020403" pitchFamily="18" charset="0"/>
                      </a:endParaRPr>
                    </a:p>
                  </a:txBody>
                  <a:tcPr>
                    <a:solidFill>
                      <a:srgbClr val="67C5EA"/>
                    </a:solidFill>
                  </a:tcPr>
                </a:tc>
                <a:extLst>
                  <a:ext uri="{0D108BD9-81ED-4DB2-BD59-A6C34878D82A}">
                    <a16:rowId xmlns:a16="http://schemas.microsoft.com/office/drawing/2014/main" val="1046000195"/>
                  </a:ext>
                </a:extLst>
              </a:tr>
              <a:tr h="370840">
                <a:tc>
                  <a:txBody>
                    <a:bodyPr/>
                    <a:lstStyle/>
                    <a:p>
                      <a:pPr algn="l"/>
                      <a:r>
                        <a:rPr lang="en-GB" sz="1600" b="1">
                          <a:solidFill>
                            <a:srgbClr val="332F60"/>
                          </a:solidFill>
                        </a:rPr>
                        <a:t>K</a:t>
                      </a:r>
                      <a:endParaRPr lang="en-GB" sz="1600" b="1">
                        <a:solidFill>
                          <a:srgbClr val="332F60"/>
                        </a:solidFill>
                        <a:latin typeface="Rockwell" panose="02060603020205020403" pitchFamily="18" charset="0"/>
                      </a:endParaRPr>
                    </a:p>
                  </a:txBody>
                  <a:tcPr/>
                </a:tc>
                <a:tc>
                  <a:txBody>
                    <a:bodyPr/>
                    <a:lstStyle/>
                    <a:p>
                      <a:pPr algn="l"/>
                      <a:r>
                        <a:rPr lang="en-GB" sz="1600">
                          <a:solidFill>
                            <a:srgbClr val="332F60"/>
                          </a:solidFill>
                        </a:rPr>
                        <a:t>Attending a place, other than the school or another school at which they are a registered pupil, for educational provision </a:t>
                      </a:r>
                      <a:r>
                        <a:rPr lang="en-GB" sz="1600" u="sng">
                          <a:solidFill>
                            <a:srgbClr val="332F60"/>
                          </a:solidFill>
                        </a:rPr>
                        <a:t>arranged by a local authority</a:t>
                      </a:r>
                      <a:r>
                        <a:rPr lang="en-GB" sz="1600">
                          <a:solidFill>
                            <a:srgbClr val="332F60"/>
                          </a:solidFill>
                        </a:rPr>
                        <a:t> under section 19(1) of the 1996 Act(1) or section 42(2) or 61(1) of the 2014 Act.</a:t>
                      </a:r>
                    </a:p>
                    <a:p>
                      <a:pPr algn="l"/>
                      <a:r>
                        <a:rPr lang="en-GB" sz="1600">
                          <a:solidFill>
                            <a:srgbClr val="332F60"/>
                          </a:solidFill>
                        </a:rPr>
                        <a:t>Schools must also record the nature of the educational activity</a:t>
                      </a:r>
                      <a:endParaRPr lang="en-GB" sz="1600">
                        <a:solidFill>
                          <a:srgbClr val="332F60"/>
                        </a:solidFill>
                        <a:latin typeface="Rockwell" panose="02060603020205020403" pitchFamily="18" charset="0"/>
                      </a:endParaRPr>
                    </a:p>
                  </a:txBody>
                  <a:tcPr/>
                </a:tc>
                <a:tc>
                  <a:txBody>
                    <a:bodyPr/>
                    <a:lstStyle/>
                    <a:p>
                      <a:pPr algn="l"/>
                      <a:r>
                        <a:rPr lang="en-GB" sz="1600">
                          <a:solidFill>
                            <a:srgbClr val="332F60"/>
                          </a:solidFill>
                        </a:rPr>
                        <a:t>Attending approved education activity</a:t>
                      </a:r>
                      <a:endParaRPr lang="en-GB" sz="1600">
                        <a:solidFill>
                          <a:srgbClr val="332F60"/>
                        </a:solidFill>
                        <a:latin typeface="Rockwell" panose="02060603020205020403" pitchFamily="18" charset="0"/>
                      </a:endParaRPr>
                    </a:p>
                  </a:txBody>
                  <a:tcPr/>
                </a:tc>
                <a:tc>
                  <a:txBody>
                    <a:bodyPr/>
                    <a:lstStyle/>
                    <a:p>
                      <a:pPr algn="l"/>
                      <a:r>
                        <a:rPr lang="en-GB" sz="1600">
                          <a:solidFill>
                            <a:srgbClr val="332F60"/>
                          </a:solidFill>
                        </a:rPr>
                        <a:t>Regulation 10(3) Table 2</a:t>
                      </a:r>
                      <a:endParaRPr lang="en-GB" sz="1600">
                        <a:solidFill>
                          <a:srgbClr val="332F60"/>
                        </a:solidFill>
                        <a:latin typeface="Rockwell" panose="02060603020205020403" pitchFamily="18" charset="0"/>
                      </a:endParaRPr>
                    </a:p>
                  </a:txBody>
                  <a:tcPr/>
                </a:tc>
                <a:extLst>
                  <a:ext uri="{0D108BD9-81ED-4DB2-BD59-A6C34878D82A}">
                    <a16:rowId xmlns:a16="http://schemas.microsoft.com/office/drawing/2014/main" val="1790122835"/>
                  </a:ext>
                </a:extLst>
              </a:tr>
              <a:tr h="370840">
                <a:tc>
                  <a:txBody>
                    <a:bodyPr/>
                    <a:lstStyle/>
                    <a:p>
                      <a:pPr algn="l"/>
                      <a:r>
                        <a:rPr lang="en-GB" sz="1600" b="1">
                          <a:solidFill>
                            <a:srgbClr val="332F60"/>
                          </a:solidFill>
                        </a:rPr>
                        <a:t>C1</a:t>
                      </a:r>
                      <a:endParaRPr lang="en-GB" sz="1600" b="1">
                        <a:solidFill>
                          <a:srgbClr val="332F60"/>
                        </a:solidFill>
                        <a:latin typeface="Rockwell" panose="02060603020205020403" pitchFamily="18" charset="0"/>
                      </a:endParaRPr>
                    </a:p>
                  </a:txBody>
                  <a:tcPr/>
                </a:tc>
                <a:tc>
                  <a:txBody>
                    <a:bodyPr/>
                    <a:lstStyle/>
                    <a:p>
                      <a:pPr algn="l"/>
                      <a:r>
                        <a:rPr lang="en-GB" sz="1600">
                          <a:solidFill>
                            <a:srgbClr val="332F60"/>
                          </a:solidFill>
                        </a:rPr>
                        <a:t>Leave of absence for the purpose of participating in a regulated performance or undertaking regulated employment abroad </a:t>
                      </a:r>
                      <a:endParaRPr lang="en-GB" sz="1600">
                        <a:solidFill>
                          <a:srgbClr val="332F60"/>
                        </a:solidFill>
                        <a:latin typeface="Rockwell" panose="02060603020205020403" pitchFamily="18" charset="0"/>
                      </a:endParaRPr>
                    </a:p>
                  </a:txBody>
                  <a:tcPr/>
                </a:tc>
                <a:tc>
                  <a:txBody>
                    <a:bodyPr/>
                    <a:lstStyle/>
                    <a:p>
                      <a:pPr algn="l"/>
                      <a:r>
                        <a:rPr lang="en-GB" sz="1600">
                          <a:solidFill>
                            <a:srgbClr val="332F60"/>
                          </a:solidFill>
                        </a:rPr>
                        <a:t>Authorised absence</a:t>
                      </a:r>
                      <a:endParaRPr lang="en-GB" sz="1600">
                        <a:solidFill>
                          <a:srgbClr val="332F60"/>
                        </a:solidFill>
                        <a:latin typeface="Rockwell" panose="02060603020205020403" pitchFamily="18" charset="0"/>
                      </a:endParaRPr>
                    </a:p>
                  </a:txBody>
                  <a:tcPr/>
                </a:tc>
                <a:tc>
                  <a:txBody>
                    <a:bodyPr/>
                    <a:lstStyle/>
                    <a:p>
                      <a:pPr algn="l"/>
                      <a:r>
                        <a:rPr lang="en-GB" sz="1600">
                          <a:solidFill>
                            <a:srgbClr val="332F60"/>
                          </a:solidFill>
                        </a:rPr>
                        <a:t>Regulation 10(4) Table 3</a:t>
                      </a:r>
                      <a:endParaRPr lang="en-GB" sz="1600">
                        <a:solidFill>
                          <a:srgbClr val="332F60"/>
                        </a:solidFill>
                        <a:latin typeface="Rockwell" panose="02060603020205020403" pitchFamily="18" charset="0"/>
                      </a:endParaRPr>
                    </a:p>
                  </a:txBody>
                  <a:tcPr/>
                </a:tc>
                <a:extLst>
                  <a:ext uri="{0D108BD9-81ED-4DB2-BD59-A6C34878D82A}">
                    <a16:rowId xmlns:a16="http://schemas.microsoft.com/office/drawing/2014/main" val="251981086"/>
                  </a:ext>
                </a:extLst>
              </a:tr>
              <a:tr h="370840">
                <a:tc>
                  <a:txBody>
                    <a:bodyPr/>
                    <a:lstStyle/>
                    <a:p>
                      <a:pPr algn="l"/>
                      <a:r>
                        <a:rPr lang="en-GB" sz="1600" b="1">
                          <a:solidFill>
                            <a:srgbClr val="332F60"/>
                          </a:solidFill>
                        </a:rPr>
                        <a:t>J1</a:t>
                      </a:r>
                      <a:endParaRPr lang="en-GB" sz="1600" b="1">
                        <a:solidFill>
                          <a:srgbClr val="332F60"/>
                        </a:solidFill>
                        <a:latin typeface="Rockwell" panose="02060603020205020403" pitchFamily="18" charset="0"/>
                      </a:endParaRPr>
                    </a:p>
                  </a:txBody>
                  <a:tcPr/>
                </a:tc>
                <a:tc>
                  <a:txBody>
                    <a:bodyPr/>
                    <a:lstStyle/>
                    <a:p>
                      <a:pPr algn="l"/>
                      <a:r>
                        <a:rPr lang="en-GB" sz="1600">
                          <a:solidFill>
                            <a:srgbClr val="332F60"/>
                          </a:solidFill>
                        </a:rPr>
                        <a:t>Leave of absence for the purpose of attending an interview for employment or for admission to another educational institution </a:t>
                      </a:r>
                      <a:endParaRPr lang="en-GB" sz="1600">
                        <a:solidFill>
                          <a:srgbClr val="332F60"/>
                        </a:solidFill>
                        <a:latin typeface="Rockwell" panose="020606030202050204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a:solidFill>
                            <a:srgbClr val="332F60"/>
                          </a:solidFill>
                        </a:rPr>
                        <a:t>Authorised absence</a:t>
                      </a:r>
                    </a:p>
                    <a:p>
                      <a:pPr algn="l"/>
                      <a:endParaRPr lang="en-GB" sz="1600">
                        <a:solidFill>
                          <a:srgbClr val="332F60"/>
                        </a:solidFill>
                        <a:latin typeface="Rockwell" panose="02060603020205020403" pitchFamily="18" charset="0"/>
                      </a:endParaRPr>
                    </a:p>
                  </a:txBody>
                  <a:tcPr/>
                </a:tc>
                <a:tc>
                  <a:txBody>
                    <a:bodyPr/>
                    <a:lstStyle/>
                    <a:p>
                      <a:pPr algn="l"/>
                      <a:r>
                        <a:rPr lang="en-GB" sz="1600">
                          <a:solidFill>
                            <a:srgbClr val="332F60"/>
                          </a:solidFill>
                        </a:rPr>
                        <a:t>Regulation 10(4) Table 3</a:t>
                      </a:r>
                      <a:endParaRPr lang="en-GB" sz="1600">
                        <a:solidFill>
                          <a:srgbClr val="332F60"/>
                        </a:solidFill>
                        <a:latin typeface="Rockwell" panose="02060603020205020403" pitchFamily="18" charset="0"/>
                      </a:endParaRPr>
                    </a:p>
                  </a:txBody>
                  <a:tcPr/>
                </a:tc>
                <a:extLst>
                  <a:ext uri="{0D108BD9-81ED-4DB2-BD59-A6C34878D82A}">
                    <a16:rowId xmlns:a16="http://schemas.microsoft.com/office/drawing/2014/main" val="3134190574"/>
                  </a:ext>
                </a:extLst>
              </a:tr>
              <a:tr h="370840">
                <a:tc>
                  <a:txBody>
                    <a:bodyPr/>
                    <a:lstStyle/>
                    <a:p>
                      <a:pPr algn="l"/>
                      <a:r>
                        <a:rPr lang="en-GB" sz="1600" b="1">
                          <a:solidFill>
                            <a:srgbClr val="332F60"/>
                          </a:solidFill>
                        </a:rPr>
                        <a:t>C2</a:t>
                      </a:r>
                      <a:endParaRPr lang="en-GB" sz="1600" b="1">
                        <a:solidFill>
                          <a:srgbClr val="332F60"/>
                        </a:solidFill>
                        <a:latin typeface="Rockwell" panose="02060603020205020403" pitchFamily="18" charset="0"/>
                      </a:endParaRPr>
                    </a:p>
                  </a:txBody>
                  <a:tcPr/>
                </a:tc>
                <a:tc>
                  <a:txBody>
                    <a:bodyPr/>
                    <a:lstStyle/>
                    <a:p>
                      <a:pPr algn="l"/>
                      <a:r>
                        <a:rPr lang="en-GB" sz="1600">
                          <a:solidFill>
                            <a:srgbClr val="332F60"/>
                          </a:solidFill>
                        </a:rPr>
                        <a:t>Leave of absence for compulsory school age pupil because, in accordance with an agreement between a parent who they normally live with and the proprietor that the pupil should temporarily be educated on a part-time basis, their timetable does not require them to attend.</a:t>
                      </a:r>
                      <a:endParaRPr lang="en-GB" sz="1600">
                        <a:solidFill>
                          <a:srgbClr val="332F60"/>
                        </a:solidFill>
                        <a:latin typeface="Rockwell" panose="02060603020205020403" pitchFamily="18" charset="0"/>
                      </a:endParaRPr>
                    </a:p>
                  </a:txBody>
                  <a:tcPr/>
                </a:tc>
                <a:tc>
                  <a:txBody>
                    <a:bodyPr/>
                    <a:lstStyle/>
                    <a:p>
                      <a:pPr algn="l"/>
                      <a:r>
                        <a:rPr lang="en-GB" sz="1600">
                          <a:solidFill>
                            <a:srgbClr val="332F60"/>
                          </a:solidFill>
                        </a:rPr>
                        <a:t>Authorised absence</a:t>
                      </a:r>
                      <a:endParaRPr lang="en-GB" sz="1600">
                        <a:solidFill>
                          <a:srgbClr val="332F60"/>
                        </a:solidFill>
                        <a:latin typeface="Rockwell" panose="02060603020205020403" pitchFamily="18" charset="0"/>
                      </a:endParaRPr>
                    </a:p>
                  </a:txBody>
                  <a:tcPr/>
                </a:tc>
                <a:tc>
                  <a:txBody>
                    <a:bodyPr/>
                    <a:lstStyle/>
                    <a:p>
                      <a:pPr algn="l"/>
                      <a:r>
                        <a:rPr lang="en-GB" sz="1600">
                          <a:solidFill>
                            <a:srgbClr val="332F60"/>
                          </a:solidFill>
                        </a:rPr>
                        <a:t>Regulation 10(4) Table 3</a:t>
                      </a:r>
                      <a:endParaRPr lang="en-GB" sz="1600">
                        <a:solidFill>
                          <a:srgbClr val="332F60"/>
                        </a:solidFill>
                        <a:latin typeface="Rockwell" panose="02060603020205020403" pitchFamily="18" charset="0"/>
                      </a:endParaRPr>
                    </a:p>
                  </a:txBody>
                  <a:tcPr/>
                </a:tc>
                <a:extLst>
                  <a:ext uri="{0D108BD9-81ED-4DB2-BD59-A6C34878D82A}">
                    <a16:rowId xmlns:a16="http://schemas.microsoft.com/office/drawing/2014/main" val="3974608566"/>
                  </a:ext>
                </a:extLst>
              </a:tr>
            </a:tbl>
          </a:graphicData>
        </a:graphic>
      </p:graphicFrame>
    </p:spTree>
    <p:extLst>
      <p:ext uri="{BB962C8B-B14F-4D97-AF65-F5344CB8AC3E}">
        <p14:creationId xmlns:p14="http://schemas.microsoft.com/office/powerpoint/2010/main" val="32789620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5F5A364-6885-08DB-0D81-3D1F92D3D2A1}"/>
              </a:ext>
            </a:extLst>
          </p:cNvPr>
          <p:cNvGraphicFramePr>
            <a:graphicFrameLocks noGrp="1"/>
          </p:cNvGraphicFramePr>
          <p:nvPr>
            <p:extLst>
              <p:ext uri="{D42A27DB-BD31-4B8C-83A1-F6EECF244321}">
                <p14:modId xmlns:p14="http://schemas.microsoft.com/office/powerpoint/2010/main" val="857830229"/>
              </p:ext>
            </p:extLst>
          </p:nvPr>
        </p:nvGraphicFramePr>
        <p:xfrm>
          <a:off x="725713" y="495731"/>
          <a:ext cx="10592320" cy="5516880"/>
        </p:xfrm>
        <a:graphic>
          <a:graphicData uri="http://schemas.openxmlformats.org/drawingml/2006/table">
            <a:tbl>
              <a:tblPr firstRow="1" bandRow="1">
                <a:tableStyleId>{91EBBBCC-DAD2-459C-BE2E-F6DE35CF9A28}</a:tableStyleId>
              </a:tblPr>
              <a:tblGrid>
                <a:gridCol w="780914">
                  <a:extLst>
                    <a:ext uri="{9D8B030D-6E8A-4147-A177-3AD203B41FA5}">
                      <a16:colId xmlns:a16="http://schemas.microsoft.com/office/drawing/2014/main" val="2142031316"/>
                    </a:ext>
                  </a:extLst>
                </a:gridCol>
                <a:gridCol w="4523352">
                  <a:extLst>
                    <a:ext uri="{9D8B030D-6E8A-4147-A177-3AD203B41FA5}">
                      <a16:colId xmlns:a16="http://schemas.microsoft.com/office/drawing/2014/main" val="2657953727"/>
                    </a:ext>
                  </a:extLst>
                </a:gridCol>
                <a:gridCol w="2647490">
                  <a:extLst>
                    <a:ext uri="{9D8B030D-6E8A-4147-A177-3AD203B41FA5}">
                      <a16:colId xmlns:a16="http://schemas.microsoft.com/office/drawing/2014/main" val="1037749613"/>
                    </a:ext>
                  </a:extLst>
                </a:gridCol>
                <a:gridCol w="2640564">
                  <a:extLst>
                    <a:ext uri="{9D8B030D-6E8A-4147-A177-3AD203B41FA5}">
                      <a16:colId xmlns:a16="http://schemas.microsoft.com/office/drawing/2014/main" val="1960162375"/>
                    </a:ext>
                  </a:extLst>
                </a:gridCol>
              </a:tblGrid>
              <a:tr h="370840">
                <a:tc>
                  <a:txBody>
                    <a:bodyPr/>
                    <a:lstStyle/>
                    <a:p>
                      <a:pPr algn="l"/>
                      <a:r>
                        <a:rPr lang="en-GB" sz="1400" b="1">
                          <a:solidFill>
                            <a:schemeClr val="bg1"/>
                          </a:solidFill>
                        </a:rPr>
                        <a:t>Code</a:t>
                      </a:r>
                      <a:endParaRPr lang="en-GB" sz="1400" b="1">
                        <a:solidFill>
                          <a:schemeClr val="bg1"/>
                        </a:solidFill>
                        <a:latin typeface="Rockwell"/>
                      </a:endParaRPr>
                    </a:p>
                  </a:txBody>
                  <a:tcPr>
                    <a:solidFill>
                      <a:srgbClr val="67C5EA"/>
                    </a:solidFill>
                  </a:tcPr>
                </a:tc>
                <a:tc>
                  <a:txBody>
                    <a:bodyPr/>
                    <a:lstStyle/>
                    <a:p>
                      <a:pPr algn="l"/>
                      <a:r>
                        <a:rPr lang="en-GB" sz="1400" b="1">
                          <a:solidFill>
                            <a:schemeClr val="bg1"/>
                          </a:solidFill>
                        </a:rPr>
                        <a:t>Description</a:t>
                      </a:r>
                      <a:endParaRPr lang="en-GB" sz="1400" b="1">
                        <a:solidFill>
                          <a:schemeClr val="bg1"/>
                        </a:solidFill>
                        <a:latin typeface="Rockwell"/>
                      </a:endParaRPr>
                    </a:p>
                  </a:txBody>
                  <a:tcPr>
                    <a:solidFill>
                      <a:srgbClr val="67C5EA"/>
                    </a:solidFill>
                  </a:tcPr>
                </a:tc>
                <a:tc>
                  <a:txBody>
                    <a:bodyPr/>
                    <a:lstStyle/>
                    <a:p>
                      <a:pPr algn="l"/>
                      <a:r>
                        <a:rPr lang="en-GB" sz="1400" b="1">
                          <a:solidFill>
                            <a:schemeClr val="bg1"/>
                          </a:solidFill>
                        </a:rPr>
                        <a:t>Statistical Meaning</a:t>
                      </a:r>
                      <a:endParaRPr lang="en-GB" sz="1400" b="1">
                        <a:solidFill>
                          <a:schemeClr val="bg1"/>
                        </a:solidFill>
                        <a:latin typeface="Rockwell"/>
                      </a:endParaRPr>
                    </a:p>
                  </a:txBody>
                  <a:tcPr>
                    <a:solidFill>
                      <a:srgbClr val="67C5EA"/>
                    </a:solidFill>
                  </a:tcPr>
                </a:tc>
                <a:tc>
                  <a:txBody>
                    <a:bodyPr/>
                    <a:lstStyle/>
                    <a:p>
                      <a:pPr algn="l"/>
                      <a:r>
                        <a:rPr lang="en-GB" sz="1400" b="1">
                          <a:solidFill>
                            <a:schemeClr val="bg1"/>
                          </a:solidFill>
                        </a:rPr>
                        <a:t>Pupil Registration Regulations 2024 Reference</a:t>
                      </a:r>
                      <a:endParaRPr lang="en-GB" sz="1400" b="1">
                        <a:solidFill>
                          <a:schemeClr val="bg1"/>
                        </a:solidFill>
                        <a:latin typeface="Rockwell"/>
                      </a:endParaRPr>
                    </a:p>
                  </a:txBody>
                  <a:tcPr>
                    <a:solidFill>
                      <a:srgbClr val="67C5EA"/>
                    </a:solidFill>
                  </a:tcPr>
                </a:tc>
                <a:extLst>
                  <a:ext uri="{0D108BD9-81ED-4DB2-BD59-A6C34878D82A}">
                    <a16:rowId xmlns:a16="http://schemas.microsoft.com/office/drawing/2014/main" val="1046000195"/>
                  </a:ext>
                </a:extLst>
              </a:tr>
              <a:tr h="370840">
                <a:tc>
                  <a:txBody>
                    <a:bodyPr/>
                    <a:lstStyle/>
                    <a:p>
                      <a:pPr algn="l"/>
                      <a:r>
                        <a:rPr lang="en-GB" sz="1400" b="1">
                          <a:solidFill>
                            <a:srgbClr val="332F60"/>
                          </a:solidFill>
                        </a:rPr>
                        <a:t>Q</a:t>
                      </a:r>
                      <a:endParaRPr lang="en-GB" sz="1400" b="1">
                        <a:solidFill>
                          <a:srgbClr val="332F60"/>
                        </a:solidFill>
                        <a:latin typeface="Rockwell"/>
                      </a:endParaRPr>
                    </a:p>
                  </a:txBody>
                  <a:tcPr/>
                </a:tc>
                <a:tc>
                  <a:txBody>
                    <a:bodyPr/>
                    <a:lstStyle/>
                    <a:p>
                      <a:pPr algn="l"/>
                      <a:r>
                        <a:rPr lang="en-GB" sz="1400">
                          <a:solidFill>
                            <a:srgbClr val="332F60"/>
                          </a:solidFill>
                        </a:rPr>
                        <a:t>Unable to attend the school because of lack of access arrangements</a:t>
                      </a:r>
                      <a:endParaRPr lang="en-GB" sz="1400">
                        <a:solidFill>
                          <a:srgbClr val="332F60"/>
                        </a:solidFill>
                        <a:latin typeface="Rockwell"/>
                      </a:endParaRPr>
                    </a:p>
                  </a:txBody>
                  <a:tcPr/>
                </a:tc>
                <a:tc>
                  <a:txBody>
                    <a:bodyPr/>
                    <a:lstStyle/>
                    <a:p>
                      <a:pPr algn="l"/>
                      <a:r>
                        <a:rPr lang="en-GB" sz="1400">
                          <a:solidFill>
                            <a:srgbClr val="332F60"/>
                          </a:solidFill>
                        </a:rPr>
                        <a:t>Not counted as a possible attendance</a:t>
                      </a:r>
                      <a:endParaRPr lang="en-GB" sz="1400">
                        <a:solidFill>
                          <a:srgbClr val="332F60"/>
                        </a:solidFill>
                        <a:latin typeface="Rockwell"/>
                      </a:endParaRPr>
                    </a:p>
                  </a:txBody>
                  <a:tcPr/>
                </a:tc>
                <a:tc>
                  <a:txBody>
                    <a:bodyPr/>
                    <a:lstStyle/>
                    <a:p>
                      <a:pPr algn="l"/>
                      <a:r>
                        <a:rPr lang="en-GB" sz="1400">
                          <a:solidFill>
                            <a:srgbClr val="332F60"/>
                          </a:solidFill>
                        </a:rPr>
                        <a:t>Regulation 10(4) Table 3, 10(12) and (13) </a:t>
                      </a:r>
                      <a:endParaRPr lang="en-GB" sz="1400">
                        <a:solidFill>
                          <a:srgbClr val="332F60"/>
                        </a:solidFill>
                        <a:latin typeface="Rockwell" panose="02060603020205020403" pitchFamily="18" charset="0"/>
                      </a:endParaRPr>
                    </a:p>
                  </a:txBody>
                  <a:tcPr/>
                </a:tc>
                <a:extLst>
                  <a:ext uri="{0D108BD9-81ED-4DB2-BD59-A6C34878D82A}">
                    <a16:rowId xmlns:a16="http://schemas.microsoft.com/office/drawing/2014/main" val="3995940820"/>
                  </a:ext>
                </a:extLst>
              </a:tr>
              <a:tr h="370840">
                <a:tc>
                  <a:txBody>
                    <a:bodyPr/>
                    <a:lstStyle/>
                    <a:p>
                      <a:pPr algn="l"/>
                      <a:r>
                        <a:rPr lang="en-GB" sz="1400" b="1">
                          <a:solidFill>
                            <a:srgbClr val="332F60"/>
                          </a:solidFill>
                        </a:rPr>
                        <a:t>Y1</a:t>
                      </a:r>
                      <a:endParaRPr lang="en-GB" sz="1400" b="1">
                        <a:solidFill>
                          <a:srgbClr val="332F60"/>
                        </a:solidFill>
                        <a:latin typeface="Rockwell"/>
                      </a:endParaRPr>
                    </a:p>
                  </a:txBody>
                  <a:tcPr/>
                </a:tc>
                <a:tc>
                  <a:txBody>
                    <a:bodyPr/>
                    <a:lstStyle/>
                    <a:p>
                      <a:pPr algn="l"/>
                      <a:r>
                        <a:rPr lang="en-GB" sz="1400">
                          <a:solidFill>
                            <a:srgbClr val="332F60"/>
                          </a:solidFill>
                        </a:rPr>
                        <a:t>Unable to attend due to transport normally provided not being available </a:t>
                      </a:r>
                      <a:endParaRPr lang="en-GB" sz="1400">
                        <a:solidFill>
                          <a:srgbClr val="332F60"/>
                        </a:solidFill>
                        <a:latin typeface="Rockwell" panose="020606030202050204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u="none" strike="noStrike" kern="0" cap="none" spc="0" normalizeH="0" baseline="0" noProof="0">
                          <a:ln>
                            <a:noFill/>
                          </a:ln>
                          <a:solidFill>
                            <a:srgbClr val="332F60"/>
                          </a:solidFill>
                          <a:effectLst/>
                          <a:uLnTx/>
                          <a:uFillTx/>
                          <a:sym typeface="Calibri"/>
                        </a:rPr>
                        <a:t>Not counted as a possible attendance</a:t>
                      </a:r>
                      <a:endParaRPr kumimoji="0" lang="en-GB" sz="1400" b="0" i="0" u="none" strike="noStrike" kern="0" cap="none" spc="0" normalizeH="0" baseline="0" noProof="0">
                        <a:ln>
                          <a:noFill/>
                        </a:ln>
                        <a:solidFill>
                          <a:srgbClr val="332F60"/>
                        </a:solidFill>
                        <a:effectLst/>
                        <a:uLnTx/>
                        <a:uFillTx/>
                        <a:latin typeface="Rockwell"/>
                        <a:cs typeface="Calibri"/>
                        <a:sym typeface="Calibri"/>
                      </a:endParaRPr>
                    </a:p>
                  </a:txBody>
                  <a:tcPr/>
                </a:tc>
                <a:tc>
                  <a:txBody>
                    <a:bodyPr/>
                    <a:lstStyle/>
                    <a:p>
                      <a:pPr algn="l"/>
                      <a:r>
                        <a:rPr lang="en-GB" sz="1400">
                          <a:solidFill>
                            <a:srgbClr val="332F60"/>
                          </a:solidFill>
                        </a:rPr>
                        <a:t>Regulation 10(4) Table 3 </a:t>
                      </a:r>
                      <a:endParaRPr lang="en-GB" sz="1400">
                        <a:solidFill>
                          <a:srgbClr val="332F60"/>
                        </a:solidFill>
                        <a:latin typeface="Rockwell" panose="02060603020205020403" pitchFamily="18" charset="0"/>
                      </a:endParaRPr>
                    </a:p>
                  </a:txBody>
                  <a:tcPr/>
                </a:tc>
                <a:extLst>
                  <a:ext uri="{0D108BD9-81ED-4DB2-BD59-A6C34878D82A}">
                    <a16:rowId xmlns:a16="http://schemas.microsoft.com/office/drawing/2014/main" val="4014628308"/>
                  </a:ext>
                </a:extLst>
              </a:tr>
              <a:tr h="370840">
                <a:tc>
                  <a:txBody>
                    <a:bodyPr/>
                    <a:lstStyle/>
                    <a:p>
                      <a:pPr algn="l"/>
                      <a:r>
                        <a:rPr lang="en-GB" sz="1400" b="1">
                          <a:solidFill>
                            <a:srgbClr val="332F60"/>
                          </a:solidFill>
                        </a:rPr>
                        <a:t>Y2</a:t>
                      </a:r>
                      <a:endParaRPr lang="en-GB" sz="1400" b="1">
                        <a:solidFill>
                          <a:srgbClr val="332F60"/>
                        </a:solidFill>
                        <a:latin typeface="Rockwell"/>
                      </a:endParaRPr>
                    </a:p>
                  </a:txBody>
                  <a:tcPr/>
                </a:tc>
                <a:tc>
                  <a:txBody>
                    <a:bodyPr/>
                    <a:lstStyle/>
                    <a:p>
                      <a:pPr algn="l"/>
                      <a:r>
                        <a:rPr lang="en-GB" sz="1400">
                          <a:solidFill>
                            <a:srgbClr val="332F60"/>
                          </a:solidFill>
                        </a:rPr>
                        <a:t>Unable to attend due to widespread disruption to </a:t>
                      </a:r>
                      <a:r>
                        <a:rPr lang="en-GB" sz="1400" b="0" u="none" strike="noStrike" cap="none" spc="0" baseline="0">
                          <a:ln>
                            <a:noFill/>
                          </a:ln>
                          <a:solidFill>
                            <a:srgbClr val="332F60"/>
                          </a:solidFill>
                          <a:effectLst/>
                          <a:uFillTx/>
                          <a:sym typeface="Calibri"/>
                        </a:rPr>
                        <a:t>travel caused by a local, national or international emergency.</a:t>
                      </a:r>
                      <a:endParaRPr lang="en-GB" sz="1400">
                        <a:solidFill>
                          <a:srgbClr val="332F60"/>
                        </a:solidFill>
                        <a:latin typeface="Rockwe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u="none" strike="noStrike" kern="0" cap="none" spc="0" normalizeH="0" baseline="0" noProof="0">
                          <a:ln>
                            <a:noFill/>
                          </a:ln>
                          <a:solidFill>
                            <a:srgbClr val="332F60"/>
                          </a:solidFill>
                          <a:effectLst/>
                          <a:uLnTx/>
                          <a:uFillTx/>
                          <a:sym typeface="Calibri"/>
                        </a:rPr>
                        <a:t>Not counted as a possible attendance</a:t>
                      </a:r>
                      <a:endParaRPr kumimoji="0" lang="en-GB" sz="1400" b="0" i="0" u="none" strike="noStrike" kern="0" cap="none" spc="0" normalizeH="0" baseline="0" noProof="0">
                        <a:ln>
                          <a:noFill/>
                        </a:ln>
                        <a:solidFill>
                          <a:srgbClr val="332F60"/>
                        </a:solidFill>
                        <a:effectLst/>
                        <a:uLnTx/>
                        <a:uFillTx/>
                        <a:latin typeface="Rockwell"/>
                        <a:cs typeface="Calibri"/>
                        <a:sym typeface="Calibri"/>
                      </a:endParaRPr>
                    </a:p>
                  </a:txBody>
                  <a:tcPr/>
                </a:tc>
                <a:tc>
                  <a:txBody>
                    <a:bodyPr/>
                    <a:lstStyle/>
                    <a:p>
                      <a:pPr algn="l"/>
                      <a:r>
                        <a:rPr lang="en-GB" sz="1400">
                          <a:solidFill>
                            <a:srgbClr val="332F60"/>
                          </a:solidFill>
                        </a:rPr>
                        <a:t>Regulation 10(4) Table 3 </a:t>
                      </a:r>
                      <a:endParaRPr lang="en-GB" sz="1400">
                        <a:solidFill>
                          <a:srgbClr val="332F60"/>
                        </a:solidFill>
                        <a:latin typeface="Rockwell" panose="02060603020205020403" pitchFamily="18" charset="0"/>
                      </a:endParaRPr>
                    </a:p>
                  </a:txBody>
                  <a:tcPr/>
                </a:tc>
                <a:extLst>
                  <a:ext uri="{0D108BD9-81ED-4DB2-BD59-A6C34878D82A}">
                    <a16:rowId xmlns:a16="http://schemas.microsoft.com/office/drawing/2014/main" val="3210605426"/>
                  </a:ext>
                </a:extLst>
              </a:tr>
              <a:tr h="370840">
                <a:tc>
                  <a:txBody>
                    <a:bodyPr/>
                    <a:lstStyle/>
                    <a:p>
                      <a:pPr algn="l"/>
                      <a:r>
                        <a:rPr lang="en-GB" sz="1400" b="1">
                          <a:solidFill>
                            <a:srgbClr val="332F60"/>
                          </a:solidFill>
                        </a:rPr>
                        <a:t>Y3</a:t>
                      </a:r>
                      <a:endParaRPr lang="en-GB" sz="1400" b="1">
                        <a:solidFill>
                          <a:srgbClr val="332F60"/>
                        </a:solidFill>
                        <a:latin typeface="Rockwell"/>
                      </a:endParaRPr>
                    </a:p>
                  </a:txBody>
                  <a:tcPr/>
                </a:tc>
                <a:tc>
                  <a:txBody>
                    <a:bodyPr/>
                    <a:lstStyle/>
                    <a:p>
                      <a:pPr algn="l"/>
                      <a:r>
                        <a:rPr lang="en-GB" sz="1400">
                          <a:solidFill>
                            <a:srgbClr val="332F60"/>
                          </a:solidFill>
                        </a:rPr>
                        <a:t>Unable to attend due to part of the school premises unavoidably out of use and the pupil cannot practicably be accommodated in those parts of the premises that remain in use.</a:t>
                      </a:r>
                      <a:endParaRPr lang="en-GB" sz="1400">
                        <a:solidFill>
                          <a:srgbClr val="332F60"/>
                        </a:solidFill>
                        <a:latin typeface="Rockwe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u="none" strike="noStrike" kern="0" cap="none" spc="0" normalizeH="0" baseline="0" noProof="0">
                          <a:ln>
                            <a:noFill/>
                          </a:ln>
                          <a:solidFill>
                            <a:srgbClr val="332F60"/>
                          </a:solidFill>
                          <a:effectLst/>
                          <a:uLnTx/>
                          <a:uFillTx/>
                          <a:sym typeface="Calibri"/>
                        </a:rPr>
                        <a:t>Not counted as a possible attendance</a:t>
                      </a:r>
                      <a:endParaRPr kumimoji="0" lang="en-GB" sz="1400" b="0" i="0" u="none" strike="noStrike" kern="0" cap="none" spc="0" normalizeH="0" baseline="0" noProof="0">
                        <a:ln>
                          <a:noFill/>
                        </a:ln>
                        <a:solidFill>
                          <a:srgbClr val="332F60"/>
                        </a:solidFill>
                        <a:effectLst/>
                        <a:uLnTx/>
                        <a:uFillTx/>
                        <a:latin typeface="Rockwell"/>
                        <a:cs typeface="Calibri"/>
                        <a:sym typeface="Calibri"/>
                      </a:endParaRPr>
                    </a:p>
                  </a:txBody>
                  <a:tcPr/>
                </a:tc>
                <a:tc>
                  <a:txBody>
                    <a:bodyPr/>
                    <a:lstStyle/>
                    <a:p>
                      <a:pPr algn="l"/>
                      <a:r>
                        <a:rPr lang="en-GB" sz="1400">
                          <a:solidFill>
                            <a:srgbClr val="332F60"/>
                          </a:solidFill>
                        </a:rPr>
                        <a:t>Regulation 10(4) Table 3 </a:t>
                      </a:r>
                      <a:endParaRPr lang="en-GB" sz="1400">
                        <a:solidFill>
                          <a:srgbClr val="332F60"/>
                        </a:solidFill>
                        <a:latin typeface="Rockwell" panose="02060603020205020403" pitchFamily="18" charset="0"/>
                      </a:endParaRPr>
                    </a:p>
                  </a:txBody>
                  <a:tcPr/>
                </a:tc>
                <a:extLst>
                  <a:ext uri="{0D108BD9-81ED-4DB2-BD59-A6C34878D82A}">
                    <a16:rowId xmlns:a16="http://schemas.microsoft.com/office/drawing/2014/main" val="3462278516"/>
                  </a:ext>
                </a:extLst>
              </a:tr>
              <a:tr h="370840">
                <a:tc>
                  <a:txBody>
                    <a:bodyPr/>
                    <a:lstStyle/>
                    <a:p>
                      <a:pPr algn="l"/>
                      <a:r>
                        <a:rPr lang="en-GB" sz="1400" b="1">
                          <a:solidFill>
                            <a:srgbClr val="332F60"/>
                          </a:solidFill>
                        </a:rPr>
                        <a:t>Y4</a:t>
                      </a:r>
                      <a:endParaRPr lang="en-GB" sz="1400" b="1">
                        <a:solidFill>
                          <a:srgbClr val="332F60"/>
                        </a:solidFill>
                        <a:latin typeface="Rockwell"/>
                      </a:endParaRPr>
                    </a:p>
                  </a:txBody>
                  <a:tcPr/>
                </a:tc>
                <a:tc>
                  <a:txBody>
                    <a:bodyPr/>
                    <a:lstStyle/>
                    <a:p>
                      <a:pPr algn="l"/>
                      <a:r>
                        <a:rPr lang="en-GB" sz="1400">
                          <a:solidFill>
                            <a:srgbClr val="332F60"/>
                          </a:solidFill>
                        </a:rPr>
                        <a:t>Unable to attend due to the whole school site being unexpectedly closed</a:t>
                      </a:r>
                      <a:endParaRPr lang="en-GB" sz="1400">
                        <a:solidFill>
                          <a:srgbClr val="332F60"/>
                        </a:solidFill>
                        <a:latin typeface="Rockwe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u="none" strike="noStrike" kern="0" cap="none" spc="0" normalizeH="0" baseline="0" noProof="0">
                          <a:ln>
                            <a:noFill/>
                          </a:ln>
                          <a:solidFill>
                            <a:srgbClr val="332F60"/>
                          </a:solidFill>
                          <a:effectLst/>
                          <a:uLnTx/>
                          <a:uFillTx/>
                          <a:sym typeface="Calibri"/>
                        </a:rPr>
                        <a:t>Not counted as a possible attendance</a:t>
                      </a:r>
                      <a:endParaRPr kumimoji="0" lang="en-GB" sz="1400" b="0" i="0" u="none" strike="noStrike" kern="0" cap="none" spc="0" normalizeH="0" baseline="0" noProof="0">
                        <a:ln>
                          <a:noFill/>
                        </a:ln>
                        <a:solidFill>
                          <a:srgbClr val="332F60"/>
                        </a:solidFill>
                        <a:effectLst/>
                        <a:uLnTx/>
                        <a:uFillTx/>
                        <a:latin typeface="Rockwell"/>
                        <a:cs typeface="Calibri"/>
                        <a:sym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a:solidFill>
                            <a:srgbClr val="332F60"/>
                          </a:solidFill>
                        </a:rPr>
                        <a:t>Regulation 10(4) Table 3 </a:t>
                      </a:r>
                    </a:p>
                    <a:p>
                      <a:pPr algn="l"/>
                      <a:endParaRPr lang="en-GB" sz="1400">
                        <a:solidFill>
                          <a:srgbClr val="332F60"/>
                        </a:solidFill>
                        <a:latin typeface="Rockwell" panose="02060603020205020403" pitchFamily="18" charset="0"/>
                      </a:endParaRPr>
                    </a:p>
                  </a:txBody>
                  <a:tcPr/>
                </a:tc>
                <a:extLst>
                  <a:ext uri="{0D108BD9-81ED-4DB2-BD59-A6C34878D82A}">
                    <a16:rowId xmlns:a16="http://schemas.microsoft.com/office/drawing/2014/main" val="2103048303"/>
                  </a:ext>
                </a:extLst>
              </a:tr>
              <a:tr h="370840">
                <a:tc>
                  <a:txBody>
                    <a:bodyPr/>
                    <a:lstStyle/>
                    <a:p>
                      <a:pPr algn="l"/>
                      <a:r>
                        <a:rPr lang="en-GB" sz="1400" b="1">
                          <a:solidFill>
                            <a:srgbClr val="332F60"/>
                          </a:solidFill>
                        </a:rPr>
                        <a:t>Y5</a:t>
                      </a:r>
                      <a:endParaRPr lang="en-GB" sz="1400" b="1">
                        <a:solidFill>
                          <a:srgbClr val="332F60"/>
                        </a:solidFill>
                        <a:latin typeface="Rockwell"/>
                      </a:endParaRPr>
                    </a:p>
                  </a:txBody>
                  <a:tcPr/>
                </a:tc>
                <a:tc>
                  <a:txBody>
                    <a:bodyPr/>
                    <a:lstStyle/>
                    <a:p>
                      <a:pPr algn="l"/>
                      <a:r>
                        <a:rPr lang="en-GB" sz="1400">
                          <a:solidFill>
                            <a:srgbClr val="332F60"/>
                          </a:solidFill>
                        </a:rPr>
                        <a:t>Unable to attend as pupil is in criminal justice detention</a:t>
                      </a:r>
                      <a:endParaRPr lang="en-GB" sz="1400">
                        <a:solidFill>
                          <a:srgbClr val="332F60"/>
                        </a:solidFill>
                        <a:latin typeface="Rockwe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u="none" strike="noStrike" kern="0" cap="none" spc="0" normalizeH="0" baseline="0" noProof="0">
                          <a:ln>
                            <a:noFill/>
                          </a:ln>
                          <a:solidFill>
                            <a:srgbClr val="332F60"/>
                          </a:solidFill>
                          <a:effectLst/>
                          <a:uLnTx/>
                          <a:uFillTx/>
                          <a:sym typeface="Calibri"/>
                        </a:rPr>
                        <a:t>Not counted as a possible attendance</a:t>
                      </a:r>
                      <a:endParaRPr kumimoji="0" lang="en-GB" sz="1400" b="0" i="0" u="none" strike="noStrike" kern="0" cap="none" spc="0" normalizeH="0" baseline="0" noProof="0">
                        <a:ln>
                          <a:noFill/>
                        </a:ln>
                        <a:solidFill>
                          <a:srgbClr val="332F60"/>
                        </a:solidFill>
                        <a:effectLst/>
                        <a:uLnTx/>
                        <a:uFillTx/>
                        <a:latin typeface="Rockwell"/>
                        <a:cs typeface="Calibri"/>
                        <a:sym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a:solidFill>
                            <a:srgbClr val="332F60"/>
                          </a:solidFill>
                        </a:rPr>
                        <a:t>Regulation 10(4) Table 3, 10(14) </a:t>
                      </a:r>
                    </a:p>
                    <a:p>
                      <a:pPr algn="l"/>
                      <a:endParaRPr lang="en-GB" sz="1400">
                        <a:solidFill>
                          <a:srgbClr val="332F60"/>
                        </a:solidFill>
                        <a:latin typeface="Rockwell" panose="02060603020205020403" pitchFamily="18" charset="0"/>
                      </a:endParaRPr>
                    </a:p>
                  </a:txBody>
                  <a:tcPr/>
                </a:tc>
                <a:extLst>
                  <a:ext uri="{0D108BD9-81ED-4DB2-BD59-A6C34878D82A}">
                    <a16:rowId xmlns:a16="http://schemas.microsoft.com/office/drawing/2014/main" val="1309768225"/>
                  </a:ext>
                </a:extLst>
              </a:tr>
              <a:tr h="370840">
                <a:tc>
                  <a:txBody>
                    <a:bodyPr/>
                    <a:lstStyle/>
                    <a:p>
                      <a:pPr algn="l"/>
                      <a:r>
                        <a:rPr lang="en-GB" sz="1400" b="1">
                          <a:solidFill>
                            <a:srgbClr val="332F60"/>
                          </a:solidFill>
                        </a:rPr>
                        <a:t>Y6</a:t>
                      </a:r>
                      <a:endParaRPr lang="en-GB" sz="1400" b="1">
                        <a:solidFill>
                          <a:srgbClr val="332F60"/>
                        </a:solidFill>
                        <a:latin typeface="Rockwell"/>
                      </a:endParaRPr>
                    </a:p>
                  </a:txBody>
                  <a:tcPr/>
                </a:tc>
                <a:tc>
                  <a:txBody>
                    <a:bodyPr/>
                    <a:lstStyle/>
                    <a:p>
                      <a:pPr algn="l"/>
                      <a:r>
                        <a:rPr lang="en-GB" sz="1400">
                          <a:solidFill>
                            <a:srgbClr val="332F60"/>
                          </a:solidFill>
                        </a:rPr>
                        <a:t>Unable to attend in accordance with public health guidance or law</a:t>
                      </a:r>
                      <a:endParaRPr lang="en-GB" sz="1400">
                        <a:solidFill>
                          <a:srgbClr val="332F60"/>
                        </a:solidFill>
                        <a:latin typeface="Rockwe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u="none" strike="noStrike" kern="0" cap="none" spc="0" normalizeH="0" baseline="0" noProof="0">
                          <a:ln>
                            <a:noFill/>
                          </a:ln>
                          <a:solidFill>
                            <a:srgbClr val="332F60"/>
                          </a:solidFill>
                          <a:effectLst/>
                          <a:uLnTx/>
                          <a:uFillTx/>
                          <a:sym typeface="Calibri"/>
                        </a:rPr>
                        <a:t>Not counted as a possible attendance</a:t>
                      </a:r>
                      <a:endParaRPr kumimoji="0" lang="en-GB" sz="1400" b="0" i="0" u="none" strike="noStrike" kern="0" cap="none" spc="0" normalizeH="0" baseline="0" noProof="0">
                        <a:ln>
                          <a:noFill/>
                        </a:ln>
                        <a:solidFill>
                          <a:srgbClr val="332F60"/>
                        </a:solidFill>
                        <a:effectLst/>
                        <a:uLnTx/>
                        <a:uFillTx/>
                        <a:latin typeface="Rockwell"/>
                        <a:cs typeface="Calibri"/>
                        <a:sym typeface="Calibri"/>
                      </a:endParaRPr>
                    </a:p>
                  </a:txBody>
                  <a:tcPr/>
                </a:tc>
                <a:tc>
                  <a:txBody>
                    <a:bodyPr/>
                    <a:lstStyle/>
                    <a:p>
                      <a:pPr algn="l"/>
                      <a:r>
                        <a:rPr lang="en-GB" sz="1400">
                          <a:solidFill>
                            <a:srgbClr val="332F60"/>
                          </a:solidFill>
                        </a:rPr>
                        <a:t>Regulation 10(4) Table 3</a:t>
                      </a:r>
                      <a:endParaRPr lang="en-GB" sz="1400">
                        <a:solidFill>
                          <a:srgbClr val="332F60"/>
                        </a:solidFill>
                        <a:latin typeface="Rockwell"/>
                      </a:endParaRPr>
                    </a:p>
                  </a:txBody>
                  <a:tcPr/>
                </a:tc>
                <a:extLst>
                  <a:ext uri="{0D108BD9-81ED-4DB2-BD59-A6C34878D82A}">
                    <a16:rowId xmlns:a16="http://schemas.microsoft.com/office/drawing/2014/main" val="2922674607"/>
                  </a:ext>
                </a:extLst>
              </a:tr>
              <a:tr h="370840">
                <a:tc>
                  <a:txBody>
                    <a:bodyPr/>
                    <a:lstStyle/>
                    <a:p>
                      <a:pPr algn="l"/>
                      <a:r>
                        <a:rPr lang="en-GB" sz="1400" b="1">
                          <a:solidFill>
                            <a:srgbClr val="332F60"/>
                          </a:solidFill>
                        </a:rPr>
                        <a:t>Y7</a:t>
                      </a:r>
                      <a:endParaRPr lang="en-GB" sz="1400" b="1">
                        <a:solidFill>
                          <a:srgbClr val="332F60"/>
                        </a:solidFill>
                        <a:latin typeface="Rockwell"/>
                      </a:endParaRPr>
                    </a:p>
                  </a:txBody>
                  <a:tcPr/>
                </a:tc>
                <a:tc>
                  <a:txBody>
                    <a:bodyPr/>
                    <a:lstStyle/>
                    <a:p>
                      <a:pPr algn="l"/>
                      <a:r>
                        <a:rPr lang="en-GB" sz="1400">
                          <a:solidFill>
                            <a:srgbClr val="332F60"/>
                          </a:solidFill>
                        </a:rPr>
                        <a:t>Unable to attend because of any other unavoidable cause that is not covered above. </a:t>
                      </a:r>
                    </a:p>
                    <a:p>
                      <a:pPr algn="l"/>
                      <a:r>
                        <a:rPr lang="en-GB" sz="1400">
                          <a:solidFill>
                            <a:srgbClr val="332F60"/>
                          </a:solidFill>
                        </a:rPr>
                        <a:t>Schools must also record the nature of the unavoidable cause</a:t>
                      </a:r>
                      <a:endParaRPr lang="en-GB" sz="1400">
                        <a:solidFill>
                          <a:srgbClr val="332F60"/>
                        </a:solidFill>
                        <a:latin typeface="Rockwe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u="none" strike="noStrike" kern="0" cap="none" spc="0" normalizeH="0" baseline="0" noProof="0">
                          <a:ln>
                            <a:noFill/>
                          </a:ln>
                          <a:solidFill>
                            <a:srgbClr val="332F60"/>
                          </a:solidFill>
                          <a:effectLst/>
                          <a:uLnTx/>
                          <a:uFillTx/>
                          <a:sym typeface="Calibri"/>
                        </a:rPr>
                        <a:t>Not counted as a possible attendance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a:ln>
                          <a:noFill/>
                        </a:ln>
                        <a:solidFill>
                          <a:srgbClr val="332F60"/>
                        </a:solidFill>
                        <a:effectLst/>
                        <a:uLnTx/>
                        <a:uFillTx/>
                        <a:latin typeface="Rockwell" panose="02060603020205020403" pitchFamily="18" charset="0"/>
                        <a:cs typeface="Calibri"/>
                        <a:sym typeface="Calibri"/>
                      </a:endParaRPr>
                    </a:p>
                  </a:txBody>
                  <a:tcPr/>
                </a:tc>
                <a:tc>
                  <a:txBody>
                    <a:bodyPr/>
                    <a:lstStyle/>
                    <a:p>
                      <a:pPr algn="l"/>
                      <a:r>
                        <a:rPr lang="en-GB" sz="1400">
                          <a:solidFill>
                            <a:srgbClr val="332F60"/>
                          </a:solidFill>
                        </a:rPr>
                        <a:t>Regulation 10(4) Table 3 and 10(6)</a:t>
                      </a:r>
                      <a:endParaRPr lang="en-GB" sz="1400">
                        <a:solidFill>
                          <a:srgbClr val="332F60"/>
                        </a:solidFill>
                        <a:latin typeface="Rockwell"/>
                      </a:endParaRPr>
                    </a:p>
                  </a:txBody>
                  <a:tcPr/>
                </a:tc>
                <a:extLst>
                  <a:ext uri="{0D108BD9-81ED-4DB2-BD59-A6C34878D82A}">
                    <a16:rowId xmlns:a16="http://schemas.microsoft.com/office/drawing/2014/main" val="2328054666"/>
                  </a:ext>
                </a:extLst>
              </a:tr>
            </a:tbl>
          </a:graphicData>
        </a:graphic>
      </p:graphicFrame>
    </p:spTree>
    <p:extLst>
      <p:ext uri="{BB962C8B-B14F-4D97-AF65-F5344CB8AC3E}">
        <p14:creationId xmlns:p14="http://schemas.microsoft.com/office/powerpoint/2010/main" val="249183233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F2DF23-556B-8420-DA21-7A36D066337E}"/>
              </a:ext>
            </a:extLst>
          </p:cNvPr>
          <p:cNvSpPr txBox="1"/>
          <p:nvPr/>
        </p:nvSpPr>
        <p:spPr>
          <a:xfrm>
            <a:off x="645622" y="668907"/>
            <a:ext cx="6527688" cy="48628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80000"/>
              </a:lnSpc>
            </a:pPr>
            <a:r>
              <a:rPr lang="en-GB" sz="3200" b="1" i="0" u="none" strike="noStrike" baseline="0">
                <a:solidFill>
                  <a:srgbClr val="332F60"/>
                </a:solidFill>
                <a:latin typeface="Rockwell" panose="02060603020205020403" pitchFamily="18" charset="0"/>
              </a:rPr>
              <a:t>Next steps</a:t>
            </a:r>
          </a:p>
        </p:txBody>
      </p:sp>
      <p:pic>
        <p:nvPicPr>
          <p:cNvPr id="3" name="Picture 2">
            <a:extLst>
              <a:ext uri="{FF2B5EF4-FFF2-40B4-BE49-F238E27FC236}">
                <a16:creationId xmlns:a16="http://schemas.microsoft.com/office/drawing/2014/main" id="{C5F2B9D8-5316-F265-3DBA-B2FFBB4EC731}"/>
              </a:ext>
            </a:extLst>
          </p:cNvPr>
          <p:cNvPicPr>
            <a:picLocks noChangeAspect="1"/>
          </p:cNvPicPr>
          <p:nvPr/>
        </p:nvPicPr>
        <p:blipFill>
          <a:blip r:embed="rId3"/>
          <a:stretch>
            <a:fillRect/>
          </a:stretch>
        </p:blipFill>
        <p:spPr>
          <a:xfrm>
            <a:off x="6887329" y="-504625"/>
            <a:ext cx="8784699" cy="10578862"/>
          </a:xfrm>
          <a:prstGeom prst="rect">
            <a:avLst/>
          </a:prstGeom>
        </p:spPr>
      </p:pic>
      <p:sp>
        <p:nvSpPr>
          <p:cNvPr id="4" name="TextBox 3">
            <a:extLst>
              <a:ext uri="{FF2B5EF4-FFF2-40B4-BE49-F238E27FC236}">
                <a16:creationId xmlns:a16="http://schemas.microsoft.com/office/drawing/2014/main" id="{0B5D8093-3FD9-C12A-685B-24C6D4870C01}"/>
              </a:ext>
            </a:extLst>
          </p:cNvPr>
          <p:cNvSpPr txBox="1"/>
          <p:nvPr/>
        </p:nvSpPr>
        <p:spPr>
          <a:xfrm>
            <a:off x="540846" y="1354570"/>
            <a:ext cx="7993553" cy="40934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sz="2000">
                <a:solidFill>
                  <a:srgbClr val="332F60"/>
                </a:solidFill>
                <a:latin typeface="Rockwell" panose="02060603020205020403" pitchFamily="18" charset="77"/>
              </a:rPr>
              <a:t>The strategic approach taken in Norfolk places schools and the LA in a strong position to respond to the changes to the national framework. As we consider the implications of the guidance, we will:</a:t>
            </a:r>
          </a:p>
          <a:p>
            <a:pPr marL="342900" indent="-342900">
              <a:buFont typeface="Arial" panose="020B0604020202020204" pitchFamily="34" charset="0"/>
              <a:buChar char="•"/>
            </a:pPr>
            <a:r>
              <a:rPr lang="en-GB" sz="2000">
                <a:solidFill>
                  <a:srgbClr val="332F60"/>
                </a:solidFill>
                <a:latin typeface="Rockwell" panose="02060603020205020403" pitchFamily="18" charset="77"/>
              </a:rPr>
              <a:t>Consult with schools on their training and support needs</a:t>
            </a:r>
          </a:p>
          <a:p>
            <a:pPr marL="342900" indent="-342900">
              <a:buFont typeface="Arial" panose="020B0604020202020204" pitchFamily="34" charset="0"/>
              <a:buChar char="•"/>
            </a:pPr>
            <a:r>
              <a:rPr lang="en-GB" sz="2000">
                <a:solidFill>
                  <a:srgbClr val="332F60"/>
                </a:solidFill>
                <a:latin typeface="Rockwell" panose="02060603020205020403" pitchFamily="18" charset="77"/>
              </a:rPr>
              <a:t>Revise our local code of conduct for penalty notices </a:t>
            </a:r>
          </a:p>
          <a:p>
            <a:pPr marL="342900" indent="-342900">
              <a:buFont typeface="Arial" panose="020B0604020202020204" pitchFamily="34" charset="0"/>
              <a:buChar char="•"/>
            </a:pPr>
            <a:r>
              <a:rPr lang="en-GB" sz="2000">
                <a:solidFill>
                  <a:srgbClr val="332F60"/>
                </a:solidFill>
                <a:latin typeface="Rockwell" panose="02060603020205020403" pitchFamily="18" charset="77"/>
              </a:rPr>
              <a:t>Refresh the Attendance Strategy </a:t>
            </a:r>
          </a:p>
          <a:p>
            <a:pPr marL="342900" indent="-342900">
              <a:buFont typeface="Arial" panose="020B0604020202020204" pitchFamily="34" charset="0"/>
              <a:buChar char="•"/>
            </a:pPr>
            <a:r>
              <a:rPr lang="en-GB" sz="2000">
                <a:solidFill>
                  <a:srgbClr val="332F60"/>
                </a:solidFill>
                <a:latin typeface="Rockwell" panose="02060603020205020403" pitchFamily="18" charset="77"/>
              </a:rPr>
              <a:t>Provide tailored guidance and support based on identified need</a:t>
            </a:r>
          </a:p>
          <a:p>
            <a:endParaRPr lang="en-GB" sz="2000">
              <a:solidFill>
                <a:srgbClr val="332F60"/>
              </a:solidFill>
              <a:latin typeface="Rockwell" panose="02060603020205020403" pitchFamily="18" charset="77"/>
            </a:endParaRPr>
          </a:p>
          <a:p>
            <a:r>
              <a:rPr lang="en-GB" sz="2000">
                <a:solidFill>
                  <a:srgbClr val="332F60"/>
                </a:solidFill>
                <a:latin typeface="Rockwell" panose="02060603020205020403" pitchFamily="18" charset="77"/>
              </a:rPr>
              <a:t>Please use your planned TSMs to ask any questions and provide feedback on what additional guidance, training and support you feel you require.</a:t>
            </a:r>
          </a:p>
        </p:txBody>
      </p:sp>
    </p:spTree>
    <p:extLst>
      <p:ext uri="{BB962C8B-B14F-4D97-AF65-F5344CB8AC3E}">
        <p14:creationId xmlns:p14="http://schemas.microsoft.com/office/powerpoint/2010/main" val="402269938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2" name="Title of…"/>
          <p:cNvSpPr txBox="1"/>
          <p:nvPr/>
        </p:nvSpPr>
        <p:spPr>
          <a:xfrm>
            <a:off x="690457" y="3035676"/>
            <a:ext cx="6572593" cy="772836"/>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8" tIns="45718" rIns="45718" bIns="45718">
            <a:spAutoFit/>
          </a:bodyPr>
          <a:lstStyle/>
          <a:p>
            <a:pPr>
              <a:lnSpc>
                <a:spcPct val="60000"/>
              </a:lnSpc>
              <a:defRPr sz="6600" b="1">
                <a:solidFill>
                  <a:srgbClr val="1A304A"/>
                </a:solidFill>
              </a:defRPr>
            </a:pPr>
            <a:endParaRPr/>
          </a:p>
        </p:txBody>
      </p:sp>
      <p:pic>
        <p:nvPicPr>
          <p:cNvPr id="115" name="Flourish.png" descr="Flourish.png"/>
          <p:cNvPicPr>
            <a:picLocks noChangeAspect="1"/>
          </p:cNvPicPr>
          <p:nvPr/>
        </p:nvPicPr>
        <p:blipFill>
          <a:blip r:embed="rId3"/>
          <a:stretch>
            <a:fillRect/>
          </a:stretch>
        </p:blipFill>
        <p:spPr>
          <a:xfrm rot="19728877" flipH="1">
            <a:off x="5688896" y="806670"/>
            <a:ext cx="14652173" cy="10581458"/>
          </a:xfrm>
          <a:prstGeom prst="rect">
            <a:avLst/>
          </a:prstGeom>
          <a:ln w="12700">
            <a:miter lim="400000"/>
          </a:ln>
        </p:spPr>
      </p:pic>
      <p:pic>
        <p:nvPicPr>
          <p:cNvPr id="11" name="Picture 10" descr="Logo, company name&#10;&#10;Description automatically generated">
            <a:extLst>
              <a:ext uri="{FF2B5EF4-FFF2-40B4-BE49-F238E27FC236}">
                <a16:creationId xmlns:a16="http://schemas.microsoft.com/office/drawing/2014/main" id="{A5D1232C-9D6F-1B68-78BF-E41CA0E022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5620" y="4919348"/>
            <a:ext cx="2059709" cy="1352865"/>
          </a:xfrm>
          <a:prstGeom prst="rect">
            <a:avLst/>
          </a:prstGeom>
        </p:spPr>
      </p:pic>
      <p:sp>
        <p:nvSpPr>
          <p:cNvPr id="2" name="TextBox 1">
            <a:extLst>
              <a:ext uri="{FF2B5EF4-FFF2-40B4-BE49-F238E27FC236}">
                <a16:creationId xmlns:a16="http://schemas.microsoft.com/office/drawing/2014/main" id="{C1918860-5E98-ECBE-31C7-C45C2BE357D2}"/>
              </a:ext>
            </a:extLst>
          </p:cNvPr>
          <p:cNvSpPr txBox="1"/>
          <p:nvPr/>
        </p:nvSpPr>
        <p:spPr>
          <a:xfrm>
            <a:off x="885513" y="1099864"/>
            <a:ext cx="7532345" cy="31393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en-GB" sz="2200" b="0" i="0" u="none" strike="noStrike" kern="0" cap="none" spc="0" normalizeH="0" baseline="0" noProof="0">
                <a:ln>
                  <a:noFill/>
                </a:ln>
                <a:solidFill>
                  <a:schemeClr val="bg1"/>
                </a:solidFill>
                <a:effectLst/>
                <a:uLnTx/>
                <a:uFillTx/>
                <a:latin typeface="Rockwell" panose="02060603020205020403" pitchFamily="18" charset="77"/>
                <a:cs typeface="Helvetica"/>
              </a:rPr>
              <a:t>Further support and guidance can be found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a:ln>
                  <a:noFill/>
                </a:ln>
                <a:solidFill>
                  <a:schemeClr val="bg1"/>
                </a:solidFill>
                <a:effectLst/>
                <a:uLnTx/>
                <a:uFillTx/>
                <a:latin typeface="Rockwell" panose="02060603020205020403" pitchFamily="18" charset="77"/>
                <a:cs typeface="Helvetica"/>
                <a:hlinkClick r:id="rId5">
                  <a:extLst>
                    <a:ext uri="{A12FA001-AC4F-418D-AE19-62706E023703}">
                      <ahyp:hlinkClr xmlns:ahyp="http://schemas.microsoft.com/office/drawing/2018/hyperlinkcolor" val="tx"/>
                    </a:ext>
                  </a:extLst>
                </a:hlinkClick>
              </a:rPr>
              <a:t>https://www.schools.norfolk.gov.uk/pupil-safety-and-behaviour/school-attendance</a:t>
            </a:r>
            <a:endParaRPr kumimoji="0" lang="en-GB" sz="2200" b="0" i="0" u="none" strike="noStrike" kern="0" cap="none" spc="0" normalizeH="0" baseline="0" noProof="0">
              <a:ln>
                <a:noFill/>
              </a:ln>
              <a:solidFill>
                <a:schemeClr val="bg1"/>
              </a:solidFill>
              <a:effectLst/>
              <a:uLnTx/>
              <a:uFillTx/>
              <a:latin typeface="Rockwell" panose="02060603020205020403" pitchFamily="18" charset="77"/>
              <a:cs typeface="Helvetic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200" b="0" i="0" u="none" strike="noStrike" kern="0" cap="none" spc="0" normalizeH="0" baseline="0" noProof="0">
              <a:ln>
                <a:noFill/>
              </a:ln>
              <a:solidFill>
                <a:schemeClr val="bg1"/>
              </a:solidFill>
              <a:effectLst/>
              <a:uLnTx/>
              <a:uFillTx/>
              <a:latin typeface="Rockwell" panose="02060603020205020403" pitchFamily="18" charset="77"/>
              <a:cs typeface="Helvetica"/>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en-GB" sz="2200" b="0" i="0" u="none" strike="noStrike" kern="0" cap="none" spc="0" normalizeH="0" baseline="0" noProof="0">
                <a:ln>
                  <a:noFill/>
                </a:ln>
                <a:solidFill>
                  <a:schemeClr val="bg1"/>
                </a:solidFill>
                <a:effectLst/>
                <a:uLnTx/>
                <a:uFillTx/>
                <a:latin typeface="Rockwell" panose="02060603020205020403" pitchFamily="18" charset="77"/>
                <a:cs typeface="Helvetica"/>
              </a:rPr>
              <a:t>If you have any further questions that have not been answered today, please raise these in TSMs or contact the Attendance Team on 01603 233681 or at: </a:t>
            </a:r>
            <a:r>
              <a:rPr kumimoji="0" lang="en-GB" sz="2200" b="0" i="0" u="none" strike="noStrike" kern="0" cap="none" spc="0" normalizeH="0" baseline="0" noProof="0">
                <a:ln>
                  <a:noFill/>
                </a:ln>
                <a:solidFill>
                  <a:schemeClr val="bg1"/>
                </a:solidFill>
                <a:effectLst/>
                <a:uLnTx/>
                <a:uFillTx/>
                <a:latin typeface="Rockwell" panose="02060603020205020403" pitchFamily="18" charset="77"/>
                <a:cs typeface="Helvetica"/>
                <a:hlinkClick r:id="rId6">
                  <a:extLst>
                    <a:ext uri="{A12FA001-AC4F-418D-AE19-62706E023703}">
                      <ahyp:hlinkClr xmlns:ahyp="http://schemas.microsoft.com/office/drawing/2018/hyperlinkcolor" val="tx"/>
                    </a:ext>
                  </a:extLst>
                </a:hlinkClick>
              </a:rPr>
              <a:t>csattendance@norfolk.gov.uk</a:t>
            </a:r>
            <a:r>
              <a:rPr kumimoji="0" lang="en-GB" sz="2200" b="0" i="0" u="none" strike="noStrike" kern="0" cap="none" spc="0" normalizeH="0" baseline="0" noProof="0">
                <a:ln>
                  <a:noFill/>
                </a:ln>
                <a:solidFill>
                  <a:schemeClr val="bg1"/>
                </a:solidFill>
                <a:effectLst/>
                <a:uLnTx/>
                <a:uFillTx/>
                <a:latin typeface="Rockwell" panose="02060603020205020403" pitchFamily="18" charset="77"/>
                <a:cs typeface="Helvetica"/>
              </a:rPr>
              <a:t> </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GB" sz="2200" kern="0">
              <a:solidFill>
                <a:schemeClr val="bg1"/>
              </a:solidFill>
              <a:latin typeface="Rockwell" panose="02060603020205020403" pitchFamily="18" charset="77"/>
              <a:cs typeface="Helvetica"/>
            </a:endParaRPr>
          </a:p>
        </p:txBody>
      </p:sp>
    </p:spTree>
    <p:extLst>
      <p:ext uri="{BB962C8B-B14F-4D97-AF65-F5344CB8AC3E}">
        <p14:creationId xmlns:p14="http://schemas.microsoft.com/office/powerpoint/2010/main" val="19197625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A0CDBD5-DED5-189C-EE99-864B711B2895}"/>
              </a:ext>
            </a:extLst>
          </p:cNvPr>
          <p:cNvPicPr>
            <a:picLocks noChangeAspect="1"/>
          </p:cNvPicPr>
          <p:nvPr/>
        </p:nvPicPr>
        <p:blipFill>
          <a:blip r:embed="rId3"/>
          <a:stretch>
            <a:fillRect/>
          </a:stretch>
        </p:blipFill>
        <p:spPr>
          <a:xfrm>
            <a:off x="6363227" y="-3372157"/>
            <a:ext cx="10829396" cy="13041162"/>
          </a:xfrm>
          <a:prstGeom prst="rect">
            <a:avLst/>
          </a:prstGeom>
        </p:spPr>
      </p:pic>
      <p:sp>
        <p:nvSpPr>
          <p:cNvPr id="3" name="TextBox 2">
            <a:extLst>
              <a:ext uri="{FF2B5EF4-FFF2-40B4-BE49-F238E27FC236}">
                <a16:creationId xmlns:a16="http://schemas.microsoft.com/office/drawing/2014/main" id="{0336463E-268D-E657-015C-DAFB7CD537AB}"/>
              </a:ext>
            </a:extLst>
          </p:cNvPr>
          <p:cNvSpPr txBox="1"/>
          <p:nvPr/>
        </p:nvSpPr>
        <p:spPr>
          <a:xfrm>
            <a:off x="688458" y="445037"/>
            <a:ext cx="8596422" cy="6463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3600" b="1" i="0" u="none" strike="noStrike" kern="0" cap="none" spc="0" normalizeH="0" baseline="0" noProof="0">
                <a:ln>
                  <a:noFill/>
                </a:ln>
                <a:solidFill>
                  <a:srgbClr val="332F60"/>
                </a:solidFill>
                <a:effectLst/>
                <a:uLnTx/>
                <a:uFillTx/>
                <a:latin typeface="Rockwell" panose="02060603020205020403" pitchFamily="18" charset="0"/>
                <a:cs typeface="Calibri"/>
                <a:sym typeface="Calibri"/>
              </a:rPr>
              <a:t>Aims of the session</a:t>
            </a:r>
          </a:p>
        </p:txBody>
      </p:sp>
      <p:sp>
        <p:nvSpPr>
          <p:cNvPr id="5" name="TextBox 4">
            <a:extLst>
              <a:ext uri="{FF2B5EF4-FFF2-40B4-BE49-F238E27FC236}">
                <a16:creationId xmlns:a16="http://schemas.microsoft.com/office/drawing/2014/main" id="{10EF5C33-0CC3-9675-3707-99E2C9D2B114}"/>
              </a:ext>
            </a:extLst>
          </p:cNvPr>
          <p:cNvSpPr txBox="1"/>
          <p:nvPr/>
        </p:nvSpPr>
        <p:spPr>
          <a:xfrm>
            <a:off x="530966" y="1347200"/>
            <a:ext cx="6911825" cy="37856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numCol="1" spcCol="360000">
            <a:spAutoFit/>
          </a:bodyPr>
          <a:lstStyle/>
          <a:p>
            <a:pPr marL="457200"/>
            <a:r>
              <a:rPr lang="en-GB" sz="2000">
                <a:solidFill>
                  <a:srgbClr val="332F60"/>
                </a:solidFill>
                <a:latin typeface="Rockwell" panose="02060603020205020403" pitchFamily="18" charset="77"/>
                <a:ea typeface="+mj-ea"/>
                <a:cs typeface="Arial" panose="020B0604020202020204" pitchFamily="34" charset="0"/>
              </a:rPr>
              <a:t>This session is intended as an introduction to the changes to guidance and legislation that will apply from 19 August 2024</a:t>
            </a:r>
          </a:p>
          <a:p>
            <a:pPr marL="457200"/>
            <a:endParaRPr lang="en-GB" sz="2000">
              <a:solidFill>
                <a:srgbClr val="332F60"/>
              </a:solidFill>
              <a:latin typeface="Rockwell" panose="02060603020205020403" pitchFamily="18" charset="77"/>
              <a:ea typeface="+mj-ea"/>
              <a:cs typeface="Arial" panose="020B0604020202020204" pitchFamily="34" charset="0"/>
            </a:endParaRPr>
          </a:p>
          <a:p>
            <a:pPr marL="457200"/>
            <a:r>
              <a:rPr lang="en-GB" sz="2000">
                <a:solidFill>
                  <a:srgbClr val="332F60"/>
                </a:solidFill>
                <a:latin typeface="Rockwell" panose="02060603020205020403" pitchFamily="18" charset="77"/>
                <a:ea typeface="+mj-ea"/>
                <a:cs typeface="Arial" panose="020B0604020202020204" pitchFamily="34" charset="0"/>
              </a:rPr>
              <a:t>Given the extent of the changes, further training and guidance will be issued throughout the remainder of the academic year. </a:t>
            </a:r>
          </a:p>
          <a:p>
            <a:pPr marL="457200"/>
            <a:endParaRPr lang="en-GB" sz="2000">
              <a:solidFill>
                <a:srgbClr val="332F60"/>
              </a:solidFill>
              <a:latin typeface="Rockwell" panose="02060603020205020403" pitchFamily="18" charset="77"/>
              <a:ea typeface="+mj-ea"/>
              <a:cs typeface="Arial" panose="020B0604020202020204" pitchFamily="34" charset="0"/>
            </a:endParaRPr>
          </a:p>
          <a:p>
            <a:pPr marL="457200"/>
            <a:r>
              <a:rPr lang="en-GB" sz="2000">
                <a:solidFill>
                  <a:srgbClr val="332F60"/>
                </a:solidFill>
                <a:latin typeface="Rockwell" panose="02060603020205020403" pitchFamily="18" charset="77"/>
                <a:ea typeface="+mj-ea"/>
                <a:cs typeface="Arial" panose="020B0604020202020204" pitchFamily="34" charset="0"/>
              </a:rPr>
              <a:t>We will work in partnership with schools and a range of professionals throughout the Summer Term to ensure we are in a position implement the requirements for the start of the new academic year. </a:t>
            </a:r>
          </a:p>
        </p:txBody>
      </p:sp>
    </p:spTree>
    <p:extLst>
      <p:ext uri="{BB962C8B-B14F-4D97-AF65-F5344CB8AC3E}">
        <p14:creationId xmlns:p14="http://schemas.microsoft.com/office/powerpoint/2010/main" val="27657196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2C40594-FC8A-19CE-27A0-BE767CB62668}"/>
              </a:ext>
            </a:extLst>
          </p:cNvPr>
          <p:cNvPicPr>
            <a:picLocks noChangeAspect="1"/>
          </p:cNvPicPr>
          <p:nvPr/>
        </p:nvPicPr>
        <p:blipFill>
          <a:blip r:embed="rId3"/>
          <a:stretch>
            <a:fillRect/>
          </a:stretch>
        </p:blipFill>
        <p:spPr>
          <a:xfrm rot="3072043">
            <a:off x="2521731" y="-7655645"/>
            <a:ext cx="11656569" cy="8792126"/>
          </a:xfrm>
          <a:prstGeom prst="rect">
            <a:avLst/>
          </a:prstGeom>
        </p:spPr>
      </p:pic>
      <p:sp>
        <p:nvSpPr>
          <p:cNvPr id="2" name="Title 1">
            <a:extLst>
              <a:ext uri="{FF2B5EF4-FFF2-40B4-BE49-F238E27FC236}">
                <a16:creationId xmlns:a16="http://schemas.microsoft.com/office/drawing/2014/main" id="{07F29244-8699-EDFB-590E-A00FCC14C2D4}"/>
              </a:ext>
            </a:extLst>
          </p:cNvPr>
          <p:cNvSpPr>
            <a:spLocks noGrp="1"/>
          </p:cNvSpPr>
          <p:nvPr>
            <p:ph type="title"/>
          </p:nvPr>
        </p:nvSpPr>
        <p:spPr>
          <a:xfrm>
            <a:off x="838200" y="365126"/>
            <a:ext cx="10515600" cy="1054322"/>
          </a:xfrm>
          <a:ln>
            <a:noFill/>
          </a:ln>
        </p:spPr>
        <p:txBody>
          <a:bodyPr/>
          <a:lstStyle/>
          <a:p>
            <a:r>
              <a:rPr lang="en-GB">
                <a:solidFill>
                  <a:srgbClr val="332F60"/>
                </a:solidFill>
                <a:latin typeface="Rockwell" panose="02060603020205020403" pitchFamily="18" charset="0"/>
              </a:rPr>
              <a:t>Overview of the reforms</a:t>
            </a:r>
          </a:p>
        </p:txBody>
      </p:sp>
      <p:sp>
        <p:nvSpPr>
          <p:cNvPr id="3" name="Text Placeholder 2">
            <a:extLst>
              <a:ext uri="{FF2B5EF4-FFF2-40B4-BE49-F238E27FC236}">
                <a16:creationId xmlns:a16="http://schemas.microsoft.com/office/drawing/2014/main" id="{F88B83F8-A89D-5715-9FC5-81B8BF8CE6DD}"/>
              </a:ext>
            </a:extLst>
          </p:cNvPr>
          <p:cNvSpPr>
            <a:spLocks noGrp="1"/>
          </p:cNvSpPr>
          <p:nvPr>
            <p:ph type="body" idx="1"/>
          </p:nvPr>
        </p:nvSpPr>
        <p:spPr>
          <a:xfrm>
            <a:off x="838200" y="1373742"/>
            <a:ext cx="10515600" cy="4351338"/>
          </a:xfrm>
          <a:ln>
            <a:noFill/>
          </a:ln>
        </p:spPr>
        <p:txBody>
          <a:bodyPr>
            <a:normAutofit/>
          </a:bodyPr>
          <a:lstStyle/>
          <a:p>
            <a:pPr marL="0" lvl="0" indent="0">
              <a:buNone/>
            </a:pPr>
            <a:r>
              <a:rPr lang="en-GB" sz="2000">
                <a:solidFill>
                  <a:srgbClr val="332F60"/>
                </a:solidFill>
                <a:effectLst/>
                <a:latin typeface="Rockwell" panose="02060603020205020403" pitchFamily="18" charset="0"/>
                <a:ea typeface="Calibri" panose="020F0502020204030204" pitchFamily="34" charset="0"/>
              </a:rPr>
              <a:t>4 key aspects to the changes which will be statutory from 19 August 2024:</a:t>
            </a:r>
            <a:endParaRPr lang="en-GB" sz="2000">
              <a:solidFill>
                <a:srgbClr val="332F60"/>
              </a:solidFill>
              <a:latin typeface="Rockwell" panose="02060603020205020403" pitchFamily="18" charset="0"/>
              <a:ea typeface="Calibri" panose="020F0502020204030204" pitchFamily="34" charset="0"/>
            </a:endParaRPr>
          </a:p>
          <a:p>
            <a:r>
              <a:rPr lang="en-GB" sz="2000">
                <a:solidFill>
                  <a:srgbClr val="332F60"/>
                </a:solidFill>
                <a:effectLst/>
                <a:latin typeface="Rockwell" panose="02060603020205020403" pitchFamily="18" charset="0"/>
                <a:ea typeface="Calibri" panose="020F0502020204030204" pitchFamily="34" charset="0"/>
              </a:rPr>
              <a:t>Publication of a revised version of ‘</a:t>
            </a:r>
            <a:r>
              <a:rPr lang="en-GB" sz="2000">
                <a:solidFill>
                  <a:srgbClr val="E8508C"/>
                </a:solidFill>
                <a:effectLst/>
                <a:latin typeface="Rockwell" panose="02060603020205020403"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Working Together to Improve School Attendance</a:t>
            </a:r>
            <a:r>
              <a:rPr lang="en-GB" sz="2000">
                <a:solidFill>
                  <a:srgbClr val="332F60"/>
                </a:solidFill>
                <a:effectLst/>
                <a:latin typeface="Rockwell" panose="02060603020205020403" pitchFamily="18" charset="0"/>
                <a:ea typeface="Calibri" panose="020F0502020204030204" pitchFamily="34" charset="0"/>
              </a:rPr>
              <a:t>’ and revised ‘</a:t>
            </a:r>
            <a:r>
              <a:rPr lang="en-GB" sz="2000">
                <a:solidFill>
                  <a:srgbClr val="E8508C"/>
                </a:solidFill>
                <a:effectLst/>
                <a:latin typeface="Rockwell" panose="02060603020205020403" pitchFamily="18" charset="0"/>
                <a:ea typeface="Calibri" panose="020F0502020204030204" pitchFamily="34" charset="0"/>
              </a:rPr>
              <a:t>Summary table of responsibilities for school attendance</a:t>
            </a:r>
            <a:r>
              <a:rPr lang="en-GB" sz="2000">
                <a:solidFill>
                  <a:srgbClr val="332F60"/>
                </a:solidFill>
                <a:effectLst/>
                <a:latin typeface="Rockwell" panose="02060603020205020403" pitchFamily="18" charset="0"/>
                <a:ea typeface="Calibri" panose="020F0502020204030204" pitchFamily="34" charset="0"/>
              </a:rPr>
              <a:t>’.  </a:t>
            </a:r>
            <a:endParaRPr lang="en-GB" sz="2000">
              <a:solidFill>
                <a:srgbClr val="332F60"/>
              </a:solidFill>
              <a:effectLst/>
              <a:latin typeface="Rockwell" panose="02060603020205020403" pitchFamily="18" charset="0"/>
              <a:ea typeface="Times New Roman" panose="02020603050405020304" pitchFamily="18" charset="0"/>
            </a:endParaRPr>
          </a:p>
          <a:p>
            <a:r>
              <a:rPr lang="en-GB" sz="2000">
                <a:solidFill>
                  <a:srgbClr val="332F60"/>
                </a:solidFill>
                <a:effectLst/>
                <a:latin typeface="Rockwell" panose="02060603020205020403" pitchFamily="18" charset="0"/>
                <a:ea typeface="Calibri" panose="020F0502020204030204" pitchFamily="34" charset="0"/>
              </a:rPr>
              <a:t>Mandatory attendance data sharing by all state funded schools. The </a:t>
            </a:r>
            <a:r>
              <a:rPr lang="en-GB" sz="2000">
                <a:solidFill>
                  <a:srgbClr val="E8508C"/>
                </a:solidFill>
                <a:effectLst/>
                <a:latin typeface="Rockwell" panose="02060603020205020403" pitchFamily="18" charset="0"/>
                <a:ea typeface="Calibri" panose="020F0502020204030204" pitchFamily="34" charset="0"/>
                <a:hlinkClick r:id="rId5">
                  <a:extLst>
                    <a:ext uri="{A12FA001-AC4F-418D-AE19-62706E023703}">
                      <ahyp:hlinkClr xmlns:ahyp="http://schemas.microsoft.com/office/drawing/2018/hyperlinkcolor" val="tx"/>
                    </a:ext>
                  </a:extLst>
                </a:hlinkClick>
              </a:rPr>
              <a:t>Education (Information About Individual Pupils) (England) (Amendment) Regulations 2024 </a:t>
            </a:r>
            <a:r>
              <a:rPr lang="en-GB" sz="2000">
                <a:solidFill>
                  <a:srgbClr val="332F60"/>
                </a:solidFill>
                <a:effectLst/>
                <a:latin typeface="Rockwell" panose="02060603020205020403" pitchFamily="18" charset="0"/>
                <a:ea typeface="Calibri" panose="020F0502020204030204" pitchFamily="34" charset="0"/>
              </a:rPr>
              <a:t>come into force on 19th August 2024; they are the statutory instrument that provides for the new mandatory data-collection and replaces existing, voluntary collection. </a:t>
            </a:r>
          </a:p>
          <a:p>
            <a:r>
              <a:rPr lang="en-GB" sz="2000">
                <a:solidFill>
                  <a:srgbClr val="332F60"/>
                </a:solidFill>
                <a:effectLst/>
                <a:latin typeface="Rockwell" panose="02060603020205020403" pitchFamily="18" charset="0"/>
                <a:ea typeface="Calibri" panose="020F0502020204030204" pitchFamily="34" charset="0"/>
              </a:rPr>
              <a:t>Modernisation of school attendance and admission registers through laying the </a:t>
            </a:r>
            <a:r>
              <a:rPr lang="en-GB" sz="2000">
                <a:solidFill>
                  <a:srgbClr val="E8508C"/>
                </a:solidFill>
                <a:effectLst/>
                <a:latin typeface="Rockwell" panose="02060603020205020403" pitchFamily="18" charset="0"/>
                <a:ea typeface="Calibri" panose="020F0502020204030204" pitchFamily="34" charset="0"/>
                <a:hlinkClick r:id="rId6">
                  <a:extLst>
                    <a:ext uri="{A12FA001-AC4F-418D-AE19-62706E023703}">
                      <ahyp:hlinkClr xmlns:ahyp="http://schemas.microsoft.com/office/drawing/2018/hyperlinkcolor" val="tx"/>
                    </a:ext>
                  </a:extLst>
                </a:hlinkClick>
              </a:rPr>
              <a:t>School Attendance (Pupil Registration) (England) Regulations 2024</a:t>
            </a:r>
            <a:r>
              <a:rPr lang="en-GB" sz="2000">
                <a:solidFill>
                  <a:srgbClr val="332F60"/>
                </a:solidFill>
                <a:effectLst/>
                <a:latin typeface="Rockwell" panose="02060603020205020403" pitchFamily="18" charset="0"/>
                <a:ea typeface="Calibri" panose="020F0502020204030204" pitchFamily="34" charset="0"/>
              </a:rPr>
              <a:t>  which will revoke and replace the Education (Pupil Registration) (England) Regulations 2006. </a:t>
            </a:r>
            <a:endParaRPr lang="en-GB" sz="2000">
              <a:solidFill>
                <a:srgbClr val="332F60"/>
              </a:solidFill>
              <a:effectLst/>
              <a:latin typeface="Rockwell" panose="02060603020205020403" pitchFamily="18" charset="0"/>
              <a:ea typeface="Times New Roman" panose="02020603050405020304" pitchFamily="18" charset="0"/>
            </a:endParaRPr>
          </a:p>
          <a:p>
            <a:r>
              <a:rPr lang="en-GB" sz="2000">
                <a:solidFill>
                  <a:srgbClr val="332F60"/>
                </a:solidFill>
                <a:effectLst/>
                <a:latin typeface="Rockwell" panose="02060603020205020403" pitchFamily="18" charset="0"/>
                <a:ea typeface="Calibri" panose="020F0502020204030204" pitchFamily="34" charset="0"/>
              </a:rPr>
              <a:t>Creation of a new </a:t>
            </a:r>
            <a:r>
              <a:rPr lang="en-GB" sz="2000">
                <a:solidFill>
                  <a:srgbClr val="E8508C"/>
                </a:solidFill>
                <a:effectLst/>
                <a:latin typeface="Rockwell" panose="02060603020205020403" pitchFamily="18" charset="0"/>
                <a:ea typeface="Calibri" panose="020F0502020204030204" pitchFamily="34" charset="0"/>
                <a:hlinkClick r:id="rId7">
                  <a:extLst>
                    <a:ext uri="{A12FA001-AC4F-418D-AE19-62706E023703}">
                      <ahyp:hlinkClr xmlns:ahyp="http://schemas.microsoft.com/office/drawing/2018/hyperlinkcolor" val="tx"/>
                    </a:ext>
                  </a:extLst>
                </a:hlinkClick>
              </a:rPr>
              <a:t>National Framework of Penalty Notices</a:t>
            </a:r>
            <a:r>
              <a:rPr lang="en-GB" sz="2000" kern="100">
                <a:solidFill>
                  <a:srgbClr val="E8508C"/>
                </a:solidFill>
                <a:effectLst/>
                <a:latin typeface="Rockwell" panose="02060603020205020403" pitchFamily="18" charset="0"/>
                <a:ea typeface="Calibri" panose="020F0502020204030204" pitchFamily="34" charset="0"/>
                <a:hlinkClick r:id="rId7">
                  <a:extLst>
                    <a:ext uri="{A12FA001-AC4F-418D-AE19-62706E023703}">
                      <ahyp:hlinkClr xmlns:ahyp="http://schemas.microsoft.com/office/drawing/2018/hyperlinkcolor" val="tx"/>
                    </a:ext>
                  </a:extLst>
                </a:hlinkClick>
              </a:rPr>
              <a:t> </a:t>
            </a:r>
            <a:r>
              <a:rPr lang="en-GB" sz="2000">
                <a:solidFill>
                  <a:srgbClr val="332F60"/>
                </a:solidFill>
                <a:effectLst/>
                <a:latin typeface="Rockwell" panose="02060603020205020403" pitchFamily="18" charset="0"/>
                <a:ea typeface="Calibri" panose="020F0502020204030204" pitchFamily="34" charset="0"/>
              </a:rPr>
              <a:t>through changes to legislation (see Chapter 6 of the revised guidance). </a:t>
            </a:r>
            <a:endParaRPr lang="en-GB" sz="2000">
              <a:solidFill>
                <a:srgbClr val="332F60"/>
              </a:solidFill>
              <a:effectLst/>
              <a:latin typeface="Rockwell" panose="02060603020205020403" pitchFamily="18" charset="0"/>
              <a:ea typeface="Times New Roman" panose="02020603050405020304" pitchFamily="18" charset="0"/>
            </a:endParaRPr>
          </a:p>
          <a:p>
            <a:pPr marL="0" indent="0">
              <a:buNone/>
            </a:pPr>
            <a:endParaRPr lang="en-GB"/>
          </a:p>
        </p:txBody>
      </p:sp>
    </p:spTree>
    <p:extLst>
      <p:ext uri="{BB962C8B-B14F-4D97-AF65-F5344CB8AC3E}">
        <p14:creationId xmlns:p14="http://schemas.microsoft.com/office/powerpoint/2010/main" val="304071042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C5C746-5ABA-647C-64F3-E69DD7D76A72}"/>
              </a:ext>
            </a:extLst>
          </p:cNvPr>
          <p:cNvPicPr>
            <a:picLocks noChangeAspect="1"/>
          </p:cNvPicPr>
          <p:nvPr/>
        </p:nvPicPr>
        <p:blipFill>
          <a:blip r:embed="rId3"/>
          <a:stretch>
            <a:fillRect/>
          </a:stretch>
        </p:blipFill>
        <p:spPr>
          <a:xfrm rot="13239057">
            <a:off x="6634364" y="-5434457"/>
            <a:ext cx="11656569" cy="8792126"/>
          </a:xfrm>
          <a:prstGeom prst="rect">
            <a:avLst/>
          </a:prstGeom>
        </p:spPr>
      </p:pic>
      <p:sp>
        <p:nvSpPr>
          <p:cNvPr id="6" name="TextBox 5">
            <a:extLst>
              <a:ext uri="{FF2B5EF4-FFF2-40B4-BE49-F238E27FC236}">
                <a16:creationId xmlns:a16="http://schemas.microsoft.com/office/drawing/2014/main" id="{B8726930-3708-2838-AFDF-A09CFD52A71C}"/>
              </a:ext>
            </a:extLst>
          </p:cNvPr>
          <p:cNvSpPr txBox="1"/>
          <p:nvPr/>
        </p:nvSpPr>
        <p:spPr>
          <a:xfrm>
            <a:off x="5127217" y="1350902"/>
            <a:ext cx="4854983" cy="4247317"/>
          </a:xfrm>
          <a:prstGeom prst="rect">
            <a:avLst/>
          </a:prstGeom>
          <a:noFill/>
        </p:spPr>
        <p:txBody>
          <a:bodyPr wrap="square" rtlCol="0">
            <a:spAutoFit/>
          </a:bodyPr>
          <a:lstStyle/>
          <a:p>
            <a:pPr marL="285750" indent="-285750">
              <a:buFont typeface="Arial" panose="020B0604020202020204" pitchFamily="34" charset="0"/>
              <a:buChar char="•"/>
            </a:pPr>
            <a:r>
              <a:rPr lang="en-GB" sz="2100">
                <a:solidFill>
                  <a:srgbClr val="332F60"/>
                </a:solidFill>
                <a:latin typeface="Rockwell" panose="02060603020205020403" pitchFamily="18" charset="77"/>
              </a:rPr>
              <a:t>Moves from being advice to statutory</a:t>
            </a:r>
          </a:p>
          <a:p>
            <a:pPr marL="285750" indent="-285750">
              <a:buFont typeface="Arial" panose="020B0604020202020204" pitchFamily="34" charset="0"/>
              <a:buChar char="•"/>
            </a:pPr>
            <a:r>
              <a:rPr lang="en-GB" sz="2100">
                <a:solidFill>
                  <a:srgbClr val="332F60"/>
                </a:solidFill>
                <a:latin typeface="Rockwell" panose="02060603020205020403" pitchFamily="18" charset="77"/>
              </a:rPr>
              <a:t>Additional 26 pages of guidance</a:t>
            </a:r>
          </a:p>
          <a:p>
            <a:pPr marL="285750" indent="-285750">
              <a:buFont typeface="Arial" panose="020B0604020202020204" pitchFamily="34" charset="0"/>
              <a:buChar char="•"/>
            </a:pPr>
            <a:r>
              <a:rPr lang="en-GB" sz="2100">
                <a:solidFill>
                  <a:srgbClr val="332F60"/>
                </a:solidFill>
                <a:latin typeface="Rockwell" panose="02060603020205020403" pitchFamily="18" charset="77"/>
              </a:rPr>
              <a:t>Aims to provide clarity regarding several aspects of attendance </a:t>
            </a:r>
          </a:p>
          <a:p>
            <a:pPr marL="285750" indent="-285750">
              <a:buFont typeface="Arial" panose="020B0604020202020204" pitchFamily="34" charset="0"/>
              <a:buChar char="•"/>
            </a:pPr>
            <a:r>
              <a:rPr lang="en-GB" sz="2100">
                <a:solidFill>
                  <a:srgbClr val="332F60"/>
                </a:solidFill>
                <a:latin typeface="Rockwell" panose="02060603020205020403" pitchFamily="18" charset="77"/>
              </a:rPr>
              <a:t>The structure of the guidance remains the same with revisions in each section</a:t>
            </a:r>
          </a:p>
          <a:p>
            <a:pPr marL="285750" indent="-285750">
              <a:buFont typeface="Arial" panose="020B0604020202020204" pitchFamily="34" charset="0"/>
              <a:buChar char="•"/>
            </a:pPr>
            <a:r>
              <a:rPr lang="en-GB" sz="2100">
                <a:solidFill>
                  <a:srgbClr val="332F60"/>
                </a:solidFill>
                <a:latin typeface="Rockwell" panose="02060603020205020403" pitchFamily="18" charset="77"/>
              </a:rPr>
              <a:t>Key changes are described on page 7 and additional detail was provided in a </a:t>
            </a:r>
            <a:r>
              <a:rPr lang="en-GB" sz="2100">
                <a:solidFill>
                  <a:srgbClr val="332F60"/>
                </a:solidFill>
                <a:latin typeface="Rockwell" panose="02060603020205020403" pitchFamily="18" charset="77"/>
                <a:hlinkClick r:id="rId4"/>
              </a:rPr>
              <a:t>letter to schools </a:t>
            </a:r>
            <a:r>
              <a:rPr lang="en-GB" sz="2100">
                <a:solidFill>
                  <a:srgbClr val="332F60"/>
                </a:solidFill>
                <a:latin typeface="Rockwell" panose="02060603020205020403" pitchFamily="18" charset="77"/>
              </a:rPr>
              <a:t>from the Minister for Schools</a:t>
            </a:r>
          </a:p>
          <a:p>
            <a:endParaRPr lang="en-GB" sz="1800">
              <a:solidFill>
                <a:srgbClr val="332F60"/>
              </a:solidFill>
              <a:latin typeface="Rockwell" panose="02060603020205020403" pitchFamily="18" charset="77"/>
            </a:endParaRPr>
          </a:p>
        </p:txBody>
      </p:sp>
      <p:pic>
        <p:nvPicPr>
          <p:cNvPr id="2" name="Picture 1">
            <a:extLst>
              <a:ext uri="{FF2B5EF4-FFF2-40B4-BE49-F238E27FC236}">
                <a16:creationId xmlns:a16="http://schemas.microsoft.com/office/drawing/2014/main" id="{E9EBAE0C-B45B-805F-D091-A1AEAF0E4C62}"/>
              </a:ext>
            </a:extLst>
          </p:cNvPr>
          <p:cNvPicPr>
            <a:picLocks noChangeAspect="1"/>
          </p:cNvPicPr>
          <p:nvPr/>
        </p:nvPicPr>
        <p:blipFill>
          <a:blip r:embed="rId5"/>
          <a:stretch>
            <a:fillRect/>
          </a:stretch>
        </p:blipFill>
        <p:spPr>
          <a:xfrm>
            <a:off x="663317" y="236823"/>
            <a:ext cx="4178398" cy="5953487"/>
          </a:xfrm>
          <a:prstGeom prst="rect">
            <a:avLst/>
          </a:prstGeom>
          <a:ln>
            <a:solidFill>
              <a:srgbClr val="332F60"/>
            </a:solidFill>
          </a:ln>
        </p:spPr>
      </p:pic>
    </p:spTree>
    <p:extLst>
      <p:ext uri="{BB962C8B-B14F-4D97-AF65-F5344CB8AC3E}">
        <p14:creationId xmlns:p14="http://schemas.microsoft.com/office/powerpoint/2010/main" val="2453790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BFC59AA-BD1B-01FD-27AD-E05DACF242B0}"/>
              </a:ext>
            </a:extLst>
          </p:cNvPr>
          <p:cNvSpPr txBox="1"/>
          <p:nvPr/>
        </p:nvSpPr>
        <p:spPr>
          <a:xfrm>
            <a:off x="547716" y="211533"/>
            <a:ext cx="10310784" cy="707886"/>
          </a:xfrm>
          <a:prstGeom prst="rect">
            <a:avLst/>
          </a:prstGeom>
          <a:noFill/>
        </p:spPr>
        <p:txBody>
          <a:bodyPr wrap="square" rtlCol="0">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GB" sz="4000">
                <a:solidFill>
                  <a:srgbClr val="332F60"/>
                </a:solidFill>
                <a:effectLst/>
                <a:latin typeface="Rockwell" panose="02060603020205020403" pitchFamily="18" charset="0"/>
                <a:ea typeface="Calibri" panose="020F0502020204030204" pitchFamily="34" charset="0"/>
              </a:rPr>
              <a:t>Mandatory attendance data sharing</a:t>
            </a:r>
            <a:endParaRPr kumimoji="0" lang="en-US" sz="4000" b="1" i="0" u="none" strike="noStrike" kern="0" cap="none" spc="0" normalizeH="0" baseline="0" noProof="0">
              <a:ln>
                <a:noFill/>
              </a:ln>
              <a:solidFill>
                <a:srgbClr val="332F60"/>
              </a:solidFill>
              <a:effectLst/>
              <a:uLnTx/>
              <a:uFillTx/>
              <a:latin typeface="Rockwell" panose="02060603020205020403" pitchFamily="18" charset="77"/>
              <a:cs typeface="Calibri"/>
              <a:sym typeface="Calibri"/>
            </a:endParaRPr>
          </a:p>
        </p:txBody>
      </p:sp>
      <p:pic>
        <p:nvPicPr>
          <p:cNvPr id="7" name="Picture 6">
            <a:extLst>
              <a:ext uri="{FF2B5EF4-FFF2-40B4-BE49-F238E27FC236}">
                <a16:creationId xmlns:a16="http://schemas.microsoft.com/office/drawing/2014/main" id="{215638F3-8C3D-0F5A-E34B-DD9F1B41FE97}"/>
              </a:ext>
            </a:extLst>
          </p:cNvPr>
          <p:cNvPicPr>
            <a:picLocks noChangeAspect="1"/>
          </p:cNvPicPr>
          <p:nvPr/>
        </p:nvPicPr>
        <p:blipFill>
          <a:blip r:embed="rId3"/>
          <a:stretch>
            <a:fillRect/>
          </a:stretch>
        </p:blipFill>
        <p:spPr>
          <a:xfrm rot="20415597">
            <a:off x="7061082" y="2948118"/>
            <a:ext cx="10829396" cy="13041162"/>
          </a:xfrm>
          <a:prstGeom prst="rect">
            <a:avLst/>
          </a:prstGeom>
        </p:spPr>
      </p:pic>
      <p:sp>
        <p:nvSpPr>
          <p:cNvPr id="3" name="Text Placeholder 2">
            <a:extLst>
              <a:ext uri="{FF2B5EF4-FFF2-40B4-BE49-F238E27FC236}">
                <a16:creationId xmlns:a16="http://schemas.microsoft.com/office/drawing/2014/main" id="{F083E878-B72D-CA89-8AA0-86FC7A851EA9}"/>
              </a:ext>
            </a:extLst>
          </p:cNvPr>
          <p:cNvSpPr>
            <a:spLocks noGrp="1"/>
          </p:cNvSpPr>
          <p:nvPr>
            <p:ph type="body" idx="1"/>
          </p:nvPr>
        </p:nvSpPr>
        <p:spPr>
          <a:xfrm>
            <a:off x="371476" y="1004192"/>
            <a:ext cx="9715500" cy="4351338"/>
          </a:xfrm>
          <a:ln>
            <a:noFill/>
          </a:ln>
        </p:spPr>
        <p:txBody>
          <a:bodyPr>
            <a:normAutofit/>
          </a:bodyPr>
          <a:lstStyle/>
          <a:p>
            <a:pPr marL="0" lvl="0" indent="0">
              <a:buNone/>
            </a:pPr>
            <a:r>
              <a:rPr lang="en-GB" sz="1800">
                <a:solidFill>
                  <a:srgbClr val="332F60"/>
                </a:solidFill>
                <a:latin typeface="Rockwell" panose="02060603020205020403" pitchFamily="18" charset="0"/>
                <a:ea typeface="Calibri" panose="020F0502020204030204" pitchFamily="34" charset="0"/>
              </a:rPr>
              <a:t>The duty to provide information on request can be met by signing up to the DfE daily data collection.</a:t>
            </a:r>
          </a:p>
          <a:p>
            <a:pPr marL="0" marR="0" lvl="0" indent="0" algn="l" defTabSz="914400" rtl="0" eaLnBrk="1" fontAlgn="auto" latinLnBrk="0" hangingPunct="1">
              <a:lnSpc>
                <a:spcPct val="90000"/>
              </a:lnSpc>
              <a:spcBef>
                <a:spcPts val="1000"/>
              </a:spcBef>
              <a:spcAft>
                <a:spcPts val="0"/>
              </a:spcAft>
              <a:buClrTx/>
              <a:buSzPct val="100000"/>
              <a:buFont typeface="Arial"/>
              <a:buNone/>
              <a:tabLst/>
              <a:defRPr/>
            </a:pPr>
            <a:r>
              <a:rPr kumimoji="0" lang="en-GB" sz="1800" b="0" i="0" u="none" strike="noStrike" kern="0" cap="none" spc="0" normalizeH="0" baseline="0" noProof="0">
                <a:ln>
                  <a:noFill/>
                </a:ln>
                <a:solidFill>
                  <a:srgbClr val="332F60"/>
                </a:solidFill>
                <a:effectLst/>
                <a:uLnTx/>
                <a:uFillTx/>
                <a:latin typeface="Rockwell" panose="02060603020205020403" pitchFamily="18" charset="0"/>
                <a:cs typeface="Calibri"/>
                <a:sym typeface="Calibri"/>
                <a:hlinkClick r:id="rId4">
                  <a:extLst>
                    <a:ext uri="{A12FA001-AC4F-418D-AE19-62706E023703}">
                      <ahyp:hlinkClr xmlns:ahyp="http://schemas.microsoft.com/office/drawing/2018/hyperlinkcolor" val="tx"/>
                    </a:ext>
                  </a:extLst>
                </a:hlinkClick>
              </a:rPr>
              <a:t>Monitor your school attendance</a:t>
            </a:r>
            <a:r>
              <a:rPr kumimoji="0" lang="en-GB" sz="1800" b="0" i="0" u="none" strike="noStrike" kern="0" cap="none" spc="0" normalizeH="0" baseline="0" noProof="0">
                <a:ln>
                  <a:noFill/>
                </a:ln>
                <a:solidFill>
                  <a:srgbClr val="332F60"/>
                </a:solidFill>
                <a:effectLst/>
                <a:uLnTx/>
                <a:uFillTx/>
                <a:latin typeface="Rockwell" panose="02060603020205020403" pitchFamily="18" charset="0"/>
                <a:cs typeface="Calibri"/>
                <a:sym typeface="Calibri"/>
              </a:rPr>
              <a:t>, webinar for schools and Trusts not yet sharing attendance data on 19 March 2024.</a:t>
            </a:r>
          </a:p>
          <a:p>
            <a:pPr marL="0" marR="0" lvl="0" indent="0" algn="l" defTabSz="914400" rtl="0" eaLnBrk="1" fontAlgn="auto" latinLnBrk="0" hangingPunct="1">
              <a:lnSpc>
                <a:spcPct val="90000"/>
              </a:lnSpc>
              <a:spcBef>
                <a:spcPts val="1000"/>
              </a:spcBef>
              <a:spcAft>
                <a:spcPts val="0"/>
              </a:spcAft>
              <a:buClrTx/>
              <a:buSzPct val="100000"/>
              <a:buFont typeface="Arial"/>
              <a:buNone/>
              <a:tabLst/>
              <a:defRPr/>
            </a:pPr>
            <a:r>
              <a:rPr kumimoji="0" lang="en-GB" sz="1800" b="0" i="0" u="none" strike="noStrike" kern="0" cap="none" spc="0" normalizeH="0" baseline="0" noProof="0">
                <a:ln>
                  <a:noFill/>
                </a:ln>
                <a:solidFill>
                  <a:srgbClr val="332F60"/>
                </a:solidFill>
                <a:effectLst/>
                <a:uLnTx/>
                <a:uFillTx/>
                <a:latin typeface="Rockwell" panose="02060603020205020403" pitchFamily="18" charset="0"/>
                <a:cs typeface="Calibri"/>
                <a:sym typeface="Calibri"/>
              </a:rPr>
              <a:t>Daily attendance data - 'Monitor your school attendance’ DfE research sign-up: </a:t>
            </a:r>
            <a:r>
              <a:rPr kumimoji="0" lang="en-GB" sz="1800" b="0" i="0" u="none" strike="noStrike" kern="0" cap="none" spc="0" normalizeH="0" baseline="0" noProof="0">
                <a:ln>
                  <a:noFill/>
                </a:ln>
                <a:solidFill>
                  <a:srgbClr val="332F60"/>
                </a:solidFill>
                <a:effectLst/>
                <a:uLnTx/>
                <a:uFillTx/>
                <a:latin typeface="Rockwell" panose="02060603020205020403" pitchFamily="18" charset="0"/>
                <a:cs typeface="Calibri"/>
                <a:sym typeface="Calibri"/>
                <a:hlinkClick r:id="rId5"/>
              </a:rPr>
              <a:t>link</a:t>
            </a:r>
            <a:endParaRPr lang="en-GB" sz="1800">
              <a:solidFill>
                <a:srgbClr val="332F60"/>
              </a:solidFill>
              <a:latin typeface="Rockwell" panose="02060603020205020403" pitchFamily="18" charset="0"/>
              <a:ea typeface="Calibri" panose="020F0502020204030204" pitchFamily="34" charset="0"/>
            </a:endParaRPr>
          </a:p>
          <a:p>
            <a:pPr marL="0" lvl="0" indent="0">
              <a:buNone/>
            </a:pPr>
            <a:r>
              <a:rPr lang="en-GB" sz="1800" b="0" i="0" u="sng">
                <a:solidFill>
                  <a:srgbClr val="332F60"/>
                </a:solidFill>
                <a:effectLst/>
                <a:latin typeface="Rockwell" panose="02060603020205020403" pitchFamily="18" charset="0"/>
                <a:hlinkClick r:id="rId6" tooltip="Go to Schedule 1A (as part of an amendment)">
                  <a:extLst>
                    <a:ext uri="{A12FA001-AC4F-418D-AE19-62706E023703}">
                      <ahyp:hlinkClr xmlns:ahyp="http://schemas.microsoft.com/office/drawing/2018/hyperlinkcolor" val="tx"/>
                    </a:ext>
                  </a:extLst>
                </a:hlinkClick>
              </a:rPr>
              <a:t>Schedule 1A</a:t>
            </a:r>
            <a:r>
              <a:rPr lang="en-GB" sz="1800" b="0" i="0">
                <a:solidFill>
                  <a:srgbClr val="332F60"/>
                </a:solidFill>
                <a:effectLst/>
                <a:latin typeface="Rockwell" panose="02060603020205020403" pitchFamily="18" charset="0"/>
              </a:rPr>
              <a:t> lists the information that must be provided:</a:t>
            </a:r>
          </a:p>
          <a:p>
            <a:pPr marL="0" lvl="0" indent="0">
              <a:buNone/>
            </a:pPr>
            <a:endParaRPr lang="en-GB" sz="1600" b="0" i="0">
              <a:solidFill>
                <a:srgbClr val="332F60"/>
              </a:solidFill>
              <a:effectLst/>
              <a:latin typeface="Rockwell" panose="02060603020205020403" pitchFamily="18" charset="0"/>
            </a:endParaRPr>
          </a:p>
          <a:p>
            <a:pPr marL="0" lvl="0" indent="0">
              <a:buNone/>
            </a:pPr>
            <a:endParaRPr lang="en-GB" sz="1900">
              <a:solidFill>
                <a:srgbClr val="E8508C"/>
              </a:solidFill>
              <a:latin typeface="Rockwell" panose="02060603020205020403" pitchFamily="18" charset="0"/>
            </a:endParaRPr>
          </a:p>
          <a:p>
            <a:pPr marL="0" lvl="0" indent="0">
              <a:buNone/>
            </a:pPr>
            <a:endParaRPr lang="en-GB" sz="1900">
              <a:solidFill>
                <a:srgbClr val="E8508C"/>
              </a:solidFill>
              <a:latin typeface="Rockwell" panose="02060603020205020403" pitchFamily="18" charset="0"/>
            </a:endParaRPr>
          </a:p>
          <a:p>
            <a:pPr marL="0" lvl="0" indent="0">
              <a:buNone/>
            </a:pPr>
            <a:endParaRPr lang="en-GB" sz="1900">
              <a:solidFill>
                <a:srgbClr val="E8508C"/>
              </a:solidFill>
              <a:latin typeface="Rockwell" panose="02060603020205020403" pitchFamily="18" charset="0"/>
            </a:endParaRPr>
          </a:p>
          <a:p>
            <a:pPr marL="0" lvl="0" indent="0">
              <a:buNone/>
            </a:pPr>
            <a:endParaRPr lang="en-GB" sz="1900">
              <a:solidFill>
                <a:srgbClr val="E8508C"/>
              </a:solidFill>
              <a:latin typeface="Rockwell" panose="02060603020205020403" pitchFamily="18" charset="0"/>
            </a:endParaRPr>
          </a:p>
          <a:p>
            <a:pPr marL="0" indent="0">
              <a:buNone/>
            </a:pPr>
            <a:endParaRPr lang="en-GB" sz="1900" i="0">
              <a:solidFill>
                <a:srgbClr val="332F60"/>
              </a:solidFill>
              <a:effectLst/>
              <a:latin typeface="Rockwell" panose="02060603020205020403" pitchFamily="18" charset="0"/>
              <a:hlinkClick r:id="rId4">
                <a:extLst>
                  <a:ext uri="{A12FA001-AC4F-418D-AE19-62706E023703}">
                    <ahyp:hlinkClr xmlns:ahyp="http://schemas.microsoft.com/office/drawing/2018/hyperlinkcolor" val="tx"/>
                  </a:ext>
                </a:extLst>
              </a:hlinkClick>
            </a:endParaRPr>
          </a:p>
          <a:p>
            <a:pPr marL="0" indent="0">
              <a:buNone/>
            </a:pPr>
            <a:endParaRPr lang="en-GB" sz="1900" i="0">
              <a:solidFill>
                <a:srgbClr val="332F60"/>
              </a:solidFill>
              <a:effectLst/>
              <a:latin typeface="Rockwell" panose="02060603020205020403" pitchFamily="18" charset="0"/>
              <a:hlinkClick r:id="rId4">
                <a:extLst>
                  <a:ext uri="{A12FA001-AC4F-418D-AE19-62706E023703}">
                    <ahyp:hlinkClr xmlns:ahyp="http://schemas.microsoft.com/office/drawing/2018/hyperlinkcolor" val="tx"/>
                  </a:ext>
                </a:extLst>
              </a:hlinkClick>
            </a:endParaRPr>
          </a:p>
          <a:p>
            <a:pPr marL="0" indent="0">
              <a:buNone/>
            </a:pPr>
            <a:endParaRPr lang="en-GB" sz="1900" i="0">
              <a:solidFill>
                <a:srgbClr val="332F60"/>
              </a:solidFill>
              <a:effectLst/>
              <a:latin typeface="Rockwell" panose="02060603020205020403" pitchFamily="18" charset="0"/>
              <a:hlinkClick r:id="rId4">
                <a:extLst>
                  <a:ext uri="{A12FA001-AC4F-418D-AE19-62706E023703}">
                    <ahyp:hlinkClr xmlns:ahyp="http://schemas.microsoft.com/office/drawing/2018/hyperlinkcolor" val="tx"/>
                  </a:ext>
                </a:extLst>
              </a:hlinkClick>
            </a:endParaRPr>
          </a:p>
          <a:p>
            <a:pPr marL="0" indent="0">
              <a:buNone/>
            </a:pPr>
            <a:endParaRPr lang="en-GB" sz="1900">
              <a:solidFill>
                <a:srgbClr val="332F60"/>
              </a:solidFill>
              <a:latin typeface="Rockwell" panose="02060603020205020403" pitchFamily="18" charset="0"/>
              <a:hlinkClick r:id="rId4">
                <a:extLst>
                  <a:ext uri="{A12FA001-AC4F-418D-AE19-62706E023703}">
                    <ahyp:hlinkClr xmlns:ahyp="http://schemas.microsoft.com/office/drawing/2018/hyperlinkcolor" val="tx"/>
                  </a:ext>
                </a:extLst>
              </a:hlinkClick>
            </a:endParaRPr>
          </a:p>
          <a:p>
            <a:pPr marL="0" indent="0">
              <a:buNone/>
            </a:pPr>
            <a:endParaRPr lang="en-GB" sz="1900" i="0">
              <a:solidFill>
                <a:srgbClr val="332F60"/>
              </a:solidFill>
              <a:effectLst/>
              <a:latin typeface="Rockwell" panose="02060603020205020403" pitchFamily="18" charset="0"/>
              <a:hlinkClick r:id="rId4">
                <a:extLst>
                  <a:ext uri="{A12FA001-AC4F-418D-AE19-62706E023703}">
                    <ahyp:hlinkClr xmlns:ahyp="http://schemas.microsoft.com/office/drawing/2018/hyperlinkcolor" val="tx"/>
                  </a:ext>
                </a:extLst>
              </a:hlinkClick>
            </a:endParaRPr>
          </a:p>
          <a:p>
            <a:pPr marL="0" indent="0">
              <a:buNone/>
            </a:pPr>
            <a:endParaRPr lang="en-GB" sz="2900" i="0">
              <a:solidFill>
                <a:srgbClr val="332F60"/>
              </a:solidFill>
              <a:effectLst/>
              <a:latin typeface="Rockwell" panose="02060603020205020403" pitchFamily="18" charset="0"/>
              <a:hlinkClick r:id="rId4">
                <a:extLst>
                  <a:ext uri="{A12FA001-AC4F-418D-AE19-62706E023703}">
                    <ahyp:hlinkClr xmlns:ahyp="http://schemas.microsoft.com/office/drawing/2018/hyperlinkcolor" val="tx"/>
                  </a:ext>
                </a:extLst>
              </a:hlinkClick>
            </a:endParaRPr>
          </a:p>
          <a:p>
            <a:pPr marL="0" indent="0">
              <a:buNone/>
            </a:pPr>
            <a:endParaRPr lang="en-GB" sz="2900" i="0">
              <a:solidFill>
                <a:srgbClr val="332F60"/>
              </a:solidFill>
              <a:effectLst/>
              <a:latin typeface="Rockwell" panose="02060603020205020403" pitchFamily="18" charset="0"/>
            </a:endParaRPr>
          </a:p>
          <a:p>
            <a:pPr marL="0" lvl="0" indent="0">
              <a:buNone/>
            </a:pPr>
            <a:endParaRPr lang="en-GB"/>
          </a:p>
        </p:txBody>
      </p:sp>
      <p:graphicFrame>
        <p:nvGraphicFramePr>
          <p:cNvPr id="6" name="Table 5">
            <a:extLst>
              <a:ext uri="{FF2B5EF4-FFF2-40B4-BE49-F238E27FC236}">
                <a16:creationId xmlns:a16="http://schemas.microsoft.com/office/drawing/2014/main" id="{60E18E98-B672-2DEC-FD21-4D4744E8B0DB}"/>
              </a:ext>
            </a:extLst>
          </p:cNvPr>
          <p:cNvGraphicFramePr>
            <a:graphicFrameLocks noGrp="1"/>
          </p:cNvGraphicFramePr>
          <p:nvPr>
            <p:extLst>
              <p:ext uri="{D42A27DB-BD31-4B8C-83A1-F6EECF244321}">
                <p14:modId xmlns:p14="http://schemas.microsoft.com/office/powerpoint/2010/main" val="4175209961"/>
              </p:ext>
            </p:extLst>
          </p:nvPr>
        </p:nvGraphicFramePr>
        <p:xfrm>
          <a:off x="420780" y="3005606"/>
          <a:ext cx="9512300" cy="2194560"/>
        </p:xfrm>
        <a:graphic>
          <a:graphicData uri="http://schemas.openxmlformats.org/drawingml/2006/table">
            <a:tbl>
              <a:tblPr firstRow="1" bandRow="1">
                <a:tableStyleId>{5940675A-B579-460E-94D1-54222C63F5DA}</a:tableStyleId>
              </a:tblPr>
              <a:tblGrid>
                <a:gridCol w="1902460">
                  <a:extLst>
                    <a:ext uri="{9D8B030D-6E8A-4147-A177-3AD203B41FA5}">
                      <a16:colId xmlns:a16="http://schemas.microsoft.com/office/drawing/2014/main" val="2145173626"/>
                    </a:ext>
                  </a:extLst>
                </a:gridCol>
                <a:gridCol w="1902460">
                  <a:extLst>
                    <a:ext uri="{9D8B030D-6E8A-4147-A177-3AD203B41FA5}">
                      <a16:colId xmlns:a16="http://schemas.microsoft.com/office/drawing/2014/main" val="689776859"/>
                    </a:ext>
                  </a:extLst>
                </a:gridCol>
                <a:gridCol w="1902460">
                  <a:extLst>
                    <a:ext uri="{9D8B030D-6E8A-4147-A177-3AD203B41FA5}">
                      <a16:colId xmlns:a16="http://schemas.microsoft.com/office/drawing/2014/main" val="4245156933"/>
                    </a:ext>
                  </a:extLst>
                </a:gridCol>
                <a:gridCol w="1902460">
                  <a:extLst>
                    <a:ext uri="{9D8B030D-6E8A-4147-A177-3AD203B41FA5}">
                      <a16:colId xmlns:a16="http://schemas.microsoft.com/office/drawing/2014/main" val="3570972163"/>
                    </a:ext>
                  </a:extLst>
                </a:gridCol>
                <a:gridCol w="1902460">
                  <a:extLst>
                    <a:ext uri="{9D8B030D-6E8A-4147-A177-3AD203B41FA5}">
                      <a16:colId xmlns:a16="http://schemas.microsoft.com/office/drawing/2014/main" val="3632296735"/>
                    </a:ext>
                  </a:extLst>
                </a:gridCol>
              </a:tblGrid>
              <a:tr h="0">
                <a:tc>
                  <a:txBody>
                    <a:bodyPr/>
                    <a:lstStyle/>
                    <a:p>
                      <a:pPr algn="ctr"/>
                      <a:r>
                        <a:rPr lang="en-GB" sz="1800">
                          <a:solidFill>
                            <a:srgbClr val="E8508C"/>
                          </a:solidFill>
                          <a:latin typeface="Rockwell" panose="02060603020205020403" pitchFamily="18" charset="0"/>
                        </a:rPr>
                        <a:t>UPN</a:t>
                      </a:r>
                    </a:p>
                  </a:txBody>
                  <a:tcPr/>
                </a:tc>
                <a:tc>
                  <a:txBody>
                    <a:bodyPr/>
                    <a:lstStyle/>
                    <a:p>
                      <a:pPr algn="ctr"/>
                      <a:r>
                        <a:rPr lang="en-GB" sz="1800">
                          <a:solidFill>
                            <a:srgbClr val="E8508C"/>
                          </a:solidFill>
                          <a:effectLst/>
                          <a:latin typeface="Rockwell" panose="02060603020205020403" pitchFamily="18" charset="0"/>
                          <a:ea typeface="Calibri" panose="020F0502020204030204" pitchFamily="34" charset="0"/>
                        </a:rPr>
                        <a:t>First &amp; Surname</a:t>
                      </a:r>
                      <a:endParaRPr lang="en-GB" sz="1800">
                        <a:solidFill>
                          <a:srgbClr val="E8508C"/>
                        </a:solidFill>
                        <a:latin typeface="Rockwell" panose="02060603020205020403"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effectLst/>
                          <a:latin typeface="Rockwell" panose="02060603020205020403" pitchFamily="18" charset="0"/>
                          <a:ea typeface="Calibri" panose="020F0502020204030204" pitchFamily="34" charset="0"/>
                        </a:rPr>
                        <a:t>Date of birth</a:t>
                      </a:r>
                    </a:p>
                    <a:p>
                      <a:pPr algn="ctr"/>
                      <a:endParaRPr lang="en-GB" sz="1800">
                        <a:solidFill>
                          <a:srgbClr val="E8508C"/>
                        </a:solidFill>
                        <a:latin typeface="Rockwell" panose="02060603020205020403"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effectLst/>
                          <a:latin typeface="Rockwell" panose="02060603020205020403" pitchFamily="18" charset="0"/>
                          <a:ea typeface="Calibri" panose="020F0502020204030204" pitchFamily="34" charset="0"/>
                        </a:rPr>
                        <a:t>Sex</a:t>
                      </a:r>
                    </a:p>
                    <a:p>
                      <a:pPr algn="ctr"/>
                      <a:endParaRPr lang="en-GB" sz="1800">
                        <a:solidFill>
                          <a:srgbClr val="E8508C"/>
                        </a:solidFill>
                        <a:latin typeface="Rockwell" panose="02060603020205020403"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effectLst/>
                          <a:latin typeface="Rockwell" panose="02060603020205020403" pitchFamily="18" charset="0"/>
                          <a:ea typeface="Calibri" panose="020F0502020204030204" pitchFamily="34" charset="0"/>
                        </a:rPr>
                        <a:t>Date of admission</a:t>
                      </a:r>
                    </a:p>
                  </a:txBody>
                  <a:tcPr/>
                </a:tc>
                <a:extLst>
                  <a:ext uri="{0D108BD9-81ED-4DB2-BD59-A6C34878D82A}">
                    <a16:rowId xmlns:a16="http://schemas.microsoft.com/office/drawing/2014/main" val="855859807"/>
                  </a:ext>
                </a:extLst>
              </a:tr>
              <a:tr h="4137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effectLst/>
                          <a:latin typeface="Rockwell" panose="02060603020205020403" pitchFamily="18" charset="0"/>
                          <a:ea typeface="Calibri" panose="020F0502020204030204" pitchFamily="34" charset="0"/>
                        </a:rPr>
                        <a:t>Ethnic group</a:t>
                      </a:r>
                    </a:p>
                    <a:p>
                      <a:pPr algn="ctr"/>
                      <a:endParaRPr lang="en-GB" sz="1800">
                        <a:solidFill>
                          <a:srgbClr val="E8508C"/>
                        </a:solidFill>
                        <a:latin typeface="Rockwell" panose="02060603020205020403"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effectLst/>
                          <a:latin typeface="Rockwell" panose="02060603020205020403" pitchFamily="18" charset="0"/>
                          <a:ea typeface="Calibri" panose="020F0502020204030204" pitchFamily="34" charset="0"/>
                        </a:rPr>
                        <a:t>First language</a:t>
                      </a:r>
                    </a:p>
                    <a:p>
                      <a:pPr algn="ctr"/>
                      <a:endParaRPr lang="en-GB" sz="1800">
                        <a:solidFill>
                          <a:srgbClr val="E8508C"/>
                        </a:solidFill>
                        <a:latin typeface="Rockwell" panose="02060603020205020403"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effectLst/>
                          <a:latin typeface="Rockwell" panose="02060603020205020403" pitchFamily="18" charset="0"/>
                          <a:ea typeface="Calibri" panose="020F0502020204030204" pitchFamily="34" charset="0"/>
                        </a:rPr>
                        <a:t>NCY</a:t>
                      </a:r>
                    </a:p>
                    <a:p>
                      <a:pPr algn="ctr"/>
                      <a:endParaRPr lang="en-GB" sz="1800">
                        <a:solidFill>
                          <a:srgbClr val="E8508C"/>
                        </a:solidFill>
                        <a:latin typeface="Rockwell" panose="02060603020205020403" pitchFamily="18" charset="0"/>
                      </a:endParaRPr>
                    </a:p>
                  </a:txBody>
                  <a:tcPr/>
                </a:tc>
                <a:tc>
                  <a:txBody>
                    <a:bodyPr/>
                    <a:lstStyle/>
                    <a:p>
                      <a:pPr algn="ctr"/>
                      <a:r>
                        <a:rPr lang="en-GB" sz="1800">
                          <a:solidFill>
                            <a:srgbClr val="E8508C"/>
                          </a:solidFill>
                          <a:latin typeface="Rockwell" panose="02060603020205020403" pitchFamily="18" charset="0"/>
                        </a:rPr>
                        <a:t>Date of leaving the school</a:t>
                      </a:r>
                    </a:p>
                  </a:txBody>
                  <a:tcPr/>
                </a:tc>
                <a:tc>
                  <a:txBody>
                    <a:bodyPr/>
                    <a:lstStyle/>
                    <a:p>
                      <a:pPr algn="ctr"/>
                      <a:r>
                        <a:rPr lang="en-GB" sz="1800">
                          <a:solidFill>
                            <a:srgbClr val="E8508C"/>
                          </a:solidFill>
                          <a:latin typeface="Rockwell" panose="02060603020205020403" pitchFamily="18" charset="0"/>
                        </a:rPr>
                        <a:t>Postcode</a:t>
                      </a:r>
                    </a:p>
                    <a:p>
                      <a:pPr algn="ctr"/>
                      <a:endParaRPr lang="en-GB" sz="1800">
                        <a:solidFill>
                          <a:srgbClr val="E8508C"/>
                        </a:solidFill>
                        <a:latin typeface="Rockwell" panose="02060603020205020403" pitchFamily="18" charset="0"/>
                      </a:endParaRPr>
                    </a:p>
                  </a:txBody>
                  <a:tcPr/>
                </a:tc>
                <a:extLst>
                  <a:ext uri="{0D108BD9-81ED-4DB2-BD59-A6C34878D82A}">
                    <a16:rowId xmlns:a16="http://schemas.microsoft.com/office/drawing/2014/main" val="26061707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effectLst/>
                          <a:latin typeface="Rockwell" panose="02060603020205020403" pitchFamily="18" charset="0"/>
                          <a:ea typeface="Calibri" panose="020F0502020204030204" pitchFamily="34" charset="0"/>
                        </a:rPr>
                        <a:t>SEN support - primary and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effectLst/>
                          <a:latin typeface="Rockwell" panose="02060603020205020403" pitchFamily="18" charset="0"/>
                          <a:ea typeface="Calibri" panose="020F0502020204030204" pitchFamily="34" charset="0"/>
                        </a:rPr>
                        <a:t>secondary type</a:t>
                      </a:r>
                    </a:p>
                  </a:txBody>
                  <a:tcPr/>
                </a:tc>
                <a:tc>
                  <a:txBody>
                    <a:bodyPr/>
                    <a:lstStyle/>
                    <a:p>
                      <a:pPr algn="ctr"/>
                      <a:r>
                        <a:rPr lang="en-GB" sz="1800">
                          <a:solidFill>
                            <a:srgbClr val="E8508C"/>
                          </a:solidFill>
                          <a:latin typeface="Rockwell" panose="02060603020205020403" pitchFamily="18" charset="0"/>
                        </a:rPr>
                        <a:t>EHCP</a:t>
                      </a:r>
                    </a:p>
                  </a:txBody>
                  <a:tcPr/>
                </a:tc>
                <a:tc>
                  <a:txBody>
                    <a:bodyPr/>
                    <a:lstStyle/>
                    <a:p>
                      <a:pPr algn="ctr"/>
                      <a:r>
                        <a:rPr lang="en-GB" sz="1800">
                          <a:solidFill>
                            <a:srgbClr val="E8508C"/>
                          </a:solidFill>
                          <a:latin typeface="Rockwell" panose="02060603020205020403" pitchFamily="18" charset="0"/>
                        </a:rPr>
                        <a:t>FSM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latin typeface="Rockwell" panose="02060603020205020403" pitchFamily="18" charset="0"/>
                          <a:ea typeface="Calibri" panose="020F0502020204030204" pitchFamily="34" charset="0"/>
                        </a:rPr>
                        <a:t>LAC and previously LAC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a:solidFill>
                            <a:srgbClr val="E8508C"/>
                          </a:solidFill>
                          <a:effectLst/>
                          <a:latin typeface="Rockwell" panose="02060603020205020403" pitchFamily="18" charset="0"/>
                          <a:ea typeface="Calibri" panose="020F0502020204030204" pitchFamily="34" charset="0"/>
                        </a:rPr>
                        <a:t>Attendance code for each session</a:t>
                      </a:r>
                    </a:p>
                  </a:txBody>
                  <a:tcPr/>
                </a:tc>
                <a:extLst>
                  <a:ext uri="{0D108BD9-81ED-4DB2-BD59-A6C34878D82A}">
                    <a16:rowId xmlns:a16="http://schemas.microsoft.com/office/drawing/2014/main" val="2786659350"/>
                  </a:ext>
                </a:extLst>
              </a:tr>
            </a:tbl>
          </a:graphicData>
        </a:graphic>
      </p:graphicFrame>
    </p:spTree>
    <p:extLst>
      <p:ext uri="{BB962C8B-B14F-4D97-AF65-F5344CB8AC3E}">
        <p14:creationId xmlns:p14="http://schemas.microsoft.com/office/powerpoint/2010/main" val="87035725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A0CDBD5-DED5-189C-EE99-864B711B2895}"/>
              </a:ext>
            </a:extLst>
          </p:cNvPr>
          <p:cNvPicPr>
            <a:picLocks noChangeAspect="1"/>
          </p:cNvPicPr>
          <p:nvPr/>
        </p:nvPicPr>
        <p:blipFill>
          <a:blip r:embed="rId3"/>
          <a:stretch>
            <a:fillRect/>
          </a:stretch>
        </p:blipFill>
        <p:spPr>
          <a:xfrm>
            <a:off x="9124485" y="-1423873"/>
            <a:ext cx="8820148" cy="10850105"/>
          </a:xfrm>
          <a:prstGeom prst="rect">
            <a:avLst/>
          </a:prstGeom>
        </p:spPr>
      </p:pic>
      <p:graphicFrame>
        <p:nvGraphicFramePr>
          <p:cNvPr id="2" name="Table 1">
            <a:extLst>
              <a:ext uri="{FF2B5EF4-FFF2-40B4-BE49-F238E27FC236}">
                <a16:creationId xmlns:a16="http://schemas.microsoft.com/office/drawing/2014/main" id="{3157F3A1-F3ED-275A-F07E-CB15C04836A6}"/>
              </a:ext>
            </a:extLst>
          </p:cNvPr>
          <p:cNvGraphicFramePr>
            <a:graphicFrameLocks noGrp="1"/>
          </p:cNvGraphicFramePr>
          <p:nvPr>
            <p:extLst>
              <p:ext uri="{D42A27DB-BD31-4B8C-83A1-F6EECF244321}">
                <p14:modId xmlns:p14="http://schemas.microsoft.com/office/powerpoint/2010/main" val="1871789152"/>
              </p:ext>
            </p:extLst>
          </p:nvPr>
        </p:nvGraphicFramePr>
        <p:xfrm>
          <a:off x="600072" y="190499"/>
          <a:ext cx="9938387" cy="6278882"/>
        </p:xfrm>
        <a:graphic>
          <a:graphicData uri="http://schemas.openxmlformats.org/drawingml/2006/table">
            <a:tbl>
              <a:tblPr firstRow="1" firstCol="1" bandRow="1">
                <a:tableStyleId>{5940675A-B579-460E-94D1-54222C63F5DA}</a:tableStyleId>
              </a:tblPr>
              <a:tblGrid>
                <a:gridCol w="2540346">
                  <a:extLst>
                    <a:ext uri="{9D8B030D-6E8A-4147-A177-3AD203B41FA5}">
                      <a16:colId xmlns:a16="http://schemas.microsoft.com/office/drawing/2014/main" val="648223435"/>
                    </a:ext>
                  </a:extLst>
                </a:gridCol>
                <a:gridCol w="7398041">
                  <a:extLst>
                    <a:ext uri="{9D8B030D-6E8A-4147-A177-3AD203B41FA5}">
                      <a16:colId xmlns:a16="http://schemas.microsoft.com/office/drawing/2014/main" val="2214982930"/>
                    </a:ext>
                  </a:extLst>
                </a:gridCol>
              </a:tblGrid>
              <a:tr h="1251910">
                <a:tc>
                  <a:txBody>
                    <a:bodyPr/>
                    <a:lstStyle/>
                    <a:p>
                      <a:pPr algn="l"/>
                      <a:r>
                        <a:rPr lang="en-GB" sz="1300" b="1">
                          <a:solidFill>
                            <a:srgbClr val="332F60"/>
                          </a:solidFill>
                          <a:effectLst/>
                          <a:latin typeface="Rockwell" panose="02060603020205020403" pitchFamily="18" charset="0"/>
                          <a:ea typeface="Times New Roman" panose="02020603050405020304" pitchFamily="18" charset="0"/>
                        </a:rPr>
                        <a:t>Summary</a:t>
                      </a:r>
                      <a:endParaRPr lang="en-GB" sz="1300">
                        <a:solidFill>
                          <a:srgbClr val="332F60"/>
                        </a:solidFill>
                        <a:effectLst/>
                        <a:latin typeface="Rockwell" panose="02060603020205020403" pitchFamily="18" charset="0"/>
                        <a:ea typeface="Times New Roman" panose="02020603050405020304" pitchFamily="18" charset="0"/>
                      </a:endParaRPr>
                    </a:p>
                  </a:txBody>
                  <a:tcPr marL="36195" marR="0" marT="0" marB="0"/>
                </a:tc>
                <a:tc>
                  <a:txBody>
                    <a:bodyPr/>
                    <a:lstStyle/>
                    <a:p>
                      <a:pPr algn="l"/>
                      <a:r>
                        <a:rPr lang="en-GB" sz="1300">
                          <a:solidFill>
                            <a:srgbClr val="332F60"/>
                          </a:solidFill>
                          <a:effectLst/>
                          <a:latin typeface="Rockwell" panose="02060603020205020403" pitchFamily="18" charset="0"/>
                          <a:ea typeface="Times New Roman" panose="02020603050405020304" pitchFamily="18" charset="0"/>
                        </a:rPr>
                        <a:t>Explains that the guidance is statutory; schools, trusts, governing bodies, and local authorities must have regard to it as part of their efforts to maintain high levels of school attendance.</a:t>
                      </a:r>
                    </a:p>
                    <a:p>
                      <a:pPr algn="l"/>
                      <a:r>
                        <a:rPr lang="en-GB" sz="1300">
                          <a:solidFill>
                            <a:srgbClr val="332F60"/>
                          </a:solidFill>
                          <a:effectLst/>
                          <a:latin typeface="Rockwell" panose="02060603020205020403" pitchFamily="18" charset="0"/>
                          <a:ea typeface="Times New Roman" panose="02020603050405020304" pitchFamily="18" charset="0"/>
                        </a:rPr>
                        <a:t> </a:t>
                      </a:r>
                    </a:p>
                    <a:p>
                      <a:pPr algn="l"/>
                      <a:r>
                        <a:rPr lang="en-GB" sz="1300">
                          <a:solidFill>
                            <a:srgbClr val="332F60"/>
                          </a:solidFill>
                          <a:effectLst/>
                          <a:latin typeface="Rockwell" panose="02060603020205020403" pitchFamily="18" charset="0"/>
                          <a:ea typeface="Times New Roman" panose="02020603050405020304" pitchFamily="18" charset="0"/>
                        </a:rPr>
                        <a:t>Key changes described on page 7.</a:t>
                      </a:r>
                    </a:p>
                    <a:p>
                      <a:pPr algn="l"/>
                      <a:r>
                        <a:rPr lang="en-GB" sz="1300">
                          <a:solidFill>
                            <a:srgbClr val="332F60"/>
                          </a:solidFill>
                          <a:effectLst/>
                          <a:latin typeface="Rockwell" panose="02060603020205020403" pitchFamily="18" charset="0"/>
                          <a:ea typeface="Times New Roman" panose="02020603050405020304" pitchFamily="18" charset="0"/>
                        </a:rPr>
                        <a:t> </a:t>
                      </a:r>
                    </a:p>
                  </a:txBody>
                  <a:tcPr marL="36195" marR="0" marT="0" marB="0"/>
                </a:tc>
                <a:extLst>
                  <a:ext uri="{0D108BD9-81ED-4DB2-BD59-A6C34878D82A}">
                    <a16:rowId xmlns:a16="http://schemas.microsoft.com/office/drawing/2014/main" val="2499689526"/>
                  </a:ext>
                </a:extLst>
              </a:tr>
              <a:tr h="930907">
                <a:tc>
                  <a:txBody>
                    <a:bodyPr/>
                    <a:lstStyle/>
                    <a:p>
                      <a:pPr algn="l"/>
                      <a:r>
                        <a:rPr lang="en-GB" sz="1300" b="1">
                          <a:solidFill>
                            <a:srgbClr val="332F60"/>
                          </a:solidFill>
                          <a:effectLst/>
                          <a:latin typeface="Rockwell" panose="02060603020205020403" pitchFamily="18" charset="0"/>
                        </a:rPr>
                        <a:t>Chapter 1: The importance of school attendance</a:t>
                      </a:r>
                      <a:endParaRPr lang="en-GB" sz="1300" b="1">
                        <a:solidFill>
                          <a:srgbClr val="332F60"/>
                        </a:solidFill>
                        <a:effectLst/>
                        <a:latin typeface="Rockwell" panose="02060603020205020403" pitchFamily="18" charset="0"/>
                        <a:ea typeface="Times New Roman" panose="02020603050405020304" pitchFamily="18" charset="0"/>
                      </a:endParaRPr>
                    </a:p>
                  </a:txBody>
                  <a:tcPr/>
                </a:tc>
                <a:tc>
                  <a:txBody>
                    <a:bodyPr/>
                    <a:lstStyle/>
                    <a:p>
                      <a:pPr algn="l"/>
                      <a:r>
                        <a:rPr lang="en-GB" sz="1300">
                          <a:solidFill>
                            <a:srgbClr val="332F60"/>
                          </a:solidFill>
                          <a:effectLst/>
                          <a:latin typeface="Rockwell" panose="02060603020205020403" pitchFamily="18" charset="0"/>
                        </a:rPr>
                        <a:t>Minor amendments to this section : </a:t>
                      </a:r>
                    </a:p>
                    <a:p>
                      <a:pPr marL="342900" lvl="0" indent="-342900" algn="l">
                        <a:buFont typeface="Symbol" panose="05050102010706020507" pitchFamily="18" charset="2"/>
                        <a:buChar char=""/>
                      </a:pPr>
                      <a:r>
                        <a:rPr lang="en-GB" sz="1300">
                          <a:solidFill>
                            <a:srgbClr val="332F60"/>
                          </a:solidFill>
                          <a:effectLst/>
                          <a:latin typeface="Rockwell" panose="02060603020205020403" pitchFamily="18" charset="0"/>
                        </a:rPr>
                        <a:t>Added emphasis on the link between good school attendance and wider school culture; </a:t>
                      </a:r>
                    </a:p>
                    <a:p>
                      <a:pPr marL="342900" lvl="0" indent="-342900" algn="l">
                        <a:buFont typeface="Symbol" panose="05050102010706020507" pitchFamily="18" charset="2"/>
                        <a:buChar char=""/>
                      </a:pPr>
                      <a:r>
                        <a:rPr lang="en-GB" sz="1300">
                          <a:solidFill>
                            <a:srgbClr val="332F60"/>
                          </a:solidFill>
                          <a:effectLst/>
                          <a:latin typeface="Rockwell" panose="02060603020205020403" pitchFamily="18" charset="0"/>
                        </a:rPr>
                        <a:t>Link between regular absence from school and extra-familial harms, including crime.</a:t>
                      </a:r>
                    </a:p>
                  </a:txBody>
                  <a:tcPr/>
                </a:tc>
                <a:extLst>
                  <a:ext uri="{0D108BD9-81ED-4DB2-BD59-A6C34878D82A}">
                    <a16:rowId xmlns:a16="http://schemas.microsoft.com/office/drawing/2014/main" val="3634959469"/>
                  </a:ext>
                </a:extLst>
              </a:tr>
              <a:tr h="1185703">
                <a:tc>
                  <a:txBody>
                    <a:bodyPr/>
                    <a:lstStyle/>
                    <a:p>
                      <a:pPr algn="l"/>
                      <a:r>
                        <a:rPr lang="en-GB" sz="1300" b="1">
                          <a:solidFill>
                            <a:srgbClr val="332F60"/>
                          </a:solidFill>
                          <a:effectLst/>
                          <a:latin typeface="Rockwell" panose="02060603020205020403" pitchFamily="18" charset="0"/>
                        </a:rPr>
                        <a:t>Chapter 3: Academy trust boards and governing bodies</a:t>
                      </a:r>
                      <a:endParaRPr lang="en-GB" sz="1300" b="1">
                        <a:solidFill>
                          <a:srgbClr val="332F60"/>
                        </a:solidFill>
                        <a:effectLst/>
                        <a:latin typeface="Rockwell" panose="02060603020205020403" pitchFamily="18" charset="0"/>
                        <a:ea typeface="Times New Roman" panose="02020603050405020304" pitchFamily="18" charset="0"/>
                      </a:endParaRPr>
                    </a:p>
                  </a:txBody>
                  <a:tcPr/>
                </a:tc>
                <a:tc>
                  <a:txBody>
                    <a:bodyPr/>
                    <a:lstStyle/>
                    <a:p>
                      <a:pPr algn="l"/>
                      <a:r>
                        <a:rPr lang="en-GB" sz="1300">
                          <a:solidFill>
                            <a:srgbClr val="332F60"/>
                          </a:solidFill>
                          <a:effectLst/>
                          <a:latin typeface="Rockwell" panose="02060603020205020403" pitchFamily="18" charset="0"/>
                        </a:rPr>
                        <a:t>Minor amendments: </a:t>
                      </a:r>
                    </a:p>
                    <a:p>
                      <a:pPr marL="342900" lvl="0" indent="-342900" algn="l">
                        <a:buFont typeface="Symbol" panose="05050102010706020507" pitchFamily="18" charset="2"/>
                        <a:buChar char=""/>
                      </a:pPr>
                      <a:r>
                        <a:rPr lang="en-GB" sz="1300">
                          <a:solidFill>
                            <a:srgbClr val="332F60"/>
                          </a:solidFill>
                          <a:effectLst/>
                          <a:latin typeface="Rockwell" panose="02060603020205020403" pitchFamily="18" charset="0"/>
                        </a:rPr>
                        <a:t>Recognition that attendance is linked to improving pupil welfare and linked to  other whole school strategies such as combatting bullying (para. 73);</a:t>
                      </a:r>
                    </a:p>
                    <a:p>
                      <a:pPr marL="342900" lvl="0" indent="-342900" algn="l">
                        <a:buFont typeface="Symbol" panose="05050102010706020507" pitchFamily="18" charset="2"/>
                        <a:buChar char=""/>
                      </a:pPr>
                      <a:r>
                        <a:rPr lang="en-GB" sz="1300">
                          <a:solidFill>
                            <a:srgbClr val="332F60"/>
                          </a:solidFill>
                          <a:effectLst/>
                          <a:latin typeface="Rockwell" panose="02060603020205020403" pitchFamily="18" charset="0"/>
                        </a:rPr>
                        <a:t>Ensuring that attendance improvement is prioritised, strategies and action plans are put in place for pupils with persistent and severe absence (para. 81).</a:t>
                      </a:r>
                      <a:endParaRPr lang="en-GB" sz="1300">
                        <a:solidFill>
                          <a:srgbClr val="332F60"/>
                        </a:solidFill>
                        <a:effectLst/>
                        <a:latin typeface="Rockwell" panose="02060603020205020403" pitchFamily="18" charset="0"/>
                        <a:ea typeface="Times New Roman" panose="02020603050405020304" pitchFamily="18" charset="0"/>
                      </a:endParaRPr>
                    </a:p>
                  </a:txBody>
                  <a:tcPr/>
                </a:tc>
                <a:extLst>
                  <a:ext uri="{0D108BD9-81ED-4DB2-BD59-A6C34878D82A}">
                    <a16:rowId xmlns:a16="http://schemas.microsoft.com/office/drawing/2014/main" val="2156874437"/>
                  </a:ext>
                </a:extLst>
              </a:tr>
              <a:tr h="1832450">
                <a:tc>
                  <a:txBody>
                    <a:bodyPr/>
                    <a:lstStyle/>
                    <a:p>
                      <a:pPr algn="l"/>
                      <a:r>
                        <a:rPr lang="en-GB" sz="1300" b="1">
                          <a:solidFill>
                            <a:srgbClr val="332F60"/>
                          </a:solidFill>
                          <a:effectLst/>
                          <a:latin typeface="Rockwell" panose="02060603020205020403" pitchFamily="18" charset="0"/>
                        </a:rPr>
                        <a:t>Chapter 4: Local authorities</a:t>
                      </a:r>
                      <a:endParaRPr lang="en-GB" sz="1300" b="1">
                        <a:solidFill>
                          <a:srgbClr val="332F60"/>
                        </a:solidFill>
                        <a:effectLst/>
                        <a:latin typeface="Rockwell" panose="02060603020205020403" pitchFamily="18" charset="0"/>
                        <a:ea typeface="Times New Roman" panose="02020603050405020304" pitchFamily="18" charset="0"/>
                      </a:endParaRPr>
                    </a:p>
                  </a:txBody>
                  <a:tcPr/>
                </a:tc>
                <a:tc>
                  <a:txBody>
                    <a:bodyPr/>
                    <a:lstStyle/>
                    <a:p>
                      <a:pPr algn="l"/>
                      <a:r>
                        <a:rPr lang="en-GB" sz="1300">
                          <a:solidFill>
                            <a:srgbClr val="332F60"/>
                          </a:solidFill>
                          <a:effectLst/>
                          <a:latin typeface="Rockwell" panose="02060603020205020403" pitchFamily="18" charset="0"/>
                        </a:rPr>
                        <a:t>New sections regarding:</a:t>
                      </a:r>
                    </a:p>
                    <a:p>
                      <a:pPr marL="342900" lvl="0" indent="-342900" algn="l">
                        <a:buFont typeface="Symbol" panose="05050102010706020507" pitchFamily="18" charset="2"/>
                        <a:buChar char=""/>
                      </a:pPr>
                      <a:r>
                        <a:rPr lang="en-GB" sz="1300">
                          <a:solidFill>
                            <a:srgbClr val="332F60"/>
                          </a:solidFill>
                          <a:effectLst/>
                          <a:latin typeface="Rockwell" panose="02060603020205020403" pitchFamily="18" charset="0"/>
                        </a:rPr>
                        <a:t>Trading additional services (para. 107);</a:t>
                      </a:r>
                    </a:p>
                    <a:p>
                      <a:pPr marL="342900" lvl="0" indent="-342900" algn="l">
                        <a:buFont typeface="Symbol" panose="05050102010706020507" pitchFamily="18" charset="2"/>
                        <a:buChar char=""/>
                      </a:pPr>
                      <a:r>
                        <a:rPr lang="en-GB" sz="1300">
                          <a:solidFill>
                            <a:srgbClr val="332F60"/>
                          </a:solidFill>
                          <a:effectLst/>
                          <a:latin typeface="Rockwell" panose="02060603020205020403" pitchFamily="18" charset="0"/>
                        </a:rPr>
                        <a:t>Working with cross-border pupils (para. 108).</a:t>
                      </a:r>
                    </a:p>
                    <a:p>
                      <a:pPr marL="457200" algn="l"/>
                      <a:r>
                        <a:rPr lang="en-GB" sz="1300">
                          <a:solidFill>
                            <a:srgbClr val="332F60"/>
                          </a:solidFill>
                          <a:effectLst/>
                          <a:latin typeface="Rockwell" panose="02060603020205020403" pitchFamily="18" charset="0"/>
                        </a:rPr>
                        <a:t> </a:t>
                      </a:r>
                    </a:p>
                    <a:p>
                      <a:pPr algn="l"/>
                      <a:r>
                        <a:rPr lang="en-GB" sz="1300">
                          <a:solidFill>
                            <a:srgbClr val="332F60"/>
                          </a:solidFill>
                          <a:effectLst/>
                          <a:latin typeface="Rockwell" panose="02060603020205020403" pitchFamily="18" charset="0"/>
                        </a:rPr>
                        <a:t>Additional information regarding:</a:t>
                      </a:r>
                    </a:p>
                    <a:p>
                      <a:pPr marL="342900" lvl="0" indent="-342900" algn="l">
                        <a:buFont typeface="Symbol" panose="05050102010706020507" pitchFamily="18" charset="2"/>
                        <a:buChar char=""/>
                      </a:pPr>
                      <a:r>
                        <a:rPr lang="en-GB" sz="1300">
                          <a:solidFill>
                            <a:srgbClr val="332F60"/>
                          </a:solidFill>
                          <a:effectLst/>
                          <a:latin typeface="Rockwell" panose="02060603020205020403" pitchFamily="18" charset="0"/>
                        </a:rPr>
                        <a:t>Effective Targeting Support Meetings (para. 91-96); </a:t>
                      </a:r>
                    </a:p>
                    <a:p>
                      <a:pPr marL="342900" lvl="0" indent="-342900" algn="l">
                        <a:buFont typeface="Symbol" panose="05050102010706020507" pitchFamily="18" charset="2"/>
                        <a:buChar char=""/>
                      </a:pPr>
                      <a:r>
                        <a:rPr lang="en-GB" sz="1300">
                          <a:solidFill>
                            <a:srgbClr val="332F60"/>
                          </a:solidFill>
                          <a:effectLst/>
                          <a:latin typeface="Rockwell" panose="02060603020205020403" pitchFamily="18" charset="0"/>
                        </a:rPr>
                        <a:t>Flexibility in work with independent schools; </a:t>
                      </a:r>
                    </a:p>
                    <a:p>
                      <a:pPr marL="342900" lvl="0" indent="-342900" algn="l">
                        <a:buFont typeface="Symbol" panose="05050102010706020507" pitchFamily="18" charset="2"/>
                        <a:buChar char=""/>
                      </a:pPr>
                      <a:r>
                        <a:rPr lang="en-GB" sz="1300">
                          <a:solidFill>
                            <a:srgbClr val="332F60"/>
                          </a:solidFill>
                          <a:effectLst/>
                          <a:latin typeface="Rockwell" panose="02060603020205020403" pitchFamily="18" charset="0"/>
                        </a:rPr>
                        <a:t>Further detail on cross partnership ownership of attendance improvement (para. 87);</a:t>
                      </a:r>
                      <a:endParaRPr lang="en-GB" sz="1300">
                        <a:solidFill>
                          <a:srgbClr val="332F60"/>
                        </a:solidFill>
                        <a:effectLst/>
                        <a:latin typeface="Rockwell" panose="02060603020205020403" pitchFamily="18" charset="0"/>
                        <a:ea typeface="Times New Roman" panose="02020603050405020304" pitchFamily="18" charset="0"/>
                      </a:endParaRPr>
                    </a:p>
                  </a:txBody>
                  <a:tcPr/>
                </a:tc>
                <a:extLst>
                  <a:ext uri="{0D108BD9-81ED-4DB2-BD59-A6C34878D82A}">
                    <a16:rowId xmlns:a16="http://schemas.microsoft.com/office/drawing/2014/main" val="3597655536"/>
                  </a:ext>
                </a:extLst>
              </a:tr>
              <a:tr h="538956">
                <a:tc>
                  <a:txBody>
                    <a:bodyPr/>
                    <a:lstStyle/>
                    <a:p>
                      <a:pPr algn="l"/>
                      <a:r>
                        <a:rPr lang="en-GB" sz="1300" b="1">
                          <a:solidFill>
                            <a:srgbClr val="332F60"/>
                          </a:solidFill>
                          <a:effectLst/>
                          <a:latin typeface="Rockwell" panose="02060603020205020403" pitchFamily="18" charset="0"/>
                        </a:rPr>
                        <a:t>Chapter 5: Persistent and severe absence</a:t>
                      </a:r>
                      <a:endParaRPr lang="en-GB" sz="1300" b="1">
                        <a:solidFill>
                          <a:srgbClr val="332F60"/>
                        </a:solidFill>
                        <a:effectLst/>
                        <a:latin typeface="Rockwell" panose="02060603020205020403" pitchFamily="18" charset="0"/>
                        <a:ea typeface="Times New Roman" panose="02020603050405020304" pitchFamily="18" charset="0"/>
                      </a:endParaRPr>
                    </a:p>
                  </a:txBody>
                  <a:tcPr/>
                </a:tc>
                <a:tc>
                  <a:txBody>
                    <a:bodyPr/>
                    <a:lstStyle/>
                    <a:p>
                      <a:pPr algn="l"/>
                      <a:r>
                        <a:rPr lang="en-GB" sz="1300">
                          <a:solidFill>
                            <a:srgbClr val="332F60"/>
                          </a:solidFill>
                          <a:effectLst/>
                          <a:latin typeface="Rockwell" panose="02060603020205020403" pitchFamily="18" charset="0"/>
                        </a:rPr>
                        <a:t>Minor amendments in this section to the effective management model (page 46)</a:t>
                      </a:r>
                      <a:endParaRPr lang="en-GB" sz="1300">
                        <a:solidFill>
                          <a:srgbClr val="332F60"/>
                        </a:solidFill>
                        <a:effectLst/>
                        <a:latin typeface="Rockwell" panose="02060603020205020403" pitchFamily="18" charset="0"/>
                        <a:ea typeface="Times New Roman" panose="02020603050405020304" pitchFamily="18" charset="0"/>
                      </a:endParaRPr>
                    </a:p>
                  </a:txBody>
                  <a:tcPr/>
                </a:tc>
                <a:extLst>
                  <a:ext uri="{0D108BD9-81ED-4DB2-BD59-A6C34878D82A}">
                    <a16:rowId xmlns:a16="http://schemas.microsoft.com/office/drawing/2014/main" val="2149134153"/>
                  </a:ext>
                </a:extLst>
              </a:tr>
              <a:tr h="538956">
                <a:tc>
                  <a:txBody>
                    <a:bodyPr/>
                    <a:lstStyle/>
                    <a:p>
                      <a:pPr algn="l"/>
                      <a:r>
                        <a:rPr lang="en-GB" sz="1300" b="1">
                          <a:solidFill>
                            <a:srgbClr val="332F60"/>
                          </a:solidFill>
                          <a:effectLst/>
                          <a:latin typeface="Rockwell" panose="02060603020205020403" pitchFamily="18" charset="0"/>
                        </a:rPr>
                        <a:t>Other relevant legislation and guidance</a:t>
                      </a:r>
                      <a:endParaRPr lang="en-GB" sz="1300" b="1">
                        <a:solidFill>
                          <a:srgbClr val="332F60"/>
                        </a:solidFill>
                        <a:effectLst/>
                        <a:latin typeface="Rockwell" panose="02060603020205020403" pitchFamily="18" charset="0"/>
                        <a:ea typeface="Times New Roman" panose="02020603050405020304" pitchFamily="18" charset="0"/>
                      </a:endParaRPr>
                    </a:p>
                  </a:txBody>
                  <a:tcPr/>
                </a:tc>
                <a:tc>
                  <a:txBody>
                    <a:bodyPr/>
                    <a:lstStyle/>
                    <a:p>
                      <a:pPr algn="l"/>
                      <a:r>
                        <a:rPr lang="en-GB" sz="1300" dirty="0">
                          <a:solidFill>
                            <a:srgbClr val="332F60"/>
                          </a:solidFill>
                          <a:effectLst/>
                          <a:latin typeface="Rockwell" panose="02060603020205020403" pitchFamily="18" charset="0"/>
                        </a:rPr>
                        <a:t> Updated links including -  </a:t>
                      </a:r>
                      <a:r>
                        <a:rPr lang="en-GB" sz="1300" u="sng" dirty="0">
                          <a:solidFill>
                            <a:srgbClr val="332F60"/>
                          </a:solidFill>
                          <a:effectLst/>
                          <a:latin typeface="Rockwell" panose="02060603020205020403" pitchFamily="18" charset="0"/>
                          <a:hlinkClick r:id="rId4">
                            <a:extLst>
                              <a:ext uri="{A12FA001-AC4F-418D-AE19-62706E023703}">
                                <ahyp:hlinkClr xmlns:ahyp="http://schemas.microsoft.com/office/drawing/2018/hyperlinkcolor" val="tx"/>
                              </a:ext>
                            </a:extLst>
                          </a:hlinkClick>
                        </a:rPr>
                        <a:t>School Attendance (Pupil Registration) (England) Regulations 2024</a:t>
                      </a:r>
                      <a:endParaRPr lang="en-GB" sz="1300" dirty="0">
                        <a:solidFill>
                          <a:srgbClr val="332F60"/>
                        </a:solidFill>
                        <a:effectLst/>
                        <a:latin typeface="Rockwell" panose="02060603020205020403" pitchFamily="18" charset="0"/>
                        <a:ea typeface="Times New Roman" panose="02020603050405020304" pitchFamily="18" charset="0"/>
                      </a:endParaRPr>
                    </a:p>
                  </a:txBody>
                  <a:tcPr/>
                </a:tc>
                <a:extLst>
                  <a:ext uri="{0D108BD9-81ED-4DB2-BD59-A6C34878D82A}">
                    <a16:rowId xmlns:a16="http://schemas.microsoft.com/office/drawing/2014/main" val="1268164914"/>
                  </a:ext>
                </a:extLst>
              </a:tr>
            </a:tbl>
          </a:graphicData>
        </a:graphic>
      </p:graphicFrame>
    </p:spTree>
    <p:extLst>
      <p:ext uri="{BB962C8B-B14F-4D97-AF65-F5344CB8AC3E}">
        <p14:creationId xmlns:p14="http://schemas.microsoft.com/office/powerpoint/2010/main" val="338668497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1EA3103-01EE-60E9-D8AC-356A0D1370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3729" y="5493235"/>
            <a:ext cx="1341958" cy="881062"/>
          </a:xfrm>
          <a:prstGeom prst="rect">
            <a:avLst/>
          </a:prstGeom>
        </p:spPr>
      </p:pic>
      <p:sp>
        <p:nvSpPr>
          <p:cNvPr id="11" name="TextBox 10">
            <a:extLst>
              <a:ext uri="{FF2B5EF4-FFF2-40B4-BE49-F238E27FC236}">
                <a16:creationId xmlns:a16="http://schemas.microsoft.com/office/drawing/2014/main" id="{AE60CB4A-39E1-4DCA-6738-783BA2503920}"/>
              </a:ext>
            </a:extLst>
          </p:cNvPr>
          <p:cNvSpPr txBox="1"/>
          <p:nvPr/>
        </p:nvSpPr>
        <p:spPr>
          <a:xfrm>
            <a:off x="258286" y="2826808"/>
            <a:ext cx="11130068" cy="29854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numCol="1" spcCol="360000">
            <a:spAutoFit/>
          </a:bodyPr>
          <a:lstStyle/>
          <a:p>
            <a:pPr marL="742950" indent="-285750">
              <a:buFont typeface="Courier New" panose="02070309020205020404" pitchFamily="49" charset="0"/>
              <a:buChar char="o"/>
            </a:pPr>
            <a:r>
              <a:rPr lang="en-GB" sz="1600" dirty="0">
                <a:solidFill>
                  <a:srgbClr val="332F60"/>
                </a:solidFill>
                <a:latin typeface="Rockwell" panose="02060603020205020403" pitchFamily="18" charset="77"/>
                <a:ea typeface="+mj-ea"/>
                <a:cs typeface="Arial" panose="020B0604020202020204" pitchFamily="34" charset="0"/>
              </a:rPr>
              <a:t>Clarification of the expectations of the Senior Attendance Champion and importance of this role;</a:t>
            </a:r>
          </a:p>
          <a:p>
            <a:pPr marL="742950" indent="-285750">
              <a:buFont typeface="Courier New" panose="02070309020205020404" pitchFamily="49" charset="0"/>
              <a:buChar char="o"/>
            </a:pPr>
            <a:r>
              <a:rPr lang="en-GB" sz="1600" dirty="0">
                <a:solidFill>
                  <a:srgbClr val="332F60"/>
                </a:solidFill>
                <a:latin typeface="Rockwell" panose="02060603020205020403" pitchFamily="18" charset="77"/>
                <a:ea typeface="+mj-ea"/>
                <a:cs typeface="Arial" panose="020B0604020202020204" pitchFamily="34" charset="0"/>
              </a:rPr>
              <a:t>Sets out requirements for the attendance policy including a requirement to include details of the new National Framework for PNs (paragraph 26);</a:t>
            </a:r>
          </a:p>
          <a:p>
            <a:pPr marL="742950" indent="-285750">
              <a:buFont typeface="Courier New" panose="02070309020205020404" pitchFamily="49" charset="0"/>
              <a:buChar char="o"/>
            </a:pPr>
            <a:r>
              <a:rPr lang="en-GB" sz="1600" dirty="0">
                <a:solidFill>
                  <a:srgbClr val="332F60"/>
                </a:solidFill>
                <a:latin typeface="Rockwell" panose="02060603020205020403" pitchFamily="18" charset="77"/>
                <a:ea typeface="+mj-ea"/>
                <a:cs typeface="Arial" panose="020B0604020202020204" pitchFamily="34" charset="0"/>
              </a:rPr>
              <a:t>Explains all schools will be required to keep registers electronically and preserve entries for 6 years (paragraph 31, 36);</a:t>
            </a:r>
          </a:p>
          <a:p>
            <a:pPr marL="742950" indent="-285750">
              <a:buFont typeface="Courier New" panose="02070309020205020404" pitchFamily="49" charset="0"/>
              <a:buChar char="o"/>
            </a:pPr>
            <a:r>
              <a:rPr lang="en-GB" sz="1600" dirty="0">
                <a:solidFill>
                  <a:srgbClr val="332F60"/>
                </a:solidFill>
                <a:latin typeface="Rockwell" panose="02060603020205020403" pitchFamily="18" charset="77"/>
                <a:ea typeface="+mj-ea"/>
                <a:cs typeface="Arial" panose="020B0604020202020204" pitchFamily="34" charset="0"/>
              </a:rPr>
              <a:t>Clarity on granting leave of absence (paragraphs 37-40);</a:t>
            </a:r>
          </a:p>
          <a:p>
            <a:pPr marL="742950" indent="-285750">
              <a:buFont typeface="Courier New" panose="02070309020205020404" pitchFamily="49" charset="0"/>
              <a:buChar char="o"/>
            </a:pPr>
            <a:r>
              <a:rPr lang="en-GB" sz="1600" dirty="0">
                <a:solidFill>
                  <a:srgbClr val="332F60"/>
                </a:solidFill>
                <a:latin typeface="Rockwell" panose="02060603020205020403" pitchFamily="18" charset="77"/>
                <a:ea typeface="+mj-ea"/>
                <a:cs typeface="Arial" panose="020B0604020202020204" pitchFamily="34" charset="0"/>
              </a:rPr>
              <a:t>New requirements for schools on data sharing introduced through the Education (Information about Individual Pupils) (England) (Amendment) Regulations 2024 (paragraphs 43, 50, 51);</a:t>
            </a:r>
          </a:p>
          <a:p>
            <a:pPr marL="742950" indent="-285750">
              <a:buFont typeface="Courier New" panose="02070309020205020404" pitchFamily="49" charset="0"/>
              <a:buChar char="o"/>
            </a:pPr>
            <a:r>
              <a:rPr lang="en-GB" sz="1600" dirty="0">
                <a:solidFill>
                  <a:srgbClr val="332F60"/>
                </a:solidFill>
                <a:latin typeface="Rockwell" panose="02060603020205020403" pitchFamily="18" charset="77"/>
                <a:ea typeface="+mj-ea"/>
                <a:cs typeface="Arial" panose="020B0604020202020204" pitchFamily="34" charset="0"/>
              </a:rPr>
              <a:t>Introduces a new expectation on schools to inform a pupil’s youth offending team worker of any unexplained absences (paragraph 52).</a:t>
            </a:r>
          </a:p>
          <a:p>
            <a:pPr marL="457200" lvl="1"/>
            <a:endParaRPr lang="en-GB" sz="2800" dirty="0">
              <a:solidFill>
                <a:srgbClr val="332F60"/>
              </a:solidFill>
              <a:latin typeface="Rockwell" panose="02060603020205020403" pitchFamily="18" charset="77"/>
              <a:ea typeface="+mj-ea"/>
              <a:cs typeface="Arial" panose="020B0604020202020204" pitchFamily="34" charset="0"/>
            </a:endParaRPr>
          </a:p>
        </p:txBody>
      </p:sp>
      <p:pic>
        <p:nvPicPr>
          <p:cNvPr id="14" name="Picture 13">
            <a:extLst>
              <a:ext uri="{FF2B5EF4-FFF2-40B4-BE49-F238E27FC236}">
                <a16:creationId xmlns:a16="http://schemas.microsoft.com/office/drawing/2014/main" id="{952EC12E-C9EE-AB77-2194-511ACFB2E060}"/>
              </a:ext>
            </a:extLst>
          </p:cNvPr>
          <p:cNvPicPr>
            <a:picLocks noChangeAspect="1"/>
          </p:cNvPicPr>
          <p:nvPr/>
        </p:nvPicPr>
        <p:blipFill>
          <a:blip r:embed="rId4"/>
          <a:stretch>
            <a:fillRect/>
          </a:stretch>
        </p:blipFill>
        <p:spPr>
          <a:xfrm>
            <a:off x="5666948" y="4319524"/>
            <a:ext cx="11656569" cy="8792126"/>
          </a:xfrm>
          <a:prstGeom prst="rect">
            <a:avLst/>
          </a:prstGeom>
        </p:spPr>
      </p:pic>
      <p:sp>
        <p:nvSpPr>
          <p:cNvPr id="2" name="TextBox 1">
            <a:extLst>
              <a:ext uri="{FF2B5EF4-FFF2-40B4-BE49-F238E27FC236}">
                <a16:creationId xmlns:a16="http://schemas.microsoft.com/office/drawing/2014/main" id="{88D8F165-34E5-5721-C80C-E60F0DBC0A89}"/>
              </a:ext>
            </a:extLst>
          </p:cNvPr>
          <p:cNvSpPr txBox="1"/>
          <p:nvPr/>
        </p:nvSpPr>
        <p:spPr>
          <a:xfrm>
            <a:off x="807191" y="476377"/>
            <a:ext cx="10032259" cy="2062099"/>
          </a:xfrm>
          <a:prstGeom prst="rect">
            <a:avLst/>
          </a:prstGeom>
          <a:noFill/>
          <a:ln w="28575" cap="flat">
            <a:solidFill>
              <a:schemeClr val="bg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3600" b="1" i="0" u="none" strike="noStrike" kern="0" cap="none" spc="0" normalizeH="0" baseline="0" noProof="0">
                <a:ln>
                  <a:noFill/>
                </a:ln>
                <a:solidFill>
                  <a:srgbClr val="332F60"/>
                </a:solidFill>
                <a:effectLst/>
                <a:uLnTx/>
                <a:uFillTx/>
                <a:latin typeface="Rockwell" panose="02060603020205020403" pitchFamily="18" charset="0"/>
                <a:cs typeface="Calibri"/>
                <a:sym typeface="Calibri"/>
              </a:rPr>
              <a:t>Chapter 2: Expectations of Schools </a:t>
            </a: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GB" sz="1200" b="1" i="0" u="none" strike="noStrike" kern="0" cap="none" spc="0" normalizeH="0" baseline="0" noProof="0">
              <a:ln>
                <a:noFill/>
              </a:ln>
              <a:solidFill>
                <a:srgbClr val="332F60"/>
              </a:solidFill>
              <a:effectLst/>
              <a:uLnTx/>
              <a:uFillTx/>
              <a:latin typeface="Rockwell" panose="02060603020205020403" pitchFamily="18" charset="0"/>
              <a:cs typeface="Calibri"/>
              <a:sym typeface="Calibri"/>
            </a:endParaRPr>
          </a:p>
          <a:p>
            <a:pPr marL="457200" marR="0" lvl="1" indent="0" defTabSz="914400" rtl="0" eaLnBrk="1" fontAlgn="auto" latinLnBrk="0" hangingPunct="0">
              <a:lnSpc>
                <a:spcPct val="100000"/>
              </a:lnSpc>
              <a:spcBef>
                <a:spcPts val="0"/>
              </a:spcBef>
              <a:spcAft>
                <a:spcPts val="0"/>
              </a:spcAft>
              <a:buClrTx/>
              <a:buSzTx/>
              <a:buFontTx/>
              <a:buNone/>
              <a:tabLst/>
              <a:defRPr/>
            </a:pPr>
            <a:r>
              <a:rPr kumimoji="0" lang="en-GB" sz="1600" b="0" i="0" u="none" strike="noStrike" kern="0" cap="none" spc="0" normalizeH="0" baseline="0" noProof="0">
                <a:ln>
                  <a:noFill/>
                </a:ln>
                <a:solidFill>
                  <a:srgbClr val="332F60"/>
                </a:solidFill>
                <a:effectLst/>
                <a:uLnTx/>
                <a:uFillTx/>
                <a:latin typeface="Rockwell" panose="02060603020205020403" pitchFamily="18" charset="77"/>
                <a:ea typeface="+mj-ea"/>
                <a:cs typeface="Arial" panose="020B0604020202020204" pitchFamily="34" charset="0"/>
                <a:sym typeface="Calibri"/>
              </a:rPr>
              <a:t>New sections:</a:t>
            </a:r>
          </a:p>
          <a:p>
            <a:pPr marL="742950" marR="0" lvl="1"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600" b="0" i="0" u="none" strike="noStrike" kern="0" cap="none" spc="0" normalizeH="0" baseline="0" noProof="0">
                <a:ln>
                  <a:noFill/>
                </a:ln>
                <a:solidFill>
                  <a:srgbClr val="332F60"/>
                </a:solidFill>
                <a:effectLst/>
                <a:uLnTx/>
                <a:uFillTx/>
                <a:latin typeface="Rockwell" panose="02060603020205020403" pitchFamily="18" charset="77"/>
                <a:ea typeface="+mj-ea"/>
                <a:cs typeface="Arial" panose="020B0604020202020204" pitchFamily="34" charset="0"/>
                <a:sym typeface="Calibri"/>
              </a:rPr>
              <a:t>building strong relationships and joint work with families (paragraphs 17-24)</a:t>
            </a:r>
          </a:p>
          <a:p>
            <a:pPr marL="742950" marR="0" lvl="1"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600" b="0" i="0" u="none" strike="noStrike" kern="0" cap="none" spc="0" normalizeH="0" baseline="0" noProof="0">
                <a:ln>
                  <a:noFill/>
                </a:ln>
                <a:solidFill>
                  <a:srgbClr val="332F60"/>
                </a:solidFill>
                <a:effectLst/>
                <a:uLnTx/>
                <a:uFillTx/>
                <a:latin typeface="Rockwell" panose="02060603020205020403" pitchFamily="18" charset="77"/>
                <a:ea typeface="+mj-ea"/>
                <a:cs typeface="Arial" panose="020B0604020202020204" pitchFamily="34" charset="0"/>
                <a:sym typeface="Calibri"/>
              </a:rPr>
              <a:t>education off site (paragraphs 41-42)</a:t>
            </a:r>
          </a:p>
          <a:p>
            <a:pPr marL="742950" marR="0" lvl="1" indent="-285750"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600" b="0" i="0" u="none" strike="noStrike" kern="0" cap="none" spc="0" normalizeH="0" baseline="0" noProof="0">
                <a:ln>
                  <a:noFill/>
                </a:ln>
                <a:solidFill>
                  <a:srgbClr val="332F60"/>
                </a:solidFill>
                <a:effectLst/>
                <a:uLnTx/>
                <a:uFillTx/>
                <a:latin typeface="Rockwell" panose="02060603020205020403" pitchFamily="18" charset="77"/>
                <a:ea typeface="+mj-ea"/>
                <a:cs typeface="Arial" panose="020B0604020202020204" pitchFamily="34" charset="0"/>
                <a:sym typeface="Calibri"/>
              </a:rPr>
              <a:t>support for pupils who are absent due to ill health or their SEND (paragraphs 53-63)</a:t>
            </a:r>
          </a:p>
          <a:p>
            <a:pPr marL="457200" marR="0" lvl="1" defTabSz="914400" rtl="0" eaLnBrk="1" fontAlgn="auto" latinLnBrk="0" hangingPunct="0">
              <a:lnSpc>
                <a:spcPct val="100000"/>
              </a:lnSpc>
              <a:spcBef>
                <a:spcPts val="0"/>
              </a:spcBef>
              <a:spcAft>
                <a:spcPts val="0"/>
              </a:spcAft>
              <a:buClrTx/>
              <a:buSzTx/>
              <a:tabLst/>
              <a:defRPr/>
            </a:pPr>
            <a:endParaRPr kumimoji="0" lang="en-GB" sz="1600" b="0" i="0" u="none" strike="noStrike" kern="0" cap="none" spc="0" normalizeH="0" baseline="0" noProof="0">
              <a:ln>
                <a:noFill/>
              </a:ln>
              <a:solidFill>
                <a:srgbClr val="332F60"/>
              </a:solidFill>
              <a:effectLst/>
              <a:uLnTx/>
              <a:uFillTx/>
              <a:latin typeface="Rockwell" panose="02060603020205020403" pitchFamily="18" charset="77"/>
              <a:ea typeface="+mj-ea"/>
              <a:cs typeface="Arial" panose="020B0604020202020204" pitchFamily="34" charset="0"/>
              <a:sym typeface="Calibri"/>
            </a:endParaRPr>
          </a:p>
        </p:txBody>
      </p:sp>
    </p:spTree>
    <p:extLst>
      <p:ext uri="{BB962C8B-B14F-4D97-AF65-F5344CB8AC3E}">
        <p14:creationId xmlns:p14="http://schemas.microsoft.com/office/powerpoint/2010/main" val="203429906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0A17A00-5CBC-9CC6-D1B2-920CC94D8B44}"/>
              </a:ext>
            </a:extLst>
          </p:cNvPr>
          <p:cNvPicPr>
            <a:picLocks noChangeAspect="1"/>
          </p:cNvPicPr>
          <p:nvPr/>
        </p:nvPicPr>
        <p:blipFill>
          <a:blip r:embed="rId3"/>
          <a:stretch>
            <a:fillRect/>
          </a:stretch>
        </p:blipFill>
        <p:spPr>
          <a:xfrm rot="3072043">
            <a:off x="2928943" y="-7031945"/>
            <a:ext cx="11656569" cy="8792126"/>
          </a:xfrm>
          <a:prstGeom prst="rect">
            <a:avLst/>
          </a:prstGeom>
        </p:spPr>
      </p:pic>
      <p:sp>
        <p:nvSpPr>
          <p:cNvPr id="7" name="TextBox 6">
            <a:extLst>
              <a:ext uri="{FF2B5EF4-FFF2-40B4-BE49-F238E27FC236}">
                <a16:creationId xmlns:a16="http://schemas.microsoft.com/office/drawing/2014/main" id="{BE3A880A-C6AE-A401-B818-88B93403FC4F}"/>
              </a:ext>
            </a:extLst>
          </p:cNvPr>
          <p:cNvSpPr txBox="1"/>
          <p:nvPr/>
        </p:nvSpPr>
        <p:spPr>
          <a:xfrm>
            <a:off x="464291" y="3137421"/>
            <a:ext cx="11130068" cy="28315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numCol="1" spcCol="360000">
            <a:spAutoFit/>
          </a:bodyPr>
          <a:lstStyle/>
          <a:p>
            <a:pPr marL="457200"/>
            <a:r>
              <a:rPr lang="en-GB" b="1">
                <a:solidFill>
                  <a:srgbClr val="332F60"/>
                </a:solidFill>
                <a:latin typeface="Rockwell" panose="02060603020205020403" pitchFamily="18" charset="77"/>
                <a:ea typeface="+mj-ea"/>
                <a:cs typeface="Arial" panose="020B0604020202020204" pitchFamily="34" charset="0"/>
              </a:rPr>
              <a:t>New national framework for penalty notices (paragraphs 175 – 201)</a:t>
            </a:r>
          </a:p>
          <a:p>
            <a:pPr marL="742950" lvl="1" indent="-285750">
              <a:buFont typeface="Arial" panose="020B0604020202020204" pitchFamily="34" charset="0"/>
              <a:buChar char="•"/>
            </a:pPr>
            <a:r>
              <a:rPr lang="en-GB" sz="1600">
                <a:solidFill>
                  <a:srgbClr val="332F60"/>
                </a:solidFill>
                <a:latin typeface="Rockwell" panose="02060603020205020403" pitchFamily="18" charset="77"/>
                <a:ea typeface="+mj-ea"/>
                <a:cs typeface="Arial" panose="020B0604020202020204" pitchFamily="34" charset="0"/>
              </a:rPr>
              <a:t>Aims to provided consistency through a single national threshold for considering a penalty notice of 10 </a:t>
            </a:r>
          </a:p>
          <a:p>
            <a:pPr marL="742950" lvl="1" indent="-285750">
              <a:buFont typeface="Arial" panose="020B0604020202020204" pitchFamily="34" charset="0"/>
              <a:buChar char="•"/>
            </a:pPr>
            <a:r>
              <a:rPr lang="en-GB" sz="1600">
                <a:solidFill>
                  <a:srgbClr val="332F60"/>
                </a:solidFill>
                <a:latin typeface="Rockwell" panose="02060603020205020403" pitchFamily="18" charset="77"/>
                <a:ea typeface="+mj-ea"/>
                <a:cs typeface="Arial" panose="020B0604020202020204" pitchFamily="34" charset="0"/>
              </a:rPr>
              <a:t>sessions (typically, 5 days) within 10 weeks</a:t>
            </a:r>
          </a:p>
          <a:p>
            <a:pPr marL="742950" lvl="1" indent="-285750">
              <a:buFont typeface="Arial" panose="020B0604020202020204" pitchFamily="34" charset="0"/>
              <a:buChar char="•"/>
            </a:pPr>
            <a:r>
              <a:rPr lang="en-GB" sz="1600">
                <a:solidFill>
                  <a:srgbClr val="332F60"/>
                </a:solidFill>
                <a:latin typeface="Rockwell" panose="02060603020205020403" pitchFamily="18" charset="77"/>
                <a:ea typeface="+mj-ea"/>
                <a:cs typeface="Arial" panose="020B0604020202020204" pitchFamily="34" charset="0"/>
              </a:rPr>
              <a:t>Penalty notices must be considered on a case-by-case basis, and only used where attendance support has already been provided and has not worked or been engaged with or where support is not appropriate (e.g. an unauthorised holiday in term time)</a:t>
            </a:r>
          </a:p>
          <a:p>
            <a:pPr marL="742950" lvl="1" indent="-285750">
              <a:buFont typeface="Arial" panose="020B0604020202020204" pitchFamily="34" charset="0"/>
              <a:buChar char="•"/>
            </a:pPr>
            <a:r>
              <a:rPr lang="en-GB" sz="1600">
                <a:solidFill>
                  <a:srgbClr val="332F60"/>
                </a:solidFill>
                <a:latin typeface="Rockwell" panose="02060603020205020403" pitchFamily="18" charset="77"/>
                <a:ea typeface="+mj-ea"/>
                <a:cs typeface="Arial" panose="020B0604020202020204" pitchFamily="34" charset="0"/>
              </a:rPr>
              <a:t>increasing the fine amount to £160 if paid within 28 days, reduced to £80 when paid within 21 days</a:t>
            </a:r>
          </a:p>
          <a:p>
            <a:pPr marL="742950" lvl="1" indent="-285750">
              <a:buFont typeface="Arial" panose="020B0604020202020204" pitchFamily="34" charset="0"/>
              <a:buChar char="•"/>
            </a:pPr>
            <a:r>
              <a:rPr lang="en-GB" sz="1600">
                <a:solidFill>
                  <a:srgbClr val="332F60"/>
                </a:solidFill>
                <a:latin typeface="Rockwell" panose="02060603020205020403" pitchFamily="18" charset="77"/>
                <a:ea typeface="+mj-ea"/>
                <a:cs typeface="Arial" panose="020B0604020202020204" pitchFamily="34" charset="0"/>
              </a:rPr>
              <a:t>introducing a flat rate of £160 for a second penalty notice within a three-year period</a:t>
            </a:r>
          </a:p>
          <a:p>
            <a:pPr marL="742950" lvl="1" indent="-285750">
              <a:buFont typeface="Arial" panose="020B0604020202020204" pitchFamily="34" charset="0"/>
              <a:buChar char="•"/>
            </a:pPr>
            <a:r>
              <a:rPr lang="en-GB" sz="1600">
                <a:solidFill>
                  <a:srgbClr val="332F60"/>
                </a:solidFill>
                <a:latin typeface="Rockwell" panose="02060603020205020403" pitchFamily="18" charset="77"/>
                <a:ea typeface="+mj-ea"/>
                <a:cs typeface="Arial" panose="020B0604020202020204" pitchFamily="34" charset="0"/>
              </a:rPr>
              <a:t>not allowing more than 2 penalty notices, after which an alternative route (e.g. prosecution) should be considered instead</a:t>
            </a:r>
          </a:p>
          <a:p>
            <a:pPr marL="457200" lvl="1"/>
            <a:r>
              <a:rPr lang="en-GB" sz="1600">
                <a:solidFill>
                  <a:srgbClr val="332F60"/>
                </a:solidFill>
                <a:latin typeface="Rockwell" panose="02060603020205020403" pitchFamily="18" charset="77"/>
                <a:ea typeface="+mj-ea"/>
                <a:cs typeface="Arial" panose="020B0604020202020204" pitchFamily="34" charset="0"/>
              </a:rPr>
              <a:t>Current local code of conduct and thresholds will apply until 18 August 2024</a:t>
            </a:r>
          </a:p>
        </p:txBody>
      </p:sp>
      <p:sp>
        <p:nvSpPr>
          <p:cNvPr id="9" name="TextBox 8">
            <a:extLst>
              <a:ext uri="{FF2B5EF4-FFF2-40B4-BE49-F238E27FC236}">
                <a16:creationId xmlns:a16="http://schemas.microsoft.com/office/drawing/2014/main" id="{B8C19944-DB48-9FCD-FA37-17A0CBA4E471}"/>
              </a:ext>
            </a:extLst>
          </p:cNvPr>
          <p:cNvSpPr txBox="1"/>
          <p:nvPr/>
        </p:nvSpPr>
        <p:spPr>
          <a:xfrm>
            <a:off x="333375" y="362577"/>
            <a:ext cx="7972425" cy="26160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3600" b="1" i="0" u="none" strike="noStrike" kern="0" cap="none" spc="0" normalizeH="0" baseline="0" noProof="0">
                <a:ln>
                  <a:noFill/>
                </a:ln>
                <a:solidFill>
                  <a:srgbClr val="332F60"/>
                </a:solidFill>
                <a:effectLst/>
                <a:uLnTx/>
                <a:uFillTx/>
                <a:latin typeface="Rockwell" panose="02060603020205020403" pitchFamily="18" charset="0"/>
                <a:cs typeface="Calibri"/>
                <a:sym typeface="Calibri"/>
              </a:rPr>
              <a:t>Chapter 6: Attendance legal intervention</a:t>
            </a:r>
          </a:p>
          <a:p>
            <a:pPr marL="457200" marR="0" lvl="0" algn="l" defTabSz="914400" rtl="0" eaLnBrk="1" fontAlgn="auto" latinLnBrk="0" hangingPunct="0">
              <a:lnSpc>
                <a:spcPct val="100000"/>
              </a:lnSpc>
              <a:spcBef>
                <a:spcPts val="0"/>
              </a:spcBef>
              <a:spcAft>
                <a:spcPts val="0"/>
              </a:spcAft>
              <a:buClrTx/>
              <a:buSzTx/>
              <a:tabLst/>
              <a:defRPr/>
            </a:pPr>
            <a:endParaRPr lang="en-GB" sz="1200" noProof="0">
              <a:solidFill>
                <a:srgbClr val="332F60"/>
              </a:solidFill>
              <a:latin typeface="Rockwell" panose="02060603020205020403" pitchFamily="18" charset="77"/>
              <a:ea typeface="+mj-ea"/>
              <a:cs typeface="Arial" panose="020B0604020202020204" pitchFamily="34" charset="0"/>
            </a:endParaRPr>
          </a:p>
          <a:p>
            <a:pPr marL="7429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600" b="0" i="0" u="none" strike="noStrike" kern="0" cap="none" spc="0" normalizeH="0" baseline="0" noProof="0">
                <a:ln>
                  <a:noFill/>
                </a:ln>
                <a:solidFill>
                  <a:srgbClr val="332F60"/>
                </a:solidFill>
                <a:effectLst/>
                <a:uLnTx/>
                <a:uFillTx/>
                <a:latin typeface="Rockwell" panose="02060603020205020403" pitchFamily="18" charset="77"/>
                <a:ea typeface="+mj-ea"/>
                <a:cs typeface="Arial" panose="020B0604020202020204" pitchFamily="34" charset="0"/>
                <a:sym typeface="Calibri"/>
              </a:rPr>
              <a:t>Emphasis on support first including further detail about voluntary and formal support, the role of prosecution and statutory social care involvement (paragraph 135)</a:t>
            </a:r>
          </a:p>
          <a:p>
            <a:pPr marL="7429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kumimoji="0" lang="en-GB" sz="1600" b="0" i="0" u="none" strike="noStrike" kern="0" cap="none" spc="0" normalizeH="0" baseline="0" noProof="0">
                <a:ln>
                  <a:noFill/>
                </a:ln>
                <a:solidFill>
                  <a:srgbClr val="332F60"/>
                </a:solidFill>
                <a:effectLst/>
                <a:uLnTx/>
                <a:uFillTx/>
                <a:latin typeface="Rockwell" panose="02060603020205020403" pitchFamily="18" charset="77"/>
                <a:ea typeface="+mj-ea"/>
                <a:cs typeface="Arial" panose="020B0604020202020204" pitchFamily="34" charset="0"/>
                <a:sym typeface="Calibri"/>
              </a:rPr>
              <a:t>Change made to term ‘parenting contracts’ for attendance to ‘attendance contracts’ throughout the guidance</a:t>
            </a:r>
          </a:p>
        </p:txBody>
      </p:sp>
    </p:spTree>
    <p:extLst>
      <p:ext uri="{BB962C8B-B14F-4D97-AF65-F5344CB8AC3E}">
        <p14:creationId xmlns:p14="http://schemas.microsoft.com/office/powerpoint/2010/main" val="324930387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C5C746-5ABA-647C-64F3-E69DD7D76A72}"/>
              </a:ext>
            </a:extLst>
          </p:cNvPr>
          <p:cNvPicPr>
            <a:picLocks noChangeAspect="1"/>
          </p:cNvPicPr>
          <p:nvPr/>
        </p:nvPicPr>
        <p:blipFill>
          <a:blip r:embed="rId3"/>
          <a:stretch>
            <a:fillRect/>
          </a:stretch>
        </p:blipFill>
        <p:spPr>
          <a:xfrm rot="13239057">
            <a:off x="6634364" y="-5434457"/>
            <a:ext cx="11656569" cy="8792126"/>
          </a:xfrm>
          <a:prstGeom prst="rect">
            <a:avLst/>
          </a:prstGeom>
        </p:spPr>
      </p:pic>
      <p:sp>
        <p:nvSpPr>
          <p:cNvPr id="5" name="TextBox 4">
            <a:extLst>
              <a:ext uri="{FF2B5EF4-FFF2-40B4-BE49-F238E27FC236}">
                <a16:creationId xmlns:a16="http://schemas.microsoft.com/office/drawing/2014/main" id="{50D244C4-1757-0F15-CBD7-41148B3A174C}"/>
              </a:ext>
            </a:extLst>
          </p:cNvPr>
          <p:cNvSpPr txBox="1"/>
          <p:nvPr/>
        </p:nvSpPr>
        <p:spPr>
          <a:xfrm>
            <a:off x="576290" y="465706"/>
            <a:ext cx="7310409" cy="1323439"/>
          </a:xfrm>
          <a:prstGeom prst="rect">
            <a:avLst/>
          </a:prstGeom>
          <a:noFill/>
        </p:spPr>
        <p:txBody>
          <a:bodyPr wrap="square" rtlCol="0">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GB" sz="4000" b="1">
                <a:solidFill>
                  <a:srgbClr val="332F60"/>
                </a:solidFill>
                <a:latin typeface="Rockwell" panose="02060603020205020403" pitchFamily="18" charset="77"/>
              </a:rPr>
              <a:t>Chapter 7: Contents of the admission register</a:t>
            </a:r>
            <a:endParaRPr kumimoji="0" lang="en-US" sz="4000" b="1" i="0" u="none" strike="noStrike" kern="0" cap="none" spc="0" normalizeH="0" baseline="0" noProof="0">
              <a:ln>
                <a:noFill/>
              </a:ln>
              <a:solidFill>
                <a:srgbClr val="332F60"/>
              </a:solidFill>
              <a:effectLst/>
              <a:uLnTx/>
              <a:uFillTx/>
              <a:latin typeface="Rockwell" panose="02060603020205020403" pitchFamily="18" charset="77"/>
              <a:cs typeface="Calibri"/>
              <a:sym typeface="Calibri"/>
            </a:endParaRPr>
          </a:p>
        </p:txBody>
      </p:sp>
      <p:sp>
        <p:nvSpPr>
          <p:cNvPr id="6" name="TextBox 5">
            <a:extLst>
              <a:ext uri="{FF2B5EF4-FFF2-40B4-BE49-F238E27FC236}">
                <a16:creationId xmlns:a16="http://schemas.microsoft.com/office/drawing/2014/main" id="{B8726930-3708-2838-AFDF-A09CFD52A71C}"/>
              </a:ext>
            </a:extLst>
          </p:cNvPr>
          <p:cNvSpPr txBox="1"/>
          <p:nvPr/>
        </p:nvSpPr>
        <p:spPr>
          <a:xfrm>
            <a:off x="576291" y="1846378"/>
            <a:ext cx="9853584" cy="2862322"/>
          </a:xfrm>
          <a:prstGeom prst="rect">
            <a:avLst/>
          </a:prstGeom>
          <a:noFill/>
        </p:spPr>
        <p:txBody>
          <a:bodyPr wrap="square" rtlCol="0">
            <a:spAutoFit/>
          </a:bodyPr>
          <a:lstStyle/>
          <a:p>
            <a:r>
              <a:rPr lang="en-GB" sz="1800">
                <a:solidFill>
                  <a:srgbClr val="332F60"/>
                </a:solidFill>
                <a:latin typeface="Rockwell" panose="02060603020205020403" pitchFamily="18" charset="77"/>
              </a:rPr>
              <a:t>Significant revisions to this section to reflect the changes to the School Attendance (Pupil Registration) (England) Regulations 2024. In summary: </a:t>
            </a:r>
          </a:p>
          <a:p>
            <a:pPr marL="285750" indent="-285750">
              <a:buFont typeface="Arial" panose="020B0604020202020204" pitchFamily="34" charset="0"/>
              <a:buChar char="•"/>
            </a:pPr>
            <a:endParaRPr lang="en-GB" sz="1800">
              <a:solidFill>
                <a:srgbClr val="332F60"/>
              </a:solidFill>
              <a:latin typeface="Rockwell" panose="02060603020205020403" pitchFamily="18" charset="77"/>
            </a:endParaRPr>
          </a:p>
          <a:p>
            <a:pPr marL="285750" indent="-285750">
              <a:buFont typeface="Arial" panose="020B0604020202020204" pitchFamily="34" charset="0"/>
              <a:buChar char="•"/>
            </a:pPr>
            <a:r>
              <a:rPr lang="en-GB" sz="1800">
                <a:solidFill>
                  <a:srgbClr val="332F60"/>
                </a:solidFill>
                <a:latin typeface="Rockwell" panose="02060603020205020403" pitchFamily="18" charset="77"/>
              </a:rPr>
              <a:t>Requirement for admissions register to be kept electronically (paragraph 204);</a:t>
            </a:r>
          </a:p>
          <a:p>
            <a:pPr marL="285750" indent="-285750">
              <a:buFont typeface="Arial" panose="020B0604020202020204" pitchFamily="34" charset="0"/>
              <a:buChar char="•"/>
            </a:pPr>
            <a:r>
              <a:rPr lang="en-GB" sz="1800">
                <a:solidFill>
                  <a:srgbClr val="332F60"/>
                </a:solidFill>
                <a:latin typeface="Rockwell" panose="02060603020205020403" pitchFamily="18" charset="77"/>
              </a:rPr>
              <a:t>Definition of a person with control of the pupil’s attendance (paragraph 207);</a:t>
            </a:r>
          </a:p>
          <a:p>
            <a:pPr marL="285750" indent="-285750">
              <a:buFont typeface="Arial" panose="020B0604020202020204" pitchFamily="34" charset="0"/>
              <a:buChar char="•"/>
            </a:pPr>
            <a:r>
              <a:rPr lang="en-GB" sz="1800">
                <a:solidFill>
                  <a:srgbClr val="332F60"/>
                </a:solidFill>
                <a:latin typeface="Rockwell" panose="02060603020205020403" pitchFamily="18" charset="77"/>
              </a:rPr>
              <a:t>Amendments to the admission of pupils and requirement to make returns to the LA (paragraphs 208-10);</a:t>
            </a:r>
          </a:p>
          <a:p>
            <a:pPr marL="285750" indent="-285750">
              <a:buFont typeface="Arial" panose="020B0604020202020204" pitchFamily="34" charset="0"/>
              <a:buChar char="•"/>
            </a:pPr>
            <a:r>
              <a:rPr lang="en-GB" sz="1800">
                <a:solidFill>
                  <a:srgbClr val="332F60"/>
                </a:solidFill>
                <a:latin typeface="Rockwell" panose="02060603020205020403" pitchFamily="18" charset="77"/>
              </a:rPr>
              <a:t>Details on contents of the admissions register and amendments (paragraphs 211-19);</a:t>
            </a:r>
          </a:p>
          <a:p>
            <a:pPr marL="285750" indent="-285750">
              <a:buFont typeface="Arial" panose="020B0604020202020204" pitchFamily="34" charset="0"/>
              <a:buChar char="•"/>
            </a:pPr>
            <a:r>
              <a:rPr lang="en-GB" sz="1800">
                <a:solidFill>
                  <a:srgbClr val="332F60"/>
                </a:solidFill>
                <a:latin typeface="Rockwell" panose="02060603020205020403" pitchFamily="18" charset="77"/>
              </a:rPr>
              <a:t>Grounds for deletion from the register (paragraphs 221-280).</a:t>
            </a:r>
          </a:p>
          <a:p>
            <a:endParaRPr lang="en-GB" sz="1800">
              <a:solidFill>
                <a:srgbClr val="332F60"/>
              </a:solidFill>
              <a:latin typeface="Rockwell" panose="02060603020205020403" pitchFamily="18" charset="77"/>
            </a:endParaRPr>
          </a:p>
        </p:txBody>
      </p:sp>
    </p:spTree>
    <p:extLst>
      <p:ext uri="{BB962C8B-B14F-4D97-AF65-F5344CB8AC3E}">
        <p14:creationId xmlns:p14="http://schemas.microsoft.com/office/powerpoint/2010/main" val="3678661925"/>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276A645CCB2194DBD67B5E9E759E945" ma:contentTypeVersion="8" ma:contentTypeDescription="Create a new document." ma:contentTypeScope="" ma:versionID="6b95b2046e0463938669eafa186864f6">
  <xsd:schema xmlns:xsd="http://www.w3.org/2001/XMLSchema" xmlns:xs="http://www.w3.org/2001/XMLSchema" xmlns:p="http://schemas.microsoft.com/office/2006/metadata/properties" xmlns:ns2="9dfb9529-c787-4dab-a577-1685260ec822" targetNamespace="http://schemas.microsoft.com/office/2006/metadata/properties" ma:root="true" ma:fieldsID="b68808eb2b41c47a5bb4783fa103741b" ns2:_="">
    <xsd:import namespace="9dfb9529-c787-4dab-a577-1685260ec82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fb9529-c787-4dab-a577-1685260ec8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9dfb9529-c787-4dab-a577-1685260ec822" xsi:nil="true"/>
  </documentManagement>
</p:properties>
</file>

<file path=customXml/itemProps1.xml><?xml version="1.0" encoding="utf-8"?>
<ds:datastoreItem xmlns:ds="http://schemas.openxmlformats.org/officeDocument/2006/customXml" ds:itemID="{D8C1ED15-310D-44BE-B4B7-8B8FC345F9C9}">
  <ds:schemaRefs>
    <ds:schemaRef ds:uri="http://schemas.microsoft.com/sharepoint/v3/contenttype/forms"/>
  </ds:schemaRefs>
</ds:datastoreItem>
</file>

<file path=customXml/itemProps2.xml><?xml version="1.0" encoding="utf-8"?>
<ds:datastoreItem xmlns:ds="http://schemas.openxmlformats.org/officeDocument/2006/customXml" ds:itemID="{016C2914-8227-4D3F-96F3-2F5306FB3A0D}">
  <ds:schemaRefs>
    <ds:schemaRef ds:uri="9dfb9529-c787-4dab-a577-1685260ec8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2E783C7-90E0-4984-BAB3-FCCFDDF113B7}">
  <ds:schemaRefs>
    <ds:schemaRef ds:uri="http://purl.org/dc/dcmitype/"/>
    <ds:schemaRef ds:uri="http://schemas.microsoft.com/office/infopath/2007/PartnerControls"/>
    <ds:schemaRef ds:uri="http://purl.org/dc/elements/1.1/"/>
    <ds:schemaRef ds:uri="http://schemas.microsoft.com/office/2006/metadata/properties"/>
    <ds:schemaRef ds:uri="9dfb9529-c787-4dab-a577-1685260ec822"/>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1260</TotalTime>
  <Words>3204</Words>
  <Application>Microsoft Office PowerPoint</Application>
  <PresentationFormat>Widescreen</PresentationFormat>
  <Paragraphs>276</Paragraphs>
  <Slides>16</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Courier New</vt:lpstr>
      <vt:lpstr>Rockwell</vt:lpstr>
      <vt:lpstr>Segoe UI</vt:lpstr>
      <vt:lpstr>Symbol</vt:lpstr>
      <vt:lpstr>Times New Roman</vt:lpstr>
      <vt:lpstr>Office Theme</vt:lpstr>
      <vt:lpstr>PowerPoint Presentation</vt:lpstr>
      <vt:lpstr>PowerPoint Presentation</vt:lpstr>
      <vt:lpstr>Overview of the reforms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Kane, Polly</dc:creator>
  <cp:lastModifiedBy>Katie Griffiths</cp:lastModifiedBy>
  <cp:revision>2</cp:revision>
  <dcterms:modified xsi:type="dcterms:W3CDTF">2024-03-20T09:49:49Z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0x0101005276A645CCB2194DBD67B5E9E759E945</vt:lpwstr>
  </property>
  <property fmtid="{D5CDD505-2E9C-101B-9397-08002B2CF9AE}" pid="3" name="MediaServiceImageTags">
    <vt:lpwstr/>
  </property>
  <property fmtid="{D5CDD505-2E9C-101B-9397-08002B2CF9AE}" pid="4" name="Order">
    <vt:r8>41000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