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3" r:id="rId4"/>
    <p:sldMasterId id="2147483811" r:id="rId5"/>
    <p:sldMasterId id="2147483821" r:id="rId6"/>
    <p:sldMasterId id="2147483835" r:id="rId7"/>
    <p:sldMasterId id="2147483842" r:id="rId8"/>
  </p:sldMasterIdLst>
  <p:notesMasterIdLst>
    <p:notesMasterId r:id="rId48"/>
  </p:notesMasterIdLst>
  <p:handoutMasterIdLst>
    <p:handoutMasterId r:id="rId49"/>
  </p:handoutMasterIdLst>
  <p:sldIdLst>
    <p:sldId id="317" r:id="rId9"/>
    <p:sldId id="267" r:id="rId10"/>
    <p:sldId id="2456" r:id="rId11"/>
    <p:sldId id="2391" r:id="rId12"/>
    <p:sldId id="256" r:id="rId13"/>
    <p:sldId id="306" r:id="rId14"/>
    <p:sldId id="307" r:id="rId15"/>
    <p:sldId id="291" r:id="rId16"/>
    <p:sldId id="309" r:id="rId17"/>
    <p:sldId id="292" r:id="rId18"/>
    <p:sldId id="290" r:id="rId19"/>
    <p:sldId id="298" r:id="rId20"/>
    <p:sldId id="293" r:id="rId21"/>
    <p:sldId id="310" r:id="rId22"/>
    <p:sldId id="311" r:id="rId23"/>
    <p:sldId id="295" r:id="rId24"/>
    <p:sldId id="296" r:id="rId25"/>
    <p:sldId id="308" r:id="rId26"/>
    <p:sldId id="300" r:id="rId27"/>
    <p:sldId id="2477" r:id="rId28"/>
    <p:sldId id="2479" r:id="rId29"/>
    <p:sldId id="2480" r:id="rId30"/>
    <p:sldId id="2483" r:id="rId31"/>
    <p:sldId id="2485" r:id="rId32"/>
    <p:sldId id="2486" r:id="rId33"/>
    <p:sldId id="2482" r:id="rId34"/>
    <p:sldId id="2481" r:id="rId35"/>
    <p:sldId id="2461" r:id="rId36"/>
    <p:sldId id="327" r:id="rId37"/>
    <p:sldId id="2458" r:id="rId38"/>
    <p:sldId id="2478" r:id="rId39"/>
    <p:sldId id="272" r:id="rId40"/>
    <p:sldId id="2476" r:id="rId41"/>
    <p:sldId id="2473" r:id="rId42"/>
    <p:sldId id="2474" r:id="rId43"/>
    <p:sldId id="2463" r:id="rId44"/>
    <p:sldId id="2453" r:id="rId45"/>
    <p:sldId id="2471" r:id="rId46"/>
    <p:sldId id="2434" r:id="rId47"/>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ths, Katie" initials="GK" lastIdx="1" clrIdx="0">
    <p:extLst>
      <p:ext uri="{19B8F6BF-5375-455C-9EA6-DF929625EA0E}">
        <p15:presenceInfo xmlns:p15="http://schemas.microsoft.com/office/powerpoint/2012/main" userId="S-1-5-21-329068152-884357618-682003330-22278" providerId="AD"/>
      </p:ext>
    </p:extLst>
  </p:cmAuthor>
  <p:cmAuthor id="2" name="Birkin, Tracy" initials="BT" lastIdx="4" clrIdx="1">
    <p:extLst>
      <p:ext uri="{19B8F6BF-5375-455C-9EA6-DF929625EA0E}">
        <p15:presenceInfo xmlns:p15="http://schemas.microsoft.com/office/powerpoint/2012/main" userId="S::tracy.birkin@norfolk.gov.uk::1e9f4052-efeb-487f-a710-09cd8fd745f8" providerId="AD"/>
      </p:ext>
    </p:extLst>
  </p:cmAuthor>
  <p:cmAuthor id="3" name="Waters, Kelly" initials="WK" lastIdx="5" clrIdx="2">
    <p:extLst>
      <p:ext uri="{19B8F6BF-5375-455C-9EA6-DF929625EA0E}">
        <p15:presenceInfo xmlns:p15="http://schemas.microsoft.com/office/powerpoint/2012/main" userId="S::easky@norfolk.gov.uk::5de0eb46-d08d-4cd1-b77e-f56a0c5ad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14C"/>
    <a:srgbClr val="000066"/>
    <a:srgbClr val="A0CE67"/>
    <a:srgbClr val="97BF0D"/>
    <a:srgbClr val="98BF0E"/>
    <a:srgbClr val="56BECF"/>
    <a:srgbClr val="1E2A5A"/>
    <a:srgbClr val="457A1C"/>
    <a:srgbClr val="F26631"/>
    <a:srgbClr val="9B1E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DB2482-26F8-473F-AD23-6ADF5950D518}" v="74" dt="2024-05-03T08:20:08.664"/>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69565" autoAdjust="0"/>
  </p:normalViewPr>
  <p:slideViewPr>
    <p:cSldViewPr snapToGrid="0">
      <p:cViewPr varScale="1">
        <p:scale>
          <a:sx n="79" d="100"/>
          <a:sy n="79" d="100"/>
        </p:scale>
        <p:origin x="2022"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655"/>
    </p:cViewPr>
  </p:sorterViewPr>
  <p:notesViewPr>
    <p:cSldViewPr snapToGrid="0">
      <p:cViewPr varScale="1">
        <p:scale>
          <a:sx n="53" d="100"/>
          <a:sy n="53" d="100"/>
        </p:scale>
        <p:origin x="2438" y="1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221B30-E24B-4CBB-95DA-370C03AB6A86}"/>
              </a:ext>
            </a:extLst>
          </p:cNvPr>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6108201-9E6D-4691-BE01-562820D7874D}"/>
              </a:ext>
            </a:extLst>
          </p:cNvPr>
          <p:cNvSpPr>
            <a:spLocks noGrp="1"/>
          </p:cNvSpPr>
          <p:nvPr>
            <p:ph type="dt" sz="quarter" idx="1"/>
          </p:nvPr>
        </p:nvSpPr>
        <p:spPr>
          <a:xfrm>
            <a:off x="3776866" y="0"/>
            <a:ext cx="2890665" cy="498008"/>
          </a:xfrm>
          <a:prstGeom prst="rect">
            <a:avLst/>
          </a:prstGeom>
        </p:spPr>
        <p:txBody>
          <a:bodyPr vert="horz" lIns="91440" tIns="45720" rIns="91440" bIns="45720" rtlCol="0"/>
          <a:lstStyle>
            <a:lvl1pPr algn="r">
              <a:defRPr sz="1200"/>
            </a:lvl1pPr>
          </a:lstStyle>
          <a:p>
            <a:fld id="{19057D5A-F3FD-49DB-851B-B39DA37C1857}" type="datetimeFigureOut">
              <a:rPr lang="en-GB" smtClean="0"/>
              <a:t>03/05/2024</a:t>
            </a:fld>
            <a:endParaRPr lang="en-GB"/>
          </a:p>
        </p:txBody>
      </p:sp>
      <p:sp>
        <p:nvSpPr>
          <p:cNvPr id="4" name="Footer Placeholder 3">
            <a:extLst>
              <a:ext uri="{FF2B5EF4-FFF2-40B4-BE49-F238E27FC236}">
                <a16:creationId xmlns:a16="http://schemas.microsoft.com/office/drawing/2014/main" id="{C127FBC1-6610-4EC7-96EA-28775E242047}"/>
              </a:ext>
            </a:extLst>
          </p:cNvPr>
          <p:cNvSpPr>
            <a:spLocks noGrp="1"/>
          </p:cNvSpPr>
          <p:nvPr>
            <p:ph type="ftr" sz="quarter" idx="2"/>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94F5BAC-0395-4B49-83D5-F189A5FB99E6}"/>
              </a:ext>
            </a:extLst>
          </p:cNvPr>
          <p:cNvSpPr>
            <a:spLocks noGrp="1"/>
          </p:cNvSpPr>
          <p:nvPr>
            <p:ph type="sldNum" sz="quarter" idx="3"/>
          </p:nvPr>
        </p:nvSpPr>
        <p:spPr>
          <a:xfrm>
            <a:off x="3776866" y="9428630"/>
            <a:ext cx="2890665" cy="498008"/>
          </a:xfrm>
          <a:prstGeom prst="rect">
            <a:avLst/>
          </a:prstGeom>
        </p:spPr>
        <p:txBody>
          <a:bodyPr vert="horz" lIns="91440" tIns="45720" rIns="91440" bIns="45720" rtlCol="0" anchor="b"/>
          <a:lstStyle>
            <a:lvl1pPr algn="r">
              <a:defRPr sz="1200"/>
            </a:lvl1pPr>
          </a:lstStyle>
          <a:p>
            <a:fld id="{32936799-E07E-4A8E-A47F-1597A8CA4CAB}" type="slidenum">
              <a:rPr lang="en-GB" smtClean="0"/>
              <a:t>‹#›</a:t>
            </a:fld>
            <a:endParaRPr lang="en-GB"/>
          </a:p>
        </p:txBody>
      </p:sp>
    </p:spTree>
    <p:extLst>
      <p:ext uri="{BB962C8B-B14F-4D97-AF65-F5344CB8AC3E}">
        <p14:creationId xmlns:p14="http://schemas.microsoft.com/office/powerpoint/2010/main" val="412647559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6866" y="0"/>
            <a:ext cx="2890665" cy="498008"/>
          </a:xfrm>
          <a:prstGeom prst="rect">
            <a:avLst/>
          </a:prstGeom>
        </p:spPr>
        <p:txBody>
          <a:bodyPr vert="horz" lIns="91440" tIns="45720" rIns="91440" bIns="45720" rtlCol="0"/>
          <a:lstStyle>
            <a:lvl1pPr algn="r">
              <a:defRPr sz="1200"/>
            </a:lvl1pPr>
          </a:lstStyle>
          <a:p>
            <a:fld id="{84331C91-0512-4943-AD63-0B84BA901A82}" type="datetimeFigureOut">
              <a:rPr lang="en-GB" smtClean="0"/>
              <a:t>03/05/2024</a:t>
            </a:fld>
            <a:endParaRPr lang="en-GB"/>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598" y="4777365"/>
            <a:ext cx="5335893" cy="390904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428630"/>
            <a:ext cx="2890665" cy="498008"/>
          </a:xfrm>
          <a:prstGeom prst="rect">
            <a:avLst/>
          </a:prstGeom>
        </p:spPr>
        <p:txBody>
          <a:bodyPr vert="horz" lIns="91440" tIns="45720" rIns="91440" bIns="45720" rtlCol="0" anchor="b"/>
          <a:lstStyle>
            <a:lvl1pPr algn="r">
              <a:defRPr sz="1200"/>
            </a:lvl1pPr>
          </a:lstStyle>
          <a:p>
            <a:fld id="{8610194C-BCE9-47EE-A1FC-A411D134C74E}" type="slidenum">
              <a:rPr lang="en-GB" smtClean="0"/>
              <a:t>‹#›</a:t>
            </a:fld>
            <a:endParaRPr lang="en-GB"/>
          </a:p>
        </p:txBody>
      </p:sp>
    </p:spTree>
    <p:extLst>
      <p:ext uri="{BB962C8B-B14F-4D97-AF65-F5344CB8AC3E}">
        <p14:creationId xmlns:p14="http://schemas.microsoft.com/office/powerpoint/2010/main" val="316736038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v.uk/government/publications/securing-good-attendance-and-tackling-persistent-absence/securing-good-attendance-and-tackling-persistent-abs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ov.uk/government/publications/securing-good-attendance-and-tackling-persistent-absence/securing-good-attendance-and-tackling-persistent-absen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willowsacademy.org.uk/wp-content/uploads/sites/135/sites/261/2023/06/Examples-of-communication.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bi.team/increasing-attendance-with-parent-messages-supportive-how-to-guide-for-school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ov.uk/government/publications/working-together-to-improve-school-attendanc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ov.uk/guidance/access-your-school-attendance-data"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gov.uk/school-attendance-absence" TargetMode="External"/><Relationship Id="rId5" Type="http://schemas.openxmlformats.org/officeDocument/2006/relationships/hyperlink" Target="https://educationhub.blog.gov.uk/2022/09/02/back-to-school-week-everything-you-need-to-know-about-school-attendance/" TargetMode="External"/><Relationship Id="rId4" Type="http://schemas.openxmlformats.org/officeDocument/2006/relationships/hyperlink" Target="https://www.nhs.uk/live-well/is-my-child-too-ill-for-schoo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ur02.safelinks.protection.outlook.com/?url=https%3A%2F%2F67aa.educdn.net%2Fe%2Ffmkwn%2Fgw8j2Z%3F__%24u__%26nk%3DNjVhNTNjZDE4OWFkYzkzNzkwY2IwNDU0LGthdGllLmdyaWZmaXRoc0Bub3Jmb2xrLmdvdi51azo6OjZndndyMmlpenhjbjZ2dTY.&amp;data=05%7C02%7Ckatie.griffiths%40norfolk.gov.uk%7C728da5a064194068627d08dc15d3c0ad%7C1419177e57e04f0faff0fd61b549d10e%7C0%7C0%7C638409247361056197%7CUnknown%7CTWFpbGZsb3d8eyJWIjoiMC4wLjAwMDAiLCJQIjoiV2luMzIiLCJBTiI6Ik1haWwiLCJXVCI6Mn0%3D%7C41000%7C%7C%7C&amp;sdata=LkZoXYmEps6ZTioGMqWzld%2B9gswCb%2BVkizlzemzw9x0%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ur02.safelinks.protection.outlook.com/?url=https%3A%2F%2F67aa.educdn.net%2Fe%2Ffmkwn%2Fo8V_VC%3F__%24u__%26nk%3DNjVhNTNjZDE4OWFkYzkzNzkwY2IwNDU0LGthdGllLmdyaWZmaXRoc0Bub3Jmb2xrLmdvdi51azo6OjZndndyMmlpenhjbjZ2dTY.&amp;data=05%7C02%7Ckatie.griffiths%40norfolk.gov.uk%7C728da5a064194068627d08dc15d3c0ad%7C1419177e57e04f0faff0fd61b549d10e%7C0%7C0%7C638409247361212417%7CUnknown%7CTWFpbGZsb3d8eyJWIjoiMC4wLjAwMDAiLCJQIjoiV2luMzIiLCJBTiI6Ik1haWwiLCJXVCI6Mn0%3D%7C41000%7C%7C%7C&amp;sdata=3T7TpjA%2BXHrkVNcRwmEtBg54UgydPeYTdf%2Bp5GZ%2B1MA%3D&amp;reserved=0" TargetMode="External"/><Relationship Id="rId5" Type="http://schemas.openxmlformats.org/officeDocument/2006/relationships/hyperlink" Target="https://eur02.safelinks.protection.outlook.com/?url=https%3A%2F%2F67aa.educdn.net%2Fe%2Ffmkwn%2Fe4M0wI%3F__%24u__%26nk%3DNjVhNTNjZDE4OWFkYzkzNzkwY2IwNDU0LGthdGllLmdyaWZmaXRoc0Bub3Jmb2xrLmdvdi51azo6OjZndndyMmlpenhjbjZ2dTY.&amp;data=05%7C02%7Ckatie.griffiths%40norfolk.gov.uk%7C728da5a064194068627d08dc15d3c0ad%7C1419177e57e04f0faff0fd61b549d10e%7C0%7C0%7C638409247361212417%7CUnknown%7CTWFpbGZsb3d8eyJWIjoiMC4wLjAwMDAiLCJQIjoiV2luMzIiLCJBTiI6Ik1haWwiLCJXVCI6Mn0%3D%7C41000%7C%7C%7C&amp;sdata=WMhwX8igLO6FPM4J0VbcOkZXVuz9iEhyXmW%2FDDNCeH8%3D&amp;reserved=0" TargetMode="External"/><Relationship Id="rId4" Type="http://schemas.openxmlformats.org/officeDocument/2006/relationships/hyperlink" Target="https://eur02.safelinks.protection.outlook.com/?url=https%3A%2F%2F67aa.educdn.net%2Fe%2Ffmkwn%2FHou_Ue%3F__%24u__%26nk%3DNjVhNTNjZDE4OWFkYzkzNzkwY2IwNDU0LGthdGllLmdyaWZmaXRoc0Bub3Jmb2xrLmdvdi51azo6OjZndndyMmlpenhjbjZ2dTY.&amp;data=05%7C02%7Ckatie.griffiths%40norfolk.gov.uk%7C728da5a064194068627d08dc15d3c0ad%7C1419177e57e04f0faff0fd61b549d10e%7C0%7C0%7C638409247361056197%7CUnknown%7CTWFpbGZsb3d8eyJWIjoiMC4wLjAwMDAiLCJQIjoiV2luMzIiLCJBTiI6Ik1haWwiLCJXVCI6Mn0%3D%7C41000%7C%7C%7C&amp;sdata=ZmlLDEN79iaLZ09hmhBgkjk5OBBlEt%2BzXiE%2FLjgFhMk%3D&amp;reserved=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9DA1345-2FBA-4E08-9780-23C22F2708CD}" type="slidenum">
              <a:rPr lang="en-GB" altLang="en-US" smtClean="0"/>
              <a:pPr>
                <a:defRPr/>
              </a:pPr>
              <a:t>1</a:t>
            </a:fld>
            <a:endParaRPr lang="en-GB" altLang="en-US" dirty="0"/>
          </a:p>
        </p:txBody>
      </p:sp>
    </p:spTree>
    <p:extLst>
      <p:ext uri="{BB962C8B-B14F-4D97-AF65-F5344CB8AC3E}">
        <p14:creationId xmlns:p14="http://schemas.microsoft.com/office/powerpoint/2010/main" val="3390266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Explain we will look at chapters 2, 6, 7 &amp; 8 in more detail bit here is an overview of the other changes.  In Chapter 4 emphasis on the role of local authorities to encourage shared ownership of attendance improvement and effective multi-agency work (paragraph 102).</a:t>
            </a:r>
          </a:p>
          <a:p>
            <a:endParaRPr lang="en-GB"/>
          </a:p>
          <a:p>
            <a:r>
              <a:rPr lang="en-GB"/>
              <a:t>Missing any school can negatively impact a child’s progress and learning, but when children are regularly not in school it can have a major impact on levels of family stress, particularly for families already facing significant adversity. That is why when thinking about attendance the message that every school day counts is crucial. </a:t>
            </a:r>
          </a:p>
          <a:p>
            <a:endParaRPr lang="en-US"/>
          </a:p>
        </p:txBody>
      </p:sp>
    </p:spTree>
    <p:extLst>
      <p:ext uri="{BB962C8B-B14F-4D97-AF65-F5344CB8AC3E}">
        <p14:creationId xmlns:p14="http://schemas.microsoft.com/office/powerpoint/2010/main" val="297938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Explain we know the changes are extensive and we won’t have the answers to all your questions today. Reassure we have time to implement the required changes. Want to hear from them about how they would like to received additional information.</a:t>
            </a:r>
          </a:p>
        </p:txBody>
      </p:sp>
    </p:spTree>
    <p:extLst>
      <p:ext uri="{BB962C8B-B14F-4D97-AF65-F5344CB8AC3E}">
        <p14:creationId xmlns:p14="http://schemas.microsoft.com/office/powerpoint/2010/main" val="94671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i="0" u="none" strike="noStrike" kern="1200" baseline="0">
                <a:solidFill>
                  <a:schemeClr val="tx1"/>
                </a:solidFill>
                <a:latin typeface="Times New Roman" charset="0"/>
                <a:ea typeface="+mn-ea"/>
                <a:cs typeface="+mn-cs"/>
              </a:rPr>
              <a:t>Explain </a:t>
            </a:r>
            <a:r>
              <a:rPr lang="en-GB"/>
              <a:t>we will provide details on how the new National Framework will work in practice in Norfolk and will consult you on the development of a revised local code of conduct.</a:t>
            </a:r>
            <a:endParaRPr lang="en-GB" sz="1200" b="0" i="0" u="none" strike="noStrike" kern="1200" baseline="0">
              <a:solidFill>
                <a:schemeClr val="tx1"/>
              </a:solidFill>
              <a:latin typeface="Times New Roman" charset="0"/>
              <a:ea typeface="+mn-ea"/>
              <a:cs typeface="+mn-cs"/>
            </a:endParaRPr>
          </a:p>
          <a:p>
            <a:endParaRPr lang="en-GB"/>
          </a:p>
        </p:txBody>
      </p:sp>
    </p:spTree>
    <p:extLst>
      <p:ext uri="{BB962C8B-B14F-4D97-AF65-F5344CB8AC3E}">
        <p14:creationId xmlns:p14="http://schemas.microsoft.com/office/powerpoint/2010/main" val="1210591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Improving attendance is everyone’s business; a holistic approach is required by all staff in schools, trusts or Governing Boards and the Local Authority including all our partners. The guidance highlights this shift in approach away from an over-reliance on legal interventions but it does not mean that we should not use all of the powers available where relevant and proportionate. The guidance highlights the role of the LA as facilitators of wider support and as strategic leaders to remove barriers in the longer term. It s</a:t>
            </a:r>
            <a:r>
              <a:rPr lang="en-GB" sz="1200" b="0" i="0">
                <a:effectLst/>
              </a:rPr>
              <a:t>tandardises the minimum support offer provided by local authorities, but does not require a specific resource level or model of service provision.</a:t>
            </a:r>
          </a:p>
          <a:p>
            <a:pPr>
              <a:lnSpc>
                <a:spcPct val="90000"/>
              </a:lnSpc>
            </a:pPr>
            <a:r>
              <a:rPr lang="en-GB" sz="1200" b="0" i="0">
                <a:effectLst/>
              </a:rPr>
              <a:t>Expectations on LA’s Focus on:</a:t>
            </a: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Tracking local data to devise a strategic approach</a:t>
            </a: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School Attendance Support Team with a number of functions</a:t>
            </a:r>
          </a:p>
          <a:p>
            <a:pPr marL="342900" lvl="0" indent="-342900">
              <a:lnSpc>
                <a:spcPct val="107000"/>
              </a:lnSpc>
              <a:spcAft>
                <a:spcPts val="800"/>
              </a:spcAft>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Monitor and improve the attendance of children with a Social Worker</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As mentioned previously the requirements outline in the guidance are being legislated for within the schools Bill - school attendance is the responsibility of all frontline services not just the Attendance Team. Attendance is everyone’s business and we need to weave it in as a focus across all frontline services – Attendance is Everyone’s responsibility.</a:t>
            </a:r>
          </a:p>
          <a:p>
            <a:endParaRPr lang="en-GB" sz="1200"/>
          </a:p>
          <a:p>
            <a:r>
              <a:rPr lang="en-GB" sz="1200"/>
              <a:t>The guidance focuses on</a:t>
            </a: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Prevention – promoting good attendance, ensuring clear and consistent massages from all parties</a:t>
            </a: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Early Intervention through use of data, ensuring that our data informs our practice and allows use to act early</a:t>
            </a: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Relationship-based practice</a:t>
            </a:r>
          </a:p>
          <a:p>
            <a:pPr marL="342900" lvl="0" indent="-342900">
              <a:lnSpc>
                <a:spcPct val="107000"/>
              </a:lnSpc>
              <a:spcAft>
                <a:spcPts val="800"/>
              </a:spcAft>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Targeting support for severe and Persistently Absent through working collectively. </a:t>
            </a:r>
          </a:p>
          <a:p>
            <a:endParaRPr lang="en-GB"/>
          </a:p>
        </p:txBody>
      </p:sp>
    </p:spTree>
    <p:extLst>
      <p:ext uri="{BB962C8B-B14F-4D97-AF65-F5344CB8AC3E}">
        <p14:creationId xmlns:p14="http://schemas.microsoft.com/office/powerpoint/2010/main" val="315552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1814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6044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Reforms are intended to improve consistency and accuracy of attendance recording. </a:t>
            </a:r>
          </a:p>
          <a:p>
            <a:endParaRPr lang="en-GB"/>
          </a:p>
        </p:txBody>
      </p:sp>
    </p:spTree>
    <p:extLst>
      <p:ext uri="{BB962C8B-B14F-4D97-AF65-F5344CB8AC3E}">
        <p14:creationId xmlns:p14="http://schemas.microsoft.com/office/powerpoint/2010/main" val="3668218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hlinkClick r:id="rId3"/>
              </a:rPr>
              <a:t>Securing good attendance and tackling persistent absence - GOV.UK (www.gov.uk)</a:t>
            </a:r>
            <a:r>
              <a:rPr lang="en-GB" sz="1200"/>
              <a:t> was published earlier this year. </a:t>
            </a:r>
          </a:p>
          <a:p>
            <a:r>
              <a:rPr lang="en-GB" sz="1200"/>
              <a:t>To complete this review Ofsted undertook a variety of research tasks from speaking to children and young people to include the voice of the child, looking at inspection outcomes, held focus groups. Many things they have reported fit with what has been published in the new guidance. Emphasising again that Schools that tackle persistent absence successfully tend to have all the basics in place to promote good attendance generally. That they are then really analytical about what is stopping individuals from attending. Understanding the barriers and having robust escalation procedures in place and initiated before it becomes a more severe problem. Getting the basics right! </a:t>
            </a:r>
          </a:p>
          <a:p>
            <a:endParaRPr lang="en-GB" sz="1200"/>
          </a:p>
          <a:p>
            <a:r>
              <a:rPr lang="en-GB" sz="1200"/>
              <a:t>Both the new guidance and the Ofsted thematic review highlight the need to consider our language when communicating with families ensuring that we are Quantifying attendance/absence in days, talking about lessons and learning lost rather than % and the impact there absence is having on achievement. Attendance data can so easily be misunderstood by parents and professionals – while 90% may be good as a mark in a test, in attendance terms it means one day a fortnight being missed</a:t>
            </a:r>
          </a:p>
          <a:p>
            <a:endParaRPr lang="en-GB" sz="1200"/>
          </a:p>
          <a:p>
            <a:r>
              <a:rPr lang="en-GB" sz="1200"/>
              <a:t>Its about building positive and honest working relationships, ensuring there are clear messages about attendance being consistent and clear about expectations for all children. That sentence on the slide ‘sometimes its about making sure parents understand it’s the child's right to attend, not their right to keep their child at home’</a:t>
            </a:r>
          </a:p>
          <a:p>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We need to ensure that schools, professionals and parents don’t underestimate the value of raising expectations for all children and that celebrating good attendance, or celebrating improvements and achievements can be altered to fit any cohort. </a:t>
            </a:r>
          </a:p>
          <a:p>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 think we see it and hear it from all colleagues whether in school or not,  that fatigue can build when working with the same families time after time but it is about tenacity making sure that parents know we are not going to let it drop. And linking back to one of  the quotes above </a:t>
            </a:r>
            <a:r>
              <a:rPr kumimoji="0" lang="en-GB" sz="1200" b="0" i="0" u="none" strike="noStrike" cap="none" normalizeH="0" baseline="0">
                <a:ln>
                  <a:noFill/>
                </a:ln>
                <a:solidFill>
                  <a:schemeClr val="tx1"/>
                </a:solidFill>
                <a:effectLst/>
                <a:latin typeface="Arial Unicode MS" pitchFamily="34" charset="-128"/>
              </a:rPr>
              <a:t>‘Hard to reach’ families become reconceptualised as ‘too easy to ignore’, and therefore the ones who need the most attention.’ and we need to avoid this we need to support schools and colleagues to keep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cap="none" normalizeH="0" baseline="0">
              <a:ln>
                <a:noFill/>
              </a:ln>
              <a:solidFill>
                <a:schemeClr val="tx1"/>
              </a:solidFill>
              <a:effectLst/>
              <a:latin typeface="Arial Unicode MS"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chemeClr val="tx1"/>
                </a:solidFill>
                <a:effectLst/>
                <a:latin typeface="Arial Unicode MS" pitchFamily="34" charset="-128"/>
              </a:rPr>
              <a:t>And I really like Ofsted’s statement ‘listen, understand, empathise and support – but do not tolerate’ </a:t>
            </a:r>
          </a:p>
          <a:p>
            <a:endParaRPr lang="en-GB"/>
          </a:p>
        </p:txBody>
      </p:sp>
    </p:spTree>
    <p:extLst>
      <p:ext uri="{BB962C8B-B14F-4D97-AF65-F5344CB8AC3E}">
        <p14:creationId xmlns:p14="http://schemas.microsoft.com/office/powerpoint/2010/main" val="552209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hlinkClick r:id="rId3"/>
              </a:rPr>
              <a:t>Securing good attendance and tackling persistent absence - GOV.UK (www.gov.uk)</a:t>
            </a:r>
            <a:r>
              <a:rPr lang="en-GB" sz="1200" dirty="0"/>
              <a:t> was published earlier this year. </a:t>
            </a:r>
          </a:p>
          <a:p>
            <a:r>
              <a:rPr lang="en-GB" sz="1200" dirty="0"/>
              <a:t>To complete this review Ofsted undertook a variety of research tasks from speaking to children and young people to include the voice of the child, looking at inspection outcomes, held focus groups. Many things they have reported fit with what has been published in the new guidance. Emphasising again that Schools that tackle persistent absence successfully tend to have all the basics in place to promote good attendance generally. That they are then really analytical about what is stopping individuals from attending. Understanding the barriers and having robust escalation procedures in place and initiated before it becomes a more severe problem. Getting the basics right! </a:t>
            </a:r>
          </a:p>
          <a:p>
            <a:endParaRPr lang="en-GB" sz="1200" dirty="0"/>
          </a:p>
          <a:p>
            <a:r>
              <a:rPr lang="en-GB" sz="1200" dirty="0"/>
              <a:t>Both the new guidance and the Ofsted thematic review highlight the need to consider our language when communicating with families ensuring that we are Quantifying attendance/absence in days, talking about lessons and learning lost rather than % and the impact there absence is having on achievement. Attendance data can so easily be misunderstood by parents and professionals – while 90% may be good as a mark in a test, in attendance terms it means one day a fortnight being missed</a:t>
            </a:r>
          </a:p>
          <a:p>
            <a:endParaRPr lang="en-GB" sz="1200" dirty="0"/>
          </a:p>
          <a:p>
            <a:r>
              <a:rPr lang="en-GB" sz="1200" dirty="0"/>
              <a:t>Its about building positive and honest working relationships, ensuring there are clear messages about attendance being consistent and clear about expectations for all children. That sentence on the slide ‘sometimes its about making sure parents understand it’s the child's right to attend, not their right to keep their child at home’</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need to ensure that schools, professionals and parents don’t underestimate the value of raising expectations for all children and that celebrating good attendance, or celebrating improvements and achievements can be altered to fit any cohort. </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 think we see it and hear it from all colleagues whether in school or not,  that fatigue can build when working with the same families time after time but it is about tenacity making sure that parents know we are not going to let it drop. And linking back to one of  the quotes above </a:t>
            </a:r>
            <a:r>
              <a:rPr kumimoji="0" lang="en-GB" sz="1200" b="0" i="0" u="none" strike="noStrike" cap="none" normalizeH="0" baseline="0" dirty="0">
                <a:ln>
                  <a:noFill/>
                </a:ln>
                <a:solidFill>
                  <a:schemeClr val="tx1"/>
                </a:solidFill>
                <a:effectLst/>
                <a:latin typeface="Arial Unicode MS" pitchFamily="34" charset="-128"/>
              </a:rPr>
              <a:t>‘Hard to reach’ families become reconceptualised as ‘too easy to ignore’, and therefore the ones who need the most attention.’ and we need to avoid this we need to support schools and colleagues to keep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cap="none" normalizeH="0" baseline="0" dirty="0">
              <a:ln>
                <a:noFill/>
              </a:ln>
              <a:solidFill>
                <a:schemeClr val="tx1"/>
              </a:solidFill>
              <a:effectLst/>
              <a:latin typeface="Arial Unicode MS"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dirty="0">
                <a:ln>
                  <a:noFill/>
                </a:ln>
                <a:solidFill>
                  <a:schemeClr val="tx1"/>
                </a:solidFill>
                <a:effectLst/>
                <a:latin typeface="Arial Unicode MS" pitchFamily="34" charset="-128"/>
              </a:rPr>
              <a:t>And I really like Ofsted’s statement ‘listen, understand, empathise and support – but do not tolerate’ </a:t>
            </a:r>
          </a:p>
          <a:p>
            <a:endParaRPr lang="en-GB" dirty="0"/>
          </a:p>
        </p:txBody>
      </p:sp>
    </p:spTree>
    <p:extLst>
      <p:ext uri="{BB962C8B-B14F-4D97-AF65-F5344CB8AC3E}">
        <p14:creationId xmlns:p14="http://schemas.microsoft.com/office/powerpoint/2010/main" val="51809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 appreciate there is a lot to think about, but we have time. We know that the strategic approach taken in the last two years places schools and the LA in a strong position to respond to the changes to the national framework</a:t>
            </a:r>
          </a:p>
        </p:txBody>
      </p:sp>
    </p:spTree>
    <p:extLst>
      <p:ext uri="{BB962C8B-B14F-4D97-AF65-F5344CB8AC3E}">
        <p14:creationId xmlns:p14="http://schemas.microsoft.com/office/powerpoint/2010/main" val="93992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a:t>
            </a:fld>
            <a:endParaRPr lang="en-GB"/>
          </a:p>
        </p:txBody>
      </p:sp>
    </p:spTree>
    <p:extLst>
      <p:ext uri="{BB962C8B-B14F-4D97-AF65-F5344CB8AC3E}">
        <p14:creationId xmlns:p14="http://schemas.microsoft.com/office/powerpoint/2010/main" val="302623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DfE have created a toolkit for schools to use and its located where you find the WTISA guidance. The toolkit provides examples to help schools communicate with parents and carers about school attendance. We know that schools are dedicated to supporting strong attendance for children and young people so that they receive an excellent education, and we would all agree that the benefits of being school are numerous. However, the pandemic disrupted attendance habits, and we are together facing more challenges than ever in supporting children to be in school. Different factors are now influencing decision making for some parents, carers and pupils around whether a child or young person attends school. </a:t>
            </a:r>
          </a:p>
          <a:p>
            <a:endParaRPr lang="en-GB" dirty="0"/>
          </a:p>
          <a:p>
            <a:r>
              <a:rPr lang="en-GB" dirty="0"/>
              <a:t>As part of the commitment from the DfE to support schools with reducing absence in schools and recognising that schools can not meet this challenge alone they commissioned research to understand changes in parent and carer attitudes to attendance since the pandemic.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20</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44954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21</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313749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0B0C0C"/>
                </a:solidFill>
                <a:effectLst/>
                <a:latin typeface="GDS Transport"/>
              </a:rPr>
              <a:t>The research showed that the participating parents:</a:t>
            </a:r>
          </a:p>
          <a:p>
            <a:pPr algn="l">
              <a:buFont typeface="Arial" panose="020B0604020202020204" pitchFamily="34" charset="0"/>
              <a:buChar char="•"/>
            </a:pPr>
            <a:r>
              <a:rPr lang="en-GB" sz="1200" b="0" i="0" dirty="0">
                <a:solidFill>
                  <a:srgbClr val="0B0C0C"/>
                </a:solidFill>
                <a:effectLst/>
                <a:latin typeface="GDS Transport"/>
              </a:rPr>
              <a:t>did not see themselves as the type of parents who let their children miss school for unacceptable or frivolous reasons</a:t>
            </a:r>
          </a:p>
          <a:p>
            <a:pPr algn="l">
              <a:buFont typeface="Arial" panose="020B0604020202020204" pitchFamily="34" charset="0"/>
              <a:buChar char="•"/>
            </a:pPr>
            <a:r>
              <a:rPr lang="en-GB" sz="1200" b="0" i="0" dirty="0">
                <a:solidFill>
                  <a:srgbClr val="0B0C0C"/>
                </a:solidFill>
                <a:effectLst/>
                <a:latin typeface="GDS Transport"/>
              </a:rPr>
              <a:t>felt that the values and information they use to make judgements about attendance have changed post pandemic</a:t>
            </a:r>
          </a:p>
          <a:p>
            <a:endParaRPr lang="en-GB" b="0" i="0" dirty="0">
              <a:solidFill>
                <a:srgbClr val="0B0C0C"/>
              </a:solidFill>
              <a:effectLst/>
              <a:latin typeface="GDS Transport"/>
            </a:endParaRPr>
          </a:p>
          <a:p>
            <a:r>
              <a:rPr lang="en-GB" b="0" i="0" dirty="0">
                <a:solidFill>
                  <a:srgbClr val="0B0C0C"/>
                </a:solidFill>
                <a:effectLst/>
                <a:latin typeface="GDS Transport"/>
              </a:rPr>
              <a:t>This means that your attendance messages may need to evolve. Consider how you can adapt your messages to reflect these changes.</a:t>
            </a:r>
          </a:p>
          <a:p>
            <a:endParaRPr lang="en-GB" b="0" i="0" dirty="0">
              <a:solidFill>
                <a:srgbClr val="0B0C0C"/>
              </a:solidFill>
              <a:effectLst/>
              <a:latin typeface="GDS Transport"/>
            </a:endParaRPr>
          </a:p>
          <a:p>
            <a:pPr algn="l"/>
            <a:r>
              <a:rPr lang="en-GB" sz="1200" b="1" i="0" dirty="0">
                <a:solidFill>
                  <a:srgbClr val="0B0C0C"/>
                </a:solidFill>
                <a:effectLst/>
                <a:latin typeface="GDS Transport"/>
              </a:rPr>
              <a:t>Perceived ability to catch up on missed education</a:t>
            </a:r>
          </a:p>
          <a:p>
            <a:pPr algn="l"/>
            <a:r>
              <a:rPr lang="en-GB" sz="1200" b="0" i="0" dirty="0">
                <a:solidFill>
                  <a:srgbClr val="0B0C0C"/>
                </a:solidFill>
                <a:effectLst/>
                <a:latin typeface="GDS Transport"/>
              </a:rPr>
              <a:t>Parents report that they think their children are able to catch up on missed education effectively. This means they may consider small periods of absence from school manageable, without realising the possible wider negative impact.</a:t>
            </a:r>
          </a:p>
          <a:p>
            <a:pPr algn="l"/>
            <a:endParaRPr lang="en-GB" sz="1200" dirty="0">
              <a:solidFill>
                <a:schemeClr val="tx1"/>
              </a:solidFill>
            </a:endParaRPr>
          </a:p>
          <a:p>
            <a:pPr algn="l"/>
            <a:r>
              <a:rPr lang="en-GB" sz="1200" b="1" i="0" dirty="0">
                <a:solidFill>
                  <a:srgbClr val="0B0C0C"/>
                </a:solidFill>
                <a:effectLst/>
                <a:latin typeface="GDS Transport"/>
              </a:rPr>
              <a:t>Increased illness</a:t>
            </a:r>
          </a:p>
          <a:p>
            <a:pPr algn="l"/>
            <a:r>
              <a:rPr lang="en-GB" sz="1200" b="0" i="0" dirty="0">
                <a:solidFill>
                  <a:srgbClr val="0B0C0C"/>
                </a:solidFill>
                <a:effectLst/>
                <a:latin typeface="GDS Transport"/>
              </a:rPr>
              <a:t>Parents report that they worry that illness levels are higher. Parents also say that the pandemic has made them more wary about spreading illnesses. They are less likely to send their child to school when they are ill. It now feels less socially acceptable to do so.</a:t>
            </a:r>
          </a:p>
          <a:p>
            <a:pPr algn="l"/>
            <a:r>
              <a:rPr lang="en-GB" sz="1200" b="0" i="0" dirty="0">
                <a:solidFill>
                  <a:srgbClr val="0B0C0C"/>
                </a:solidFill>
                <a:effectLst/>
                <a:latin typeface="GDS Transport"/>
              </a:rPr>
              <a:t>Some parents feel confident that they know when their child is well enough to be in school. Others feel less confident since the pandemic.</a:t>
            </a:r>
          </a:p>
          <a:p>
            <a:pPr algn="l"/>
            <a:r>
              <a:rPr lang="en-GB" sz="1200" b="0" i="0" dirty="0">
                <a:solidFill>
                  <a:srgbClr val="0B0C0C"/>
                </a:solidFill>
                <a:effectLst/>
                <a:latin typeface="GDS Transport"/>
              </a:rPr>
              <a:t>Parents feel that schools have become more cautious about keeping a child in school. They perceive that a school is more likely to send a child home if they fall ill.</a:t>
            </a:r>
          </a:p>
          <a:p>
            <a:pPr algn="l"/>
            <a:endParaRPr lang="en-GB" sz="1200" dirty="0">
              <a:solidFill>
                <a:schemeClr val="tx1"/>
              </a:solidFill>
            </a:endParaRPr>
          </a:p>
          <a:p>
            <a:pPr algn="l"/>
            <a:r>
              <a:rPr lang="en-GB" sz="1200" b="1" i="0" dirty="0">
                <a:solidFill>
                  <a:srgbClr val="0B0C0C"/>
                </a:solidFill>
                <a:effectLst/>
                <a:latin typeface="GDS Transport"/>
              </a:rPr>
              <a:t>A more holistic view of children’s wellbeing</a:t>
            </a:r>
          </a:p>
          <a:p>
            <a:pPr algn="l"/>
            <a:r>
              <a:rPr lang="en-GB" sz="1200" b="0" i="0" dirty="0">
                <a:solidFill>
                  <a:srgbClr val="0B0C0C"/>
                </a:solidFill>
                <a:effectLst/>
                <a:latin typeface="GDS Transport"/>
              </a:rPr>
              <a:t>Since the pandemic, parents are placing greater emphasis on their child’s mental wellbeing. They have a greater awareness about the need to support children with these issues.</a:t>
            </a:r>
          </a:p>
          <a:p>
            <a:pPr algn="l"/>
            <a:r>
              <a:rPr lang="en-GB" sz="1200" b="0" i="0" dirty="0">
                <a:solidFill>
                  <a:srgbClr val="0B0C0C"/>
                </a:solidFill>
                <a:effectLst/>
                <a:latin typeface="GDS Transport"/>
              </a:rPr>
              <a:t>Some parents felt their children are still catching up on important life experiences they missed during the pandemic. For some parents, the pandemic helped to demonstrate the importance of achieving a balance between school and home life. It encouraged them to think about the importance of enriching activities such as time with family more than they might have done previously.</a:t>
            </a:r>
          </a:p>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22</a:t>
            </a:fld>
            <a:endParaRPr lang="en-GB"/>
          </a:p>
        </p:txBody>
      </p:sp>
    </p:spTree>
    <p:extLst>
      <p:ext uri="{BB962C8B-B14F-4D97-AF65-F5344CB8AC3E}">
        <p14:creationId xmlns:p14="http://schemas.microsoft.com/office/powerpoint/2010/main" val="132704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B0C0C"/>
                </a:solidFill>
                <a:effectLst/>
                <a:latin typeface="GDS Transport"/>
              </a:rPr>
              <a:t>Letters and Emails</a:t>
            </a:r>
          </a:p>
          <a:p>
            <a:pPr algn="l"/>
            <a:r>
              <a:rPr lang="en-GB" b="0" i="0" dirty="0">
                <a:solidFill>
                  <a:srgbClr val="0B0C0C"/>
                </a:solidFill>
                <a:effectLst/>
                <a:latin typeface="GDS Transport"/>
              </a:rPr>
              <a:t>You will already regularly use this format to communicate messages to parents and carers. For example, to communicate important school dates. Good letters can play an important part in influencing parents and carers.</a:t>
            </a:r>
          </a:p>
          <a:p>
            <a:pPr algn="l"/>
            <a:r>
              <a:rPr lang="en-GB" b="0" i="0" dirty="0">
                <a:solidFill>
                  <a:srgbClr val="0B0C0C"/>
                </a:solidFill>
                <a:effectLst/>
                <a:latin typeface="GDS Transport"/>
              </a:rPr>
              <a:t>Thinks’ research suggests that email is the most convenient and accessible means of communicating less urgent messages, for example more general messages about attendance. Families prefer letters for more serious or important information.</a:t>
            </a:r>
          </a:p>
          <a:p>
            <a:pPr algn="l"/>
            <a:r>
              <a:rPr lang="en-GB" b="0" i="0" dirty="0">
                <a:solidFill>
                  <a:srgbClr val="0B0C0C"/>
                </a:solidFill>
                <a:effectLst/>
                <a:latin typeface="GDS Transport"/>
              </a:rPr>
              <a:t>You could also add these messages to your school’s website, perhaps as a newsletter. Adding a link to the webpage in messages to parents and carers will enable them to refer to previous messages.</a:t>
            </a:r>
          </a:p>
          <a:p>
            <a:pPr algn="l"/>
            <a:r>
              <a:rPr lang="en-GB" b="0" i="0" dirty="0">
                <a:solidFill>
                  <a:srgbClr val="0B0C0C"/>
                </a:solidFill>
                <a:effectLst/>
                <a:latin typeface="GDS Transport"/>
              </a:rPr>
              <a:t>You could also use letters and emails to signpost parents and carers to support services available within their local authority. This will provide them with a sense of wraparound support without it being individually targeted.</a:t>
            </a:r>
          </a:p>
          <a:p>
            <a:pPr algn="l"/>
            <a:r>
              <a:rPr lang="en-GB" b="0" i="0" dirty="0">
                <a:solidFill>
                  <a:srgbClr val="0B0C0C"/>
                </a:solidFill>
                <a:effectLst/>
                <a:latin typeface="GDS Transport"/>
              </a:rPr>
              <a:t>Social media may also provide useful and different communication opportunities to some but not all parents and carers.</a:t>
            </a:r>
          </a:p>
          <a:p>
            <a:pPr algn="l"/>
            <a:endParaRPr lang="en-GB" b="0" i="0" dirty="0">
              <a:solidFill>
                <a:srgbClr val="0B0C0C"/>
              </a:solidFill>
              <a:effectLst/>
              <a:latin typeface="GDS Transport"/>
            </a:endParaRPr>
          </a:p>
          <a:p>
            <a:pPr algn="l"/>
            <a:r>
              <a:rPr lang="en-GB" b="0" i="0" dirty="0">
                <a:solidFill>
                  <a:srgbClr val="0B0C0C"/>
                </a:solidFill>
                <a:effectLst/>
                <a:latin typeface="GDS Transport"/>
              </a:rPr>
              <a:t>Text Messages</a:t>
            </a:r>
          </a:p>
          <a:p>
            <a:pPr algn="l"/>
            <a:endParaRPr lang="en-GB" b="0" i="0" dirty="0">
              <a:solidFill>
                <a:srgbClr val="0B0C0C"/>
              </a:solidFill>
              <a:effectLst/>
              <a:latin typeface="GDS Transport"/>
            </a:endParaRPr>
          </a:p>
          <a:p>
            <a:pPr algn="l"/>
            <a:r>
              <a:rPr lang="en-GB" b="0" i="0" dirty="0">
                <a:solidFill>
                  <a:srgbClr val="0B0C0C"/>
                </a:solidFill>
                <a:effectLst/>
                <a:latin typeface="GDS Transport"/>
              </a:rPr>
              <a:t>Regular text messages to parents and carers are an effective communication strategy. A study with Bristol City Council found that messaging parents of children with attendance below 95% increased good attendance rates by 4 percentage points.</a:t>
            </a:r>
          </a:p>
          <a:p>
            <a:pPr algn="l"/>
            <a:r>
              <a:rPr lang="en-GB" b="0" i="0" dirty="0">
                <a:solidFill>
                  <a:srgbClr val="0B0C0C"/>
                </a:solidFill>
                <a:effectLst/>
                <a:latin typeface="GDS Transport"/>
              </a:rPr>
              <a:t>Thinks’ research showed that parents prefer to receive text messages that are unique to their child. This helps them to prioritise reviewing or actioning anything within these messages. However, text messages will not always be the right way to communicate with parents and carers.</a:t>
            </a:r>
          </a:p>
          <a:p>
            <a:pPr algn="l"/>
            <a:r>
              <a:rPr lang="en-GB" b="0" i="0" dirty="0">
                <a:solidFill>
                  <a:srgbClr val="0B0C0C"/>
                </a:solidFill>
                <a:effectLst/>
                <a:latin typeface="GDS Transport"/>
              </a:rPr>
              <a:t>Consider checking your existing messages against our examples to strike the right balance in communicating with parents and carers. You can adapt these examples to suit the individual or smaller group issues.</a:t>
            </a:r>
          </a:p>
          <a:p>
            <a:pPr algn="l"/>
            <a:r>
              <a:rPr lang="en-GB" b="0" i="0" dirty="0">
                <a:solidFill>
                  <a:srgbClr val="0B0C0C"/>
                </a:solidFill>
                <a:effectLst/>
                <a:latin typeface="GDS Transport"/>
              </a:rPr>
              <a:t>You could consider sending text messages through online customer relationship management (CRM) tools. Willows Academy has </a:t>
            </a:r>
            <a:r>
              <a:rPr lang="en-GB" b="0" i="0" dirty="0">
                <a:solidFill>
                  <a:srgbClr val="1D70B8"/>
                </a:solidFill>
                <a:effectLst/>
                <a:latin typeface="GDS Transport"/>
                <a:hlinkClick r:id="rId3"/>
              </a:rPr>
              <a:t>examples of using CRM tools to send messages to parents</a:t>
            </a:r>
            <a:r>
              <a:rPr lang="en-GB" b="0" i="0" dirty="0">
                <a:solidFill>
                  <a:srgbClr val="0B0C0C"/>
                </a:solidFill>
                <a:effectLst/>
                <a:latin typeface="GDS Transport"/>
              </a:rPr>
              <a:t>. Some CRM tools have pre-set options which allows you to send positive messages which are pupil specific. This form of messaging can help build relationships with families and acknowledge progress.</a:t>
            </a:r>
          </a:p>
          <a:p>
            <a:pPr algn="l"/>
            <a:r>
              <a:rPr lang="en-GB" b="0" i="0" dirty="0">
                <a:solidFill>
                  <a:srgbClr val="0B0C0C"/>
                </a:solidFill>
                <a:effectLst/>
                <a:latin typeface="GDS Transport"/>
              </a:rPr>
              <a:t>The Behavioural Insights Team have produced a guide on </a:t>
            </a:r>
            <a:r>
              <a:rPr lang="en-GB" b="0" i="0" dirty="0">
                <a:solidFill>
                  <a:srgbClr val="1D70B8"/>
                </a:solidFill>
                <a:effectLst/>
                <a:latin typeface="GDS Transport"/>
                <a:hlinkClick r:id="rId4"/>
              </a:rPr>
              <a:t>how schools can use text messages to clearly communicate pupils’ attendance levels to parents</a:t>
            </a:r>
            <a:r>
              <a:rPr lang="en-GB" b="0" i="0" dirty="0">
                <a:solidFill>
                  <a:srgbClr val="0B0C0C"/>
                </a:solidFill>
                <a:effectLst/>
                <a:latin typeface="GDS Transport"/>
              </a:rPr>
              <a:t>. It includes examples of how to structure texts and some example text messages.</a:t>
            </a:r>
          </a:p>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23</a:t>
            </a:fld>
            <a:endParaRPr lang="en-GB"/>
          </a:p>
        </p:txBody>
      </p:sp>
    </p:spTree>
    <p:extLst>
      <p:ext uri="{BB962C8B-B14F-4D97-AF65-F5344CB8AC3E}">
        <p14:creationId xmlns:p14="http://schemas.microsoft.com/office/powerpoint/2010/main" val="157434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i="0" dirty="0">
                <a:solidFill>
                  <a:srgbClr val="0B0C0C"/>
                </a:solidFill>
                <a:effectLst/>
                <a:latin typeface="GDS Transport"/>
              </a:rPr>
              <a:t>Example messages</a:t>
            </a:r>
          </a:p>
          <a:p>
            <a:pPr algn="l"/>
            <a:r>
              <a:rPr lang="en-GB" b="0" i="0" dirty="0">
                <a:solidFill>
                  <a:srgbClr val="0B0C0C"/>
                </a:solidFill>
                <a:effectLst/>
                <a:latin typeface="GDS Transport"/>
              </a:rPr>
              <a:t>“Your child has missed X number of lessons this year. Lessons build on what children already know and missing one may make tomorrow’s lesson more difficult.”</a:t>
            </a:r>
          </a:p>
          <a:p>
            <a:pPr algn="l"/>
            <a:r>
              <a:rPr lang="en-GB" b="0" i="0" dirty="0">
                <a:solidFill>
                  <a:srgbClr val="0B0C0C"/>
                </a:solidFill>
                <a:effectLst/>
                <a:latin typeface="GDS Transport"/>
              </a:rPr>
              <a:t>“Your child has missed X number of days of school this year.”</a:t>
            </a:r>
          </a:p>
          <a:p>
            <a:pPr algn="l"/>
            <a:r>
              <a:rPr lang="en-GB" b="0" i="0" dirty="0">
                <a:solidFill>
                  <a:srgbClr val="0B0C0C"/>
                </a:solidFill>
                <a:effectLst/>
                <a:latin typeface="GDS Transport"/>
              </a:rPr>
              <a:t>“One day could be as many as seven missed lessons, as well as time spent with friends and doing extracurricular activities.”</a:t>
            </a:r>
          </a:p>
          <a:p>
            <a:pPr algn="l"/>
            <a:r>
              <a:rPr lang="en-GB" b="0" i="0" dirty="0">
                <a:solidFill>
                  <a:srgbClr val="0B0C0C"/>
                </a:solidFill>
                <a:effectLst/>
                <a:latin typeface="GDS Transport"/>
              </a:rPr>
              <a:t>“You can support your child’s physical, social and mental wellbeing by ensuring they are in school every day.”</a:t>
            </a:r>
          </a:p>
          <a:p>
            <a:pPr algn="l"/>
            <a:r>
              <a:rPr lang="en-GB" b="0" i="0" dirty="0">
                <a:solidFill>
                  <a:srgbClr val="0B0C0C"/>
                </a:solidFill>
                <a:effectLst/>
                <a:latin typeface="GDS Transport"/>
              </a:rPr>
              <a:t>“We know that parents and carers worry about their children’s mental health. Rather than keeping your child off school, let us know about your concerns. We can then work together on supporting your child.”</a:t>
            </a:r>
          </a:p>
          <a:p>
            <a:pPr algn="l"/>
            <a:r>
              <a:rPr lang="en-GB" b="0" i="0" dirty="0">
                <a:solidFill>
                  <a:srgbClr val="0B0C0C"/>
                </a:solidFill>
                <a:effectLst/>
                <a:latin typeface="GDS Transport"/>
              </a:rPr>
              <a:t>“It can be difficult to know whether your child is too ill to attend school. NHS guidance is clear that it’s fine to send them in with a minor cough or common cold, provided they don’t have a temperature.”</a:t>
            </a:r>
          </a:p>
          <a:p>
            <a:pPr algn="l"/>
            <a:r>
              <a:rPr lang="en-GB" b="0" i="0" dirty="0">
                <a:solidFill>
                  <a:srgbClr val="0B0C0C"/>
                </a:solidFill>
                <a:effectLst/>
                <a:latin typeface="GDS Transport"/>
              </a:rPr>
              <a:t>“School is an enriching environment that can help your child with their social and mental wellbeing.”</a:t>
            </a:r>
          </a:p>
          <a:p>
            <a:pPr algn="l"/>
            <a:r>
              <a:rPr lang="en-GB" b="0" i="0" dirty="0">
                <a:solidFill>
                  <a:srgbClr val="0B0C0C"/>
                </a:solidFill>
                <a:effectLst/>
                <a:latin typeface="GDS Transport"/>
              </a:rPr>
              <a:t>“School isn’t just about learning. It’s a warm, supportive environment where your child can get a healthy meal and see their friends.”</a:t>
            </a:r>
          </a:p>
          <a:p>
            <a:pPr algn="l"/>
            <a:r>
              <a:rPr lang="en-GB" b="0" i="0" dirty="0">
                <a:solidFill>
                  <a:srgbClr val="0B0C0C"/>
                </a:solidFill>
                <a:effectLst/>
                <a:latin typeface="GDS Transport"/>
              </a:rPr>
              <a:t>“School attendance is important for equipping your child with skills for life.”</a:t>
            </a:r>
          </a:p>
          <a:p>
            <a:pPr algn="l"/>
            <a:r>
              <a:rPr lang="en-GB" b="0" i="0" dirty="0">
                <a:solidFill>
                  <a:srgbClr val="0B0C0C"/>
                </a:solidFill>
                <a:effectLst/>
                <a:latin typeface="GDS Transport"/>
              </a:rPr>
              <a:t>“Attending school every day can help your child to achieve their aspirations, and the aspirations you have for them.”</a:t>
            </a:r>
          </a:p>
          <a:p>
            <a:pPr algn="l"/>
            <a:r>
              <a:rPr lang="en-GB" b="0" i="0" dirty="0">
                <a:solidFill>
                  <a:srgbClr val="0B0C0C"/>
                </a:solidFill>
                <a:effectLst/>
                <a:latin typeface="GDS Transport"/>
              </a:rPr>
              <a:t>“We are delighted to celebrate that [NAME] achieved 100% attendance last week. We thank you for your continued support to ensure [NAME] attends school every day.”</a:t>
            </a:r>
          </a:p>
          <a:p>
            <a:pPr algn="l"/>
            <a:r>
              <a:rPr lang="en-GB" b="0" i="0" dirty="0">
                <a:solidFill>
                  <a:srgbClr val="0B0C0C"/>
                </a:solidFill>
                <a:effectLst/>
                <a:latin typeface="GDS Transport"/>
              </a:rPr>
              <a:t>“We have the same expectations as [neighbouring primary or secondary school]. This means you will hear the same messages for the other children in your family as we work closely on attendance as a local partnership of schools.”</a:t>
            </a:r>
          </a:p>
          <a:p>
            <a:pPr algn="l"/>
            <a:r>
              <a:rPr lang="en-GB" b="0" i="0" dirty="0">
                <a:solidFill>
                  <a:srgbClr val="0B0C0C"/>
                </a:solidFill>
                <a:effectLst/>
                <a:latin typeface="GDS Transport"/>
              </a:rPr>
              <a:t>“We know your child has special educational needs and this can lead to them sometimes not finding school straightforward or as easy as they would like. We understand this and want to work with your child, and with you, on helping your child feel confident to explain any concerns. We can then work together to help provide reassurance and support.”</a:t>
            </a:r>
          </a:p>
          <a:p>
            <a:pPr marL="0" marR="0" indent="0" algn="l" defTabSz="914400" rtl="0" fontAlgn="auto" latinLnBrk="0" hangingPunct="0">
              <a:lnSpc>
                <a:spcPct val="100000"/>
              </a:lnSpc>
              <a:spcBef>
                <a:spcPts val="0"/>
              </a:spcBef>
              <a:spcAft>
                <a:spcPts val="0"/>
              </a:spcAft>
              <a:buClrTx/>
              <a:buSzTx/>
              <a:buFontTx/>
              <a:buNone/>
              <a:tabLst/>
            </a:pPr>
            <a:endParaRPr lang="en-GB" dirty="0"/>
          </a:p>
        </p:txBody>
      </p:sp>
    </p:spTree>
    <p:extLst>
      <p:ext uri="{BB962C8B-B14F-4D97-AF65-F5344CB8AC3E}">
        <p14:creationId xmlns:p14="http://schemas.microsoft.com/office/powerpoint/2010/main" val="3265395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Phone Calls</a:t>
            </a:r>
          </a:p>
          <a:p>
            <a:endParaRPr lang="en-GB" dirty="0"/>
          </a:p>
          <a:p>
            <a:pPr algn="l"/>
            <a:r>
              <a:rPr lang="en-GB" b="0" i="0" dirty="0">
                <a:solidFill>
                  <a:srgbClr val="0B0C0C"/>
                </a:solidFill>
                <a:effectLst/>
                <a:latin typeface="GDS Transport"/>
              </a:rPr>
              <a:t>Thinks’ research showed that parents prefer phone calls for personal conversations about their child. In-depth conversations to discuss and support parents and carers in their individual circumstances can help to safeguard pupils and families. They provide the opportunity to signpost parents and carers to local authority support services.</a:t>
            </a:r>
          </a:p>
          <a:p>
            <a:pPr algn="l"/>
            <a:r>
              <a:rPr lang="en-GB" b="0" i="0" dirty="0">
                <a:solidFill>
                  <a:srgbClr val="0B0C0C"/>
                </a:solidFill>
                <a:effectLst/>
                <a:latin typeface="GDS Transport"/>
              </a:rPr>
              <a:t>Selecting the most appropriate member of staff to make calls to parents and carers is important. If calls are of a personal nature, the member of staff should know the child or young person well and ideally have a relationship with the family.</a:t>
            </a:r>
          </a:p>
          <a:p>
            <a:pPr algn="l"/>
            <a:r>
              <a:rPr lang="en-GB" b="0" i="0" dirty="0">
                <a:solidFill>
                  <a:srgbClr val="0B0C0C"/>
                </a:solidFill>
                <a:effectLst/>
                <a:latin typeface="GDS Transport"/>
              </a:rPr>
              <a:t>Phone calls can give parents and carers the opportunity to share more personal details about their circumstances. They can help them feel more supported by the school. This can help to ensure honest communication between a parent or carer and the school for the benefit of the child involved.</a:t>
            </a:r>
          </a:p>
          <a:p>
            <a:pPr algn="l"/>
            <a:r>
              <a:rPr lang="en-GB" b="0" i="0" dirty="0">
                <a:solidFill>
                  <a:srgbClr val="0B0C0C"/>
                </a:solidFill>
                <a:effectLst/>
                <a:latin typeface="GDS Transport"/>
              </a:rPr>
              <a:t>You can also use phone calls to highlight actions you can take. For example, fixed penalty notices for absence and enforcement action. Having these conversations over the phone can help parents and carers to understand the severity of potential next steps. They also provide the opportunity to offer more support from the school.</a:t>
            </a:r>
          </a:p>
          <a:p>
            <a:pPr algn="l"/>
            <a:r>
              <a:rPr lang="en-GB" b="0" i="0" dirty="0">
                <a:solidFill>
                  <a:srgbClr val="0B0C0C"/>
                </a:solidFill>
                <a:effectLst/>
                <a:latin typeface="GDS Transport"/>
              </a:rPr>
              <a:t>You may want to consider training or support for staff making these calls. It is possible some calls will be challenging. As staff will need to use consistent and sensitive messaging during these calls, training could help to achieve a positive outcome.</a:t>
            </a:r>
          </a:p>
          <a:p>
            <a:endParaRPr lang="en-GB" dirty="0"/>
          </a:p>
          <a:p>
            <a:r>
              <a:rPr lang="en-GB" dirty="0"/>
              <a:t>Face-to-face meetings</a:t>
            </a:r>
          </a:p>
          <a:p>
            <a:pPr algn="l"/>
            <a:r>
              <a:rPr lang="en-GB" b="0" i="0" dirty="0">
                <a:solidFill>
                  <a:srgbClr val="0B0C0C"/>
                </a:solidFill>
                <a:effectLst/>
                <a:latin typeface="GDS Transport"/>
              </a:rPr>
              <a:t>Many schools already use this format to communicate messages to parents or carers. This includes when there are sensitive or serious issues to discuss and understand.</a:t>
            </a:r>
          </a:p>
          <a:p>
            <a:pPr algn="l"/>
            <a:r>
              <a:rPr lang="en-GB" b="0" i="0" dirty="0">
                <a:solidFill>
                  <a:srgbClr val="0B0C0C"/>
                </a:solidFill>
                <a:effectLst/>
                <a:latin typeface="GDS Transport"/>
              </a:rPr>
              <a:t>You may also want to consider a face-to-face meeting when you see a pattern in your school’s attendance data.</a:t>
            </a:r>
          </a:p>
          <a:p>
            <a:pPr algn="l"/>
            <a:r>
              <a:rPr lang="en-GB" b="0" i="0" dirty="0">
                <a:solidFill>
                  <a:srgbClr val="0B0C0C"/>
                </a:solidFill>
                <a:effectLst/>
                <a:latin typeface="GDS Transport"/>
              </a:rPr>
              <a:t>Consider using video calls where parents or carers may be unable to attend in person at short notice. This may help to:</a:t>
            </a:r>
          </a:p>
          <a:p>
            <a:pPr algn="l">
              <a:buFont typeface="Arial" panose="020B0604020202020204" pitchFamily="34" charset="0"/>
              <a:buChar char="•"/>
            </a:pPr>
            <a:r>
              <a:rPr lang="en-GB" b="0" i="0" dirty="0">
                <a:solidFill>
                  <a:srgbClr val="0B0C0C"/>
                </a:solidFill>
                <a:effectLst/>
                <a:latin typeface="GDS Transport"/>
              </a:rPr>
              <a:t>develop your relationship with parents and carers</a:t>
            </a:r>
          </a:p>
          <a:p>
            <a:pPr algn="l">
              <a:buFont typeface="Arial" panose="020B0604020202020204" pitchFamily="34" charset="0"/>
              <a:buChar char="•"/>
            </a:pPr>
            <a:r>
              <a:rPr lang="en-GB" b="0" i="0" dirty="0">
                <a:solidFill>
                  <a:srgbClr val="0B0C0C"/>
                </a:solidFill>
                <a:effectLst/>
                <a:latin typeface="GDS Transport"/>
              </a:rPr>
              <a:t>tackle attendance concerns early</a:t>
            </a:r>
          </a:p>
          <a:p>
            <a:pPr algn="l"/>
            <a:r>
              <a:rPr lang="en-GB" b="0" i="0" dirty="0">
                <a:solidFill>
                  <a:srgbClr val="0B0C0C"/>
                </a:solidFill>
                <a:effectLst/>
                <a:latin typeface="GDS Transport"/>
              </a:rPr>
              <a:t>Phone calls, video calls and face-to-face meetings all offer the opportunity for direct and personalised conversations with families. This is vital when establishing and removing barriers to attendance.</a:t>
            </a:r>
          </a:p>
          <a:p>
            <a:pPr algn="l"/>
            <a:r>
              <a:rPr lang="en-GB" b="0" i="0" dirty="0">
                <a:solidFill>
                  <a:srgbClr val="0B0C0C"/>
                </a:solidFill>
                <a:effectLst/>
                <a:latin typeface="GDS Transport"/>
              </a:rPr>
              <a:t>Sometimes it is also beneficial to include the child or young person in these conversations. This may help them to:</a:t>
            </a:r>
          </a:p>
          <a:p>
            <a:pPr algn="l">
              <a:buFont typeface="Arial" panose="020B0604020202020204" pitchFamily="34" charset="0"/>
              <a:buChar char="•"/>
            </a:pPr>
            <a:r>
              <a:rPr lang="en-GB" b="0" i="0" dirty="0">
                <a:solidFill>
                  <a:srgbClr val="0B0C0C"/>
                </a:solidFill>
                <a:effectLst/>
                <a:latin typeface="GDS Transport"/>
              </a:rPr>
              <a:t>understand the importance of school attendance</a:t>
            </a:r>
          </a:p>
          <a:p>
            <a:pPr algn="l">
              <a:buFont typeface="Arial" panose="020B0604020202020204" pitchFamily="34" charset="0"/>
              <a:buChar char="•"/>
            </a:pPr>
            <a:r>
              <a:rPr lang="en-GB" b="0" i="0" dirty="0">
                <a:solidFill>
                  <a:srgbClr val="0B0C0C"/>
                </a:solidFill>
                <a:effectLst/>
                <a:latin typeface="GDS Transport"/>
              </a:rPr>
              <a:t>build their confidence to engage with teachers when they are experiencing difficulties with attendance</a:t>
            </a:r>
          </a:p>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25</a:t>
            </a:fld>
            <a:endParaRPr lang="en-GB"/>
          </a:p>
        </p:txBody>
      </p:sp>
    </p:spTree>
    <p:extLst>
      <p:ext uri="{BB962C8B-B14F-4D97-AF65-F5344CB8AC3E}">
        <p14:creationId xmlns:p14="http://schemas.microsoft.com/office/powerpoint/2010/main" val="2621966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B0C0C"/>
                </a:solidFill>
                <a:effectLst/>
                <a:latin typeface="GDS Transport"/>
              </a:rPr>
              <a:t>We expect schools to regularly inform parents and carers about their child’s attendance and absence levels. </a:t>
            </a:r>
            <a:r>
              <a:rPr lang="en-GB" b="0" i="0" dirty="0">
                <a:solidFill>
                  <a:srgbClr val="1D70B8"/>
                </a:solidFill>
                <a:effectLst/>
                <a:latin typeface="GDS Transport"/>
                <a:hlinkClick r:id="rId3"/>
              </a:rPr>
              <a:t>Working together to improve school attendance</a:t>
            </a:r>
            <a:r>
              <a:rPr lang="en-GB" b="0" i="0" dirty="0">
                <a:solidFill>
                  <a:srgbClr val="0B0C0C"/>
                </a:solidFill>
                <a:effectLst/>
                <a:latin typeface="GDS Transport"/>
              </a:rPr>
              <a:t> includes more information on schools’ responsibilities. Most schools already have in place an overall strategy for communicating with parents and carers on attendance. This should include setting expectations early (at the start of each school year), and regularly (during each term).</a:t>
            </a:r>
          </a:p>
          <a:p>
            <a:pPr algn="l"/>
            <a:r>
              <a:rPr lang="en-GB" b="0" i="0" dirty="0">
                <a:solidFill>
                  <a:srgbClr val="0B0C0C"/>
                </a:solidFill>
                <a:effectLst/>
                <a:latin typeface="GDS Transport"/>
              </a:rPr>
              <a:t>Sending accurate information about a child or young person’s attendance to parents and carers is essential if attendance messages are to have an impact.</a:t>
            </a:r>
          </a:p>
          <a:p>
            <a:endParaRPr lang="en-GB" dirty="0"/>
          </a:p>
          <a:p>
            <a:r>
              <a:rPr lang="en-GB" b="0" i="0" dirty="0">
                <a:solidFill>
                  <a:srgbClr val="0B0C0C"/>
                </a:solidFill>
                <a:effectLst/>
                <a:latin typeface="GDS Transport"/>
              </a:rPr>
              <a:t>An effective whole school culture of high attendance is underpinned by clear expectations. As outlined in </a:t>
            </a:r>
            <a:r>
              <a:rPr lang="en-GB" b="0" i="0" dirty="0">
                <a:solidFill>
                  <a:srgbClr val="1D70B8"/>
                </a:solidFill>
                <a:effectLst/>
                <a:latin typeface="GDS Transport"/>
                <a:hlinkClick r:id="rId3"/>
              </a:rPr>
              <a:t>working together to improve school attendance</a:t>
            </a:r>
            <a:r>
              <a:rPr lang="en-GB" b="0" i="0" dirty="0">
                <a:solidFill>
                  <a:srgbClr val="0B0C0C"/>
                </a:solidFill>
                <a:effectLst/>
                <a:latin typeface="GDS Transport"/>
              </a:rPr>
              <a:t>, schools should have a clear, written school attendance policy. Being transparent about school attendance policies, including the trigger points for attendance communication will help ensure a consistent approach with parents and carers. </a:t>
            </a:r>
          </a:p>
          <a:p>
            <a:endParaRPr lang="en-GB" b="0" i="0" dirty="0">
              <a:solidFill>
                <a:srgbClr val="0B0C0C"/>
              </a:solidFill>
              <a:effectLst/>
              <a:latin typeface="GDS Transport"/>
            </a:endParaRPr>
          </a:p>
          <a:p>
            <a:pPr algn="l"/>
            <a:r>
              <a:rPr lang="en-GB" b="0" i="0" dirty="0">
                <a:solidFill>
                  <a:srgbClr val="0B0C0C"/>
                </a:solidFill>
                <a:effectLst/>
                <a:latin typeface="GDS Transport"/>
              </a:rPr>
              <a:t>Messages that are inclusive and non-judgemental are important. Where there are families who are proving difficult to engage, you should consider any additional needs parents and carers could have. Try different methods of engagement to establish the most effective approach. You may achieve successful relationship building with parents and carers using a combination of methods. Make sure you choose the right person to deliver attendance communications. This is crucial to successfully engaging parents and carers.</a:t>
            </a:r>
          </a:p>
          <a:p>
            <a:pPr algn="l"/>
            <a:r>
              <a:rPr lang="en-GB" b="0" i="0" dirty="0">
                <a:solidFill>
                  <a:srgbClr val="0B0C0C"/>
                </a:solidFill>
                <a:effectLst/>
                <a:latin typeface="GDS Transport"/>
              </a:rPr>
              <a:t>Thinks’ research showed that individualised messages to families often have the most impact. This is because they see the communication as relevant or applicable to them, in a way that general messages might not be.</a:t>
            </a:r>
          </a:p>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26</a:t>
            </a:fld>
            <a:endParaRPr lang="en-GB"/>
          </a:p>
        </p:txBody>
      </p:sp>
    </p:spTree>
    <p:extLst>
      <p:ext uri="{BB962C8B-B14F-4D97-AF65-F5344CB8AC3E}">
        <p14:creationId xmlns:p14="http://schemas.microsoft.com/office/powerpoint/2010/main" val="1916305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0B0C0C"/>
                </a:solidFill>
                <a:effectLst/>
                <a:latin typeface="GDS Transport"/>
              </a:rPr>
              <a:t>Ways to communicate with parents and carers about attendance</a:t>
            </a:r>
          </a:p>
          <a:p>
            <a:pPr algn="l"/>
            <a:r>
              <a:rPr lang="en-GB" b="0" i="0" dirty="0">
                <a:solidFill>
                  <a:srgbClr val="0B0C0C"/>
                </a:solidFill>
                <a:effectLst/>
                <a:latin typeface="GDS Transport"/>
              </a:rPr>
              <a:t>When reviewing your school attendance communication policies and messages, consider:</a:t>
            </a:r>
          </a:p>
          <a:p>
            <a:pPr algn="l">
              <a:buFont typeface="Arial" panose="020B0604020202020204" pitchFamily="34" charset="0"/>
              <a:buChar char="•"/>
            </a:pPr>
            <a:r>
              <a:rPr lang="en-GB" b="0" i="0" dirty="0">
                <a:solidFill>
                  <a:srgbClr val="0B0C0C"/>
                </a:solidFill>
                <a:effectLst/>
                <a:latin typeface="GDS Transport"/>
              </a:rPr>
              <a:t>making sure communications on attendance are timely and regular - talk about emerging attendance patterns early</a:t>
            </a:r>
          </a:p>
          <a:p>
            <a:pPr algn="l">
              <a:buFont typeface="Arial" panose="020B0604020202020204" pitchFamily="34" charset="0"/>
              <a:buChar char="•"/>
            </a:pPr>
            <a:r>
              <a:rPr lang="en-GB" b="0" i="0" dirty="0">
                <a:solidFill>
                  <a:srgbClr val="0B0C0C"/>
                </a:solidFill>
                <a:effectLst/>
                <a:latin typeface="GDS Transport"/>
              </a:rPr>
              <a:t>using the child’s name with accurate data specific to them rather than generalising</a:t>
            </a:r>
          </a:p>
          <a:p>
            <a:pPr algn="l">
              <a:buFont typeface="Arial" panose="020B0604020202020204" pitchFamily="34" charset="0"/>
              <a:buChar char="•"/>
            </a:pPr>
            <a:r>
              <a:rPr lang="en-GB" b="0" i="0" dirty="0">
                <a:solidFill>
                  <a:srgbClr val="0B0C0C"/>
                </a:solidFill>
                <a:effectLst/>
                <a:latin typeface="GDS Transport"/>
              </a:rPr>
              <a:t>framing absences in lessons missed - a key insight from the research was that percentages can be less clear when describing the impact of absence</a:t>
            </a:r>
          </a:p>
          <a:p>
            <a:pPr algn="l">
              <a:buFont typeface="Arial" panose="020B0604020202020204" pitchFamily="34" charset="0"/>
              <a:buChar char="•"/>
            </a:pPr>
            <a:r>
              <a:rPr lang="en-GB" b="0" i="0" dirty="0">
                <a:solidFill>
                  <a:srgbClr val="0B0C0C"/>
                </a:solidFill>
                <a:effectLst/>
                <a:latin typeface="GDS Transport"/>
              </a:rPr>
              <a:t>that parents said new or surprising information resonated most with them</a:t>
            </a:r>
          </a:p>
          <a:p>
            <a:pPr algn="l">
              <a:buFont typeface="Arial" panose="020B0604020202020204" pitchFamily="34" charset="0"/>
              <a:buChar char="•"/>
            </a:pPr>
            <a:r>
              <a:rPr lang="en-GB" b="0" i="0" dirty="0">
                <a:solidFill>
                  <a:srgbClr val="0B0C0C"/>
                </a:solidFill>
                <a:effectLst/>
                <a:latin typeface="GDS Transport"/>
              </a:rPr>
              <a:t>using the </a:t>
            </a:r>
            <a:r>
              <a:rPr lang="en-GB" b="0" i="0" dirty="0">
                <a:solidFill>
                  <a:srgbClr val="1D70B8"/>
                </a:solidFill>
                <a:effectLst/>
                <a:latin typeface="GDS Transport"/>
                <a:hlinkClick r:id="rId3"/>
              </a:rPr>
              <a:t>school attendance data tool</a:t>
            </a:r>
            <a:r>
              <a:rPr lang="en-GB" b="0" i="0" dirty="0">
                <a:solidFill>
                  <a:srgbClr val="0B0C0C"/>
                </a:solidFill>
                <a:effectLst/>
                <a:latin typeface="GDS Transport"/>
              </a:rPr>
              <a:t> to identify the number of sessions or days a child has missed and any patterns in their absences</a:t>
            </a:r>
          </a:p>
          <a:p>
            <a:pPr algn="l">
              <a:buFont typeface="Arial" panose="020B0604020202020204" pitchFamily="34" charset="0"/>
              <a:buChar char="•"/>
            </a:pPr>
            <a:r>
              <a:rPr lang="en-GB" b="0" i="0" dirty="0">
                <a:solidFill>
                  <a:srgbClr val="0B0C0C"/>
                </a:solidFill>
                <a:effectLst/>
                <a:latin typeface="GDS Transport"/>
              </a:rPr>
              <a:t>adopting positive, future focused messaging which encourages parents and carers to consider the wider social benefits of school for the overall wellbeing of their child</a:t>
            </a:r>
          </a:p>
          <a:p>
            <a:pPr algn="l">
              <a:buFont typeface="Arial" panose="020B0604020202020204" pitchFamily="34" charset="0"/>
              <a:buChar char="•"/>
            </a:pPr>
            <a:r>
              <a:rPr lang="en-GB" b="0" i="0" dirty="0">
                <a:solidFill>
                  <a:srgbClr val="0B0C0C"/>
                </a:solidFill>
                <a:effectLst/>
                <a:latin typeface="GDS Transport"/>
              </a:rPr>
              <a:t>highlighting the support benefits of school beyond academic benefits</a:t>
            </a:r>
          </a:p>
          <a:p>
            <a:pPr algn="l">
              <a:buFont typeface="Arial" panose="020B0604020202020204" pitchFamily="34" charset="0"/>
              <a:buChar char="•"/>
            </a:pPr>
            <a:r>
              <a:rPr lang="en-GB" b="0" i="0" dirty="0">
                <a:solidFill>
                  <a:srgbClr val="0B0C0C"/>
                </a:solidFill>
                <a:effectLst/>
                <a:latin typeface="GDS Transport"/>
              </a:rPr>
              <a:t>naming and providing contact details of specific people in school who can help address attendance barriers</a:t>
            </a:r>
          </a:p>
          <a:p>
            <a:pPr algn="l">
              <a:buFont typeface="Arial" panose="020B0604020202020204" pitchFamily="34" charset="0"/>
              <a:buChar char="•"/>
            </a:pPr>
            <a:r>
              <a:rPr lang="en-GB" b="0" i="0" dirty="0">
                <a:solidFill>
                  <a:srgbClr val="0B0C0C"/>
                </a:solidFill>
                <a:effectLst/>
                <a:latin typeface="GDS Transport"/>
              </a:rPr>
              <a:t>being careful about generalising when describing children and young people’s feelings and experiences</a:t>
            </a:r>
          </a:p>
          <a:p>
            <a:pPr algn="l">
              <a:buFont typeface="Arial" panose="020B0604020202020204" pitchFamily="34" charset="0"/>
              <a:buChar char="•"/>
            </a:pPr>
            <a:r>
              <a:rPr lang="en-GB" b="0" i="0" dirty="0">
                <a:solidFill>
                  <a:srgbClr val="0B0C0C"/>
                </a:solidFill>
                <a:effectLst/>
                <a:latin typeface="GDS Transport"/>
              </a:rPr>
              <a:t>balancing a firm, factual tone with empathy</a:t>
            </a:r>
          </a:p>
          <a:p>
            <a:pPr algn="l">
              <a:buFont typeface="Arial" panose="020B0604020202020204" pitchFamily="34" charset="0"/>
              <a:buChar char="•"/>
            </a:pPr>
            <a:r>
              <a:rPr lang="en-GB" b="0" i="0" dirty="0">
                <a:solidFill>
                  <a:srgbClr val="0B0C0C"/>
                </a:solidFill>
                <a:effectLst/>
                <a:latin typeface="GDS Transport"/>
              </a:rPr>
              <a:t>avoiding unevidenced or unrealistic claims</a:t>
            </a:r>
          </a:p>
          <a:p>
            <a:pPr algn="l">
              <a:buFont typeface="Arial" panose="020B0604020202020204" pitchFamily="34" charset="0"/>
              <a:buChar char="•"/>
            </a:pPr>
            <a:r>
              <a:rPr lang="en-GB" b="0" i="0" dirty="0">
                <a:solidFill>
                  <a:srgbClr val="0B0C0C"/>
                </a:solidFill>
                <a:effectLst/>
                <a:latin typeface="GDS Transport"/>
              </a:rPr>
              <a:t>providing clear reminders of your school’s policy relating to absence and guidance such as:</a:t>
            </a:r>
          </a:p>
          <a:p>
            <a:pPr marL="742950" lvl="1" indent="-285750" algn="l">
              <a:buFont typeface="Arial" panose="020B0604020202020204" pitchFamily="34" charset="0"/>
              <a:buChar char="•"/>
            </a:pPr>
            <a:r>
              <a:rPr lang="en-GB" b="0" i="0" dirty="0">
                <a:solidFill>
                  <a:srgbClr val="1D70B8"/>
                </a:solidFill>
                <a:effectLst/>
                <a:latin typeface="GDS Transport"/>
                <a:hlinkClick r:id="rId4"/>
              </a:rPr>
              <a:t>Is my child too ill for school?</a:t>
            </a:r>
            <a:endParaRPr lang="en-GB" b="0" i="0" dirty="0">
              <a:solidFill>
                <a:srgbClr val="0B0C0C"/>
              </a:solidFill>
              <a:effectLst/>
              <a:latin typeface="GDS Transport"/>
            </a:endParaRPr>
          </a:p>
          <a:p>
            <a:pPr marL="742950" lvl="1" indent="-285750" algn="l">
              <a:buFont typeface="Arial" panose="020B0604020202020204" pitchFamily="34" charset="0"/>
              <a:buChar char="•"/>
            </a:pPr>
            <a:r>
              <a:rPr lang="en-GB" b="0" i="0" dirty="0">
                <a:solidFill>
                  <a:srgbClr val="1D70B8"/>
                </a:solidFill>
                <a:effectLst/>
                <a:latin typeface="GDS Transport"/>
                <a:hlinkClick r:id="rId5"/>
              </a:rPr>
              <a:t>everything you need to know about school attendance</a:t>
            </a:r>
            <a:endParaRPr lang="en-GB" b="0" i="0" dirty="0">
              <a:solidFill>
                <a:srgbClr val="0B0C0C"/>
              </a:solidFill>
              <a:effectLst/>
              <a:latin typeface="GDS Transport"/>
            </a:endParaRPr>
          </a:p>
          <a:p>
            <a:pPr marL="742950" lvl="1" indent="-285750" algn="l">
              <a:buFont typeface="Arial" panose="020B0604020202020204" pitchFamily="34" charset="0"/>
              <a:buChar char="•"/>
            </a:pPr>
            <a:r>
              <a:rPr lang="en-GB" b="0" i="0" dirty="0">
                <a:solidFill>
                  <a:srgbClr val="1D70B8"/>
                </a:solidFill>
                <a:effectLst/>
                <a:latin typeface="GDS Transport"/>
                <a:hlinkClick r:id="rId6"/>
              </a:rPr>
              <a:t>school attendance and absence</a:t>
            </a:r>
            <a:endParaRPr lang="en-GB" b="0" i="0" dirty="0">
              <a:solidFill>
                <a:srgbClr val="0B0C0C"/>
              </a:solidFill>
              <a:effectLst/>
              <a:latin typeface="GDS Transport"/>
            </a:endParaRPr>
          </a:p>
          <a:p>
            <a:pPr algn="l">
              <a:buFont typeface="Arial" panose="020B0604020202020204" pitchFamily="34" charset="0"/>
              <a:buChar char="•"/>
            </a:pPr>
            <a:r>
              <a:rPr lang="en-GB" b="0" i="0" dirty="0">
                <a:solidFill>
                  <a:srgbClr val="0B0C0C"/>
                </a:solidFill>
                <a:effectLst/>
                <a:latin typeface="GDS Transport"/>
              </a:rPr>
              <a:t>engaging with other schools in your area or trust to ensure consistent messaging and approaches, particularly where children from the same family attend different schools</a:t>
            </a:r>
          </a:p>
          <a:p>
            <a:pPr algn="l"/>
            <a:r>
              <a:rPr lang="en-GB" b="0" i="0" dirty="0">
                <a:solidFill>
                  <a:srgbClr val="0B0C0C"/>
                </a:solidFill>
                <a:effectLst/>
                <a:latin typeface="GDS Transport"/>
              </a:rPr>
              <a:t>You could also consider whether it might be suitable to use different communication channels. For example, a phone call may be better for a parent or carer:</a:t>
            </a:r>
          </a:p>
          <a:p>
            <a:pPr algn="l">
              <a:buFont typeface="Arial" panose="020B0604020202020204" pitchFamily="34" charset="0"/>
              <a:buChar char="•"/>
            </a:pPr>
            <a:r>
              <a:rPr lang="en-GB" b="0" i="0" dirty="0">
                <a:solidFill>
                  <a:srgbClr val="0B0C0C"/>
                </a:solidFill>
                <a:effectLst/>
                <a:latin typeface="GDS Transport"/>
              </a:rPr>
              <a:t>whose first language isn’t English</a:t>
            </a:r>
          </a:p>
          <a:p>
            <a:pPr algn="l">
              <a:buFont typeface="Arial" panose="020B0604020202020204" pitchFamily="34" charset="0"/>
              <a:buChar char="•"/>
            </a:pPr>
            <a:r>
              <a:rPr lang="en-GB" b="0" i="0" dirty="0">
                <a:solidFill>
                  <a:srgbClr val="0B0C0C"/>
                </a:solidFill>
                <a:effectLst/>
                <a:latin typeface="GDS Transport"/>
              </a:rPr>
              <a:t>who has a disability affecting their ability to engage with written communication</a:t>
            </a:r>
          </a:p>
          <a:p>
            <a:pPr algn="l"/>
            <a:r>
              <a:rPr lang="en-GB" b="0" i="0" dirty="0">
                <a:solidFill>
                  <a:srgbClr val="0B0C0C"/>
                </a:solidFill>
                <a:effectLst/>
                <a:latin typeface="GDS Transport"/>
              </a:rPr>
              <a:t>Some parents or carers may feel less prepared to challenge children when thinking about whether they should attend school. Consider messages that encourage parents and carers to explore whether there are any other factors influencing their child’s absence.</a:t>
            </a:r>
          </a:p>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27</a:t>
            </a:fld>
            <a:endParaRPr lang="en-GB"/>
          </a:p>
        </p:txBody>
      </p:sp>
    </p:spTree>
    <p:extLst>
      <p:ext uri="{BB962C8B-B14F-4D97-AF65-F5344CB8AC3E}">
        <p14:creationId xmlns:p14="http://schemas.microsoft.com/office/powerpoint/2010/main" val="864567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28</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748943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DA1345-2FBA-4E08-9780-23C22F2708C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57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dirty="0">
                <a:solidFill>
                  <a:schemeClr val="tx1"/>
                </a:solidFill>
                <a:effectLst/>
                <a:latin typeface="+mn-lt"/>
                <a:ea typeface="+mn-ea"/>
              </a:rPr>
              <a:t>At the s</a:t>
            </a:r>
            <a:r>
              <a:rPr lang="en-GB" sz="1800" dirty="0">
                <a:solidFill>
                  <a:srgbClr val="111111"/>
                </a:solidFill>
                <a:effectLst/>
                <a:latin typeface="Arial" panose="020B0604020202020204" pitchFamily="34" charset="0"/>
                <a:ea typeface="Calibri" panose="020F0502020204030204" pitchFamily="34" charset="0"/>
              </a:rPr>
              <a:t>tart of the term, the DFE launched its national campaign to ensure that everyone is clear that ‘moments matter, attendance counts’. The toolkit is available and includes valuable resources which can be used to help support a warm welcome to school for children, young people and families. The campaign and resources were launched in addition to the existing resources which include </a:t>
            </a:r>
            <a:r>
              <a:rPr lang="en-GB" sz="1800" u="sng" strike="noStrike" dirty="0">
                <a:solidFill>
                  <a:srgbClr val="111111"/>
                </a:solidFill>
                <a:effectLst/>
                <a:latin typeface="Arial" panose="020B0604020202020204" pitchFamily="34" charset="0"/>
                <a:ea typeface="Calibri" panose="020F0502020204030204" pitchFamily="34" charset="0"/>
                <a:hlinkClick r:id="rId3"/>
              </a:rPr>
              <a:t>guidance on mild illness</a:t>
            </a:r>
            <a:r>
              <a:rPr lang="en-GB" sz="1800" u="sng" dirty="0">
                <a:solidFill>
                  <a:srgbClr val="111111"/>
                </a:solidFill>
                <a:effectLst/>
                <a:latin typeface="Arial" panose="020B0604020202020204" pitchFamily="34" charset="0"/>
                <a:ea typeface="Calibri" panose="020F0502020204030204" pitchFamily="34" charset="0"/>
              </a:rPr>
              <a:t>,</a:t>
            </a:r>
            <a:r>
              <a:rPr lang="en-GB" sz="1800" dirty="0">
                <a:solidFill>
                  <a:srgbClr val="111111"/>
                </a:solidFill>
                <a:effectLst/>
                <a:latin typeface="Arial" panose="020B0604020202020204" pitchFamily="34" charset="0"/>
                <a:ea typeface="Calibri" panose="020F0502020204030204" pitchFamily="34" charset="0"/>
              </a:rPr>
              <a:t> </a:t>
            </a:r>
            <a:r>
              <a:rPr lang="en-GB" sz="1800" u="sng" strike="noStrike" dirty="0">
                <a:solidFill>
                  <a:srgbClr val="111111"/>
                </a:solidFill>
                <a:effectLst/>
                <a:latin typeface="Arial" panose="020B0604020202020204" pitchFamily="34" charset="0"/>
                <a:ea typeface="Calibri" panose="020F0502020204030204" pitchFamily="34" charset="0"/>
                <a:hlinkClick r:id="rId4"/>
              </a:rPr>
              <a:t>a letter from the Chief Medical Officer</a:t>
            </a:r>
            <a:r>
              <a:rPr lang="en-GB" sz="1800" dirty="0">
                <a:solidFill>
                  <a:srgbClr val="111111"/>
                </a:solidFill>
                <a:effectLst/>
                <a:latin typeface="Arial" panose="020B0604020202020204" pitchFamily="34" charset="0"/>
                <a:ea typeface="Calibri" panose="020F0502020204030204" pitchFamily="34" charset="0"/>
              </a:rPr>
              <a:t>, </a:t>
            </a:r>
            <a:r>
              <a:rPr lang="en-GB" sz="1800" u="sng" strike="noStrike" dirty="0">
                <a:solidFill>
                  <a:srgbClr val="111111"/>
                </a:solidFill>
                <a:effectLst/>
                <a:latin typeface="Arial" panose="020B0604020202020204" pitchFamily="34" charset="0"/>
                <a:ea typeface="Calibri" panose="020F0502020204030204" pitchFamily="34" charset="0"/>
                <a:hlinkClick r:id="rId5"/>
              </a:rPr>
              <a:t>support for children who are anxious about school</a:t>
            </a:r>
            <a:r>
              <a:rPr lang="en-GB" sz="1800" dirty="0">
                <a:solidFill>
                  <a:srgbClr val="111111"/>
                </a:solidFill>
                <a:effectLst/>
                <a:latin typeface="Arial" panose="020B0604020202020204" pitchFamily="34" charset="0"/>
                <a:ea typeface="Calibri" panose="020F0502020204030204" pitchFamily="34" charset="0"/>
              </a:rPr>
              <a:t>, and a </a:t>
            </a:r>
            <a:r>
              <a:rPr lang="en-GB" sz="1800" u="sng" strike="noStrike" dirty="0">
                <a:solidFill>
                  <a:srgbClr val="111111"/>
                </a:solidFill>
                <a:effectLst/>
                <a:latin typeface="Arial" panose="020B0604020202020204" pitchFamily="34" charset="0"/>
                <a:ea typeface="Calibri" panose="020F0502020204030204" pitchFamily="34" charset="0"/>
                <a:hlinkClick r:id="rId6"/>
              </a:rPr>
              <a:t>toolkit to help schools communicate with families on attendance</a:t>
            </a:r>
            <a:r>
              <a:rPr lang="en-GB" sz="1800" u="sng" dirty="0">
                <a:solidFill>
                  <a:srgbClr val="111111"/>
                </a:solidFill>
                <a:effectLst/>
                <a:latin typeface="Arial" panose="020B0604020202020204" pitchFamily="34" charset="0"/>
                <a:ea typeface="Calibri" panose="020F0502020204030204" pitchFamily="34" charset="0"/>
              </a:rPr>
              <a:t>.</a:t>
            </a:r>
            <a:r>
              <a:rPr lang="en-GB" sz="1800" dirty="0">
                <a:solidFill>
                  <a:srgbClr val="111111"/>
                </a:solidFill>
                <a:effectLst/>
                <a:latin typeface="Arial" panose="020B0604020202020204" pitchFamily="34" charset="0"/>
                <a:ea typeface="Calibri" panose="020F0502020204030204" pitchFamily="34" charset="0"/>
              </a:rPr>
              <a:t> </a:t>
            </a:r>
          </a:p>
          <a:p>
            <a:endParaRPr lang="en-GB" sz="1800" dirty="0">
              <a:solidFill>
                <a:srgbClr val="111111"/>
              </a:solidFill>
              <a:effectLst/>
              <a:latin typeface="Arial" panose="020B0604020202020204" pitchFamily="34" charset="0"/>
            </a:endParaRPr>
          </a:p>
          <a:p>
            <a:r>
              <a:rPr lang="en-GB" sz="1800" dirty="0">
                <a:solidFill>
                  <a:srgbClr val="111111"/>
                </a:solidFill>
                <a:effectLst/>
                <a:latin typeface="Arial" panose="020B0604020202020204" pitchFamily="34" charset="0"/>
              </a:rPr>
              <a:t>Our own NCC attendance campaign continues to be in use with assets that are now editable following the ask at the last network meeting!</a:t>
            </a:r>
            <a:endParaRPr lang="en-GB" dirty="0"/>
          </a:p>
          <a:p>
            <a:endParaRPr lang="en-GB" dirty="0"/>
          </a:p>
          <a:p>
            <a:r>
              <a:rPr lang="en-GB" sz="1800" dirty="0">
                <a:solidFill>
                  <a:srgbClr val="111111"/>
                </a:solidFill>
                <a:effectLst/>
                <a:latin typeface="Arial" panose="020B0604020202020204" pitchFamily="34" charset="0"/>
                <a:ea typeface="Calibri" panose="020F0502020204030204" pitchFamily="34" charset="0"/>
              </a:rPr>
              <a:t>There really is only one story in town this week relating to attendance, absences and fines and that is the new Working Together to Improve School Attendance guidance that takes over from the current version on the 19 August 2024. The new guidance will require some changes to policy and practice at school, at LA level and nationally. </a:t>
            </a: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3</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2413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Following the contributions – delegates to move tables to sit with others in that area/ setting to share best practice – feedback from evaluation</a:t>
            </a:r>
          </a:p>
          <a:p>
            <a:endParaRPr lang="en-GB" dirty="0"/>
          </a:p>
          <a:p>
            <a:r>
              <a:rPr lang="en-GB" dirty="0"/>
              <a:t>Start by sharing something positive, brag about something you do well! </a:t>
            </a:r>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30</a:t>
            </a:fld>
            <a:endParaRPr lang="en-GB"/>
          </a:p>
        </p:txBody>
      </p:sp>
    </p:spTree>
    <p:extLst>
      <p:ext uri="{BB962C8B-B14F-4D97-AF65-F5344CB8AC3E}">
        <p14:creationId xmlns:p14="http://schemas.microsoft.com/office/powerpoint/2010/main" val="2098859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31</a:t>
            </a:fld>
            <a:endParaRPr lang="en-GB"/>
          </a:p>
        </p:txBody>
      </p:sp>
    </p:spTree>
    <p:extLst>
      <p:ext uri="{BB962C8B-B14F-4D97-AF65-F5344CB8AC3E}">
        <p14:creationId xmlns:p14="http://schemas.microsoft.com/office/powerpoint/2010/main" val="2313018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At Buxton Primary School we've worked really hard over the years to establish strong relationships with our parents/carers, children and staff. We pride ourselves on having an open-door policy where we are open and available for parents to come to us to discuss any worries or concerns they may have. We discuss these and work together to find solutions - whether this is around their child, changes in their home situation, or even financial issues. We are able to issue food bank vouchers and signpost our parents/carers to the relevant support to help in their time of need.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We recognise the value of ensuring our children are happy and settled in school and understand that often there can be other things happening in their lives, which can make accessing their learning tricky. We have therefore prioritised funding to our support staff to ensure our children are well supported in all areas of our provision. We have a full time Pastoral Lead who works with children on a wide range of areas, for example over friendship issues, developing their confidence, changes at home including parental separation, bereavement and even parental illness. Our children have access to social emotional mental health support through our Pastoral Lead and through a team from the local high school visiting our school weekly to work with children we have identified for referral.</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As part of developing our relationships with parents/carers, we ensure we have regular communication about our provision, whether this is through newsletters, emails or open sessions. Due to pupil attendance having increased focus from the DfE, we have made sure we have shared the everyday counts information and images in our newsletter. We have then explained to our parents the importance of their child attending school regularly and how being late has an impact on not just the individual child, but how the whole class is disrupted by their late arrival. Our children start lessons from the moment they arrive at school (early work) and therefore every minute of the school day is important here at Buxton.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We don't believe in awarding attendance certificates which fits in with our ethos of inclusivity, but will tackle attendance issues with parents and families individually, where persistent absence or lateness occurs.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We share with our parents/carers that we understand it can be difficult trying to work and be available when their child is unwell. We have therefore made the choice to advise parents/carers that we are able to administer </a:t>
            </a:r>
            <a:r>
              <a:rPr lang="en-GB" sz="1800" dirty="0" err="1">
                <a:solidFill>
                  <a:srgbClr val="000000"/>
                </a:solidFill>
                <a:effectLst/>
                <a:latin typeface="Calibri" panose="020F0502020204030204" pitchFamily="34" charset="0"/>
                <a:ea typeface="Calibri" panose="020F0502020204030204" pitchFamily="34" charset="0"/>
              </a:rPr>
              <a:t>calpol</a:t>
            </a:r>
            <a:r>
              <a:rPr lang="en-GB" sz="1800" dirty="0">
                <a:solidFill>
                  <a:srgbClr val="000000"/>
                </a:solidFill>
                <a:effectLst/>
                <a:latin typeface="Calibri" panose="020F0502020204030204" pitchFamily="34" charset="0"/>
                <a:ea typeface="Calibri" panose="020F0502020204030204" pitchFamily="34" charset="0"/>
              </a:rPr>
              <a:t> during the school day. We have a school supply which can be used if a child becomes unwell during the school day and </a:t>
            </a:r>
            <a:r>
              <a:rPr lang="en-GB" sz="1800" dirty="0" err="1">
                <a:solidFill>
                  <a:srgbClr val="000000"/>
                </a:solidFill>
                <a:effectLst/>
                <a:latin typeface="Calibri" panose="020F0502020204030204" pitchFamily="34" charset="0"/>
                <a:ea typeface="Calibri" panose="020F0502020204030204" pitchFamily="34" charset="0"/>
              </a:rPr>
              <a:t>calpol</a:t>
            </a:r>
            <a:r>
              <a:rPr lang="en-GB" sz="1800" dirty="0">
                <a:solidFill>
                  <a:srgbClr val="000000"/>
                </a:solidFill>
                <a:effectLst/>
                <a:latin typeface="Calibri" panose="020F0502020204030204" pitchFamily="34" charset="0"/>
                <a:ea typeface="Calibri" panose="020F0502020204030204" pitchFamily="34" charset="0"/>
              </a:rPr>
              <a:t> is the appropriate treatment. We contact parents to seek their consent in the event this should be needed. Our parents have often commented that this makes a huge difference to them being able to stay in work, particularly in light of the current financial difficulties families are facing.</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We further issue education update bulletins to our parents/carers, which are effectively an interim report we send home. The reason for this is that we found parents/carers find it useful to receive more regular updates on their child's progress (other than an annual report and parents evenings). In this bulletin we also share their child's attendance percentage as at that date, along with a visual diagram of what that percentage means and have colour coded this to match the reports produced from our MI system. This ensures all information shared with parents/carers is consistent, clear and understandable.</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We recognise that for some children, physically coming to school can be quite a hurdle to overcome, and often Monday's can see more children having difficulty with this after having had the weekend at home. We have consequently introduced alternative provision for certain children on a Monday morning. This is where the children take part in outdoor learning type activities which helps them settle for the day and gives them a positive start to their week.</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We are fortunate due to our rural location and having substantial grounds, that we have our own on site forest schools and pond area, school garden and are able to hold lessons outside. All of our children access forest schools throughout the school year, this is not reserved for those children with additional need or pupil premium for instance. We ensure provision is available for all - we pride ourselves on our inclusive ethos.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Fortnightly we also run enrichment activities, where the children have an afternoon off timetable. They have a brochure each term where they select their chosen activity to learn a skill or take part in an experience. The options can include outdoor learning, gardening, theatre, dance/sport, first aid, sign language, cookery, climbing, stop motion, art and design, skateboarding, to name just a few! The children then undertake their choice for the term, and then make a new choice each term.</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Our children love enrichment and it has given them many opportunities to try different activities, without a cost to our parents/carers. The children can find out what their interests or passions are, and if they really love an activity, they can then pursue this further. Quite often with young children their likes/dislikes can quickly change and therefore parents/carers are unable to afford to sign their child up for different activities outside of school due to the cost. Enrichment allows our children to grow and discover their likes/dislikes in a safe and familiar environment. We also mix the children across school during these sessions, so children spend time with other cohorts who they may not previously have mixed with. This further develops the children's abilities to form relationships with others and develop their confidence undertaking a new activity.</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We understand that all schools are facing difficult times in terms of budgets and staffing and therefore we know we are fortunate with not only our staffing team who are always willing to go over and above for our children, but with our location and facilities to be able to offer the opportunities above.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Activities such as enrichment however cannot take place without our wonderful team of volunteers who come to help run these sessions. Whether these are parents/carers, members of the local community or indeed an expert in a skill who has responded to our plea for provision in school! We try to maximise the use of volunteers where for instance a parent is a rugby coach, we ask if they would be happy to run a rugby session with the children. We also try to access as many free resources or grants as we can!</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All of the above additional provision at Buxton, enhances our children's educational experience and enjoyment of being at school. This in turn means our children are happy and keen to learn, which is reflected in their good attendance.</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32</a:t>
            </a:fld>
            <a:endParaRPr lang="en-GB"/>
          </a:p>
        </p:txBody>
      </p:sp>
    </p:spTree>
    <p:extLst>
      <p:ext uri="{BB962C8B-B14F-4D97-AF65-F5344CB8AC3E}">
        <p14:creationId xmlns:p14="http://schemas.microsoft.com/office/powerpoint/2010/main" val="551067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33</a:t>
            </a:fld>
            <a:endParaRPr lang="en-GB"/>
          </a:p>
        </p:txBody>
      </p:sp>
    </p:spTree>
    <p:extLst>
      <p:ext uri="{BB962C8B-B14F-4D97-AF65-F5344CB8AC3E}">
        <p14:creationId xmlns:p14="http://schemas.microsoft.com/office/powerpoint/2010/main" val="3321582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34</a:t>
            </a:fld>
            <a:endParaRPr lang="en-GB"/>
          </a:p>
        </p:txBody>
      </p:sp>
    </p:spTree>
    <p:extLst>
      <p:ext uri="{BB962C8B-B14F-4D97-AF65-F5344CB8AC3E}">
        <p14:creationId xmlns:p14="http://schemas.microsoft.com/office/powerpoint/2010/main" val="3660499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35</a:t>
            </a:fld>
            <a:endParaRPr lang="en-GB"/>
          </a:p>
        </p:txBody>
      </p:sp>
    </p:spTree>
    <p:extLst>
      <p:ext uri="{BB962C8B-B14F-4D97-AF65-F5344CB8AC3E}">
        <p14:creationId xmlns:p14="http://schemas.microsoft.com/office/powerpoint/2010/main" val="2892691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37</a:t>
            </a:fld>
            <a:endParaRPr lang="en-GB"/>
          </a:p>
        </p:txBody>
      </p:sp>
    </p:spTree>
    <p:extLst>
      <p:ext uri="{BB962C8B-B14F-4D97-AF65-F5344CB8AC3E}">
        <p14:creationId xmlns:p14="http://schemas.microsoft.com/office/powerpoint/2010/main" val="1411618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38</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27600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39</a:t>
            </a:fld>
            <a:endParaRPr lang="en-GB"/>
          </a:p>
        </p:txBody>
      </p:sp>
    </p:spTree>
    <p:extLst>
      <p:ext uri="{BB962C8B-B14F-4D97-AF65-F5344CB8AC3E}">
        <p14:creationId xmlns:p14="http://schemas.microsoft.com/office/powerpoint/2010/main" val="109463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4</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004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hope this briefing will help you to start to consider the impact of the recent school attendance reforms on your work. Go through webinar etiquette</a:t>
            </a:r>
          </a:p>
        </p:txBody>
      </p:sp>
    </p:spTree>
    <p:extLst>
      <p:ext uri="{BB962C8B-B14F-4D97-AF65-F5344CB8AC3E}">
        <p14:creationId xmlns:p14="http://schemas.microsoft.com/office/powerpoint/2010/main" val="19056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Explain we know the changes are extensive and we won’t have the answers to all your questions today. Reassure we have time to implement the required changes. Want to hear from them about how they would like to received additional information.</a:t>
            </a:r>
          </a:p>
          <a:p>
            <a:endParaRPr lang="en-GB"/>
          </a:p>
          <a:p>
            <a:r>
              <a:rPr lang="en-GB"/>
              <a:t>Missing any school can negatively impact a child’s progress and learning, but when children are regularly not in school it can have a major impact on levels of family stress, particularly for families already facing significant adversity. That is why when thinking about attendance the message that every school day counts is crucial. </a:t>
            </a:r>
          </a:p>
          <a:p>
            <a:endParaRPr lang="en-US"/>
          </a:p>
        </p:txBody>
      </p:sp>
    </p:spTree>
    <p:extLst>
      <p:ext uri="{BB962C8B-B14F-4D97-AF65-F5344CB8AC3E}">
        <p14:creationId xmlns:p14="http://schemas.microsoft.com/office/powerpoint/2010/main" val="9870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64614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effectLst/>
                <a:latin typeface="Arial" panose="020B0604020202020204" pitchFamily="34" charset="0"/>
                <a:ea typeface="Calibri" panose="020F0502020204030204" pitchFamily="34" charset="0"/>
              </a:rPr>
              <a:t>On 29 February 2024, the Department for Education (DfE) announced a range of reforms to support schools and local authorities in their efforts to improve school attendance. The reforms include:</a:t>
            </a:r>
          </a:p>
          <a:p>
            <a:pPr marL="0" marR="0" lvl="0" indent="0" defTabSz="91440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rPr>
              <a:t>The existing guidance and associated legislation remains in force until 18 August 2024 which means schools and LAs must continue to have regard to it. </a:t>
            </a:r>
            <a:endParaRPr lang="en-GB" sz="1800">
              <a:effectLst/>
              <a:latin typeface="Times New Roman" panose="02020603050405020304" pitchFamily="18" charset="0"/>
              <a:ea typeface="Times New Roman" panose="02020603050405020304" pitchFamily="18" charset="0"/>
            </a:endParaRPr>
          </a:p>
          <a:p>
            <a:endParaRPr lang="en-GB" sz="1200">
              <a:effectLst/>
              <a:latin typeface="Arial" panose="020B060402020202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8300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a:solidFill>
                  <a:srgbClr val="FFFFFF"/>
                </a:solidFill>
                <a:effectLst/>
                <a:latin typeface="Segoe UI" panose="020B0502040204020203" pitchFamily="34" charset="0"/>
              </a:rPr>
              <a:t>DfE would like to hear from anyone who would be willing to talk about the experience of using the daily attendance reports. If you are willing to take part in this research, please complete the form using the link in the PP. The research is entirely voluntary, confidential and you are not committing to participate by leaving your details.</a:t>
            </a:r>
            <a:br>
              <a:rPr lang="en-GB"/>
            </a:br>
            <a:endParaRPr lang="en-GB"/>
          </a:p>
        </p:txBody>
      </p:sp>
    </p:spTree>
    <p:extLst>
      <p:ext uri="{BB962C8B-B14F-4D97-AF65-F5344CB8AC3E}">
        <p14:creationId xmlns:p14="http://schemas.microsoft.com/office/powerpoint/2010/main" val="2683487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168489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41260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160120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08485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56635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743738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06716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757380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114602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856310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30CD-C1C6-49BE-8EE8-91345CE1B1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0744C3-FAAC-4189-810F-13F6B10D7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BCD019-9C88-4377-9AB3-8453D01ADE63}"/>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5" name="Footer Placeholder 4">
            <a:extLst>
              <a:ext uri="{FF2B5EF4-FFF2-40B4-BE49-F238E27FC236}">
                <a16:creationId xmlns:a16="http://schemas.microsoft.com/office/drawing/2014/main" id="{3071DB7C-DADE-42E4-B400-927726108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9AE8D5-9B9A-4420-A0F1-FF34BD561FC9}"/>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72307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074935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2D1D0-92C6-4DD9-A8B8-D376766DD5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B3E0CD-4DA9-4EF6-BCD2-9571EA1773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B7424F-D850-4ECD-B685-CCB0FC0DECD1}"/>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5" name="Footer Placeholder 4">
            <a:extLst>
              <a:ext uri="{FF2B5EF4-FFF2-40B4-BE49-F238E27FC236}">
                <a16:creationId xmlns:a16="http://schemas.microsoft.com/office/drawing/2014/main" id="{ACCEE48E-4D29-47FA-9DF6-AD070DD35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427524-A87E-4388-9680-64FB022492DD}"/>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2224138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CDF8-5B59-4B63-B579-A36CF6446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736C6F-6CBD-4030-9995-41E8BD871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3502AD-CDD6-4A5F-B885-2E48EDEE2E9F}"/>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5" name="Footer Placeholder 4">
            <a:extLst>
              <a:ext uri="{FF2B5EF4-FFF2-40B4-BE49-F238E27FC236}">
                <a16:creationId xmlns:a16="http://schemas.microsoft.com/office/drawing/2014/main" id="{11B14295-0312-4AA6-889F-A21507B84C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29944-E53F-42EA-8BD9-06B8DBC2EB1F}"/>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115383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1F16-F60E-476C-BA30-B092BA9C50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D58552-5BA8-40A2-979D-D7AFC980B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857AF7-E0FF-4390-B51A-73CF9128FF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F99F21-7CF0-4B75-89B4-F854DCB5A6C2}"/>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6" name="Footer Placeholder 5">
            <a:extLst>
              <a:ext uri="{FF2B5EF4-FFF2-40B4-BE49-F238E27FC236}">
                <a16:creationId xmlns:a16="http://schemas.microsoft.com/office/drawing/2014/main" id="{EE6C486D-F23A-4598-B304-FB6A5CA32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ACBF8A-9A0B-4842-9368-9B7A90E9E147}"/>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958240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5040-6931-4451-990E-A99C156830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65D9EA-7F52-49B2-8C1A-9D45AFEECF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D9812-7B83-4318-ADB3-E43D412108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6F4D77-2DA6-4D61-B73D-92DFDC4521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2E5002-D34C-4D1A-82DF-5647E6DAC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A480C9-7517-4CDE-AFB5-60B9E83A56A9}"/>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8" name="Footer Placeholder 7">
            <a:extLst>
              <a:ext uri="{FF2B5EF4-FFF2-40B4-BE49-F238E27FC236}">
                <a16:creationId xmlns:a16="http://schemas.microsoft.com/office/drawing/2014/main" id="{BE4A0DF7-49C8-426E-8D4C-0707FBB928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C7F255-4C4C-4F2A-9C80-A109C97ED49D}"/>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4239028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2C06-F67D-4184-9D86-31912FA1E7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B27B6F9-2E23-4B88-80C7-F5F9D21DD6E4}"/>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4" name="Footer Placeholder 3">
            <a:extLst>
              <a:ext uri="{FF2B5EF4-FFF2-40B4-BE49-F238E27FC236}">
                <a16:creationId xmlns:a16="http://schemas.microsoft.com/office/drawing/2014/main" id="{624C208E-27DA-4C42-9033-2002EB9EB4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BEEA01-02D4-4538-B605-E9ED58E4E77A}"/>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443843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DA026-2F15-434D-BA60-63B667328096}"/>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3" name="Footer Placeholder 2">
            <a:extLst>
              <a:ext uri="{FF2B5EF4-FFF2-40B4-BE49-F238E27FC236}">
                <a16:creationId xmlns:a16="http://schemas.microsoft.com/office/drawing/2014/main" id="{1E267DE2-14A1-481A-BE4F-0546AB3E9E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8125C7-7FBA-4073-8929-EE0B78CB19D1}"/>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231005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5906F-9FE7-405F-BBDA-DC5A096704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35CF338-9661-442F-B655-09A2E64313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C05F87-41FF-490F-A5A8-A4609A90B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41EC1-D0EF-4417-890F-786AE435DBF1}"/>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6" name="Footer Placeholder 5">
            <a:extLst>
              <a:ext uri="{FF2B5EF4-FFF2-40B4-BE49-F238E27FC236}">
                <a16:creationId xmlns:a16="http://schemas.microsoft.com/office/drawing/2014/main" id="{53FF1ABC-227D-4841-ABE9-950E507DDB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62CB6E-2F55-4B4E-9992-2B2894363D4E}"/>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2352561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EF62-060E-400C-8324-DB300BFE0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122FC4-590A-4139-A825-CAFDC867B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EC001F-BC31-428D-864D-39E32C0BC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1833E2-9080-4DDF-8703-40A9A8A7BB08}"/>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6" name="Footer Placeholder 5">
            <a:extLst>
              <a:ext uri="{FF2B5EF4-FFF2-40B4-BE49-F238E27FC236}">
                <a16:creationId xmlns:a16="http://schemas.microsoft.com/office/drawing/2014/main" id="{60952C4A-7265-43DC-ACD0-AC2F4B0E1B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5C99C6-D9B8-4E43-8CE8-0C75A9312D8F}"/>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533112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A721-5E1B-441D-9831-499899EDFB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7C369C-E09E-45E0-AF7E-728D0D408A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65B79B-72A8-4812-9F62-1F1B295CAE55}"/>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5" name="Footer Placeholder 4">
            <a:extLst>
              <a:ext uri="{FF2B5EF4-FFF2-40B4-BE49-F238E27FC236}">
                <a16:creationId xmlns:a16="http://schemas.microsoft.com/office/drawing/2014/main" id="{543919AD-6877-4D84-B8F5-D97DF27D50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83CEF8-832F-433F-B79C-6DAAC748AFFB}"/>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49711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24E97-91B3-4F59-BB6D-958F5BFB8C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8ABAB3-C88C-4D37-93FC-5F00EAFA60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47DC5C-2633-4E32-9528-65893E1EAA92}"/>
              </a:ext>
            </a:extLst>
          </p:cNvPr>
          <p:cNvSpPr>
            <a:spLocks noGrp="1"/>
          </p:cNvSpPr>
          <p:nvPr>
            <p:ph type="dt" sz="half" idx="10"/>
          </p:nvPr>
        </p:nvSpPr>
        <p:spPr/>
        <p:txBody>
          <a:bodyPr/>
          <a:lstStyle/>
          <a:p>
            <a:fld id="{B2B598C4-EBF8-4D0E-B55A-8C197EE3C21D}" type="datetimeFigureOut">
              <a:rPr lang="en-GB" smtClean="0"/>
              <a:t>03/05/2024</a:t>
            </a:fld>
            <a:endParaRPr lang="en-GB"/>
          </a:p>
        </p:txBody>
      </p:sp>
      <p:sp>
        <p:nvSpPr>
          <p:cNvPr id="5" name="Footer Placeholder 4">
            <a:extLst>
              <a:ext uri="{FF2B5EF4-FFF2-40B4-BE49-F238E27FC236}">
                <a16:creationId xmlns:a16="http://schemas.microsoft.com/office/drawing/2014/main" id="{AFD48C83-4F59-4F74-808A-E03DDDFABB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7E38C-39FE-4502-A73E-3C1F235D9913}"/>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657373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080537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85078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2200826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6706063" y="1748054"/>
            <a:ext cx="4333412" cy="4375160"/>
          </a:xfrm>
          <a:prstGeom prst="ellipse">
            <a:avLst/>
          </a:prstGeom>
        </p:spPr>
        <p:txBody>
          <a:bodyPr/>
          <a:lstStyle/>
          <a:p>
            <a:endParaRPr lang="en-US"/>
          </a:p>
        </p:txBody>
      </p:sp>
      <p:sp>
        <p:nvSpPr>
          <p:cNvPr id="3" name="Picture Placeholder 7">
            <a:extLst>
              <a:ext uri="{FF2B5EF4-FFF2-40B4-BE49-F238E27FC236}">
                <a16:creationId xmlns:a16="http://schemas.microsoft.com/office/drawing/2014/main" id="{AC57CF50-0DA1-42D9-BFB0-029025BFEC21}"/>
              </a:ext>
            </a:extLst>
          </p:cNvPr>
          <p:cNvSpPr>
            <a:spLocks noGrp="1"/>
          </p:cNvSpPr>
          <p:nvPr>
            <p:ph type="pic" sz="quarter" idx="11"/>
          </p:nvPr>
        </p:nvSpPr>
        <p:spPr>
          <a:xfrm>
            <a:off x="1152525" y="368300"/>
            <a:ext cx="4943475" cy="4991100"/>
          </a:xfrm>
          <a:prstGeom prst="ellipse">
            <a:avLst/>
          </a:prstGeom>
        </p:spPr>
        <p:txBody>
          <a:bodyPr/>
          <a:lstStyle/>
          <a:p>
            <a:endParaRPr lang="en-US"/>
          </a:p>
        </p:txBody>
      </p:sp>
    </p:spTree>
    <p:extLst>
      <p:ext uri="{BB962C8B-B14F-4D97-AF65-F5344CB8AC3E}">
        <p14:creationId xmlns:p14="http://schemas.microsoft.com/office/powerpoint/2010/main" val="4266169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1428668" y="441768"/>
            <a:ext cx="3334920" cy="3367049"/>
          </a:xfrm>
          <a:prstGeom prst="ellipse">
            <a:avLst/>
          </a:prstGeom>
        </p:spPr>
        <p:txBody>
          <a:bodyPr/>
          <a:lstStyle/>
          <a:p>
            <a:endParaRPr lang="en-US"/>
          </a:p>
        </p:txBody>
      </p:sp>
      <p:sp>
        <p:nvSpPr>
          <p:cNvPr id="4" name="Picture Placeholder 7">
            <a:extLst>
              <a:ext uri="{FF2B5EF4-FFF2-40B4-BE49-F238E27FC236}">
                <a16:creationId xmlns:a16="http://schemas.microsoft.com/office/drawing/2014/main" id="{5804D578-9266-4F5D-9509-A610B50F4103}"/>
              </a:ext>
            </a:extLst>
          </p:cNvPr>
          <p:cNvSpPr>
            <a:spLocks noGrp="1"/>
          </p:cNvSpPr>
          <p:nvPr>
            <p:ph type="pic" sz="quarter" idx="11"/>
          </p:nvPr>
        </p:nvSpPr>
        <p:spPr>
          <a:xfrm>
            <a:off x="7868657" y="733505"/>
            <a:ext cx="3334920" cy="3367049"/>
          </a:xfrm>
          <a:prstGeom prst="ellipse">
            <a:avLst/>
          </a:prstGeom>
        </p:spPr>
        <p:txBody>
          <a:bodyPr/>
          <a:lstStyle/>
          <a:p>
            <a:endParaRPr lang="en-US"/>
          </a:p>
        </p:txBody>
      </p:sp>
      <p:sp>
        <p:nvSpPr>
          <p:cNvPr id="5" name="Picture Placeholder 7">
            <a:extLst>
              <a:ext uri="{FF2B5EF4-FFF2-40B4-BE49-F238E27FC236}">
                <a16:creationId xmlns:a16="http://schemas.microsoft.com/office/drawing/2014/main" id="{9EDD0FC9-3506-47BB-82A9-D217F237179D}"/>
              </a:ext>
            </a:extLst>
          </p:cNvPr>
          <p:cNvSpPr>
            <a:spLocks noGrp="1"/>
          </p:cNvSpPr>
          <p:nvPr>
            <p:ph type="pic" sz="quarter" idx="12"/>
          </p:nvPr>
        </p:nvSpPr>
        <p:spPr>
          <a:xfrm>
            <a:off x="4428540" y="3049183"/>
            <a:ext cx="3334920" cy="3367049"/>
          </a:xfrm>
          <a:prstGeom prst="ellipse">
            <a:avLst/>
          </a:prstGeom>
        </p:spPr>
        <p:txBody>
          <a:bodyPr/>
          <a:lstStyle/>
          <a:p>
            <a:endParaRPr lang="en-US"/>
          </a:p>
        </p:txBody>
      </p:sp>
    </p:spTree>
    <p:extLst>
      <p:ext uri="{BB962C8B-B14F-4D97-AF65-F5344CB8AC3E}">
        <p14:creationId xmlns:p14="http://schemas.microsoft.com/office/powerpoint/2010/main" val="1872223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03F543CF-ED58-444D-90A7-B4596E14A1B7}"/>
              </a:ext>
            </a:extLst>
          </p:cNvPr>
          <p:cNvSpPr>
            <a:spLocks noGrp="1"/>
          </p:cNvSpPr>
          <p:nvPr>
            <p:ph type="media" sz="quarter" idx="10"/>
          </p:nvPr>
        </p:nvSpPr>
        <p:spPr>
          <a:xfrm>
            <a:off x="836814" y="1309831"/>
            <a:ext cx="7051964" cy="4529628"/>
          </a:xfrm>
          <a:prstGeom prst="rect">
            <a:avLst/>
          </a:prstGeom>
        </p:spPr>
        <p:txBody>
          <a:bodyPr/>
          <a:lstStyle/>
          <a:p>
            <a:endParaRPr lang="en-US"/>
          </a:p>
        </p:txBody>
      </p:sp>
    </p:spTree>
    <p:extLst>
      <p:ext uri="{BB962C8B-B14F-4D97-AF65-F5344CB8AC3E}">
        <p14:creationId xmlns:p14="http://schemas.microsoft.com/office/powerpoint/2010/main" val="3812227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50887F12-0621-444A-98BB-AA2C7FAC9A69}"/>
              </a:ext>
            </a:extLst>
          </p:cNvPr>
          <p:cNvSpPr>
            <a:spLocks noGrp="1"/>
          </p:cNvSpPr>
          <p:nvPr>
            <p:ph type="tbl" sz="quarter" idx="10"/>
          </p:nvPr>
        </p:nvSpPr>
        <p:spPr>
          <a:xfrm>
            <a:off x="4432300" y="482600"/>
            <a:ext cx="6921500" cy="5791200"/>
          </a:xfrm>
          <a:prstGeom prst="rect">
            <a:avLst/>
          </a:prstGeom>
        </p:spPr>
        <p:txBody>
          <a:bodyPr/>
          <a:lstStyle/>
          <a:p>
            <a:endParaRPr lang="en-US" dirty="0"/>
          </a:p>
        </p:txBody>
      </p:sp>
    </p:spTree>
    <p:extLst>
      <p:ext uri="{BB962C8B-B14F-4D97-AF65-F5344CB8AC3E}">
        <p14:creationId xmlns:p14="http://schemas.microsoft.com/office/powerpoint/2010/main" val="3144446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20823B-0C37-446C-9E02-755FF2284CCF}"/>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722607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722010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79338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86486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181254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120454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160804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636931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052056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197267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467583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380168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460145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155979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498472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D2F23E7-01C3-4F73-894E-2C4326390822}" type="slidenum">
              <a:rPr lang="en-GB" altLang="en-US"/>
              <a:pPr>
                <a:defRPr/>
              </a:pPr>
              <a:t>‹#›</a:t>
            </a:fld>
            <a:endParaRPr lang="en-GB" altLang="en-US"/>
          </a:p>
        </p:txBody>
      </p:sp>
    </p:spTree>
    <p:extLst>
      <p:ext uri="{BB962C8B-B14F-4D97-AF65-F5344CB8AC3E}">
        <p14:creationId xmlns:p14="http://schemas.microsoft.com/office/powerpoint/2010/main" val="326389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B8F863-0F32-48DC-99B6-301421603D1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1088B03-16D4-48B8-90B5-F14A4BD1636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C960A82-4072-4271-84EB-F94DA1626490}"/>
              </a:ext>
            </a:extLst>
          </p:cNvPr>
          <p:cNvSpPr>
            <a:spLocks noGrp="1" noChangeArrowheads="1"/>
          </p:cNvSpPr>
          <p:nvPr>
            <p:ph type="sldNum" sz="quarter" idx="12"/>
          </p:nvPr>
        </p:nvSpPr>
        <p:spPr>
          <a:xfrm>
            <a:off x="11078729" y="6400415"/>
            <a:ext cx="275072" cy="276995"/>
          </a:xfrm>
          <a:ln/>
        </p:spPr>
        <p:txBody>
          <a:bodyPr/>
          <a:lstStyle>
            <a:lvl1pPr>
              <a:defRPr/>
            </a:lvl1pPr>
          </a:lstStyle>
          <a:p>
            <a:pPr>
              <a:defRPr/>
            </a:pPr>
            <a:fld id="{04A652A3-413B-4692-8CAD-B22D8ADECF88}" type="slidenum">
              <a:rPr lang="en-GB" altLang="en-US"/>
              <a:pPr>
                <a:defRPr/>
              </a:pPr>
              <a:t>‹#›</a:t>
            </a:fld>
            <a:endParaRPr lang="en-GB" altLang="en-US"/>
          </a:p>
        </p:txBody>
      </p:sp>
    </p:spTree>
    <p:extLst>
      <p:ext uri="{BB962C8B-B14F-4D97-AF65-F5344CB8AC3E}">
        <p14:creationId xmlns:p14="http://schemas.microsoft.com/office/powerpoint/2010/main" val="29415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994303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0788818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90" r:id="rId6"/>
    <p:sldLayoutId id="2147483791" r:id="rId7"/>
    <p:sldLayoutId id="2147483792" r:id="rId8"/>
    <p:sldLayoutId id="2147483793" r:id="rId9"/>
    <p:sldLayoutId id="2147483794" r:id="rId10"/>
    <p:sldLayoutId id="2147483795" r:id="rId11"/>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60807249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7" r:id="rId4"/>
    <p:sldLayoutId id="2147483818" r:id="rId5"/>
    <p:sldLayoutId id="2147483819" r:id="rId6"/>
    <p:sldLayoutId id="2147483820" r:id="rId7"/>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C66CF-C077-490A-841C-F3E4B80A7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DB5BDD-D370-44C7-B61E-FBE08C376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188AAE-F345-4EBD-AF0E-E940E3EBC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598C4-EBF8-4D0E-B55A-8C197EE3C21D}" type="datetimeFigureOut">
              <a:rPr lang="en-GB" smtClean="0"/>
              <a:t>03/05/2024</a:t>
            </a:fld>
            <a:endParaRPr lang="en-GB"/>
          </a:p>
        </p:txBody>
      </p:sp>
      <p:sp>
        <p:nvSpPr>
          <p:cNvPr id="5" name="Footer Placeholder 4">
            <a:extLst>
              <a:ext uri="{FF2B5EF4-FFF2-40B4-BE49-F238E27FC236}">
                <a16:creationId xmlns:a16="http://schemas.microsoft.com/office/drawing/2014/main" id="{8CABE515-8F0E-4104-8681-2C309A0D6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F4F7CAD-EB87-4A00-9DD1-0301C8A46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683D3-55CA-43CE-936B-58462E61FA09}" type="slidenum">
              <a:rPr lang="en-GB" smtClean="0"/>
              <a:t>‹#›</a:t>
            </a:fld>
            <a:endParaRPr lang="en-GB"/>
          </a:p>
        </p:txBody>
      </p:sp>
    </p:spTree>
    <p:extLst>
      <p:ext uri="{BB962C8B-B14F-4D97-AF65-F5344CB8AC3E}">
        <p14:creationId xmlns:p14="http://schemas.microsoft.com/office/powerpoint/2010/main" val="21405927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29906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0090601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hyperlink" Target="https://www.legislation.gov.uk/uksi/2024/210/contents/mad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gov.uk/government/publications/working-together-to-improve-school-attendance/toolkit-for-schools-communicating-with-families-to-support-attendanc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nhs.uk/live-well/is-my-child-too-ill-for-school/"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hyperlink" Target="https://www.nhs.uk/live-well/is-my-child-too-ill-for-school/" TargetMode="External"/><Relationship Id="rId3" Type="http://schemas.openxmlformats.org/officeDocument/2006/relationships/image" Target="../media/image3.png"/><Relationship Id="rId7" Type="http://schemas.openxmlformats.org/officeDocument/2006/relationships/hyperlink" Target="https://www.gov.uk/guidance/access-your-school-attendance-data"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0.emf"/><Relationship Id="rId5" Type="http://schemas.openxmlformats.org/officeDocument/2006/relationships/image" Target="../media/image4.jpeg"/><Relationship Id="rId10" Type="http://schemas.openxmlformats.org/officeDocument/2006/relationships/hyperlink" Target="https://www.gov.uk/school-attendance-absence" TargetMode="External"/><Relationship Id="rId4" Type="http://schemas.openxmlformats.org/officeDocument/2006/relationships/image" Target="../media/image2.jpeg"/><Relationship Id="rId9" Type="http://schemas.openxmlformats.org/officeDocument/2006/relationships/hyperlink" Target="https://educationhub.blog.gov.uk/2022/09/02/back-to-school-week-everything-you-need-to-know-about-school-attendanc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hyperlink" Target="https://norfolklscp.org.uk/people-working-with-children/norfolk-continuum-of-needs-guidanc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hyperlink" Target="https://norfolklscp.org.uk/media/fvdpx5nu/a-staged-intervention_attendance_v3.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0.emf"/><Relationship Id="rId5" Type="http://schemas.openxmlformats.org/officeDocument/2006/relationships/image" Target="../media/image4.jpe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20.emf"/><Relationship Id="rId5" Type="http://schemas.openxmlformats.org/officeDocument/2006/relationships/image" Target="../media/image4.jpe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28.emf"/><Relationship Id="rId5" Type="http://schemas.openxmlformats.org/officeDocument/2006/relationships/image" Target="../media/image25.emf"/><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image" Target="../media/image24.emf"/><Relationship Id="rId7" Type="http://schemas.openxmlformats.org/officeDocument/2006/relationships/hyperlink" Target="https://www.schools.norfolk.gov.uk/pupil-safety-and-behaviour/school-attendance"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28.emf"/><Relationship Id="rId5" Type="http://schemas.openxmlformats.org/officeDocument/2006/relationships/image" Target="../media/image25.emf"/><Relationship Id="rId10" Type="http://schemas.openxmlformats.org/officeDocument/2006/relationships/hyperlink" Target="https://www.picpedia.org/chalkboard/q/questions.html" TargetMode="External"/><Relationship Id="rId4" Type="http://schemas.openxmlformats.org/officeDocument/2006/relationships/image" Target="../media/image23.png"/><Relationship Id="rId9"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hyperlink" Target="https://content.govdelivery.com/attachments/UKDFE/2024/03/01/file_attachments/2800199/Minister%20Hinds%20letter%20to%20headteachers%20on%20attendance.pdf.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legislation.gov.uk/uksi/2024/210/contents/made" TargetMode="Externa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hyperlink" Target="https://www.legislation.gov.uk/uksi/2024/208/regulation/10/made" TargetMode="External"/><Relationship Id="rId5" Type="http://schemas.openxmlformats.org/officeDocument/2006/relationships/hyperlink" Target="https://www.legislation.gov.uk/uksi/2024/209/contents/made" TargetMode="External"/><Relationship Id="rId4" Type="http://schemas.openxmlformats.org/officeDocument/2006/relationships/hyperlink" Target="https://assets.publishing.service.gov.uk/media/65df4a76f1cab36b60fc4726/Working_together_to_improve_school_attendance__applies_from_19_August_2024__29.02.24.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hyperlink" Target="https://www.legislation.gov.uk/uksi/2024/209/made#p00196" TargetMode="External"/><Relationship Id="rId5" Type="http://schemas.openxmlformats.org/officeDocument/2006/relationships/hyperlink" Target="https://forms.office.com/pages/responsepage.aspx?id=yXfS-grGoU2187O4s0qC-dQrkQUSo7lDklWEd361GJ9UNkhWNTc3QUdTT1k5TU9JRFY4QUc1SjdLRy4u" TargetMode="External"/><Relationship Id="rId4" Type="http://schemas.openxmlformats.org/officeDocument/2006/relationships/hyperlink" Target="https://events.teams.microsoft.com/event/27bb1e40-4711-416a-bcbf-5842ae52f6fd@fad277c9-c60a-4da1-b5f3-b3b8b34a82f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items, office&#10;&#10;Description automatically generated">
            <a:extLst>
              <a:ext uri="{FF2B5EF4-FFF2-40B4-BE49-F238E27FC236}">
                <a16:creationId xmlns:a16="http://schemas.microsoft.com/office/drawing/2014/main" id="{42010DBD-4C8D-4BF3-A5DA-8158154158A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611" r="661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solidFill>
            <a:schemeClr val="bg1"/>
          </a:solidFill>
        </p:spPr>
      </p:pic>
      <p:sp>
        <p:nvSpPr>
          <p:cNvPr id="16" name="TextBox 15">
            <a:extLst>
              <a:ext uri="{FF2B5EF4-FFF2-40B4-BE49-F238E27FC236}">
                <a16:creationId xmlns:a16="http://schemas.microsoft.com/office/drawing/2014/main" id="{0269D058-47D1-46E3-ABA4-923651BFC397}"/>
              </a:ext>
            </a:extLst>
          </p:cNvPr>
          <p:cNvSpPr txBox="1"/>
          <p:nvPr/>
        </p:nvSpPr>
        <p:spPr>
          <a:xfrm>
            <a:off x="389003" y="1464183"/>
            <a:ext cx="3438144" cy="1125728"/>
          </a:xfrm>
          <a:prstGeom prst="rect">
            <a:avLst/>
          </a:prstGeom>
        </p:spPr>
        <p:txBody>
          <a:bodyPr vert="horz" lIns="91440" tIns="45720" rIns="91440" bIns="45720" rtlCol="0" anchor="b">
            <a:normAutofit fontScale="92500"/>
          </a:bodyPr>
          <a:lstStyle/>
          <a:p>
            <a:pPr marL="0" marR="0" lvl="0" indent="0" eaLnBrk="1" fontAlgn="auto" hangingPunct="1">
              <a:lnSpc>
                <a:spcPct val="90000"/>
              </a:lnSpc>
              <a:spcAft>
                <a:spcPts val="600"/>
              </a:spcAft>
              <a:buClrTx/>
              <a:buSzTx/>
              <a:tabLst/>
              <a:defRPr/>
            </a:pPr>
            <a:r>
              <a:rPr kumimoji="0" lang="en-US" sz="3600" b="1" i="0" u="none" strike="noStrike" cap="none" spc="0" normalizeH="0" baseline="0" noProof="0" dirty="0">
                <a:ln>
                  <a:noFill/>
                </a:ln>
                <a:effectLst/>
                <a:uLnTx/>
                <a:uFillTx/>
                <a:latin typeface="+mn-lt"/>
                <a:ea typeface="+mj-ea"/>
                <a:cs typeface="+mj-cs"/>
              </a:rPr>
              <a:t>Attendance Network Meeting</a:t>
            </a:r>
          </a:p>
          <a:p>
            <a:pPr marL="0" marR="0" lvl="0" indent="0" eaLnBrk="1" fontAlgn="auto" hangingPunct="1">
              <a:lnSpc>
                <a:spcPct val="90000"/>
              </a:lnSpc>
              <a:spcAft>
                <a:spcPts val="600"/>
              </a:spcAft>
              <a:buClrTx/>
              <a:buSzTx/>
              <a:tabLst/>
              <a:defRPr/>
            </a:pPr>
            <a:endParaRPr kumimoji="0" lang="en-US" sz="2800" b="0" i="0" u="none" strike="noStrike" cap="none" spc="0" normalizeH="0" baseline="0" noProof="0" dirty="0">
              <a:ln>
                <a:noFill/>
              </a:ln>
              <a:effectLst/>
              <a:uLnTx/>
              <a:uFillTx/>
              <a:latin typeface="+mj-lt"/>
              <a:ea typeface="+mj-ea"/>
              <a:cs typeface="+mj-cs"/>
            </a:endParaRPr>
          </a:p>
        </p:txBody>
      </p:sp>
      <p:sp>
        <p:nvSpPr>
          <p:cNvPr id="17" name="TextBox 16">
            <a:extLst>
              <a:ext uri="{FF2B5EF4-FFF2-40B4-BE49-F238E27FC236}">
                <a16:creationId xmlns:a16="http://schemas.microsoft.com/office/drawing/2014/main" id="{0E943FDF-3847-4072-8E11-B2C53B9F42C7}"/>
              </a:ext>
            </a:extLst>
          </p:cNvPr>
          <p:cNvSpPr txBox="1"/>
          <p:nvPr/>
        </p:nvSpPr>
        <p:spPr>
          <a:xfrm>
            <a:off x="503811" y="2976531"/>
            <a:ext cx="3438906" cy="3207258"/>
          </a:xfrm>
          <a:prstGeom prst="rect">
            <a:avLst/>
          </a:prstGeom>
        </p:spPr>
        <p:txBody>
          <a:bodyPr vert="horz" lIns="91440" tIns="45720" rIns="91440" bIns="45720" rtlCol="0" anchor="t">
            <a:normAutofit/>
          </a:bodyPr>
          <a:lstStyle/>
          <a:p>
            <a:pPr marR="0" lvl="0" eaLnBrk="1" fontAlgn="auto" hangingPunct="1">
              <a:lnSpc>
                <a:spcPct val="90000"/>
              </a:lnSpc>
              <a:spcBef>
                <a:spcPts val="0"/>
              </a:spcBef>
              <a:spcAft>
                <a:spcPts val="600"/>
              </a:spcAft>
              <a:buClrTx/>
              <a:buSzTx/>
              <a:tabLst/>
              <a:defRPr/>
            </a:pPr>
            <a:r>
              <a:rPr lang="en-US" sz="4000" dirty="0">
                <a:latin typeface="+mn-lt"/>
              </a:rPr>
              <a:t>Welcome, the session will start shortly. </a:t>
            </a:r>
            <a:endParaRPr kumimoji="0" lang="en-US" sz="4000" b="0" i="0" u="none" strike="noStrike" cap="none" spc="0" normalizeH="0" baseline="0" noProof="0" dirty="0">
              <a:ln>
                <a:noFill/>
              </a:ln>
              <a:effectLst/>
              <a:uLnTx/>
              <a:uFillTx/>
              <a:latin typeface="+mn-lt"/>
            </a:endParaRPr>
          </a:p>
        </p:txBody>
      </p:sp>
      <p:pic>
        <p:nvPicPr>
          <p:cNvPr id="15" name="Stacked New NCC Logo 376.jpg" descr="Stacked New NCC Logo 376.jpg">
            <a:extLst>
              <a:ext uri="{FF2B5EF4-FFF2-40B4-BE49-F238E27FC236}">
                <a16:creationId xmlns:a16="http://schemas.microsoft.com/office/drawing/2014/main" id="{1B246B2C-D05D-4BE6-9E95-FE4BC8AF6824}"/>
              </a:ext>
            </a:extLst>
          </p:cNvPr>
          <p:cNvPicPr>
            <a:picLocks noChangeAspect="1"/>
          </p:cNvPicPr>
          <p:nvPr/>
        </p:nvPicPr>
        <p:blipFill>
          <a:blip r:embed="rId4"/>
          <a:stretch>
            <a:fillRect/>
          </a:stretch>
        </p:blipFill>
        <p:spPr>
          <a:xfrm>
            <a:off x="389003" y="6257865"/>
            <a:ext cx="863943" cy="258291"/>
          </a:xfrm>
          <a:prstGeom prst="rect">
            <a:avLst/>
          </a:prstGeom>
          <a:ln w="12700">
            <a:miter lim="400000"/>
          </a:ln>
        </p:spPr>
      </p:pic>
      <p:pic>
        <p:nvPicPr>
          <p:cNvPr id="21" name="Flourish Logo2.png" descr="Flourish Logo2.png">
            <a:extLst>
              <a:ext uri="{FF2B5EF4-FFF2-40B4-BE49-F238E27FC236}">
                <a16:creationId xmlns:a16="http://schemas.microsoft.com/office/drawing/2014/main" id="{6E74E6F8-53AB-483E-B5FC-EB0996141B93}"/>
              </a:ext>
            </a:extLst>
          </p:cNvPr>
          <p:cNvPicPr>
            <a:picLocks noChangeAspect="1"/>
          </p:cNvPicPr>
          <p:nvPr/>
        </p:nvPicPr>
        <p:blipFill>
          <a:blip r:embed="rId5"/>
          <a:stretch>
            <a:fillRect/>
          </a:stretch>
        </p:blipFill>
        <p:spPr>
          <a:xfrm>
            <a:off x="1488869" y="6257866"/>
            <a:ext cx="384384" cy="258290"/>
          </a:xfrm>
          <a:prstGeom prst="rect">
            <a:avLst/>
          </a:prstGeom>
          <a:ln w="12700">
            <a:miter lim="400000"/>
          </a:ln>
        </p:spPr>
      </p:pic>
      <p:pic>
        <p:nvPicPr>
          <p:cNvPr id="22" name="Vital Signs for Children Logo (1).jpg" descr="Vital Signs for Children Logo (1).jpg">
            <a:extLst>
              <a:ext uri="{FF2B5EF4-FFF2-40B4-BE49-F238E27FC236}">
                <a16:creationId xmlns:a16="http://schemas.microsoft.com/office/drawing/2014/main" id="{1E3E3AD6-08B3-4099-8DC0-0A7CBE47223E}"/>
              </a:ext>
            </a:extLst>
          </p:cNvPr>
          <p:cNvPicPr>
            <a:picLocks noChangeAspect="1"/>
          </p:cNvPicPr>
          <p:nvPr/>
        </p:nvPicPr>
        <p:blipFill>
          <a:blip r:embed="rId6"/>
          <a:stretch>
            <a:fillRect/>
          </a:stretch>
        </p:blipFill>
        <p:spPr>
          <a:xfrm>
            <a:off x="2108075" y="6234851"/>
            <a:ext cx="666220" cy="258291"/>
          </a:xfrm>
          <a:prstGeom prst="rect">
            <a:avLst/>
          </a:prstGeom>
          <a:ln w="12700">
            <a:miter lim="400000"/>
          </a:ln>
        </p:spPr>
      </p:pic>
    </p:spTree>
    <p:extLst>
      <p:ext uri="{BB962C8B-B14F-4D97-AF65-F5344CB8AC3E}">
        <p14:creationId xmlns:p14="http://schemas.microsoft.com/office/powerpoint/2010/main" val="2477681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CDBD5-DED5-189C-EE99-864B711B2895}"/>
              </a:ext>
            </a:extLst>
          </p:cNvPr>
          <p:cNvPicPr>
            <a:picLocks noChangeAspect="1"/>
          </p:cNvPicPr>
          <p:nvPr/>
        </p:nvPicPr>
        <p:blipFill>
          <a:blip r:embed="rId3"/>
          <a:stretch>
            <a:fillRect/>
          </a:stretch>
        </p:blipFill>
        <p:spPr>
          <a:xfrm>
            <a:off x="8801100" y="-1457326"/>
            <a:ext cx="8820148" cy="10850105"/>
          </a:xfrm>
          <a:prstGeom prst="rect">
            <a:avLst/>
          </a:prstGeom>
        </p:spPr>
      </p:pic>
      <p:graphicFrame>
        <p:nvGraphicFramePr>
          <p:cNvPr id="2" name="Table 1">
            <a:extLst>
              <a:ext uri="{FF2B5EF4-FFF2-40B4-BE49-F238E27FC236}">
                <a16:creationId xmlns:a16="http://schemas.microsoft.com/office/drawing/2014/main" id="{3157F3A1-F3ED-275A-F07E-CB15C04836A6}"/>
              </a:ext>
            </a:extLst>
          </p:cNvPr>
          <p:cNvGraphicFramePr>
            <a:graphicFrameLocks noGrp="1"/>
          </p:cNvGraphicFramePr>
          <p:nvPr/>
        </p:nvGraphicFramePr>
        <p:xfrm>
          <a:off x="600073" y="190499"/>
          <a:ext cx="9437062" cy="5961957"/>
        </p:xfrm>
        <a:graphic>
          <a:graphicData uri="http://schemas.openxmlformats.org/drawingml/2006/table">
            <a:tbl>
              <a:tblPr firstRow="1" firstCol="1" bandRow="1">
                <a:tableStyleId>{5940675A-B579-460E-94D1-54222C63F5DA}</a:tableStyleId>
              </a:tblPr>
              <a:tblGrid>
                <a:gridCol w="2412203">
                  <a:extLst>
                    <a:ext uri="{9D8B030D-6E8A-4147-A177-3AD203B41FA5}">
                      <a16:colId xmlns:a16="http://schemas.microsoft.com/office/drawing/2014/main" val="648223435"/>
                    </a:ext>
                  </a:extLst>
                </a:gridCol>
                <a:gridCol w="7024859">
                  <a:extLst>
                    <a:ext uri="{9D8B030D-6E8A-4147-A177-3AD203B41FA5}">
                      <a16:colId xmlns:a16="http://schemas.microsoft.com/office/drawing/2014/main" val="2214982930"/>
                    </a:ext>
                  </a:extLst>
                </a:gridCol>
              </a:tblGrid>
              <a:tr h="1023505">
                <a:tc>
                  <a:txBody>
                    <a:bodyPr/>
                    <a:lstStyle/>
                    <a:p>
                      <a:pPr algn="l"/>
                      <a:r>
                        <a:rPr lang="en-GB" sz="1300" b="1">
                          <a:solidFill>
                            <a:srgbClr val="332F60"/>
                          </a:solidFill>
                          <a:effectLst/>
                          <a:latin typeface="Rockwell" panose="02060603020205020403" pitchFamily="18" charset="0"/>
                          <a:ea typeface="Times New Roman" panose="02020603050405020304" pitchFamily="18" charset="0"/>
                        </a:rPr>
                        <a:t>Summary</a:t>
                      </a:r>
                      <a:endParaRPr lang="en-GB" sz="1300">
                        <a:solidFill>
                          <a:srgbClr val="332F60"/>
                        </a:solidFill>
                        <a:effectLst/>
                        <a:latin typeface="Rockwell" panose="02060603020205020403" pitchFamily="18" charset="0"/>
                        <a:ea typeface="Times New Roman" panose="02020603050405020304" pitchFamily="18" charset="0"/>
                      </a:endParaRPr>
                    </a:p>
                  </a:txBody>
                  <a:tcPr marL="36195" marR="0" marT="0" marB="0"/>
                </a:tc>
                <a:tc>
                  <a:txBody>
                    <a:bodyPr/>
                    <a:lstStyle/>
                    <a:p>
                      <a:pPr algn="l"/>
                      <a:r>
                        <a:rPr lang="en-GB" sz="1300">
                          <a:solidFill>
                            <a:srgbClr val="332F60"/>
                          </a:solidFill>
                          <a:effectLst/>
                          <a:latin typeface="Rockwell" panose="02060603020205020403" pitchFamily="18" charset="0"/>
                          <a:ea typeface="Times New Roman" panose="02020603050405020304" pitchFamily="18" charset="0"/>
                        </a:rPr>
                        <a:t>Explains that the guidance is statutory; schools, trusts, governing bodies, and local authorities must have regard to it as part of their efforts to maintain high levels of school attendance.</a:t>
                      </a:r>
                    </a:p>
                    <a:p>
                      <a:pPr algn="l"/>
                      <a:r>
                        <a:rPr lang="en-GB" sz="1300">
                          <a:solidFill>
                            <a:srgbClr val="332F60"/>
                          </a:solidFill>
                          <a:effectLst/>
                          <a:latin typeface="Rockwell" panose="02060603020205020403" pitchFamily="18" charset="0"/>
                          <a:ea typeface="Times New Roman" panose="02020603050405020304" pitchFamily="18" charset="0"/>
                        </a:rPr>
                        <a:t> </a:t>
                      </a:r>
                    </a:p>
                    <a:p>
                      <a:pPr algn="l"/>
                      <a:r>
                        <a:rPr lang="en-GB" sz="1300">
                          <a:solidFill>
                            <a:srgbClr val="332F60"/>
                          </a:solidFill>
                          <a:effectLst/>
                          <a:latin typeface="Rockwell" panose="02060603020205020403" pitchFamily="18" charset="0"/>
                          <a:ea typeface="Times New Roman" panose="02020603050405020304" pitchFamily="18" charset="0"/>
                        </a:rPr>
                        <a:t>Key changes described on page 7.</a:t>
                      </a:r>
                    </a:p>
                    <a:p>
                      <a:pPr algn="l"/>
                      <a:r>
                        <a:rPr lang="en-GB" sz="1300">
                          <a:solidFill>
                            <a:srgbClr val="332F60"/>
                          </a:solidFill>
                          <a:effectLst/>
                          <a:latin typeface="Rockwell" panose="02060603020205020403" pitchFamily="18" charset="0"/>
                          <a:ea typeface="Times New Roman" panose="02020603050405020304" pitchFamily="18" charset="0"/>
                        </a:rPr>
                        <a:t> </a:t>
                      </a:r>
                    </a:p>
                  </a:txBody>
                  <a:tcPr marL="36195" marR="0" marT="0" marB="0"/>
                </a:tc>
                <a:extLst>
                  <a:ext uri="{0D108BD9-81ED-4DB2-BD59-A6C34878D82A}">
                    <a16:rowId xmlns:a16="http://schemas.microsoft.com/office/drawing/2014/main" val="2499689526"/>
                  </a:ext>
                </a:extLst>
              </a:tr>
              <a:tr h="716453">
                <a:tc>
                  <a:txBody>
                    <a:bodyPr/>
                    <a:lstStyle/>
                    <a:p>
                      <a:pPr algn="l"/>
                      <a:r>
                        <a:rPr lang="en-GB" sz="1300" b="1">
                          <a:solidFill>
                            <a:srgbClr val="332F60"/>
                          </a:solidFill>
                          <a:effectLst/>
                          <a:latin typeface="Rockwell" panose="02060603020205020403" pitchFamily="18" charset="0"/>
                        </a:rPr>
                        <a:t>Chapter 1: The importance of school attendance</a:t>
                      </a:r>
                      <a:endParaRPr lang="en-GB" sz="1300" b="1">
                        <a:solidFill>
                          <a:srgbClr val="332F60"/>
                        </a:solidFill>
                        <a:effectLst/>
                        <a:latin typeface="Rockwell" panose="02060603020205020403" pitchFamily="18" charset="0"/>
                        <a:ea typeface="Times New Roman" panose="02020603050405020304" pitchFamily="18" charset="0"/>
                      </a:endParaRPr>
                    </a:p>
                  </a:txBody>
                  <a:tcPr/>
                </a:tc>
                <a:tc>
                  <a:txBody>
                    <a:bodyPr/>
                    <a:lstStyle/>
                    <a:p>
                      <a:pPr algn="l"/>
                      <a:r>
                        <a:rPr lang="en-GB" sz="1300">
                          <a:solidFill>
                            <a:srgbClr val="332F60"/>
                          </a:solidFill>
                          <a:effectLst/>
                          <a:latin typeface="Rockwell" panose="02060603020205020403" pitchFamily="18" charset="0"/>
                        </a:rPr>
                        <a:t>Minor amendments to this section : </a:t>
                      </a:r>
                    </a:p>
                    <a:p>
                      <a:pPr marL="342900" lvl="0" indent="-342900" algn="l">
                        <a:buFont typeface="Symbol" panose="05050102010706020507" pitchFamily="18" charset="2"/>
                        <a:buChar char=""/>
                      </a:pPr>
                      <a:r>
                        <a:rPr lang="en-GB" sz="1300">
                          <a:solidFill>
                            <a:srgbClr val="332F60"/>
                          </a:solidFill>
                          <a:effectLst/>
                          <a:latin typeface="Rockwell" panose="02060603020205020403" pitchFamily="18" charset="0"/>
                        </a:rPr>
                        <a:t>Added emphasis on the link between good school attendance and wider school culture; </a:t>
                      </a:r>
                    </a:p>
                    <a:p>
                      <a:pPr marL="342900" lvl="0" indent="-342900" algn="l">
                        <a:buFont typeface="Symbol" panose="05050102010706020507" pitchFamily="18" charset="2"/>
                        <a:buChar char=""/>
                      </a:pPr>
                      <a:r>
                        <a:rPr lang="en-GB" sz="1300">
                          <a:solidFill>
                            <a:srgbClr val="332F60"/>
                          </a:solidFill>
                          <a:effectLst/>
                          <a:latin typeface="Rockwell" panose="02060603020205020403" pitchFamily="18" charset="0"/>
                        </a:rPr>
                        <a:t>Link between regular absence from school and extra-familial harms, including crime.</a:t>
                      </a:r>
                    </a:p>
                  </a:txBody>
                  <a:tcPr/>
                </a:tc>
                <a:extLst>
                  <a:ext uri="{0D108BD9-81ED-4DB2-BD59-A6C34878D82A}">
                    <a16:rowId xmlns:a16="http://schemas.microsoft.com/office/drawing/2014/main" val="3634959469"/>
                  </a:ext>
                </a:extLst>
              </a:tr>
              <a:tr h="1125855">
                <a:tc>
                  <a:txBody>
                    <a:bodyPr/>
                    <a:lstStyle/>
                    <a:p>
                      <a:pPr algn="l"/>
                      <a:r>
                        <a:rPr lang="en-GB" sz="1300" b="1">
                          <a:solidFill>
                            <a:srgbClr val="332F60"/>
                          </a:solidFill>
                          <a:effectLst/>
                          <a:latin typeface="Rockwell" panose="02060603020205020403" pitchFamily="18" charset="0"/>
                        </a:rPr>
                        <a:t>Chapter 3: Academy trust boards and governing bodies</a:t>
                      </a:r>
                      <a:endParaRPr lang="en-GB" sz="1300" b="1">
                        <a:solidFill>
                          <a:srgbClr val="332F60"/>
                        </a:solidFill>
                        <a:effectLst/>
                        <a:latin typeface="Rockwell" panose="02060603020205020403" pitchFamily="18" charset="0"/>
                        <a:ea typeface="Times New Roman" panose="02020603050405020304" pitchFamily="18" charset="0"/>
                      </a:endParaRPr>
                    </a:p>
                  </a:txBody>
                  <a:tcPr/>
                </a:tc>
                <a:tc>
                  <a:txBody>
                    <a:bodyPr/>
                    <a:lstStyle/>
                    <a:p>
                      <a:pPr algn="l"/>
                      <a:r>
                        <a:rPr lang="en-GB" sz="1300">
                          <a:solidFill>
                            <a:srgbClr val="332F60"/>
                          </a:solidFill>
                          <a:effectLst/>
                          <a:latin typeface="Rockwell" panose="02060603020205020403" pitchFamily="18" charset="0"/>
                        </a:rPr>
                        <a:t>Minor amendments: </a:t>
                      </a:r>
                    </a:p>
                    <a:p>
                      <a:pPr marL="342900" lvl="0" indent="-342900" algn="l">
                        <a:buFont typeface="Symbol" panose="05050102010706020507" pitchFamily="18" charset="2"/>
                        <a:buChar char=""/>
                      </a:pPr>
                      <a:r>
                        <a:rPr lang="en-GB" sz="1300">
                          <a:solidFill>
                            <a:srgbClr val="332F60"/>
                          </a:solidFill>
                          <a:effectLst/>
                          <a:latin typeface="Rockwell" panose="02060603020205020403" pitchFamily="18" charset="0"/>
                        </a:rPr>
                        <a:t>Recognition that attendance is linked to improving pupil welfare and linked to  other whole school strategies such as combatting bullying (para. 73);</a:t>
                      </a:r>
                    </a:p>
                    <a:p>
                      <a:pPr marL="342900" lvl="0" indent="-342900" algn="l">
                        <a:buFont typeface="Symbol" panose="05050102010706020507" pitchFamily="18" charset="2"/>
                        <a:buChar char=""/>
                      </a:pPr>
                      <a:r>
                        <a:rPr lang="en-GB" sz="1300">
                          <a:solidFill>
                            <a:srgbClr val="332F60"/>
                          </a:solidFill>
                          <a:effectLst/>
                          <a:latin typeface="Rockwell" panose="02060603020205020403" pitchFamily="18" charset="0"/>
                        </a:rPr>
                        <a:t>Ensuring that attendance improvement is prioritised, strategies and action plans are put in place for pupils with persistent and severe absence (para. 81).</a:t>
                      </a:r>
                      <a:endParaRPr lang="en-GB" sz="1300">
                        <a:solidFill>
                          <a:srgbClr val="332F60"/>
                        </a:solidFill>
                        <a:effectLst/>
                        <a:latin typeface="Rockwell" panose="02060603020205020403" pitchFamily="18" charset="0"/>
                        <a:ea typeface="Times New Roman" panose="02020603050405020304" pitchFamily="18" charset="0"/>
                      </a:endParaRPr>
                    </a:p>
                  </a:txBody>
                  <a:tcPr/>
                </a:tc>
                <a:extLst>
                  <a:ext uri="{0D108BD9-81ED-4DB2-BD59-A6C34878D82A}">
                    <a16:rowId xmlns:a16="http://schemas.microsoft.com/office/drawing/2014/main" val="2156874437"/>
                  </a:ext>
                </a:extLst>
              </a:tr>
              <a:tr h="1739958">
                <a:tc>
                  <a:txBody>
                    <a:bodyPr/>
                    <a:lstStyle/>
                    <a:p>
                      <a:pPr algn="l"/>
                      <a:r>
                        <a:rPr lang="en-GB" sz="1300" b="1">
                          <a:solidFill>
                            <a:srgbClr val="332F60"/>
                          </a:solidFill>
                          <a:effectLst/>
                          <a:latin typeface="Rockwell" panose="02060603020205020403" pitchFamily="18" charset="0"/>
                        </a:rPr>
                        <a:t>Chapter 4: Local authorities</a:t>
                      </a:r>
                      <a:endParaRPr lang="en-GB" sz="1300" b="1">
                        <a:solidFill>
                          <a:srgbClr val="332F60"/>
                        </a:solidFill>
                        <a:effectLst/>
                        <a:latin typeface="Rockwell" panose="02060603020205020403" pitchFamily="18" charset="0"/>
                        <a:ea typeface="Times New Roman" panose="02020603050405020304" pitchFamily="18" charset="0"/>
                      </a:endParaRPr>
                    </a:p>
                  </a:txBody>
                  <a:tcPr/>
                </a:tc>
                <a:tc>
                  <a:txBody>
                    <a:bodyPr/>
                    <a:lstStyle/>
                    <a:p>
                      <a:pPr algn="l"/>
                      <a:r>
                        <a:rPr lang="en-GB" sz="1300">
                          <a:solidFill>
                            <a:srgbClr val="332F60"/>
                          </a:solidFill>
                          <a:effectLst/>
                          <a:latin typeface="Rockwell" panose="02060603020205020403" pitchFamily="18" charset="0"/>
                        </a:rPr>
                        <a:t>New sections regarding:</a:t>
                      </a:r>
                    </a:p>
                    <a:p>
                      <a:pPr marL="342900" lvl="0" indent="-342900" algn="l">
                        <a:buFont typeface="Symbol" panose="05050102010706020507" pitchFamily="18" charset="2"/>
                        <a:buChar char=""/>
                      </a:pPr>
                      <a:r>
                        <a:rPr lang="en-GB" sz="1300">
                          <a:solidFill>
                            <a:srgbClr val="332F60"/>
                          </a:solidFill>
                          <a:effectLst/>
                          <a:latin typeface="Rockwell" panose="02060603020205020403" pitchFamily="18" charset="0"/>
                        </a:rPr>
                        <a:t>Trading additional services (para. 107);</a:t>
                      </a:r>
                    </a:p>
                    <a:p>
                      <a:pPr marL="342900" lvl="0" indent="-342900" algn="l">
                        <a:buFont typeface="Symbol" panose="05050102010706020507" pitchFamily="18" charset="2"/>
                        <a:buChar char=""/>
                      </a:pPr>
                      <a:r>
                        <a:rPr lang="en-GB" sz="1300">
                          <a:solidFill>
                            <a:srgbClr val="332F60"/>
                          </a:solidFill>
                          <a:effectLst/>
                          <a:latin typeface="Rockwell" panose="02060603020205020403" pitchFamily="18" charset="0"/>
                        </a:rPr>
                        <a:t>Working with cross-border pupils (para. 108).</a:t>
                      </a:r>
                    </a:p>
                    <a:p>
                      <a:pPr marL="457200" algn="l"/>
                      <a:r>
                        <a:rPr lang="en-GB" sz="1300">
                          <a:solidFill>
                            <a:srgbClr val="332F60"/>
                          </a:solidFill>
                          <a:effectLst/>
                          <a:latin typeface="Rockwell" panose="02060603020205020403" pitchFamily="18" charset="0"/>
                        </a:rPr>
                        <a:t> </a:t>
                      </a:r>
                    </a:p>
                    <a:p>
                      <a:pPr algn="l"/>
                      <a:r>
                        <a:rPr lang="en-GB" sz="1300">
                          <a:solidFill>
                            <a:srgbClr val="332F60"/>
                          </a:solidFill>
                          <a:effectLst/>
                          <a:latin typeface="Rockwell" panose="02060603020205020403" pitchFamily="18" charset="0"/>
                        </a:rPr>
                        <a:t>Additional information regarding:</a:t>
                      </a:r>
                    </a:p>
                    <a:p>
                      <a:pPr marL="342900" lvl="0" indent="-342900" algn="l">
                        <a:buFont typeface="Symbol" panose="05050102010706020507" pitchFamily="18" charset="2"/>
                        <a:buChar char=""/>
                      </a:pPr>
                      <a:r>
                        <a:rPr lang="en-GB" sz="1300">
                          <a:solidFill>
                            <a:srgbClr val="332F60"/>
                          </a:solidFill>
                          <a:effectLst/>
                          <a:latin typeface="Rockwell" panose="02060603020205020403" pitchFamily="18" charset="0"/>
                        </a:rPr>
                        <a:t>Effective Targeting Support Meetings (para. 91-96); </a:t>
                      </a:r>
                    </a:p>
                    <a:p>
                      <a:pPr marL="342900" lvl="0" indent="-342900" algn="l">
                        <a:buFont typeface="Symbol" panose="05050102010706020507" pitchFamily="18" charset="2"/>
                        <a:buChar char=""/>
                      </a:pPr>
                      <a:r>
                        <a:rPr lang="en-GB" sz="1300">
                          <a:solidFill>
                            <a:srgbClr val="332F60"/>
                          </a:solidFill>
                          <a:effectLst/>
                          <a:latin typeface="Rockwell" panose="02060603020205020403" pitchFamily="18" charset="0"/>
                        </a:rPr>
                        <a:t>Flexibility in work with independent schools; </a:t>
                      </a:r>
                    </a:p>
                    <a:p>
                      <a:pPr marL="342900" lvl="0" indent="-342900" algn="l">
                        <a:buFont typeface="Symbol" panose="05050102010706020507" pitchFamily="18" charset="2"/>
                        <a:buChar char=""/>
                      </a:pPr>
                      <a:r>
                        <a:rPr lang="en-GB" sz="1300">
                          <a:solidFill>
                            <a:srgbClr val="332F60"/>
                          </a:solidFill>
                          <a:effectLst/>
                          <a:latin typeface="Rockwell" panose="02060603020205020403" pitchFamily="18" charset="0"/>
                        </a:rPr>
                        <a:t>Further detail on cross partnership ownership of attendance improvement (para. 87);</a:t>
                      </a:r>
                      <a:endParaRPr lang="en-GB" sz="1300">
                        <a:solidFill>
                          <a:srgbClr val="332F60"/>
                        </a:solidFill>
                        <a:effectLst/>
                        <a:latin typeface="Rockwell" panose="02060603020205020403" pitchFamily="18" charset="0"/>
                        <a:ea typeface="Times New Roman" panose="02020603050405020304" pitchFamily="18" charset="0"/>
                      </a:endParaRPr>
                    </a:p>
                  </a:txBody>
                  <a:tcPr/>
                </a:tc>
                <a:extLst>
                  <a:ext uri="{0D108BD9-81ED-4DB2-BD59-A6C34878D82A}">
                    <a16:rowId xmlns:a16="http://schemas.microsoft.com/office/drawing/2014/main" val="3597655536"/>
                  </a:ext>
                </a:extLst>
              </a:tr>
              <a:tr h="511752">
                <a:tc>
                  <a:txBody>
                    <a:bodyPr/>
                    <a:lstStyle/>
                    <a:p>
                      <a:pPr algn="l"/>
                      <a:r>
                        <a:rPr lang="en-GB" sz="1300" b="1">
                          <a:solidFill>
                            <a:srgbClr val="332F60"/>
                          </a:solidFill>
                          <a:effectLst/>
                          <a:latin typeface="Rockwell" panose="02060603020205020403" pitchFamily="18" charset="0"/>
                        </a:rPr>
                        <a:t>Chapter 5: Persistent and severe absence</a:t>
                      </a:r>
                      <a:endParaRPr lang="en-GB" sz="1300" b="1">
                        <a:solidFill>
                          <a:srgbClr val="332F60"/>
                        </a:solidFill>
                        <a:effectLst/>
                        <a:latin typeface="Rockwell" panose="02060603020205020403" pitchFamily="18" charset="0"/>
                        <a:ea typeface="Times New Roman" panose="02020603050405020304" pitchFamily="18" charset="0"/>
                      </a:endParaRPr>
                    </a:p>
                  </a:txBody>
                  <a:tcPr/>
                </a:tc>
                <a:tc>
                  <a:txBody>
                    <a:bodyPr/>
                    <a:lstStyle/>
                    <a:p>
                      <a:pPr algn="l"/>
                      <a:r>
                        <a:rPr lang="en-GB" sz="1300">
                          <a:solidFill>
                            <a:srgbClr val="332F60"/>
                          </a:solidFill>
                          <a:effectLst/>
                          <a:latin typeface="Rockwell" panose="02060603020205020403" pitchFamily="18" charset="0"/>
                        </a:rPr>
                        <a:t>Minor amendments in this section to the effective management model (page 46)</a:t>
                      </a:r>
                      <a:endParaRPr lang="en-GB" sz="1300">
                        <a:solidFill>
                          <a:srgbClr val="332F60"/>
                        </a:solidFill>
                        <a:effectLst/>
                        <a:latin typeface="Rockwell" panose="02060603020205020403" pitchFamily="18" charset="0"/>
                        <a:ea typeface="Times New Roman" panose="02020603050405020304" pitchFamily="18" charset="0"/>
                      </a:endParaRPr>
                    </a:p>
                  </a:txBody>
                  <a:tcPr/>
                </a:tc>
                <a:extLst>
                  <a:ext uri="{0D108BD9-81ED-4DB2-BD59-A6C34878D82A}">
                    <a16:rowId xmlns:a16="http://schemas.microsoft.com/office/drawing/2014/main" val="2149134153"/>
                  </a:ext>
                </a:extLst>
              </a:tr>
              <a:tr h="511752">
                <a:tc>
                  <a:txBody>
                    <a:bodyPr/>
                    <a:lstStyle/>
                    <a:p>
                      <a:pPr algn="l"/>
                      <a:r>
                        <a:rPr lang="en-GB" sz="1300" b="1">
                          <a:solidFill>
                            <a:srgbClr val="332F60"/>
                          </a:solidFill>
                          <a:effectLst/>
                          <a:latin typeface="Rockwell" panose="02060603020205020403" pitchFamily="18" charset="0"/>
                        </a:rPr>
                        <a:t>Other relevant legislation and guidance</a:t>
                      </a:r>
                      <a:endParaRPr lang="en-GB" sz="1300" b="1">
                        <a:solidFill>
                          <a:srgbClr val="332F60"/>
                        </a:solidFill>
                        <a:effectLst/>
                        <a:latin typeface="Rockwell" panose="02060603020205020403" pitchFamily="18" charset="0"/>
                        <a:ea typeface="Times New Roman" panose="02020603050405020304" pitchFamily="18" charset="0"/>
                      </a:endParaRPr>
                    </a:p>
                  </a:txBody>
                  <a:tcPr/>
                </a:tc>
                <a:tc>
                  <a:txBody>
                    <a:bodyPr/>
                    <a:lstStyle/>
                    <a:p>
                      <a:pPr algn="l"/>
                      <a:r>
                        <a:rPr lang="en-GB" sz="1300">
                          <a:solidFill>
                            <a:srgbClr val="332F60"/>
                          </a:solidFill>
                          <a:effectLst/>
                          <a:latin typeface="Rockwell" panose="02060603020205020403" pitchFamily="18" charset="0"/>
                        </a:rPr>
                        <a:t> Updated links including -  </a:t>
                      </a:r>
                      <a:r>
                        <a:rPr lang="en-GB" sz="1300" u="sng">
                          <a:solidFill>
                            <a:srgbClr val="332F60"/>
                          </a:solidFill>
                          <a:effectLst/>
                          <a:latin typeface="Rockwell" panose="02060603020205020403" pitchFamily="18" charset="0"/>
                          <a:hlinkClick r:id="rId4">
                            <a:extLst>
                              <a:ext uri="{A12FA001-AC4F-418D-AE19-62706E023703}">
                                <ahyp:hlinkClr xmlns:ahyp="http://schemas.microsoft.com/office/drawing/2018/hyperlinkcolor" val="tx"/>
                              </a:ext>
                            </a:extLst>
                          </a:hlinkClick>
                        </a:rPr>
                        <a:t>School Attendance (Pupil Registration) (England) Regulations 2024</a:t>
                      </a:r>
                      <a:endParaRPr lang="en-GB" sz="1300">
                        <a:solidFill>
                          <a:srgbClr val="332F60"/>
                        </a:solidFill>
                        <a:effectLst/>
                        <a:latin typeface="Rockwell" panose="02060603020205020403" pitchFamily="18" charset="0"/>
                        <a:ea typeface="Times New Roman" panose="02020603050405020304" pitchFamily="18" charset="0"/>
                      </a:endParaRPr>
                    </a:p>
                  </a:txBody>
                  <a:tcPr/>
                </a:tc>
                <a:extLst>
                  <a:ext uri="{0D108BD9-81ED-4DB2-BD59-A6C34878D82A}">
                    <a16:rowId xmlns:a16="http://schemas.microsoft.com/office/drawing/2014/main" val="1268164914"/>
                  </a:ext>
                </a:extLst>
              </a:tr>
            </a:tbl>
          </a:graphicData>
        </a:graphic>
      </p:graphicFrame>
    </p:spTree>
    <p:extLst>
      <p:ext uri="{BB962C8B-B14F-4D97-AF65-F5344CB8AC3E}">
        <p14:creationId xmlns:p14="http://schemas.microsoft.com/office/powerpoint/2010/main" val="338668497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EA3103-01EE-60E9-D8AC-356A0D137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729" y="5493235"/>
            <a:ext cx="1341958" cy="881062"/>
          </a:xfrm>
          <a:prstGeom prst="rect">
            <a:avLst/>
          </a:prstGeom>
        </p:spPr>
      </p:pic>
      <p:sp>
        <p:nvSpPr>
          <p:cNvPr id="11" name="TextBox 10">
            <a:extLst>
              <a:ext uri="{FF2B5EF4-FFF2-40B4-BE49-F238E27FC236}">
                <a16:creationId xmlns:a16="http://schemas.microsoft.com/office/drawing/2014/main" id="{AE60CB4A-39E1-4DCA-6738-783BA2503920}"/>
              </a:ext>
            </a:extLst>
          </p:cNvPr>
          <p:cNvSpPr txBox="1"/>
          <p:nvPr/>
        </p:nvSpPr>
        <p:spPr>
          <a:xfrm>
            <a:off x="258286" y="2826808"/>
            <a:ext cx="11130068" cy="29854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numCol="1" spcCol="360000">
            <a:spAutoFit/>
          </a:bodyPr>
          <a:lstStyle/>
          <a:p>
            <a:pPr marL="742950" marR="0" lvl="0" indent="-285750" algn="l" defTabSz="914400" rtl="0" eaLnBrk="1"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Clarification of the expectations of the Senior Attendance Champion and importance of this role;</a:t>
            </a:r>
          </a:p>
          <a:p>
            <a:pPr marL="742950" marR="0" lvl="0" indent="-285750" algn="l" defTabSz="914400" rtl="0" eaLnBrk="1"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Sets out requirements for the attendance policy including a requirement to include details of the new National Framework for PNs (paragraph 26);</a:t>
            </a:r>
          </a:p>
          <a:p>
            <a:pPr marL="742950" marR="0" lvl="0" indent="-285750" algn="l" defTabSz="914400" rtl="0" eaLnBrk="1"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Explains all schools will be required to keep registers electronically and preserve entries for 6 years (paragraph 31, 36);</a:t>
            </a:r>
          </a:p>
          <a:p>
            <a:pPr marL="742950" marR="0" lvl="0" indent="-285750" algn="l" defTabSz="914400" rtl="0" eaLnBrk="1"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Clarity on granting leave of absence (paragraphs 37-40);</a:t>
            </a:r>
          </a:p>
          <a:p>
            <a:pPr marL="742950" marR="0" lvl="0" indent="-285750" algn="l" defTabSz="914400" rtl="0" eaLnBrk="1"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New requirements for schools on data sharing introduced through the Education (Information about Individual Pupils) (England) (Amendment) Regulations 2024 (paragraphs 43, 50, 51);</a:t>
            </a:r>
          </a:p>
          <a:p>
            <a:pPr marL="742950" marR="0" lvl="0" indent="-285750" algn="l" defTabSz="914400" rtl="0" eaLnBrk="1"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Introduces a new expectation on schools to inform a pupil’s youth offending team worker of any unexplained absences (paragraph 52).</a:t>
            </a:r>
          </a:p>
          <a:p>
            <a:pPr marL="457200" marR="0" lvl="1" indent="0" algn="l" defTabSz="914400" rtl="0" eaLnBrk="1" fontAlgn="auto" latinLnBrk="0" hangingPunct="0">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endParaRPr>
          </a:p>
        </p:txBody>
      </p:sp>
      <p:pic>
        <p:nvPicPr>
          <p:cNvPr id="14" name="Picture 13">
            <a:extLst>
              <a:ext uri="{FF2B5EF4-FFF2-40B4-BE49-F238E27FC236}">
                <a16:creationId xmlns:a16="http://schemas.microsoft.com/office/drawing/2014/main" id="{952EC12E-C9EE-AB77-2194-511ACFB2E060}"/>
              </a:ext>
            </a:extLst>
          </p:cNvPr>
          <p:cNvPicPr>
            <a:picLocks noChangeAspect="1"/>
          </p:cNvPicPr>
          <p:nvPr/>
        </p:nvPicPr>
        <p:blipFill>
          <a:blip r:embed="rId4"/>
          <a:stretch>
            <a:fillRect/>
          </a:stretch>
        </p:blipFill>
        <p:spPr>
          <a:xfrm>
            <a:off x="5666948" y="4319524"/>
            <a:ext cx="11656569" cy="8792126"/>
          </a:xfrm>
          <a:prstGeom prst="rect">
            <a:avLst/>
          </a:prstGeom>
        </p:spPr>
      </p:pic>
      <p:sp>
        <p:nvSpPr>
          <p:cNvPr id="2" name="TextBox 1">
            <a:extLst>
              <a:ext uri="{FF2B5EF4-FFF2-40B4-BE49-F238E27FC236}">
                <a16:creationId xmlns:a16="http://schemas.microsoft.com/office/drawing/2014/main" id="{88D8F165-34E5-5721-C80C-E60F0DBC0A89}"/>
              </a:ext>
            </a:extLst>
          </p:cNvPr>
          <p:cNvSpPr txBox="1"/>
          <p:nvPr/>
        </p:nvSpPr>
        <p:spPr>
          <a:xfrm>
            <a:off x="807191" y="476377"/>
            <a:ext cx="10032259" cy="2062099"/>
          </a:xfrm>
          <a:prstGeom prst="rect">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332F60"/>
                </a:solidFill>
                <a:effectLst/>
                <a:uLnTx/>
                <a:uFillTx/>
                <a:latin typeface="Rockwell" panose="02060603020205020403" pitchFamily="18" charset="0"/>
                <a:cs typeface="Calibri"/>
                <a:sym typeface="Calibri"/>
              </a:rPr>
              <a:t>Chapter 2: Expectations of Schools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332F60"/>
              </a:solidFill>
              <a:effectLst/>
              <a:uLnTx/>
              <a:uFillTx/>
              <a:latin typeface="Rockwell" panose="02060603020205020403" pitchFamily="18" charset="0"/>
              <a:cs typeface="Calibri"/>
              <a:sym typeface="Calibri"/>
            </a:endParaRPr>
          </a:p>
          <a:p>
            <a:pPr marL="457200" marR="0" lvl="1" indent="0" algn="l" defTabSz="9144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New sections:</a:t>
            </a: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building strong relationships and joint work with families (paragraphs 17-24)</a:t>
            </a: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education off site (paragraphs 41-42)</a:t>
            </a: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support for pupils who are absent due to ill health or their SEND (paragraphs 53-63)</a:t>
            </a:r>
          </a:p>
          <a:p>
            <a:pPr marL="457200" marR="0" lvl="1" indent="0" algn="l" defTabSz="91440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endParaRPr>
          </a:p>
        </p:txBody>
      </p:sp>
    </p:spTree>
    <p:extLst>
      <p:ext uri="{BB962C8B-B14F-4D97-AF65-F5344CB8AC3E}">
        <p14:creationId xmlns:p14="http://schemas.microsoft.com/office/powerpoint/2010/main" val="203429906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17A00-5CBC-9CC6-D1B2-920CC94D8B44}"/>
              </a:ext>
            </a:extLst>
          </p:cNvPr>
          <p:cNvPicPr>
            <a:picLocks noChangeAspect="1"/>
          </p:cNvPicPr>
          <p:nvPr/>
        </p:nvPicPr>
        <p:blipFill>
          <a:blip r:embed="rId3"/>
          <a:stretch>
            <a:fillRect/>
          </a:stretch>
        </p:blipFill>
        <p:spPr>
          <a:xfrm rot="3072043">
            <a:off x="2928943" y="-7031945"/>
            <a:ext cx="11656569" cy="8792126"/>
          </a:xfrm>
          <a:prstGeom prst="rect">
            <a:avLst/>
          </a:prstGeom>
        </p:spPr>
      </p:pic>
      <p:sp>
        <p:nvSpPr>
          <p:cNvPr id="7" name="TextBox 6">
            <a:extLst>
              <a:ext uri="{FF2B5EF4-FFF2-40B4-BE49-F238E27FC236}">
                <a16:creationId xmlns:a16="http://schemas.microsoft.com/office/drawing/2014/main" id="{BE3A880A-C6AE-A401-B818-88B93403FC4F}"/>
              </a:ext>
            </a:extLst>
          </p:cNvPr>
          <p:cNvSpPr txBox="1"/>
          <p:nvPr/>
        </p:nvSpPr>
        <p:spPr>
          <a:xfrm>
            <a:off x="333375" y="3132562"/>
            <a:ext cx="11341022"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numCol="1" spcCol="360000">
            <a:spAutoFit/>
          </a:bodyPr>
          <a:lstStyle/>
          <a:p>
            <a:pPr marL="457200" marR="0" lvl="0" indent="0" algn="l" defTabSz="914400" rtl="0" eaLnBrk="1" fontAlgn="auto" latinLnBrk="0" hangingPunct="0">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New national framework for penalty notices (paragraphs 175 – 201)</a:t>
            </a: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Aims to provided consistency through a single national threshold for considering a penalty notice of 10 </a:t>
            </a: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sessions (typically, 5 days) within 10 weeks</a:t>
            </a: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Penalty notices must be considered on a case-by-case basis, and only used where attendance support has already been provided and has not worked or been engaged with or where support is not appropriate (e.g. an unauthorised holiday in term time)</a:t>
            </a: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increasing the fine amount to £160 if paid within 28 days, reduced to £80 when paid within 21 days</a:t>
            </a: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introducing a flat rate of £160 for a second penalty notice within a three-year period</a:t>
            </a:r>
          </a:p>
          <a:p>
            <a:pPr marL="742950" marR="0" lvl="1"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not allowing more than 2 penalty notices, after which an alternative route (e.g. prosecution) should be considered instead</a:t>
            </a:r>
          </a:p>
          <a:p>
            <a:pPr marL="457200" marR="0" lvl="1" indent="0" algn="l" defTabSz="914400" rtl="0" eaLnBrk="1" fontAlgn="auto" latinLnBrk="0" hangingPunct="0">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Current local code of conduct and thresholds will apply until 18 August 2024</a:t>
            </a:r>
          </a:p>
        </p:txBody>
      </p:sp>
      <p:sp>
        <p:nvSpPr>
          <p:cNvPr id="9" name="TextBox 8">
            <a:extLst>
              <a:ext uri="{FF2B5EF4-FFF2-40B4-BE49-F238E27FC236}">
                <a16:creationId xmlns:a16="http://schemas.microsoft.com/office/drawing/2014/main" id="{B8C19944-DB48-9FCD-FA37-17A0CBA4E471}"/>
              </a:ext>
            </a:extLst>
          </p:cNvPr>
          <p:cNvSpPr txBox="1"/>
          <p:nvPr/>
        </p:nvSpPr>
        <p:spPr>
          <a:xfrm>
            <a:off x="333375" y="362577"/>
            <a:ext cx="9179115" cy="2769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332F60"/>
                </a:solidFill>
                <a:effectLst/>
                <a:uLnTx/>
                <a:uFillTx/>
                <a:latin typeface="Rockwell" panose="02060603020205020403" pitchFamily="18" charset="0"/>
                <a:cs typeface="Calibri"/>
                <a:sym typeface="Calibri"/>
              </a:rPr>
              <a:t>Chapter 6: Attendance legal intervention</a:t>
            </a:r>
          </a:p>
          <a:p>
            <a:pPr marL="457200" marR="0" lvl="0" indent="0" algn="l" defTabSz="9144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endParaRPr>
          </a:p>
          <a:p>
            <a:pPr marL="7429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Emphasis on support first including further detail about voluntary and formal support, the role of prosecution and statutory social care involvement (paragraph 135)</a:t>
            </a:r>
          </a:p>
          <a:p>
            <a:pPr marL="7429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srgbClr val="332F60"/>
                </a:solidFill>
                <a:effectLst/>
                <a:uLnTx/>
                <a:uFillTx/>
                <a:latin typeface="Rockwell" panose="02060603020205020403" pitchFamily="18" charset="77"/>
                <a:ea typeface="+mj-ea"/>
                <a:cs typeface="Arial" panose="020B0604020202020204" pitchFamily="34" charset="0"/>
                <a:sym typeface="Calibri"/>
              </a:rPr>
              <a:t>Change made to term ‘parenting contracts’ for attendance to ‘attendance contracts’ throughout the guidance</a:t>
            </a:r>
          </a:p>
        </p:txBody>
      </p:sp>
    </p:spTree>
    <p:extLst>
      <p:ext uri="{BB962C8B-B14F-4D97-AF65-F5344CB8AC3E}">
        <p14:creationId xmlns:p14="http://schemas.microsoft.com/office/powerpoint/2010/main" val="32493038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5C746-5ABA-647C-64F3-E69DD7D76A72}"/>
              </a:ext>
            </a:extLst>
          </p:cNvPr>
          <p:cNvPicPr>
            <a:picLocks noChangeAspect="1"/>
          </p:cNvPicPr>
          <p:nvPr/>
        </p:nvPicPr>
        <p:blipFill>
          <a:blip r:embed="rId3"/>
          <a:stretch>
            <a:fillRect/>
          </a:stretch>
        </p:blipFill>
        <p:spPr>
          <a:xfrm rot="13239057">
            <a:off x="6634364" y="-5434457"/>
            <a:ext cx="11656569" cy="8792126"/>
          </a:xfrm>
          <a:prstGeom prst="rect">
            <a:avLst/>
          </a:prstGeom>
        </p:spPr>
      </p:pic>
      <p:sp>
        <p:nvSpPr>
          <p:cNvPr id="5" name="TextBox 4">
            <a:extLst>
              <a:ext uri="{FF2B5EF4-FFF2-40B4-BE49-F238E27FC236}">
                <a16:creationId xmlns:a16="http://schemas.microsoft.com/office/drawing/2014/main" id="{50D244C4-1757-0F15-CBD7-41148B3A174C}"/>
              </a:ext>
            </a:extLst>
          </p:cNvPr>
          <p:cNvSpPr txBox="1"/>
          <p:nvPr/>
        </p:nvSpPr>
        <p:spPr>
          <a:xfrm>
            <a:off x="576290" y="465706"/>
            <a:ext cx="7310409" cy="132343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Chapter 7: Contents of the admission register</a:t>
            </a:r>
            <a:endParaRPr kumimoji="0" lang="en-US" sz="4000" b="1"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p:txBody>
      </p:sp>
      <p:sp>
        <p:nvSpPr>
          <p:cNvPr id="6" name="TextBox 5">
            <a:extLst>
              <a:ext uri="{FF2B5EF4-FFF2-40B4-BE49-F238E27FC236}">
                <a16:creationId xmlns:a16="http://schemas.microsoft.com/office/drawing/2014/main" id="{B8726930-3708-2838-AFDF-A09CFD52A71C}"/>
              </a:ext>
            </a:extLst>
          </p:cNvPr>
          <p:cNvSpPr txBox="1"/>
          <p:nvPr/>
        </p:nvSpPr>
        <p:spPr>
          <a:xfrm>
            <a:off x="576290" y="1846378"/>
            <a:ext cx="10764999" cy="4801314"/>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Significant revisions to this section to reflect the changes to the School Attendance (Pupil Registration) (England) Regulations 2024. In summary: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Requirement for admissions register to be kept electronically (paragraph 204);</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Definition of a person with control of the pupil’s attendance (paragraph 207);</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Amendments to the admission of pupils and requirement to make returns to the LA (paragraphs 208-10);</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Details on contents of the admissions register and amendments (paragraphs 211-19);</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rPr>
              <a:t>Grounds for deletion from the register (paragraphs 221-280).</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32F60"/>
              </a:solidFill>
              <a:effectLst/>
              <a:uLnTx/>
              <a:uFillTx/>
              <a:latin typeface="Rockwell" panose="02060603020205020403" pitchFamily="18" charset="77"/>
              <a:cs typeface="Calibri"/>
              <a:sym typeface="Calibri"/>
            </a:endParaRPr>
          </a:p>
        </p:txBody>
      </p:sp>
    </p:spTree>
    <p:extLst>
      <p:ext uri="{BB962C8B-B14F-4D97-AF65-F5344CB8AC3E}">
        <p14:creationId xmlns:p14="http://schemas.microsoft.com/office/powerpoint/2010/main" val="36786619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F5A364-6885-08DB-0D81-3D1F92D3D2A1}"/>
              </a:ext>
            </a:extLst>
          </p:cNvPr>
          <p:cNvGraphicFramePr>
            <a:graphicFrameLocks noGrp="1"/>
          </p:cNvGraphicFramePr>
          <p:nvPr>
            <p:extLst>
              <p:ext uri="{D42A27DB-BD31-4B8C-83A1-F6EECF244321}">
                <p14:modId xmlns:p14="http://schemas.microsoft.com/office/powerpoint/2010/main" val="3050752385"/>
              </p:ext>
            </p:extLst>
          </p:nvPr>
        </p:nvGraphicFramePr>
        <p:xfrm>
          <a:off x="718457" y="495731"/>
          <a:ext cx="10213014" cy="4943141"/>
        </p:xfrm>
        <a:graphic>
          <a:graphicData uri="http://schemas.openxmlformats.org/drawingml/2006/table">
            <a:tbl>
              <a:tblPr firstRow="1" bandRow="1">
                <a:tableStyleId>{91EBBBCC-DAD2-459C-BE2E-F6DE35CF9A28}</a:tableStyleId>
              </a:tblPr>
              <a:tblGrid>
                <a:gridCol w="1178582">
                  <a:extLst>
                    <a:ext uri="{9D8B030D-6E8A-4147-A177-3AD203B41FA5}">
                      <a16:colId xmlns:a16="http://schemas.microsoft.com/office/drawing/2014/main" val="2142031316"/>
                    </a:ext>
                  </a:extLst>
                </a:gridCol>
                <a:gridCol w="9034432">
                  <a:extLst>
                    <a:ext uri="{9D8B030D-6E8A-4147-A177-3AD203B41FA5}">
                      <a16:colId xmlns:a16="http://schemas.microsoft.com/office/drawing/2014/main" val="2657953727"/>
                    </a:ext>
                  </a:extLst>
                </a:gridCol>
              </a:tblGrid>
              <a:tr h="611708">
                <a:tc>
                  <a:txBody>
                    <a:bodyPr/>
                    <a:lstStyle/>
                    <a:p>
                      <a:pPr algn="l"/>
                      <a:r>
                        <a:rPr lang="en-GB" sz="2000" b="1" dirty="0">
                          <a:solidFill>
                            <a:schemeClr val="bg1"/>
                          </a:solidFill>
                          <a:latin typeface="Rockwell" panose="02060603020205020403" pitchFamily="18" charset="0"/>
                        </a:rPr>
                        <a:t>Ground</a:t>
                      </a:r>
                    </a:p>
                  </a:txBody>
                  <a:tcPr/>
                </a:tc>
                <a:tc>
                  <a:txBody>
                    <a:bodyPr/>
                    <a:lstStyle/>
                    <a:p>
                      <a:pPr algn="l"/>
                      <a:r>
                        <a:rPr lang="en-GB" sz="2000" b="1" dirty="0">
                          <a:solidFill>
                            <a:schemeClr val="bg1"/>
                          </a:solidFill>
                          <a:latin typeface="Rockwell" panose="02060603020205020403" pitchFamily="18" charset="0"/>
                        </a:rPr>
                        <a:t>Description</a:t>
                      </a:r>
                    </a:p>
                  </a:txBody>
                  <a:tcPr/>
                </a:tc>
                <a:extLst>
                  <a:ext uri="{0D108BD9-81ED-4DB2-BD59-A6C34878D82A}">
                    <a16:rowId xmlns:a16="http://schemas.microsoft.com/office/drawing/2014/main" val="1046000195"/>
                  </a:ext>
                </a:extLst>
              </a:tr>
              <a:tr h="473388">
                <a:tc>
                  <a:txBody>
                    <a:bodyPr/>
                    <a:lstStyle/>
                    <a:p>
                      <a:pPr algn="l"/>
                      <a:r>
                        <a:rPr lang="en-GB" sz="2000" b="1">
                          <a:solidFill>
                            <a:srgbClr val="332F60"/>
                          </a:solidFill>
                          <a:latin typeface="Rockwell" panose="02060603020205020403" pitchFamily="18" charset="0"/>
                        </a:rPr>
                        <a:t>A</a:t>
                      </a:r>
                    </a:p>
                  </a:txBody>
                  <a:tcPr/>
                </a:tc>
                <a:tc>
                  <a:txBody>
                    <a:bodyPr/>
                    <a:lstStyle/>
                    <a:p>
                      <a:pPr algn="l"/>
                      <a:r>
                        <a:rPr lang="en-GB" sz="2000" dirty="0">
                          <a:solidFill>
                            <a:srgbClr val="332F60"/>
                          </a:solidFill>
                          <a:latin typeface="Rockwell" panose="02060603020205020403" pitchFamily="18" charset="0"/>
                        </a:rPr>
                        <a:t>The pupil has been registered at another school</a:t>
                      </a:r>
                    </a:p>
                  </a:txBody>
                  <a:tcPr/>
                </a:tc>
                <a:extLst>
                  <a:ext uri="{0D108BD9-81ED-4DB2-BD59-A6C34878D82A}">
                    <a16:rowId xmlns:a16="http://schemas.microsoft.com/office/drawing/2014/main" val="1790122835"/>
                  </a:ext>
                </a:extLst>
              </a:tr>
              <a:tr h="611708">
                <a:tc>
                  <a:txBody>
                    <a:bodyPr/>
                    <a:lstStyle/>
                    <a:p>
                      <a:pPr algn="l"/>
                      <a:r>
                        <a:rPr lang="en-GB" sz="2000" b="1">
                          <a:solidFill>
                            <a:srgbClr val="332F60"/>
                          </a:solidFill>
                          <a:latin typeface="Rockwell" panose="02060603020205020403" pitchFamily="18" charset="0"/>
                        </a:rPr>
                        <a:t>B</a:t>
                      </a:r>
                    </a:p>
                  </a:txBody>
                  <a:tcPr/>
                </a:tc>
                <a:tc>
                  <a:txBody>
                    <a:bodyPr/>
                    <a:lstStyle/>
                    <a:p>
                      <a:pPr algn="l"/>
                      <a:r>
                        <a:rPr lang="en-GB" sz="2000" dirty="0">
                          <a:solidFill>
                            <a:srgbClr val="332F60"/>
                          </a:solidFill>
                          <a:latin typeface="Rockwell" panose="02060603020205020403" pitchFamily="18" charset="0"/>
                        </a:rPr>
                        <a:t>The pupil has not continued at the school following completion of </a:t>
                      </a:r>
                    </a:p>
                    <a:p>
                      <a:pPr algn="l"/>
                      <a:r>
                        <a:rPr lang="en-GB" sz="2000" dirty="0">
                          <a:solidFill>
                            <a:srgbClr val="332F60"/>
                          </a:solidFill>
                          <a:latin typeface="Rockwell" panose="02060603020205020403" pitchFamily="18" charset="0"/>
                        </a:rPr>
                        <a:t>nursery education</a:t>
                      </a:r>
                    </a:p>
                  </a:txBody>
                  <a:tcPr/>
                </a:tc>
                <a:extLst>
                  <a:ext uri="{0D108BD9-81ED-4DB2-BD59-A6C34878D82A}">
                    <a16:rowId xmlns:a16="http://schemas.microsoft.com/office/drawing/2014/main" val="251981086"/>
                  </a:ext>
                </a:extLst>
              </a:tr>
              <a:tr h="611708">
                <a:tc>
                  <a:txBody>
                    <a:bodyPr/>
                    <a:lstStyle/>
                    <a:p>
                      <a:pPr algn="l"/>
                      <a:r>
                        <a:rPr lang="en-GB" sz="2000" b="1">
                          <a:solidFill>
                            <a:srgbClr val="332F60"/>
                          </a:solidFill>
                          <a:latin typeface="Rockwell" panose="02060603020205020403" pitchFamily="18" charset="0"/>
                        </a:rPr>
                        <a:t>C</a:t>
                      </a:r>
                    </a:p>
                  </a:txBody>
                  <a:tcPr/>
                </a:tc>
                <a:tc>
                  <a:txBody>
                    <a:bodyPr/>
                    <a:lstStyle/>
                    <a:p>
                      <a:pPr algn="l"/>
                      <a:r>
                        <a:rPr lang="en-GB" sz="2000" dirty="0">
                          <a:solidFill>
                            <a:srgbClr val="332F60"/>
                          </a:solidFill>
                          <a:latin typeface="Rockwell" panose="02060603020205020403" pitchFamily="18" charset="0"/>
                        </a:rPr>
                        <a:t>The pupil is also registered at one or more other schools and the other schools have agreed the deletion</a:t>
                      </a:r>
                    </a:p>
                  </a:txBody>
                  <a:tcPr/>
                </a:tc>
                <a:extLst>
                  <a:ext uri="{0D108BD9-81ED-4DB2-BD59-A6C34878D82A}">
                    <a16:rowId xmlns:a16="http://schemas.microsoft.com/office/drawing/2014/main" val="3134190574"/>
                  </a:ext>
                </a:extLst>
              </a:tr>
              <a:tr h="657603">
                <a:tc>
                  <a:txBody>
                    <a:bodyPr/>
                    <a:lstStyle/>
                    <a:p>
                      <a:pPr algn="l"/>
                      <a:r>
                        <a:rPr lang="en-GB" sz="2000" b="1">
                          <a:solidFill>
                            <a:srgbClr val="332F60"/>
                          </a:solidFill>
                          <a:latin typeface="Rockwell" panose="02060603020205020403" pitchFamily="18" charset="0"/>
                        </a:rPr>
                        <a:t>D</a:t>
                      </a:r>
                    </a:p>
                  </a:txBody>
                  <a:tcPr/>
                </a:tc>
                <a:tc>
                  <a:txBody>
                    <a:bodyPr/>
                    <a:lstStyle/>
                    <a:p>
                      <a:pPr algn="l"/>
                      <a:r>
                        <a:rPr lang="en-GB" sz="2000" dirty="0">
                          <a:solidFill>
                            <a:srgbClr val="332F60"/>
                          </a:solidFill>
                          <a:latin typeface="Rockwell" panose="02060603020205020403" pitchFamily="18" charset="0"/>
                        </a:rPr>
                        <a:t>The pupil has a school attendance order which has been changed to name another school</a:t>
                      </a:r>
                    </a:p>
                  </a:txBody>
                  <a:tcPr/>
                </a:tc>
                <a:extLst>
                  <a:ext uri="{0D108BD9-81ED-4DB2-BD59-A6C34878D82A}">
                    <a16:rowId xmlns:a16="http://schemas.microsoft.com/office/drawing/2014/main" val="3974608566"/>
                  </a:ext>
                </a:extLst>
              </a:tr>
              <a:tr h="594102">
                <a:tc>
                  <a:txBody>
                    <a:bodyPr/>
                    <a:lstStyle/>
                    <a:p>
                      <a:pPr algn="l"/>
                      <a:r>
                        <a:rPr lang="en-GB" sz="2000" b="1">
                          <a:solidFill>
                            <a:srgbClr val="332F60"/>
                          </a:solidFill>
                          <a:latin typeface="Rockwell" panose="02060603020205020403" pitchFamily="18" charset="0"/>
                        </a:rPr>
                        <a:t>E</a:t>
                      </a:r>
                    </a:p>
                  </a:txBody>
                  <a:tcPr/>
                </a:tc>
                <a:tc>
                  <a:txBody>
                    <a:bodyPr/>
                    <a:lstStyle/>
                    <a:p>
                      <a:pPr algn="l"/>
                      <a:r>
                        <a:rPr lang="en-GB" sz="2000" dirty="0">
                          <a:solidFill>
                            <a:srgbClr val="332F60"/>
                          </a:solidFill>
                          <a:latin typeface="Rockwell" panose="02060603020205020403" pitchFamily="18" charset="0"/>
                        </a:rPr>
                        <a:t>The pupil had a school attendance order which has been revoked</a:t>
                      </a:r>
                    </a:p>
                  </a:txBody>
                  <a:tcPr/>
                </a:tc>
                <a:extLst>
                  <a:ext uri="{0D108BD9-81ED-4DB2-BD59-A6C34878D82A}">
                    <a16:rowId xmlns:a16="http://schemas.microsoft.com/office/drawing/2014/main" val="193876867"/>
                  </a:ext>
                </a:extLst>
              </a:tr>
              <a:tr h="676201">
                <a:tc>
                  <a:txBody>
                    <a:bodyPr/>
                    <a:lstStyle/>
                    <a:p>
                      <a:pPr algn="l"/>
                      <a:r>
                        <a:rPr lang="en-GB" sz="2000" b="1">
                          <a:solidFill>
                            <a:srgbClr val="332F60"/>
                          </a:solidFill>
                          <a:latin typeface="Rockwell" panose="02060603020205020403" pitchFamily="18" charset="0"/>
                        </a:rPr>
                        <a:t>F</a:t>
                      </a:r>
                    </a:p>
                  </a:txBody>
                  <a:tcPr/>
                </a:tc>
                <a:tc>
                  <a:txBody>
                    <a:bodyPr/>
                    <a:lstStyle/>
                    <a:p>
                      <a:pPr algn="l"/>
                      <a:r>
                        <a:rPr lang="en-GB" sz="2000" dirty="0">
                          <a:solidFill>
                            <a:srgbClr val="332F60"/>
                          </a:solidFill>
                          <a:latin typeface="Rockwell" panose="02060603020205020403" pitchFamily="18" charset="0"/>
                        </a:rPr>
                        <a:t>The parent of a pupil has notified the school in writing that the pupil will </a:t>
                      </a:r>
                    </a:p>
                    <a:p>
                      <a:pPr algn="l"/>
                      <a:r>
                        <a:rPr lang="en-GB" sz="2000" dirty="0">
                          <a:solidFill>
                            <a:srgbClr val="332F60"/>
                          </a:solidFill>
                          <a:latin typeface="Rockwell" panose="02060603020205020403" pitchFamily="18" charset="0"/>
                        </a:rPr>
                        <a:t>be leaving the school to be educated otherwise than at a school</a:t>
                      </a:r>
                    </a:p>
                  </a:txBody>
                  <a:tcPr/>
                </a:tc>
                <a:extLst>
                  <a:ext uri="{0D108BD9-81ED-4DB2-BD59-A6C34878D82A}">
                    <a16:rowId xmlns:a16="http://schemas.microsoft.com/office/drawing/2014/main" val="4166923392"/>
                  </a:ext>
                </a:extLst>
              </a:tr>
              <a:tr h="459783">
                <a:tc>
                  <a:txBody>
                    <a:bodyPr/>
                    <a:lstStyle/>
                    <a:p>
                      <a:pPr algn="l"/>
                      <a:r>
                        <a:rPr lang="en-GB" sz="2000" b="1">
                          <a:solidFill>
                            <a:srgbClr val="332F60"/>
                          </a:solidFill>
                          <a:latin typeface="Rockwell" panose="02060603020205020403" pitchFamily="18" charset="0"/>
                        </a:rPr>
                        <a:t>G</a:t>
                      </a:r>
                    </a:p>
                  </a:txBody>
                  <a:tcPr/>
                </a:tc>
                <a:tc>
                  <a:txBody>
                    <a:bodyPr/>
                    <a:lstStyle/>
                    <a:p>
                      <a:pPr algn="l"/>
                      <a:r>
                        <a:rPr lang="en-GB" sz="2000" dirty="0">
                          <a:solidFill>
                            <a:srgbClr val="332F60"/>
                          </a:solidFill>
                          <a:latin typeface="Rockwell" panose="02060603020205020403" pitchFamily="18" charset="0"/>
                        </a:rPr>
                        <a:t>The pupil no longer normally lives a reasonable distance from the school</a:t>
                      </a:r>
                    </a:p>
                  </a:txBody>
                  <a:tcPr/>
                </a:tc>
                <a:extLst>
                  <a:ext uri="{0D108BD9-81ED-4DB2-BD59-A6C34878D82A}">
                    <a16:rowId xmlns:a16="http://schemas.microsoft.com/office/drawing/2014/main" val="2430989142"/>
                  </a:ext>
                </a:extLst>
              </a:tr>
            </a:tbl>
          </a:graphicData>
        </a:graphic>
      </p:graphicFrame>
    </p:spTree>
    <p:extLst>
      <p:ext uri="{BB962C8B-B14F-4D97-AF65-F5344CB8AC3E}">
        <p14:creationId xmlns:p14="http://schemas.microsoft.com/office/powerpoint/2010/main" val="148551494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F5A364-6885-08DB-0D81-3D1F92D3D2A1}"/>
              </a:ext>
            </a:extLst>
          </p:cNvPr>
          <p:cNvGraphicFramePr>
            <a:graphicFrameLocks noGrp="1"/>
          </p:cNvGraphicFramePr>
          <p:nvPr>
            <p:extLst>
              <p:ext uri="{D42A27DB-BD31-4B8C-83A1-F6EECF244321}">
                <p14:modId xmlns:p14="http://schemas.microsoft.com/office/powerpoint/2010/main" val="229920505"/>
              </p:ext>
            </p:extLst>
          </p:nvPr>
        </p:nvGraphicFramePr>
        <p:xfrm>
          <a:off x="658554" y="637277"/>
          <a:ext cx="10205758" cy="5121385"/>
        </p:xfrm>
        <a:graphic>
          <a:graphicData uri="http://schemas.openxmlformats.org/drawingml/2006/table">
            <a:tbl>
              <a:tblPr firstRow="1" bandRow="1">
                <a:tableStyleId>{91EBBBCC-DAD2-459C-BE2E-F6DE35CF9A28}</a:tableStyleId>
              </a:tblPr>
              <a:tblGrid>
                <a:gridCol w="1238485">
                  <a:extLst>
                    <a:ext uri="{9D8B030D-6E8A-4147-A177-3AD203B41FA5}">
                      <a16:colId xmlns:a16="http://schemas.microsoft.com/office/drawing/2014/main" val="2142031316"/>
                    </a:ext>
                  </a:extLst>
                </a:gridCol>
                <a:gridCol w="8967273">
                  <a:extLst>
                    <a:ext uri="{9D8B030D-6E8A-4147-A177-3AD203B41FA5}">
                      <a16:colId xmlns:a16="http://schemas.microsoft.com/office/drawing/2014/main" val="2657953727"/>
                    </a:ext>
                  </a:extLst>
                </a:gridCol>
              </a:tblGrid>
              <a:tr h="566519">
                <a:tc>
                  <a:txBody>
                    <a:bodyPr/>
                    <a:lstStyle/>
                    <a:p>
                      <a:pPr algn="l"/>
                      <a:r>
                        <a:rPr lang="en-GB" sz="2000" b="1" dirty="0">
                          <a:solidFill>
                            <a:schemeClr val="bg1"/>
                          </a:solidFill>
                          <a:latin typeface="Rockwell" panose="02060603020205020403" pitchFamily="18" charset="0"/>
                        </a:rPr>
                        <a:t>Ground</a:t>
                      </a:r>
                    </a:p>
                  </a:txBody>
                  <a:tcPr/>
                </a:tc>
                <a:tc>
                  <a:txBody>
                    <a:bodyPr/>
                    <a:lstStyle/>
                    <a:p>
                      <a:pPr algn="l"/>
                      <a:r>
                        <a:rPr lang="en-GB" sz="2000" b="1" dirty="0">
                          <a:solidFill>
                            <a:schemeClr val="bg1"/>
                          </a:solidFill>
                          <a:latin typeface="Rockwell" panose="02060603020205020403" pitchFamily="18" charset="0"/>
                        </a:rPr>
                        <a:t>Description</a:t>
                      </a:r>
                    </a:p>
                  </a:txBody>
                  <a:tcPr/>
                </a:tc>
                <a:extLst>
                  <a:ext uri="{0D108BD9-81ED-4DB2-BD59-A6C34878D82A}">
                    <a16:rowId xmlns:a16="http://schemas.microsoft.com/office/drawing/2014/main" val="1046000195"/>
                  </a:ext>
                </a:extLst>
              </a:tr>
              <a:tr h="348944">
                <a:tc>
                  <a:txBody>
                    <a:bodyPr/>
                    <a:lstStyle/>
                    <a:p>
                      <a:pPr algn="l"/>
                      <a:r>
                        <a:rPr lang="en-GB" sz="2000" b="1">
                          <a:solidFill>
                            <a:srgbClr val="332F60"/>
                          </a:solidFill>
                          <a:latin typeface="Rockwell" panose="02060603020205020403" pitchFamily="18" charset="0"/>
                        </a:rPr>
                        <a:t>H</a:t>
                      </a:r>
                    </a:p>
                  </a:txBody>
                  <a:tcPr/>
                </a:tc>
                <a:tc>
                  <a:txBody>
                    <a:bodyPr/>
                    <a:lstStyle/>
                    <a:p>
                      <a:pPr algn="l"/>
                      <a:r>
                        <a:rPr lang="en-GB" sz="2000" dirty="0">
                          <a:solidFill>
                            <a:srgbClr val="332F60"/>
                          </a:solidFill>
                          <a:latin typeface="Rockwell" panose="02060603020205020403" pitchFamily="18" charset="0"/>
                        </a:rPr>
                        <a:t>The pupil has not returned following a leave of absence</a:t>
                      </a:r>
                    </a:p>
                  </a:txBody>
                  <a:tcPr/>
                </a:tc>
                <a:extLst>
                  <a:ext uri="{0D108BD9-81ED-4DB2-BD59-A6C34878D82A}">
                    <a16:rowId xmlns:a16="http://schemas.microsoft.com/office/drawing/2014/main" val="3536014474"/>
                  </a:ext>
                </a:extLst>
              </a:tr>
              <a:tr h="348944">
                <a:tc>
                  <a:txBody>
                    <a:bodyPr/>
                    <a:lstStyle/>
                    <a:p>
                      <a:pPr algn="l"/>
                      <a:r>
                        <a:rPr lang="en-GB" sz="2000" b="1">
                          <a:solidFill>
                            <a:srgbClr val="332F60"/>
                          </a:solidFill>
                          <a:latin typeface="Rockwell" panose="02060603020205020403" pitchFamily="18" charset="0"/>
                        </a:rPr>
                        <a:t>I</a:t>
                      </a:r>
                    </a:p>
                  </a:txBody>
                  <a:tcPr/>
                </a:tc>
                <a:tc>
                  <a:txBody>
                    <a:bodyPr/>
                    <a:lstStyle/>
                    <a:p>
                      <a:pPr algn="l"/>
                      <a:r>
                        <a:rPr lang="en-GB" sz="2000" dirty="0">
                          <a:solidFill>
                            <a:srgbClr val="332F60"/>
                          </a:solidFill>
                          <a:latin typeface="Rockwell" panose="02060603020205020403" pitchFamily="18" charset="0"/>
                        </a:rPr>
                        <a:t>The pupil has been continually absent from school for 20 school days</a:t>
                      </a:r>
                    </a:p>
                  </a:txBody>
                  <a:tcPr/>
                </a:tc>
                <a:extLst>
                  <a:ext uri="{0D108BD9-81ED-4DB2-BD59-A6C34878D82A}">
                    <a16:rowId xmlns:a16="http://schemas.microsoft.com/office/drawing/2014/main" val="3633159232"/>
                  </a:ext>
                </a:extLst>
              </a:tr>
              <a:tr h="348944">
                <a:tc>
                  <a:txBody>
                    <a:bodyPr/>
                    <a:lstStyle/>
                    <a:p>
                      <a:pPr algn="l"/>
                      <a:r>
                        <a:rPr lang="en-GB" sz="2000" b="1">
                          <a:solidFill>
                            <a:srgbClr val="332F60"/>
                          </a:solidFill>
                          <a:latin typeface="Rockwell" panose="02060603020205020403" pitchFamily="18" charset="0"/>
                        </a:rPr>
                        <a:t>J</a:t>
                      </a:r>
                    </a:p>
                  </a:txBody>
                  <a:tcPr/>
                </a:tc>
                <a:tc>
                  <a:txBody>
                    <a:bodyPr/>
                    <a:lstStyle/>
                    <a:p>
                      <a:pPr algn="l"/>
                      <a:r>
                        <a:rPr lang="en-GB" sz="2000">
                          <a:solidFill>
                            <a:srgbClr val="332F60"/>
                          </a:solidFill>
                          <a:latin typeface="Rockwell" panose="02060603020205020403" pitchFamily="18" charset="0"/>
                        </a:rPr>
                        <a:t>The pupil is detained under a sentence of detention</a:t>
                      </a:r>
                    </a:p>
                  </a:txBody>
                  <a:tcPr/>
                </a:tc>
                <a:extLst>
                  <a:ext uri="{0D108BD9-81ED-4DB2-BD59-A6C34878D82A}">
                    <a16:rowId xmlns:a16="http://schemas.microsoft.com/office/drawing/2014/main" val="3337924983"/>
                  </a:ext>
                </a:extLst>
              </a:tr>
              <a:tr h="348944">
                <a:tc>
                  <a:txBody>
                    <a:bodyPr/>
                    <a:lstStyle/>
                    <a:p>
                      <a:pPr algn="l"/>
                      <a:r>
                        <a:rPr lang="en-GB" sz="2000" b="1">
                          <a:solidFill>
                            <a:srgbClr val="332F60"/>
                          </a:solidFill>
                          <a:latin typeface="Rockwell" panose="02060603020205020403" pitchFamily="18" charset="0"/>
                        </a:rPr>
                        <a:t>K</a:t>
                      </a:r>
                    </a:p>
                  </a:txBody>
                  <a:tcPr/>
                </a:tc>
                <a:tc>
                  <a:txBody>
                    <a:bodyPr/>
                    <a:lstStyle/>
                    <a:p>
                      <a:pPr algn="l"/>
                      <a:r>
                        <a:rPr lang="en-GB" sz="2000" dirty="0">
                          <a:solidFill>
                            <a:srgbClr val="332F60"/>
                          </a:solidFill>
                          <a:latin typeface="Rockwell" panose="02060603020205020403" pitchFamily="18" charset="0"/>
                        </a:rPr>
                        <a:t>The pupil has died</a:t>
                      </a:r>
                    </a:p>
                  </a:txBody>
                  <a:tcPr/>
                </a:tc>
                <a:extLst>
                  <a:ext uri="{0D108BD9-81ED-4DB2-BD59-A6C34878D82A}">
                    <a16:rowId xmlns:a16="http://schemas.microsoft.com/office/drawing/2014/main" val="1922042245"/>
                  </a:ext>
                </a:extLst>
              </a:tr>
              <a:tr h="617363">
                <a:tc>
                  <a:txBody>
                    <a:bodyPr/>
                    <a:lstStyle/>
                    <a:p>
                      <a:pPr algn="l"/>
                      <a:r>
                        <a:rPr lang="en-GB" sz="2000" b="1">
                          <a:solidFill>
                            <a:srgbClr val="332F60"/>
                          </a:solidFill>
                          <a:latin typeface="Rockwell" panose="02060603020205020403" pitchFamily="18" charset="0"/>
                        </a:rPr>
                        <a:t>L</a:t>
                      </a:r>
                    </a:p>
                  </a:txBody>
                  <a:tcPr/>
                </a:tc>
                <a:tc>
                  <a:txBody>
                    <a:bodyPr/>
                    <a:lstStyle/>
                    <a:p>
                      <a:pPr algn="l"/>
                      <a:r>
                        <a:rPr lang="en-GB" sz="2000" dirty="0">
                          <a:solidFill>
                            <a:srgbClr val="332F60"/>
                          </a:solidFill>
                          <a:latin typeface="Rockwell" panose="02060603020205020403" pitchFamily="18" charset="0"/>
                        </a:rPr>
                        <a:t>The pupil will be over compulsory school age and will not continue into </a:t>
                      </a:r>
                    </a:p>
                    <a:p>
                      <a:pPr algn="l"/>
                      <a:r>
                        <a:rPr lang="en-GB" sz="2000" dirty="0">
                          <a:solidFill>
                            <a:srgbClr val="332F60"/>
                          </a:solidFill>
                          <a:latin typeface="Rockwell" panose="02060603020205020403" pitchFamily="18" charset="0"/>
                        </a:rPr>
                        <a:t>the sixth form </a:t>
                      </a:r>
                    </a:p>
                  </a:txBody>
                  <a:tcPr/>
                </a:tc>
                <a:extLst>
                  <a:ext uri="{0D108BD9-81ED-4DB2-BD59-A6C34878D82A}">
                    <a16:rowId xmlns:a16="http://schemas.microsoft.com/office/drawing/2014/main" val="552252669"/>
                  </a:ext>
                </a:extLst>
              </a:tr>
              <a:tr h="617363">
                <a:tc>
                  <a:txBody>
                    <a:bodyPr/>
                    <a:lstStyle/>
                    <a:p>
                      <a:pPr algn="l"/>
                      <a:r>
                        <a:rPr lang="en-GB" sz="2000" b="1">
                          <a:solidFill>
                            <a:srgbClr val="332F60"/>
                          </a:solidFill>
                          <a:latin typeface="Rockwell" panose="02060603020205020403" pitchFamily="18" charset="0"/>
                        </a:rPr>
                        <a:t>M</a:t>
                      </a:r>
                    </a:p>
                  </a:txBody>
                  <a:tcPr/>
                </a:tc>
                <a:tc>
                  <a:txBody>
                    <a:bodyPr/>
                    <a:lstStyle/>
                    <a:p>
                      <a:pPr algn="l"/>
                      <a:r>
                        <a:rPr lang="en-GB" sz="2000" dirty="0">
                          <a:solidFill>
                            <a:srgbClr val="332F60"/>
                          </a:solidFill>
                          <a:latin typeface="Rockwell" panose="02060603020205020403" pitchFamily="18" charset="0"/>
                        </a:rPr>
                        <a:t> The pupil is a boarder at a school maintained by a local authority or </a:t>
                      </a:r>
                    </a:p>
                    <a:p>
                      <a:pPr algn="l"/>
                      <a:r>
                        <a:rPr lang="en-GB" sz="2000" dirty="0">
                          <a:solidFill>
                            <a:srgbClr val="332F60"/>
                          </a:solidFill>
                          <a:latin typeface="Rockwell" panose="02060603020205020403" pitchFamily="18" charset="0"/>
                        </a:rPr>
                        <a:t>academy and their boarding fees have not been paid</a:t>
                      </a:r>
                    </a:p>
                  </a:txBody>
                  <a:tcPr/>
                </a:tc>
                <a:extLst>
                  <a:ext uri="{0D108BD9-81ED-4DB2-BD59-A6C34878D82A}">
                    <a16:rowId xmlns:a16="http://schemas.microsoft.com/office/drawing/2014/main" val="2131759180"/>
                  </a:ext>
                </a:extLst>
              </a:tr>
              <a:tr h="617363">
                <a:tc>
                  <a:txBody>
                    <a:bodyPr/>
                    <a:lstStyle/>
                    <a:p>
                      <a:pPr algn="l"/>
                      <a:r>
                        <a:rPr lang="en-GB" sz="2000" b="1">
                          <a:solidFill>
                            <a:srgbClr val="332F60"/>
                          </a:solidFill>
                          <a:latin typeface="Rockwell" panose="02060603020205020403" pitchFamily="18" charset="0"/>
                        </a:rPr>
                        <a:t>N</a:t>
                      </a:r>
                    </a:p>
                  </a:txBody>
                  <a:tcPr/>
                </a:tc>
                <a:tc>
                  <a:txBody>
                    <a:bodyPr/>
                    <a:lstStyle/>
                    <a:p>
                      <a:pPr algn="l"/>
                      <a:r>
                        <a:rPr lang="en-GB" sz="2000" dirty="0">
                          <a:solidFill>
                            <a:srgbClr val="332F60"/>
                          </a:solidFill>
                          <a:latin typeface="Rockwell" panose="02060603020205020403" pitchFamily="18" charset="0"/>
                        </a:rPr>
                        <a:t> The pupil has ceased to be a pupil at an independent school or non-maintained special school</a:t>
                      </a:r>
                    </a:p>
                  </a:txBody>
                  <a:tcPr/>
                </a:tc>
                <a:extLst>
                  <a:ext uri="{0D108BD9-81ED-4DB2-BD59-A6C34878D82A}">
                    <a16:rowId xmlns:a16="http://schemas.microsoft.com/office/drawing/2014/main" val="2810785613"/>
                  </a:ext>
                </a:extLst>
              </a:tr>
              <a:tr h="866786">
                <a:tc>
                  <a:txBody>
                    <a:bodyPr/>
                    <a:lstStyle/>
                    <a:p>
                      <a:pPr algn="l"/>
                      <a:r>
                        <a:rPr lang="en-GB" sz="2000" b="1">
                          <a:solidFill>
                            <a:srgbClr val="332F60"/>
                          </a:solidFill>
                          <a:latin typeface="Rockwell" panose="02060603020205020403" pitchFamily="18" charset="0"/>
                        </a:rPr>
                        <a:t>O</a:t>
                      </a:r>
                    </a:p>
                  </a:txBody>
                  <a:tcPr/>
                </a:tc>
                <a:tc>
                  <a:txBody>
                    <a:bodyPr/>
                    <a:lstStyle/>
                    <a:p>
                      <a:pPr algn="l"/>
                      <a:r>
                        <a:rPr lang="en-GB" sz="2000" dirty="0">
                          <a:solidFill>
                            <a:srgbClr val="332F60"/>
                          </a:solidFill>
                          <a:latin typeface="Rockwell" panose="02060603020205020403" pitchFamily="18" charset="0"/>
                        </a:rPr>
                        <a:t>The pupil has been permanently excluded from the school</a:t>
                      </a:r>
                    </a:p>
                  </a:txBody>
                  <a:tcPr/>
                </a:tc>
                <a:extLst>
                  <a:ext uri="{0D108BD9-81ED-4DB2-BD59-A6C34878D82A}">
                    <a16:rowId xmlns:a16="http://schemas.microsoft.com/office/drawing/2014/main" val="2408172947"/>
                  </a:ext>
                </a:extLst>
              </a:tr>
            </a:tbl>
          </a:graphicData>
        </a:graphic>
      </p:graphicFrame>
    </p:spTree>
    <p:extLst>
      <p:ext uri="{BB962C8B-B14F-4D97-AF65-F5344CB8AC3E}">
        <p14:creationId xmlns:p14="http://schemas.microsoft.com/office/powerpoint/2010/main" val="246331066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FC59AA-BD1B-01FD-27AD-E05DACF242B0}"/>
              </a:ext>
            </a:extLst>
          </p:cNvPr>
          <p:cNvSpPr txBox="1"/>
          <p:nvPr/>
        </p:nvSpPr>
        <p:spPr>
          <a:xfrm>
            <a:off x="576291" y="465706"/>
            <a:ext cx="10310784" cy="132343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Chapter 8: Contents of the attendance register</a:t>
            </a:r>
            <a:endParaRPr kumimoji="0" lang="en-US" sz="4000" b="1"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p:txBody>
      </p:sp>
      <p:pic>
        <p:nvPicPr>
          <p:cNvPr id="7" name="Picture 6">
            <a:extLst>
              <a:ext uri="{FF2B5EF4-FFF2-40B4-BE49-F238E27FC236}">
                <a16:creationId xmlns:a16="http://schemas.microsoft.com/office/drawing/2014/main" id="{215638F3-8C3D-0F5A-E34B-DD9F1B41FE97}"/>
              </a:ext>
            </a:extLst>
          </p:cNvPr>
          <p:cNvPicPr>
            <a:picLocks noChangeAspect="1"/>
          </p:cNvPicPr>
          <p:nvPr/>
        </p:nvPicPr>
        <p:blipFill>
          <a:blip r:embed="rId3"/>
          <a:stretch>
            <a:fillRect/>
          </a:stretch>
        </p:blipFill>
        <p:spPr>
          <a:xfrm rot="20415597">
            <a:off x="7061082" y="2948118"/>
            <a:ext cx="10829396" cy="13041162"/>
          </a:xfrm>
          <a:prstGeom prst="rect">
            <a:avLst/>
          </a:prstGeom>
        </p:spPr>
      </p:pic>
      <p:sp>
        <p:nvSpPr>
          <p:cNvPr id="2" name="TextBox 1">
            <a:extLst>
              <a:ext uri="{FF2B5EF4-FFF2-40B4-BE49-F238E27FC236}">
                <a16:creationId xmlns:a16="http://schemas.microsoft.com/office/drawing/2014/main" id="{2E9C7151-8239-D55F-03A4-A1C404454B44}"/>
              </a:ext>
            </a:extLst>
          </p:cNvPr>
          <p:cNvSpPr txBox="1"/>
          <p:nvPr/>
        </p:nvSpPr>
        <p:spPr>
          <a:xfrm>
            <a:off x="576291" y="1846378"/>
            <a:ext cx="8672484"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332F60"/>
                </a:solidFill>
                <a:effectLst/>
                <a:uLnTx/>
                <a:uFillTx/>
                <a:latin typeface="Rockwell"/>
                <a:cs typeface="Calibri"/>
                <a:sym typeface="Calibri"/>
              </a:rPr>
              <a:t>Significant revisions to this section to reflect the changes to the School Attendance (Pupil Registration) (England) Regulations 2024. In summary: </a:t>
            </a:r>
            <a:endParaRPr kumimoji="0" lang="en-GB" sz="18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332F60"/>
                </a:solidFill>
                <a:effectLst/>
                <a:uLnTx/>
                <a:uFillTx/>
                <a:latin typeface="Rockwell"/>
                <a:cs typeface="Calibri"/>
                <a:sym typeface="Calibri"/>
              </a:rPr>
              <a:t>Requirement for attendance register to be kept electronically (paragraph 281);</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332F60"/>
                </a:solidFill>
                <a:effectLst/>
                <a:uLnTx/>
                <a:uFillTx/>
                <a:latin typeface="Rockwell"/>
                <a:cs typeface="Calibri"/>
                <a:sym typeface="Calibri"/>
              </a:rPr>
              <a:t>Detail on the new attendance and absence codes (paragraphs 284-401);</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332F60"/>
                </a:solidFill>
                <a:effectLst/>
                <a:uLnTx/>
                <a:uFillTx/>
                <a:latin typeface="Rockwell"/>
                <a:cs typeface="Calibri"/>
                <a:sym typeface="Calibri"/>
              </a:rPr>
              <a:t>Detail on the administrative codes (paragraphs 402-408);</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332F60"/>
                </a:solidFill>
                <a:effectLst/>
                <a:uLnTx/>
                <a:uFillTx/>
                <a:latin typeface="Rockwell"/>
                <a:cs typeface="Calibri"/>
                <a:sym typeface="Calibri"/>
              </a:rPr>
              <a:t>For each session one of the new list of attendance and absence codes must </a:t>
            </a:r>
            <a:endParaRPr kumimoji="0" lang="en-GB" sz="18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332F60"/>
                </a:solidFill>
                <a:effectLst/>
                <a:uLnTx/>
                <a:uFillTx/>
                <a:latin typeface="Rockwell"/>
                <a:cs typeface="Calibri"/>
                <a:sym typeface="Calibri"/>
              </a:rPr>
              <a:t>be recorded for every pupil. </a:t>
            </a:r>
            <a:endParaRPr kumimoji="0" lang="en-GB" sz="18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332F60"/>
                </a:solidFill>
                <a:effectLst/>
                <a:uLnTx/>
                <a:uFillTx/>
                <a:latin typeface="Rockwell"/>
                <a:cs typeface="Calibri"/>
                <a:sym typeface="Calibri"/>
              </a:rPr>
              <a:t>Schools must inform their local authority when a pupil has, or will, miss 15 days due to illness.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332F60"/>
                </a:solidFill>
                <a:effectLst/>
                <a:uLnTx/>
                <a:uFillTx/>
                <a:latin typeface="Rockwell"/>
                <a:cs typeface="Calibri"/>
                <a:sym typeface="Calibri"/>
              </a:rPr>
              <a:t>Until then schools must continue to follow the existing coding. </a:t>
            </a:r>
            <a:endParaRPr kumimoji="0" lang="en-GB" sz="18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p:txBody>
      </p:sp>
    </p:spTree>
    <p:extLst>
      <p:ext uri="{BB962C8B-B14F-4D97-AF65-F5344CB8AC3E}">
        <p14:creationId xmlns:p14="http://schemas.microsoft.com/office/powerpoint/2010/main" val="34121843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F5A364-6885-08DB-0D81-3D1F92D3D2A1}"/>
              </a:ext>
            </a:extLst>
          </p:cNvPr>
          <p:cNvGraphicFramePr>
            <a:graphicFrameLocks noGrp="1"/>
          </p:cNvGraphicFramePr>
          <p:nvPr/>
        </p:nvGraphicFramePr>
        <p:xfrm>
          <a:off x="725713" y="495731"/>
          <a:ext cx="10592320" cy="5577840"/>
        </p:xfrm>
        <a:graphic>
          <a:graphicData uri="http://schemas.openxmlformats.org/drawingml/2006/table">
            <a:tbl>
              <a:tblPr firstRow="1" bandRow="1">
                <a:tableStyleId>{91EBBBCC-DAD2-459C-BE2E-F6DE35CF9A28}</a:tableStyleId>
              </a:tblPr>
              <a:tblGrid>
                <a:gridCol w="780914">
                  <a:extLst>
                    <a:ext uri="{9D8B030D-6E8A-4147-A177-3AD203B41FA5}">
                      <a16:colId xmlns:a16="http://schemas.microsoft.com/office/drawing/2014/main" val="2142031316"/>
                    </a:ext>
                  </a:extLst>
                </a:gridCol>
                <a:gridCol w="4523352">
                  <a:extLst>
                    <a:ext uri="{9D8B030D-6E8A-4147-A177-3AD203B41FA5}">
                      <a16:colId xmlns:a16="http://schemas.microsoft.com/office/drawing/2014/main" val="2657953727"/>
                    </a:ext>
                  </a:extLst>
                </a:gridCol>
                <a:gridCol w="2639974">
                  <a:extLst>
                    <a:ext uri="{9D8B030D-6E8A-4147-A177-3AD203B41FA5}">
                      <a16:colId xmlns:a16="http://schemas.microsoft.com/office/drawing/2014/main" val="1037749613"/>
                    </a:ext>
                  </a:extLst>
                </a:gridCol>
                <a:gridCol w="2648080">
                  <a:extLst>
                    <a:ext uri="{9D8B030D-6E8A-4147-A177-3AD203B41FA5}">
                      <a16:colId xmlns:a16="http://schemas.microsoft.com/office/drawing/2014/main" val="1960162375"/>
                    </a:ext>
                  </a:extLst>
                </a:gridCol>
              </a:tblGrid>
              <a:tr h="370840">
                <a:tc>
                  <a:txBody>
                    <a:bodyPr/>
                    <a:lstStyle/>
                    <a:p>
                      <a:pPr algn="l"/>
                      <a:r>
                        <a:rPr lang="en-GB" sz="1600" b="1">
                          <a:solidFill>
                            <a:schemeClr val="bg1"/>
                          </a:solidFill>
                        </a:rPr>
                        <a:t>Code</a:t>
                      </a:r>
                      <a:endParaRPr lang="en-GB" sz="1600" b="1">
                        <a:solidFill>
                          <a:schemeClr val="bg1"/>
                        </a:solidFill>
                        <a:latin typeface="Rockwell" panose="02060603020205020403" pitchFamily="18" charset="0"/>
                      </a:endParaRPr>
                    </a:p>
                  </a:txBody>
                  <a:tcPr>
                    <a:solidFill>
                      <a:srgbClr val="67C5EA"/>
                    </a:solidFill>
                  </a:tcPr>
                </a:tc>
                <a:tc>
                  <a:txBody>
                    <a:bodyPr/>
                    <a:lstStyle/>
                    <a:p>
                      <a:pPr algn="l"/>
                      <a:r>
                        <a:rPr lang="en-GB" sz="1600" b="1">
                          <a:solidFill>
                            <a:schemeClr val="bg1"/>
                          </a:solidFill>
                        </a:rPr>
                        <a:t>Description</a:t>
                      </a:r>
                      <a:endParaRPr lang="en-GB" sz="1600" b="1">
                        <a:solidFill>
                          <a:schemeClr val="bg1"/>
                        </a:solidFill>
                        <a:latin typeface="Rockwell" panose="02060603020205020403" pitchFamily="18" charset="0"/>
                      </a:endParaRPr>
                    </a:p>
                  </a:txBody>
                  <a:tcPr>
                    <a:solidFill>
                      <a:srgbClr val="67C5EA"/>
                    </a:solidFill>
                  </a:tcPr>
                </a:tc>
                <a:tc>
                  <a:txBody>
                    <a:bodyPr/>
                    <a:lstStyle/>
                    <a:p>
                      <a:pPr algn="l"/>
                      <a:r>
                        <a:rPr lang="en-GB" sz="1600" b="1">
                          <a:solidFill>
                            <a:schemeClr val="bg1"/>
                          </a:solidFill>
                        </a:rPr>
                        <a:t>Statistical Meaning</a:t>
                      </a:r>
                      <a:endParaRPr lang="en-GB" sz="1600" b="1">
                        <a:solidFill>
                          <a:schemeClr val="bg1"/>
                        </a:solidFill>
                        <a:latin typeface="Rockwell" panose="02060603020205020403" pitchFamily="18" charset="0"/>
                      </a:endParaRPr>
                    </a:p>
                  </a:txBody>
                  <a:tcPr>
                    <a:solidFill>
                      <a:srgbClr val="67C5EA"/>
                    </a:solidFill>
                  </a:tcPr>
                </a:tc>
                <a:tc>
                  <a:txBody>
                    <a:bodyPr/>
                    <a:lstStyle/>
                    <a:p>
                      <a:pPr algn="l"/>
                      <a:r>
                        <a:rPr lang="en-GB" sz="1600" b="1">
                          <a:solidFill>
                            <a:schemeClr val="bg1"/>
                          </a:solidFill>
                        </a:rPr>
                        <a:t>Pupil Registration Regulations 2024 Reference</a:t>
                      </a:r>
                      <a:endParaRPr lang="en-GB" sz="1600" b="1">
                        <a:solidFill>
                          <a:schemeClr val="bg1"/>
                        </a:solidFill>
                        <a:latin typeface="Rockwell" panose="02060603020205020403" pitchFamily="18" charset="0"/>
                      </a:endParaRPr>
                    </a:p>
                  </a:txBody>
                  <a:tcPr>
                    <a:solidFill>
                      <a:srgbClr val="67C5EA"/>
                    </a:solidFill>
                  </a:tcPr>
                </a:tc>
                <a:extLst>
                  <a:ext uri="{0D108BD9-81ED-4DB2-BD59-A6C34878D82A}">
                    <a16:rowId xmlns:a16="http://schemas.microsoft.com/office/drawing/2014/main" val="1046000195"/>
                  </a:ext>
                </a:extLst>
              </a:tr>
              <a:tr h="370840">
                <a:tc>
                  <a:txBody>
                    <a:bodyPr/>
                    <a:lstStyle/>
                    <a:p>
                      <a:pPr algn="l"/>
                      <a:r>
                        <a:rPr lang="en-GB" sz="1600" b="1">
                          <a:solidFill>
                            <a:srgbClr val="332F60"/>
                          </a:solidFill>
                        </a:rPr>
                        <a:t>K</a:t>
                      </a:r>
                      <a:endParaRPr lang="en-GB" sz="1600" b="1">
                        <a:solidFill>
                          <a:srgbClr val="332F60"/>
                        </a:solidFill>
                        <a:latin typeface="Rockwell" panose="02060603020205020403" pitchFamily="18" charset="0"/>
                      </a:endParaRPr>
                    </a:p>
                  </a:txBody>
                  <a:tcPr/>
                </a:tc>
                <a:tc>
                  <a:txBody>
                    <a:bodyPr/>
                    <a:lstStyle/>
                    <a:p>
                      <a:pPr algn="l"/>
                      <a:r>
                        <a:rPr lang="en-GB" sz="1600">
                          <a:solidFill>
                            <a:srgbClr val="332F60"/>
                          </a:solidFill>
                        </a:rPr>
                        <a:t>Attending a place, other than the school or another school at which they are a registered pupil, for educational provision </a:t>
                      </a:r>
                      <a:r>
                        <a:rPr lang="en-GB" sz="1600" u="sng">
                          <a:solidFill>
                            <a:srgbClr val="332F60"/>
                          </a:solidFill>
                        </a:rPr>
                        <a:t>arranged by a local authority</a:t>
                      </a:r>
                      <a:r>
                        <a:rPr lang="en-GB" sz="1600">
                          <a:solidFill>
                            <a:srgbClr val="332F60"/>
                          </a:solidFill>
                        </a:rPr>
                        <a:t> under section 19(1) of the 1996 Act(1) or section 42(2) or 61(1) of the 2014 Act.</a:t>
                      </a:r>
                    </a:p>
                    <a:p>
                      <a:pPr algn="l"/>
                      <a:r>
                        <a:rPr lang="en-GB" sz="1600">
                          <a:solidFill>
                            <a:srgbClr val="332F60"/>
                          </a:solidFill>
                        </a:rPr>
                        <a:t>Schools must also record the nature of the educational activity</a:t>
                      </a:r>
                      <a:endParaRPr lang="en-GB" sz="1600">
                        <a:solidFill>
                          <a:srgbClr val="332F60"/>
                        </a:solidFill>
                        <a:latin typeface="Rockwell" panose="02060603020205020403" pitchFamily="18" charset="0"/>
                      </a:endParaRPr>
                    </a:p>
                  </a:txBody>
                  <a:tcPr/>
                </a:tc>
                <a:tc>
                  <a:txBody>
                    <a:bodyPr/>
                    <a:lstStyle/>
                    <a:p>
                      <a:pPr algn="l"/>
                      <a:r>
                        <a:rPr lang="en-GB" sz="1600">
                          <a:solidFill>
                            <a:srgbClr val="332F60"/>
                          </a:solidFill>
                        </a:rPr>
                        <a:t>Attending approved education activity</a:t>
                      </a:r>
                      <a:endParaRPr lang="en-GB" sz="1600">
                        <a:solidFill>
                          <a:srgbClr val="332F60"/>
                        </a:solidFill>
                        <a:latin typeface="Rockwell" panose="02060603020205020403" pitchFamily="18" charset="0"/>
                      </a:endParaRPr>
                    </a:p>
                  </a:txBody>
                  <a:tcPr/>
                </a:tc>
                <a:tc>
                  <a:txBody>
                    <a:bodyPr/>
                    <a:lstStyle/>
                    <a:p>
                      <a:pPr algn="l"/>
                      <a:r>
                        <a:rPr lang="en-GB" sz="1600">
                          <a:solidFill>
                            <a:srgbClr val="332F60"/>
                          </a:solidFill>
                        </a:rPr>
                        <a:t>Regulation 10(3) Table 2</a:t>
                      </a:r>
                      <a:endParaRPr lang="en-GB" sz="1600">
                        <a:solidFill>
                          <a:srgbClr val="332F60"/>
                        </a:solidFill>
                        <a:latin typeface="Rockwell" panose="02060603020205020403" pitchFamily="18" charset="0"/>
                      </a:endParaRPr>
                    </a:p>
                  </a:txBody>
                  <a:tcPr/>
                </a:tc>
                <a:extLst>
                  <a:ext uri="{0D108BD9-81ED-4DB2-BD59-A6C34878D82A}">
                    <a16:rowId xmlns:a16="http://schemas.microsoft.com/office/drawing/2014/main" val="1790122835"/>
                  </a:ext>
                </a:extLst>
              </a:tr>
              <a:tr h="370840">
                <a:tc>
                  <a:txBody>
                    <a:bodyPr/>
                    <a:lstStyle/>
                    <a:p>
                      <a:pPr algn="l"/>
                      <a:r>
                        <a:rPr lang="en-GB" sz="1600" b="1">
                          <a:solidFill>
                            <a:srgbClr val="332F60"/>
                          </a:solidFill>
                        </a:rPr>
                        <a:t>C1</a:t>
                      </a:r>
                      <a:endParaRPr lang="en-GB" sz="1600" b="1">
                        <a:solidFill>
                          <a:srgbClr val="332F60"/>
                        </a:solidFill>
                        <a:latin typeface="Rockwell" panose="02060603020205020403" pitchFamily="18" charset="0"/>
                      </a:endParaRPr>
                    </a:p>
                  </a:txBody>
                  <a:tcPr/>
                </a:tc>
                <a:tc>
                  <a:txBody>
                    <a:bodyPr/>
                    <a:lstStyle/>
                    <a:p>
                      <a:pPr algn="l"/>
                      <a:r>
                        <a:rPr lang="en-GB" sz="1600">
                          <a:solidFill>
                            <a:srgbClr val="332F60"/>
                          </a:solidFill>
                        </a:rPr>
                        <a:t>Leave of absence for the purpose of participating in a regulated performance or undertaking regulated employment abroad </a:t>
                      </a:r>
                      <a:endParaRPr lang="en-GB" sz="1600">
                        <a:solidFill>
                          <a:srgbClr val="332F60"/>
                        </a:solidFill>
                        <a:latin typeface="Rockwell" panose="02060603020205020403" pitchFamily="18" charset="0"/>
                      </a:endParaRPr>
                    </a:p>
                  </a:txBody>
                  <a:tcPr/>
                </a:tc>
                <a:tc>
                  <a:txBody>
                    <a:bodyPr/>
                    <a:lstStyle/>
                    <a:p>
                      <a:pPr algn="l"/>
                      <a:r>
                        <a:rPr lang="en-GB" sz="1600">
                          <a:solidFill>
                            <a:srgbClr val="332F60"/>
                          </a:solidFill>
                        </a:rPr>
                        <a:t>Authorised absence</a:t>
                      </a:r>
                      <a:endParaRPr lang="en-GB" sz="1600">
                        <a:solidFill>
                          <a:srgbClr val="332F60"/>
                        </a:solidFill>
                        <a:latin typeface="Rockwell" panose="02060603020205020403" pitchFamily="18" charset="0"/>
                      </a:endParaRPr>
                    </a:p>
                  </a:txBody>
                  <a:tcPr/>
                </a:tc>
                <a:tc>
                  <a:txBody>
                    <a:bodyPr/>
                    <a:lstStyle/>
                    <a:p>
                      <a:pPr algn="l"/>
                      <a:r>
                        <a:rPr lang="en-GB" sz="1600">
                          <a:solidFill>
                            <a:srgbClr val="332F60"/>
                          </a:solidFill>
                        </a:rPr>
                        <a:t>Regulation 10(4) Table 3</a:t>
                      </a:r>
                      <a:endParaRPr lang="en-GB" sz="1600">
                        <a:solidFill>
                          <a:srgbClr val="332F60"/>
                        </a:solidFill>
                        <a:latin typeface="Rockwell" panose="02060603020205020403" pitchFamily="18" charset="0"/>
                      </a:endParaRPr>
                    </a:p>
                  </a:txBody>
                  <a:tcPr/>
                </a:tc>
                <a:extLst>
                  <a:ext uri="{0D108BD9-81ED-4DB2-BD59-A6C34878D82A}">
                    <a16:rowId xmlns:a16="http://schemas.microsoft.com/office/drawing/2014/main" val="251981086"/>
                  </a:ext>
                </a:extLst>
              </a:tr>
              <a:tr h="370840">
                <a:tc>
                  <a:txBody>
                    <a:bodyPr/>
                    <a:lstStyle/>
                    <a:p>
                      <a:pPr algn="l"/>
                      <a:r>
                        <a:rPr lang="en-GB" sz="1600" b="1">
                          <a:solidFill>
                            <a:srgbClr val="332F60"/>
                          </a:solidFill>
                        </a:rPr>
                        <a:t>J1</a:t>
                      </a:r>
                      <a:endParaRPr lang="en-GB" sz="1600" b="1">
                        <a:solidFill>
                          <a:srgbClr val="332F60"/>
                        </a:solidFill>
                        <a:latin typeface="Rockwell" panose="02060603020205020403" pitchFamily="18" charset="0"/>
                      </a:endParaRPr>
                    </a:p>
                  </a:txBody>
                  <a:tcPr/>
                </a:tc>
                <a:tc>
                  <a:txBody>
                    <a:bodyPr/>
                    <a:lstStyle/>
                    <a:p>
                      <a:pPr algn="l"/>
                      <a:r>
                        <a:rPr lang="en-GB" sz="1600">
                          <a:solidFill>
                            <a:srgbClr val="332F60"/>
                          </a:solidFill>
                        </a:rPr>
                        <a:t>Leave of absence for the purpose of attending an interview for employment or for admission to another educational institution </a:t>
                      </a:r>
                      <a:endParaRPr lang="en-GB" sz="1600">
                        <a:solidFill>
                          <a:srgbClr val="332F60"/>
                        </a:solidFill>
                        <a:latin typeface="Rockwell" panose="02060603020205020403"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332F60"/>
                          </a:solidFill>
                        </a:rPr>
                        <a:t>Authorised absence</a:t>
                      </a:r>
                    </a:p>
                    <a:p>
                      <a:pPr algn="l"/>
                      <a:endParaRPr lang="en-GB" sz="1600">
                        <a:solidFill>
                          <a:srgbClr val="332F60"/>
                        </a:solidFill>
                        <a:latin typeface="Rockwell" panose="02060603020205020403" pitchFamily="18" charset="0"/>
                      </a:endParaRPr>
                    </a:p>
                  </a:txBody>
                  <a:tcPr/>
                </a:tc>
                <a:tc>
                  <a:txBody>
                    <a:bodyPr/>
                    <a:lstStyle/>
                    <a:p>
                      <a:pPr algn="l"/>
                      <a:r>
                        <a:rPr lang="en-GB" sz="1600">
                          <a:solidFill>
                            <a:srgbClr val="332F60"/>
                          </a:solidFill>
                        </a:rPr>
                        <a:t>Regulation 10(4) Table 3</a:t>
                      </a:r>
                      <a:endParaRPr lang="en-GB" sz="1600">
                        <a:solidFill>
                          <a:srgbClr val="332F60"/>
                        </a:solidFill>
                        <a:latin typeface="Rockwell" panose="02060603020205020403" pitchFamily="18" charset="0"/>
                      </a:endParaRPr>
                    </a:p>
                  </a:txBody>
                  <a:tcPr/>
                </a:tc>
                <a:extLst>
                  <a:ext uri="{0D108BD9-81ED-4DB2-BD59-A6C34878D82A}">
                    <a16:rowId xmlns:a16="http://schemas.microsoft.com/office/drawing/2014/main" val="3134190574"/>
                  </a:ext>
                </a:extLst>
              </a:tr>
              <a:tr h="370840">
                <a:tc>
                  <a:txBody>
                    <a:bodyPr/>
                    <a:lstStyle/>
                    <a:p>
                      <a:pPr algn="l"/>
                      <a:r>
                        <a:rPr lang="en-GB" sz="1600" b="1">
                          <a:solidFill>
                            <a:srgbClr val="332F60"/>
                          </a:solidFill>
                        </a:rPr>
                        <a:t>C2</a:t>
                      </a:r>
                      <a:endParaRPr lang="en-GB" sz="1600" b="1">
                        <a:solidFill>
                          <a:srgbClr val="332F60"/>
                        </a:solidFill>
                        <a:latin typeface="Rockwell" panose="02060603020205020403" pitchFamily="18" charset="0"/>
                      </a:endParaRPr>
                    </a:p>
                  </a:txBody>
                  <a:tcPr/>
                </a:tc>
                <a:tc>
                  <a:txBody>
                    <a:bodyPr/>
                    <a:lstStyle/>
                    <a:p>
                      <a:pPr algn="l"/>
                      <a:r>
                        <a:rPr lang="en-GB" sz="1600">
                          <a:solidFill>
                            <a:srgbClr val="332F60"/>
                          </a:solidFill>
                        </a:rPr>
                        <a:t>Leave of absence for compulsory school age pupil because, in accordance with an agreement between a parent who they normally live with and the proprietor that the pupil should temporarily be educated on a part-time basis, their timetable does not require them to attend.</a:t>
                      </a:r>
                      <a:endParaRPr lang="en-GB" sz="1600">
                        <a:solidFill>
                          <a:srgbClr val="332F60"/>
                        </a:solidFill>
                        <a:latin typeface="Rockwell" panose="02060603020205020403" pitchFamily="18" charset="0"/>
                      </a:endParaRPr>
                    </a:p>
                  </a:txBody>
                  <a:tcPr/>
                </a:tc>
                <a:tc>
                  <a:txBody>
                    <a:bodyPr/>
                    <a:lstStyle/>
                    <a:p>
                      <a:pPr algn="l"/>
                      <a:r>
                        <a:rPr lang="en-GB" sz="1600">
                          <a:solidFill>
                            <a:srgbClr val="332F60"/>
                          </a:solidFill>
                        </a:rPr>
                        <a:t>Authorised absence</a:t>
                      </a:r>
                      <a:endParaRPr lang="en-GB" sz="1600">
                        <a:solidFill>
                          <a:srgbClr val="332F60"/>
                        </a:solidFill>
                        <a:latin typeface="Rockwell" panose="02060603020205020403" pitchFamily="18" charset="0"/>
                      </a:endParaRPr>
                    </a:p>
                  </a:txBody>
                  <a:tcPr/>
                </a:tc>
                <a:tc>
                  <a:txBody>
                    <a:bodyPr/>
                    <a:lstStyle/>
                    <a:p>
                      <a:pPr algn="l"/>
                      <a:r>
                        <a:rPr lang="en-GB" sz="1600">
                          <a:solidFill>
                            <a:srgbClr val="332F60"/>
                          </a:solidFill>
                        </a:rPr>
                        <a:t>Regulation 10(4) Table 3</a:t>
                      </a:r>
                      <a:endParaRPr lang="en-GB" sz="1600">
                        <a:solidFill>
                          <a:srgbClr val="332F60"/>
                        </a:solidFill>
                        <a:latin typeface="Rockwell" panose="02060603020205020403" pitchFamily="18" charset="0"/>
                      </a:endParaRPr>
                    </a:p>
                  </a:txBody>
                  <a:tcPr/>
                </a:tc>
                <a:extLst>
                  <a:ext uri="{0D108BD9-81ED-4DB2-BD59-A6C34878D82A}">
                    <a16:rowId xmlns:a16="http://schemas.microsoft.com/office/drawing/2014/main" val="3974608566"/>
                  </a:ext>
                </a:extLst>
              </a:tr>
            </a:tbl>
          </a:graphicData>
        </a:graphic>
      </p:graphicFrame>
    </p:spTree>
    <p:extLst>
      <p:ext uri="{BB962C8B-B14F-4D97-AF65-F5344CB8AC3E}">
        <p14:creationId xmlns:p14="http://schemas.microsoft.com/office/powerpoint/2010/main" val="32789620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F5A364-6885-08DB-0D81-3D1F92D3D2A1}"/>
              </a:ext>
            </a:extLst>
          </p:cNvPr>
          <p:cNvGraphicFramePr>
            <a:graphicFrameLocks noGrp="1"/>
          </p:cNvGraphicFramePr>
          <p:nvPr/>
        </p:nvGraphicFramePr>
        <p:xfrm>
          <a:off x="725713" y="495731"/>
          <a:ext cx="10592320" cy="5516880"/>
        </p:xfrm>
        <a:graphic>
          <a:graphicData uri="http://schemas.openxmlformats.org/drawingml/2006/table">
            <a:tbl>
              <a:tblPr firstRow="1" bandRow="1">
                <a:tableStyleId>{91EBBBCC-DAD2-459C-BE2E-F6DE35CF9A28}</a:tableStyleId>
              </a:tblPr>
              <a:tblGrid>
                <a:gridCol w="780914">
                  <a:extLst>
                    <a:ext uri="{9D8B030D-6E8A-4147-A177-3AD203B41FA5}">
                      <a16:colId xmlns:a16="http://schemas.microsoft.com/office/drawing/2014/main" val="2142031316"/>
                    </a:ext>
                  </a:extLst>
                </a:gridCol>
                <a:gridCol w="4523352">
                  <a:extLst>
                    <a:ext uri="{9D8B030D-6E8A-4147-A177-3AD203B41FA5}">
                      <a16:colId xmlns:a16="http://schemas.microsoft.com/office/drawing/2014/main" val="2657953727"/>
                    </a:ext>
                  </a:extLst>
                </a:gridCol>
                <a:gridCol w="2647490">
                  <a:extLst>
                    <a:ext uri="{9D8B030D-6E8A-4147-A177-3AD203B41FA5}">
                      <a16:colId xmlns:a16="http://schemas.microsoft.com/office/drawing/2014/main" val="1037749613"/>
                    </a:ext>
                  </a:extLst>
                </a:gridCol>
                <a:gridCol w="2640564">
                  <a:extLst>
                    <a:ext uri="{9D8B030D-6E8A-4147-A177-3AD203B41FA5}">
                      <a16:colId xmlns:a16="http://schemas.microsoft.com/office/drawing/2014/main" val="1960162375"/>
                    </a:ext>
                  </a:extLst>
                </a:gridCol>
              </a:tblGrid>
              <a:tr h="370840">
                <a:tc>
                  <a:txBody>
                    <a:bodyPr/>
                    <a:lstStyle/>
                    <a:p>
                      <a:pPr algn="l"/>
                      <a:r>
                        <a:rPr lang="en-GB" sz="1400" b="1">
                          <a:solidFill>
                            <a:schemeClr val="bg1"/>
                          </a:solidFill>
                        </a:rPr>
                        <a:t>Code</a:t>
                      </a:r>
                      <a:endParaRPr lang="en-GB" sz="1400" b="1">
                        <a:solidFill>
                          <a:schemeClr val="bg1"/>
                        </a:solidFill>
                        <a:latin typeface="Rockwell"/>
                      </a:endParaRPr>
                    </a:p>
                  </a:txBody>
                  <a:tcPr>
                    <a:solidFill>
                      <a:srgbClr val="67C5EA"/>
                    </a:solidFill>
                  </a:tcPr>
                </a:tc>
                <a:tc>
                  <a:txBody>
                    <a:bodyPr/>
                    <a:lstStyle/>
                    <a:p>
                      <a:pPr algn="l"/>
                      <a:r>
                        <a:rPr lang="en-GB" sz="1400" b="1">
                          <a:solidFill>
                            <a:schemeClr val="bg1"/>
                          </a:solidFill>
                        </a:rPr>
                        <a:t>Description</a:t>
                      </a:r>
                      <a:endParaRPr lang="en-GB" sz="1400" b="1">
                        <a:solidFill>
                          <a:schemeClr val="bg1"/>
                        </a:solidFill>
                        <a:latin typeface="Rockwell"/>
                      </a:endParaRPr>
                    </a:p>
                  </a:txBody>
                  <a:tcPr>
                    <a:solidFill>
                      <a:srgbClr val="67C5EA"/>
                    </a:solidFill>
                  </a:tcPr>
                </a:tc>
                <a:tc>
                  <a:txBody>
                    <a:bodyPr/>
                    <a:lstStyle/>
                    <a:p>
                      <a:pPr algn="l"/>
                      <a:r>
                        <a:rPr lang="en-GB" sz="1400" b="1">
                          <a:solidFill>
                            <a:schemeClr val="bg1"/>
                          </a:solidFill>
                        </a:rPr>
                        <a:t>Statistical Meaning</a:t>
                      </a:r>
                      <a:endParaRPr lang="en-GB" sz="1400" b="1">
                        <a:solidFill>
                          <a:schemeClr val="bg1"/>
                        </a:solidFill>
                        <a:latin typeface="Rockwell"/>
                      </a:endParaRPr>
                    </a:p>
                  </a:txBody>
                  <a:tcPr>
                    <a:solidFill>
                      <a:srgbClr val="67C5EA"/>
                    </a:solidFill>
                  </a:tcPr>
                </a:tc>
                <a:tc>
                  <a:txBody>
                    <a:bodyPr/>
                    <a:lstStyle/>
                    <a:p>
                      <a:pPr algn="l"/>
                      <a:r>
                        <a:rPr lang="en-GB" sz="1400" b="1">
                          <a:solidFill>
                            <a:schemeClr val="bg1"/>
                          </a:solidFill>
                        </a:rPr>
                        <a:t>Pupil Registration Regulations 2024 Reference</a:t>
                      </a:r>
                      <a:endParaRPr lang="en-GB" sz="1400" b="1">
                        <a:solidFill>
                          <a:schemeClr val="bg1"/>
                        </a:solidFill>
                        <a:latin typeface="Rockwell"/>
                      </a:endParaRPr>
                    </a:p>
                  </a:txBody>
                  <a:tcPr>
                    <a:solidFill>
                      <a:srgbClr val="67C5EA"/>
                    </a:solidFill>
                  </a:tcPr>
                </a:tc>
                <a:extLst>
                  <a:ext uri="{0D108BD9-81ED-4DB2-BD59-A6C34878D82A}">
                    <a16:rowId xmlns:a16="http://schemas.microsoft.com/office/drawing/2014/main" val="1046000195"/>
                  </a:ext>
                </a:extLst>
              </a:tr>
              <a:tr h="370840">
                <a:tc>
                  <a:txBody>
                    <a:bodyPr/>
                    <a:lstStyle/>
                    <a:p>
                      <a:pPr algn="l"/>
                      <a:r>
                        <a:rPr lang="en-GB" sz="1400" b="1">
                          <a:solidFill>
                            <a:srgbClr val="332F60"/>
                          </a:solidFill>
                        </a:rPr>
                        <a:t>Q</a:t>
                      </a:r>
                      <a:endParaRPr lang="en-GB" sz="1400" b="1">
                        <a:solidFill>
                          <a:srgbClr val="332F60"/>
                        </a:solidFill>
                        <a:latin typeface="Rockwell"/>
                      </a:endParaRPr>
                    </a:p>
                  </a:txBody>
                  <a:tcPr/>
                </a:tc>
                <a:tc>
                  <a:txBody>
                    <a:bodyPr/>
                    <a:lstStyle/>
                    <a:p>
                      <a:pPr algn="l"/>
                      <a:r>
                        <a:rPr lang="en-GB" sz="1400">
                          <a:solidFill>
                            <a:srgbClr val="332F60"/>
                          </a:solidFill>
                        </a:rPr>
                        <a:t>Unable to attend the school because of lack of access arrangements</a:t>
                      </a:r>
                      <a:endParaRPr lang="en-GB" sz="1400">
                        <a:solidFill>
                          <a:srgbClr val="332F60"/>
                        </a:solidFill>
                        <a:latin typeface="Rockwell"/>
                      </a:endParaRPr>
                    </a:p>
                  </a:txBody>
                  <a:tcPr/>
                </a:tc>
                <a:tc>
                  <a:txBody>
                    <a:bodyPr/>
                    <a:lstStyle/>
                    <a:p>
                      <a:pPr algn="l"/>
                      <a:r>
                        <a:rPr lang="en-GB" sz="1400">
                          <a:solidFill>
                            <a:srgbClr val="332F60"/>
                          </a:solidFill>
                        </a:rPr>
                        <a:t>Not counted as a possible attendance</a:t>
                      </a:r>
                      <a:endParaRPr lang="en-GB" sz="1400">
                        <a:solidFill>
                          <a:srgbClr val="332F60"/>
                        </a:solidFill>
                        <a:latin typeface="Rockwell"/>
                      </a:endParaRPr>
                    </a:p>
                  </a:txBody>
                  <a:tcPr/>
                </a:tc>
                <a:tc>
                  <a:txBody>
                    <a:bodyPr/>
                    <a:lstStyle/>
                    <a:p>
                      <a:pPr algn="l"/>
                      <a:r>
                        <a:rPr lang="en-GB" sz="1400">
                          <a:solidFill>
                            <a:srgbClr val="332F60"/>
                          </a:solidFill>
                        </a:rPr>
                        <a:t>Regulation 10(4) Table 3, 10(12) and (13) </a:t>
                      </a:r>
                      <a:endParaRPr lang="en-GB" sz="1400">
                        <a:solidFill>
                          <a:srgbClr val="332F60"/>
                        </a:solidFill>
                        <a:latin typeface="Rockwell" panose="02060603020205020403" pitchFamily="18" charset="0"/>
                      </a:endParaRPr>
                    </a:p>
                  </a:txBody>
                  <a:tcPr/>
                </a:tc>
                <a:extLst>
                  <a:ext uri="{0D108BD9-81ED-4DB2-BD59-A6C34878D82A}">
                    <a16:rowId xmlns:a16="http://schemas.microsoft.com/office/drawing/2014/main" val="3995940820"/>
                  </a:ext>
                </a:extLst>
              </a:tr>
              <a:tr h="370840">
                <a:tc>
                  <a:txBody>
                    <a:bodyPr/>
                    <a:lstStyle/>
                    <a:p>
                      <a:pPr algn="l"/>
                      <a:r>
                        <a:rPr lang="en-GB" sz="1400" b="1">
                          <a:solidFill>
                            <a:srgbClr val="332F60"/>
                          </a:solidFill>
                        </a:rPr>
                        <a:t>Y1</a:t>
                      </a:r>
                      <a:endParaRPr lang="en-GB" sz="1400" b="1">
                        <a:solidFill>
                          <a:srgbClr val="332F60"/>
                        </a:solidFill>
                        <a:latin typeface="Rockwell"/>
                      </a:endParaRPr>
                    </a:p>
                  </a:txBody>
                  <a:tcPr/>
                </a:tc>
                <a:tc>
                  <a:txBody>
                    <a:bodyPr/>
                    <a:lstStyle/>
                    <a:p>
                      <a:pPr algn="l"/>
                      <a:r>
                        <a:rPr lang="en-GB" sz="1400">
                          <a:solidFill>
                            <a:srgbClr val="332F60"/>
                          </a:solidFill>
                        </a:rPr>
                        <a:t>Unable to attend due to transport normally provided not being available </a:t>
                      </a:r>
                      <a:endParaRPr lang="en-GB" sz="1400">
                        <a:solidFill>
                          <a:srgbClr val="332F60"/>
                        </a:solidFill>
                        <a:latin typeface="Rockwell" panose="02060603020205020403"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u="none" strike="noStrike" kern="0" cap="none" spc="0" normalizeH="0" baseline="0" noProof="0">
                          <a:ln>
                            <a:noFill/>
                          </a:ln>
                          <a:solidFill>
                            <a:srgbClr val="332F60"/>
                          </a:solidFill>
                          <a:effectLst/>
                          <a:uLnTx/>
                          <a:uFillTx/>
                          <a:sym typeface="Calibri"/>
                        </a:rPr>
                        <a:t>Not counted as a possible attendance</a:t>
                      </a:r>
                      <a:endParaRPr kumimoji="0" lang="en-GB" sz="1400" b="0" i="0" u="none" strike="noStrike" kern="0" cap="none" spc="0" normalizeH="0" baseline="0" noProof="0">
                        <a:ln>
                          <a:noFill/>
                        </a:ln>
                        <a:solidFill>
                          <a:srgbClr val="332F60"/>
                        </a:solidFill>
                        <a:effectLst/>
                        <a:uLnTx/>
                        <a:uFillTx/>
                        <a:latin typeface="Rockwell"/>
                        <a:cs typeface="Calibri"/>
                        <a:sym typeface="Calibri"/>
                      </a:endParaRPr>
                    </a:p>
                  </a:txBody>
                  <a:tcPr/>
                </a:tc>
                <a:tc>
                  <a:txBody>
                    <a:bodyPr/>
                    <a:lstStyle/>
                    <a:p>
                      <a:pPr algn="l"/>
                      <a:r>
                        <a:rPr lang="en-GB" sz="1400">
                          <a:solidFill>
                            <a:srgbClr val="332F60"/>
                          </a:solidFill>
                        </a:rPr>
                        <a:t>Regulation 10(4) Table 3 </a:t>
                      </a:r>
                      <a:endParaRPr lang="en-GB" sz="1400">
                        <a:solidFill>
                          <a:srgbClr val="332F60"/>
                        </a:solidFill>
                        <a:latin typeface="Rockwell" panose="02060603020205020403" pitchFamily="18" charset="0"/>
                      </a:endParaRPr>
                    </a:p>
                  </a:txBody>
                  <a:tcPr/>
                </a:tc>
                <a:extLst>
                  <a:ext uri="{0D108BD9-81ED-4DB2-BD59-A6C34878D82A}">
                    <a16:rowId xmlns:a16="http://schemas.microsoft.com/office/drawing/2014/main" val="4014628308"/>
                  </a:ext>
                </a:extLst>
              </a:tr>
              <a:tr h="370840">
                <a:tc>
                  <a:txBody>
                    <a:bodyPr/>
                    <a:lstStyle/>
                    <a:p>
                      <a:pPr algn="l"/>
                      <a:r>
                        <a:rPr lang="en-GB" sz="1400" b="1">
                          <a:solidFill>
                            <a:srgbClr val="332F60"/>
                          </a:solidFill>
                        </a:rPr>
                        <a:t>Y2</a:t>
                      </a:r>
                      <a:endParaRPr lang="en-GB" sz="1400" b="1">
                        <a:solidFill>
                          <a:srgbClr val="332F60"/>
                        </a:solidFill>
                        <a:latin typeface="Rockwell"/>
                      </a:endParaRPr>
                    </a:p>
                  </a:txBody>
                  <a:tcPr/>
                </a:tc>
                <a:tc>
                  <a:txBody>
                    <a:bodyPr/>
                    <a:lstStyle/>
                    <a:p>
                      <a:pPr algn="l"/>
                      <a:r>
                        <a:rPr lang="en-GB" sz="1400">
                          <a:solidFill>
                            <a:srgbClr val="332F60"/>
                          </a:solidFill>
                        </a:rPr>
                        <a:t>Unable to attend due to widespread disruption to </a:t>
                      </a:r>
                      <a:r>
                        <a:rPr lang="en-GB" sz="1400" b="0" u="none" strike="noStrike" cap="none" spc="0" baseline="0">
                          <a:ln>
                            <a:noFill/>
                          </a:ln>
                          <a:solidFill>
                            <a:srgbClr val="332F60"/>
                          </a:solidFill>
                          <a:effectLst/>
                          <a:uFillTx/>
                          <a:sym typeface="Calibri"/>
                        </a:rPr>
                        <a:t>travel caused by a local, national or international emergency.</a:t>
                      </a:r>
                      <a:endParaRPr lang="en-GB" sz="1400">
                        <a:solidFill>
                          <a:srgbClr val="332F60"/>
                        </a:solidFill>
                        <a:latin typeface="Rockwe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u="none" strike="noStrike" kern="0" cap="none" spc="0" normalizeH="0" baseline="0" noProof="0">
                          <a:ln>
                            <a:noFill/>
                          </a:ln>
                          <a:solidFill>
                            <a:srgbClr val="332F60"/>
                          </a:solidFill>
                          <a:effectLst/>
                          <a:uLnTx/>
                          <a:uFillTx/>
                          <a:sym typeface="Calibri"/>
                        </a:rPr>
                        <a:t>Not counted as a possible attendance</a:t>
                      </a:r>
                      <a:endParaRPr kumimoji="0" lang="en-GB" sz="1400" b="0" i="0" u="none" strike="noStrike" kern="0" cap="none" spc="0" normalizeH="0" baseline="0" noProof="0">
                        <a:ln>
                          <a:noFill/>
                        </a:ln>
                        <a:solidFill>
                          <a:srgbClr val="332F60"/>
                        </a:solidFill>
                        <a:effectLst/>
                        <a:uLnTx/>
                        <a:uFillTx/>
                        <a:latin typeface="Rockwell"/>
                        <a:cs typeface="Calibri"/>
                        <a:sym typeface="Calibri"/>
                      </a:endParaRPr>
                    </a:p>
                  </a:txBody>
                  <a:tcPr/>
                </a:tc>
                <a:tc>
                  <a:txBody>
                    <a:bodyPr/>
                    <a:lstStyle/>
                    <a:p>
                      <a:pPr algn="l"/>
                      <a:r>
                        <a:rPr lang="en-GB" sz="1400">
                          <a:solidFill>
                            <a:srgbClr val="332F60"/>
                          </a:solidFill>
                        </a:rPr>
                        <a:t>Regulation 10(4) Table 3 </a:t>
                      </a:r>
                      <a:endParaRPr lang="en-GB" sz="1400">
                        <a:solidFill>
                          <a:srgbClr val="332F60"/>
                        </a:solidFill>
                        <a:latin typeface="Rockwell" panose="02060603020205020403" pitchFamily="18" charset="0"/>
                      </a:endParaRPr>
                    </a:p>
                  </a:txBody>
                  <a:tcPr/>
                </a:tc>
                <a:extLst>
                  <a:ext uri="{0D108BD9-81ED-4DB2-BD59-A6C34878D82A}">
                    <a16:rowId xmlns:a16="http://schemas.microsoft.com/office/drawing/2014/main" val="3210605426"/>
                  </a:ext>
                </a:extLst>
              </a:tr>
              <a:tr h="370840">
                <a:tc>
                  <a:txBody>
                    <a:bodyPr/>
                    <a:lstStyle/>
                    <a:p>
                      <a:pPr algn="l"/>
                      <a:r>
                        <a:rPr lang="en-GB" sz="1400" b="1">
                          <a:solidFill>
                            <a:srgbClr val="332F60"/>
                          </a:solidFill>
                        </a:rPr>
                        <a:t>Y3</a:t>
                      </a:r>
                      <a:endParaRPr lang="en-GB" sz="1400" b="1">
                        <a:solidFill>
                          <a:srgbClr val="332F60"/>
                        </a:solidFill>
                        <a:latin typeface="Rockwell"/>
                      </a:endParaRPr>
                    </a:p>
                  </a:txBody>
                  <a:tcPr/>
                </a:tc>
                <a:tc>
                  <a:txBody>
                    <a:bodyPr/>
                    <a:lstStyle/>
                    <a:p>
                      <a:pPr algn="l"/>
                      <a:r>
                        <a:rPr lang="en-GB" sz="1400">
                          <a:solidFill>
                            <a:srgbClr val="332F60"/>
                          </a:solidFill>
                        </a:rPr>
                        <a:t>Unable to attend due to part of the school premises unavoidably out of use and the pupil cannot practicably be accommodated in those parts of the premises that remain in use.</a:t>
                      </a:r>
                      <a:endParaRPr lang="en-GB" sz="1400">
                        <a:solidFill>
                          <a:srgbClr val="332F60"/>
                        </a:solidFill>
                        <a:latin typeface="Rockwe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u="none" strike="noStrike" kern="0" cap="none" spc="0" normalizeH="0" baseline="0" noProof="0">
                          <a:ln>
                            <a:noFill/>
                          </a:ln>
                          <a:solidFill>
                            <a:srgbClr val="332F60"/>
                          </a:solidFill>
                          <a:effectLst/>
                          <a:uLnTx/>
                          <a:uFillTx/>
                          <a:sym typeface="Calibri"/>
                        </a:rPr>
                        <a:t>Not counted as a possible attendance</a:t>
                      </a:r>
                      <a:endParaRPr kumimoji="0" lang="en-GB" sz="1400" b="0" i="0" u="none" strike="noStrike" kern="0" cap="none" spc="0" normalizeH="0" baseline="0" noProof="0">
                        <a:ln>
                          <a:noFill/>
                        </a:ln>
                        <a:solidFill>
                          <a:srgbClr val="332F60"/>
                        </a:solidFill>
                        <a:effectLst/>
                        <a:uLnTx/>
                        <a:uFillTx/>
                        <a:latin typeface="Rockwell"/>
                        <a:cs typeface="Calibri"/>
                        <a:sym typeface="Calibri"/>
                      </a:endParaRPr>
                    </a:p>
                  </a:txBody>
                  <a:tcPr/>
                </a:tc>
                <a:tc>
                  <a:txBody>
                    <a:bodyPr/>
                    <a:lstStyle/>
                    <a:p>
                      <a:pPr algn="l"/>
                      <a:r>
                        <a:rPr lang="en-GB" sz="1400">
                          <a:solidFill>
                            <a:srgbClr val="332F60"/>
                          </a:solidFill>
                        </a:rPr>
                        <a:t>Regulation 10(4) Table 3 </a:t>
                      </a:r>
                      <a:endParaRPr lang="en-GB" sz="1400">
                        <a:solidFill>
                          <a:srgbClr val="332F60"/>
                        </a:solidFill>
                        <a:latin typeface="Rockwell" panose="02060603020205020403" pitchFamily="18" charset="0"/>
                      </a:endParaRPr>
                    </a:p>
                  </a:txBody>
                  <a:tcPr/>
                </a:tc>
                <a:extLst>
                  <a:ext uri="{0D108BD9-81ED-4DB2-BD59-A6C34878D82A}">
                    <a16:rowId xmlns:a16="http://schemas.microsoft.com/office/drawing/2014/main" val="3462278516"/>
                  </a:ext>
                </a:extLst>
              </a:tr>
              <a:tr h="370840">
                <a:tc>
                  <a:txBody>
                    <a:bodyPr/>
                    <a:lstStyle/>
                    <a:p>
                      <a:pPr algn="l"/>
                      <a:r>
                        <a:rPr lang="en-GB" sz="1400" b="1">
                          <a:solidFill>
                            <a:srgbClr val="332F60"/>
                          </a:solidFill>
                        </a:rPr>
                        <a:t>Y4</a:t>
                      </a:r>
                      <a:endParaRPr lang="en-GB" sz="1400" b="1">
                        <a:solidFill>
                          <a:srgbClr val="332F60"/>
                        </a:solidFill>
                        <a:latin typeface="Rockwell"/>
                      </a:endParaRPr>
                    </a:p>
                  </a:txBody>
                  <a:tcPr/>
                </a:tc>
                <a:tc>
                  <a:txBody>
                    <a:bodyPr/>
                    <a:lstStyle/>
                    <a:p>
                      <a:pPr algn="l"/>
                      <a:r>
                        <a:rPr lang="en-GB" sz="1400">
                          <a:solidFill>
                            <a:srgbClr val="332F60"/>
                          </a:solidFill>
                        </a:rPr>
                        <a:t>Unable to attend due to the whole school site being unexpectedly closed</a:t>
                      </a:r>
                      <a:endParaRPr lang="en-GB" sz="1400">
                        <a:solidFill>
                          <a:srgbClr val="332F60"/>
                        </a:solidFill>
                        <a:latin typeface="Rockwe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u="none" strike="noStrike" kern="0" cap="none" spc="0" normalizeH="0" baseline="0" noProof="0">
                          <a:ln>
                            <a:noFill/>
                          </a:ln>
                          <a:solidFill>
                            <a:srgbClr val="332F60"/>
                          </a:solidFill>
                          <a:effectLst/>
                          <a:uLnTx/>
                          <a:uFillTx/>
                          <a:sym typeface="Calibri"/>
                        </a:rPr>
                        <a:t>Not counted as a possible attendance</a:t>
                      </a:r>
                      <a:endParaRPr kumimoji="0" lang="en-GB" sz="1400" b="0" i="0" u="none" strike="noStrike" kern="0" cap="none" spc="0" normalizeH="0" baseline="0" noProof="0">
                        <a:ln>
                          <a:noFill/>
                        </a:ln>
                        <a:solidFill>
                          <a:srgbClr val="332F60"/>
                        </a:solidFill>
                        <a:effectLst/>
                        <a:uLnTx/>
                        <a:uFillTx/>
                        <a:latin typeface="Rockwell"/>
                        <a:cs typeface="Calibri"/>
                        <a:sym typeface="Calibri"/>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400">
                          <a:solidFill>
                            <a:srgbClr val="332F60"/>
                          </a:solidFill>
                        </a:rPr>
                        <a:t>Regulation 10(4) Table 3 </a:t>
                      </a:r>
                    </a:p>
                    <a:p>
                      <a:pPr algn="l"/>
                      <a:endParaRPr lang="en-GB" sz="1400">
                        <a:solidFill>
                          <a:srgbClr val="332F60"/>
                        </a:solidFill>
                        <a:latin typeface="Rockwell" panose="02060603020205020403" pitchFamily="18" charset="0"/>
                      </a:endParaRPr>
                    </a:p>
                  </a:txBody>
                  <a:tcPr/>
                </a:tc>
                <a:extLst>
                  <a:ext uri="{0D108BD9-81ED-4DB2-BD59-A6C34878D82A}">
                    <a16:rowId xmlns:a16="http://schemas.microsoft.com/office/drawing/2014/main" val="2103048303"/>
                  </a:ext>
                </a:extLst>
              </a:tr>
              <a:tr h="370840">
                <a:tc>
                  <a:txBody>
                    <a:bodyPr/>
                    <a:lstStyle/>
                    <a:p>
                      <a:pPr algn="l"/>
                      <a:r>
                        <a:rPr lang="en-GB" sz="1400" b="1">
                          <a:solidFill>
                            <a:srgbClr val="332F60"/>
                          </a:solidFill>
                        </a:rPr>
                        <a:t>Y5</a:t>
                      </a:r>
                      <a:endParaRPr lang="en-GB" sz="1400" b="1">
                        <a:solidFill>
                          <a:srgbClr val="332F60"/>
                        </a:solidFill>
                        <a:latin typeface="Rockwell"/>
                      </a:endParaRPr>
                    </a:p>
                  </a:txBody>
                  <a:tcPr/>
                </a:tc>
                <a:tc>
                  <a:txBody>
                    <a:bodyPr/>
                    <a:lstStyle/>
                    <a:p>
                      <a:pPr algn="l"/>
                      <a:r>
                        <a:rPr lang="en-GB" sz="1400">
                          <a:solidFill>
                            <a:srgbClr val="332F60"/>
                          </a:solidFill>
                        </a:rPr>
                        <a:t>Unable to attend as pupil is in criminal justice detention</a:t>
                      </a:r>
                      <a:endParaRPr lang="en-GB" sz="1400">
                        <a:solidFill>
                          <a:srgbClr val="332F60"/>
                        </a:solidFill>
                        <a:latin typeface="Rockwe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u="none" strike="noStrike" kern="0" cap="none" spc="0" normalizeH="0" baseline="0" noProof="0">
                          <a:ln>
                            <a:noFill/>
                          </a:ln>
                          <a:solidFill>
                            <a:srgbClr val="332F60"/>
                          </a:solidFill>
                          <a:effectLst/>
                          <a:uLnTx/>
                          <a:uFillTx/>
                          <a:sym typeface="Calibri"/>
                        </a:rPr>
                        <a:t>Not counted as a possible attendance</a:t>
                      </a:r>
                      <a:endParaRPr kumimoji="0" lang="en-GB" sz="1400" b="0" i="0" u="none" strike="noStrike" kern="0" cap="none" spc="0" normalizeH="0" baseline="0" noProof="0">
                        <a:ln>
                          <a:noFill/>
                        </a:ln>
                        <a:solidFill>
                          <a:srgbClr val="332F60"/>
                        </a:solidFill>
                        <a:effectLst/>
                        <a:uLnTx/>
                        <a:uFillTx/>
                        <a:latin typeface="Rockwell"/>
                        <a:cs typeface="Calibri"/>
                        <a:sym typeface="Calibri"/>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400">
                          <a:solidFill>
                            <a:srgbClr val="332F60"/>
                          </a:solidFill>
                        </a:rPr>
                        <a:t>Regulation 10(4) Table 3, 10(14) </a:t>
                      </a:r>
                    </a:p>
                    <a:p>
                      <a:pPr algn="l"/>
                      <a:endParaRPr lang="en-GB" sz="1400">
                        <a:solidFill>
                          <a:srgbClr val="332F60"/>
                        </a:solidFill>
                        <a:latin typeface="Rockwell" panose="02060603020205020403" pitchFamily="18" charset="0"/>
                      </a:endParaRPr>
                    </a:p>
                  </a:txBody>
                  <a:tcPr/>
                </a:tc>
                <a:extLst>
                  <a:ext uri="{0D108BD9-81ED-4DB2-BD59-A6C34878D82A}">
                    <a16:rowId xmlns:a16="http://schemas.microsoft.com/office/drawing/2014/main" val="1309768225"/>
                  </a:ext>
                </a:extLst>
              </a:tr>
              <a:tr h="370840">
                <a:tc>
                  <a:txBody>
                    <a:bodyPr/>
                    <a:lstStyle/>
                    <a:p>
                      <a:pPr algn="l"/>
                      <a:r>
                        <a:rPr lang="en-GB" sz="1400" b="1">
                          <a:solidFill>
                            <a:srgbClr val="332F60"/>
                          </a:solidFill>
                        </a:rPr>
                        <a:t>Y6</a:t>
                      </a:r>
                      <a:endParaRPr lang="en-GB" sz="1400" b="1">
                        <a:solidFill>
                          <a:srgbClr val="332F60"/>
                        </a:solidFill>
                        <a:latin typeface="Rockwell"/>
                      </a:endParaRPr>
                    </a:p>
                  </a:txBody>
                  <a:tcPr/>
                </a:tc>
                <a:tc>
                  <a:txBody>
                    <a:bodyPr/>
                    <a:lstStyle/>
                    <a:p>
                      <a:pPr algn="l"/>
                      <a:r>
                        <a:rPr lang="en-GB" sz="1400">
                          <a:solidFill>
                            <a:srgbClr val="332F60"/>
                          </a:solidFill>
                        </a:rPr>
                        <a:t>Unable to attend in accordance with public health guidance or law</a:t>
                      </a:r>
                      <a:endParaRPr lang="en-GB" sz="1400">
                        <a:solidFill>
                          <a:srgbClr val="332F60"/>
                        </a:solidFill>
                        <a:latin typeface="Rockwe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u="none" strike="noStrike" kern="0" cap="none" spc="0" normalizeH="0" baseline="0" noProof="0">
                          <a:ln>
                            <a:noFill/>
                          </a:ln>
                          <a:solidFill>
                            <a:srgbClr val="332F60"/>
                          </a:solidFill>
                          <a:effectLst/>
                          <a:uLnTx/>
                          <a:uFillTx/>
                          <a:sym typeface="Calibri"/>
                        </a:rPr>
                        <a:t>Not counted as a possible attendance</a:t>
                      </a:r>
                      <a:endParaRPr kumimoji="0" lang="en-GB" sz="1400" b="0" i="0" u="none" strike="noStrike" kern="0" cap="none" spc="0" normalizeH="0" baseline="0" noProof="0">
                        <a:ln>
                          <a:noFill/>
                        </a:ln>
                        <a:solidFill>
                          <a:srgbClr val="332F60"/>
                        </a:solidFill>
                        <a:effectLst/>
                        <a:uLnTx/>
                        <a:uFillTx/>
                        <a:latin typeface="Rockwell"/>
                        <a:cs typeface="Calibri"/>
                        <a:sym typeface="Calibri"/>
                      </a:endParaRPr>
                    </a:p>
                  </a:txBody>
                  <a:tcPr/>
                </a:tc>
                <a:tc>
                  <a:txBody>
                    <a:bodyPr/>
                    <a:lstStyle/>
                    <a:p>
                      <a:pPr algn="l"/>
                      <a:r>
                        <a:rPr lang="en-GB" sz="1400">
                          <a:solidFill>
                            <a:srgbClr val="332F60"/>
                          </a:solidFill>
                        </a:rPr>
                        <a:t>Regulation 10(4) Table 3</a:t>
                      </a:r>
                      <a:endParaRPr lang="en-GB" sz="1400">
                        <a:solidFill>
                          <a:srgbClr val="332F60"/>
                        </a:solidFill>
                        <a:latin typeface="Rockwell"/>
                      </a:endParaRPr>
                    </a:p>
                  </a:txBody>
                  <a:tcPr/>
                </a:tc>
                <a:extLst>
                  <a:ext uri="{0D108BD9-81ED-4DB2-BD59-A6C34878D82A}">
                    <a16:rowId xmlns:a16="http://schemas.microsoft.com/office/drawing/2014/main" val="2922674607"/>
                  </a:ext>
                </a:extLst>
              </a:tr>
              <a:tr h="370840">
                <a:tc>
                  <a:txBody>
                    <a:bodyPr/>
                    <a:lstStyle/>
                    <a:p>
                      <a:pPr algn="l"/>
                      <a:r>
                        <a:rPr lang="en-GB" sz="1400" b="1">
                          <a:solidFill>
                            <a:srgbClr val="332F60"/>
                          </a:solidFill>
                        </a:rPr>
                        <a:t>Y7</a:t>
                      </a:r>
                      <a:endParaRPr lang="en-GB" sz="1400" b="1">
                        <a:solidFill>
                          <a:srgbClr val="332F60"/>
                        </a:solidFill>
                        <a:latin typeface="Rockwell"/>
                      </a:endParaRPr>
                    </a:p>
                  </a:txBody>
                  <a:tcPr/>
                </a:tc>
                <a:tc>
                  <a:txBody>
                    <a:bodyPr/>
                    <a:lstStyle/>
                    <a:p>
                      <a:pPr algn="l"/>
                      <a:r>
                        <a:rPr lang="en-GB" sz="1400">
                          <a:solidFill>
                            <a:srgbClr val="332F60"/>
                          </a:solidFill>
                        </a:rPr>
                        <a:t>Unable to attend because of any other unavoidable cause that is not covered above. </a:t>
                      </a:r>
                    </a:p>
                    <a:p>
                      <a:pPr algn="l"/>
                      <a:r>
                        <a:rPr lang="en-GB" sz="1400">
                          <a:solidFill>
                            <a:srgbClr val="332F60"/>
                          </a:solidFill>
                        </a:rPr>
                        <a:t>Schools must also record the nature of the unavoidable cause</a:t>
                      </a:r>
                      <a:endParaRPr lang="en-GB" sz="1400">
                        <a:solidFill>
                          <a:srgbClr val="332F60"/>
                        </a:solidFill>
                        <a:latin typeface="Rockwe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u="none" strike="noStrike" kern="0" cap="none" spc="0" normalizeH="0" baseline="0" noProof="0">
                          <a:ln>
                            <a:noFill/>
                          </a:ln>
                          <a:solidFill>
                            <a:srgbClr val="332F60"/>
                          </a:solidFill>
                          <a:effectLst/>
                          <a:uLnTx/>
                          <a:uFillTx/>
                          <a:sym typeface="Calibri"/>
                        </a:rPr>
                        <a:t>Not counted as a possible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332F60"/>
                        </a:solidFill>
                        <a:effectLst/>
                        <a:uLnTx/>
                        <a:uFillTx/>
                        <a:latin typeface="Rockwell" panose="02060603020205020403" pitchFamily="18" charset="0"/>
                        <a:cs typeface="Calibri"/>
                        <a:sym typeface="Calibri"/>
                      </a:endParaRPr>
                    </a:p>
                  </a:txBody>
                  <a:tcPr/>
                </a:tc>
                <a:tc>
                  <a:txBody>
                    <a:bodyPr/>
                    <a:lstStyle/>
                    <a:p>
                      <a:pPr algn="l"/>
                      <a:r>
                        <a:rPr lang="en-GB" sz="1400">
                          <a:solidFill>
                            <a:srgbClr val="332F60"/>
                          </a:solidFill>
                        </a:rPr>
                        <a:t>Regulation 10(4) Table 3 and 10(6)</a:t>
                      </a:r>
                      <a:endParaRPr lang="en-GB" sz="1400">
                        <a:solidFill>
                          <a:srgbClr val="332F60"/>
                        </a:solidFill>
                        <a:latin typeface="Rockwell"/>
                      </a:endParaRPr>
                    </a:p>
                  </a:txBody>
                  <a:tcPr/>
                </a:tc>
                <a:extLst>
                  <a:ext uri="{0D108BD9-81ED-4DB2-BD59-A6C34878D82A}">
                    <a16:rowId xmlns:a16="http://schemas.microsoft.com/office/drawing/2014/main" val="2328054666"/>
                  </a:ext>
                </a:extLst>
              </a:tr>
            </a:tbl>
          </a:graphicData>
        </a:graphic>
      </p:graphicFrame>
    </p:spTree>
    <p:extLst>
      <p:ext uri="{BB962C8B-B14F-4D97-AF65-F5344CB8AC3E}">
        <p14:creationId xmlns:p14="http://schemas.microsoft.com/office/powerpoint/2010/main" val="249183233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F2DF23-556B-8420-DA21-7A36D066337E}"/>
              </a:ext>
            </a:extLst>
          </p:cNvPr>
          <p:cNvSpPr txBox="1"/>
          <p:nvPr/>
        </p:nvSpPr>
        <p:spPr>
          <a:xfrm>
            <a:off x="645622" y="668907"/>
            <a:ext cx="6527688" cy="4862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80000"/>
              </a:lnSpc>
              <a:spcBef>
                <a:spcPts val="0"/>
              </a:spcBef>
              <a:spcAft>
                <a:spcPts val="0"/>
              </a:spcAft>
              <a:buClrTx/>
              <a:buSzTx/>
              <a:buFontTx/>
              <a:buNone/>
              <a:tabLst/>
              <a:defRPr/>
            </a:pPr>
            <a:r>
              <a:rPr kumimoji="0" lang="en-GB" sz="3200" b="1" i="0" u="none" strike="noStrike" kern="0" cap="none" spc="0" normalizeH="0" baseline="0" noProof="0">
                <a:ln>
                  <a:noFill/>
                </a:ln>
                <a:solidFill>
                  <a:srgbClr val="332F60"/>
                </a:solidFill>
                <a:effectLst/>
                <a:uLnTx/>
                <a:uFillTx/>
                <a:latin typeface="Rockwell" panose="02060603020205020403" pitchFamily="18" charset="0"/>
                <a:cs typeface="Calibri"/>
                <a:sym typeface="Calibri"/>
              </a:rPr>
              <a:t>Next steps</a:t>
            </a:r>
          </a:p>
        </p:txBody>
      </p:sp>
      <p:pic>
        <p:nvPicPr>
          <p:cNvPr id="3" name="Picture 2">
            <a:extLst>
              <a:ext uri="{FF2B5EF4-FFF2-40B4-BE49-F238E27FC236}">
                <a16:creationId xmlns:a16="http://schemas.microsoft.com/office/drawing/2014/main" id="{C5F2B9D8-5316-F265-3DBA-B2FFBB4EC731}"/>
              </a:ext>
            </a:extLst>
          </p:cNvPr>
          <p:cNvPicPr>
            <a:picLocks noChangeAspect="1"/>
          </p:cNvPicPr>
          <p:nvPr/>
        </p:nvPicPr>
        <p:blipFill>
          <a:blip r:embed="rId3"/>
          <a:stretch>
            <a:fillRect/>
          </a:stretch>
        </p:blipFill>
        <p:spPr>
          <a:xfrm>
            <a:off x="6887329" y="-504625"/>
            <a:ext cx="8784699" cy="10578862"/>
          </a:xfrm>
          <a:prstGeom prst="rect">
            <a:avLst/>
          </a:prstGeom>
        </p:spPr>
      </p:pic>
      <p:sp>
        <p:nvSpPr>
          <p:cNvPr id="4" name="TextBox 3">
            <a:extLst>
              <a:ext uri="{FF2B5EF4-FFF2-40B4-BE49-F238E27FC236}">
                <a16:creationId xmlns:a16="http://schemas.microsoft.com/office/drawing/2014/main" id="{0B5D8093-3FD9-C12A-685B-24C6D4870C01}"/>
              </a:ext>
            </a:extLst>
          </p:cNvPr>
          <p:cNvSpPr txBox="1"/>
          <p:nvPr/>
        </p:nvSpPr>
        <p:spPr>
          <a:xfrm>
            <a:off x="540846" y="1354570"/>
            <a:ext cx="7993553" cy="4093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The strategic approach taken in Norfolk places schools and the LA in a strong position to respond to the changes to the national framework. As we consider the implications of the guidance, we will:</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Consult with schools on their training and support needs</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Revise our local code of conduct for penalty notices </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Refresh the Attendance Strategy </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Provide tailored guidance and support based on identified need</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Please use your planned TSMs to ask any questions and provide feedback on what additional guidance, training and support you feel you require.</a:t>
            </a:r>
          </a:p>
        </p:txBody>
      </p:sp>
    </p:spTree>
    <p:extLst>
      <p:ext uri="{BB962C8B-B14F-4D97-AF65-F5344CB8AC3E}">
        <p14:creationId xmlns:p14="http://schemas.microsoft.com/office/powerpoint/2010/main" val="402269938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Flourish Logo2.png" descr="Flourish Logo2.png"/>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234" name="Stacked New NCC Logo 376.jpg" descr="Stacked New NCC Logo 376.jpg"/>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235" name="Vital Signs for Children Logo (1).jpg" descr="Vital Signs for Children Logo (1).jpg"/>
          <p:cNvPicPr>
            <a:picLocks noChangeAspect="1"/>
          </p:cNvPicPr>
          <p:nvPr/>
        </p:nvPicPr>
        <p:blipFill>
          <a:blip r:embed="rId5"/>
          <a:stretch>
            <a:fillRect/>
          </a:stretch>
        </p:blipFill>
        <p:spPr>
          <a:xfrm>
            <a:off x="10814440" y="6125171"/>
            <a:ext cx="666220" cy="258291"/>
          </a:xfrm>
          <a:prstGeom prst="rect">
            <a:avLst/>
          </a:prstGeom>
          <a:ln w="12700">
            <a:miter lim="400000"/>
          </a:ln>
        </p:spPr>
      </p:pic>
      <p:sp>
        <p:nvSpPr>
          <p:cNvPr id="236" name="Rectangle 2"/>
          <p:cNvSpPr txBox="1"/>
          <p:nvPr/>
        </p:nvSpPr>
        <p:spPr>
          <a:xfrm>
            <a:off x="8034638" y="387062"/>
            <a:ext cx="344602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600" b="1">
                <a:solidFill>
                  <a:srgbClr val="002060"/>
                </a:solidFill>
              </a:defRPr>
            </a:lvl1pPr>
          </a:lstStyle>
          <a:p>
            <a:r>
              <a:rPr lang="en-GB" dirty="0"/>
              <a:t>Agenda</a:t>
            </a:r>
            <a:endParaRPr dirty="0"/>
          </a:p>
        </p:txBody>
      </p:sp>
      <p:pic>
        <p:nvPicPr>
          <p:cNvPr id="237" name="Image" descr="Image"/>
          <p:cNvPicPr>
            <a:picLocks noChangeAspect="1"/>
          </p:cNvPicPr>
          <p:nvPr/>
        </p:nvPicPr>
        <p:blipFill>
          <a:blip r:embed="rId6"/>
          <a:stretch>
            <a:fillRect/>
          </a:stretch>
        </p:blipFill>
        <p:spPr>
          <a:xfrm>
            <a:off x="6951563" y="1774209"/>
            <a:ext cx="5947452" cy="3784656"/>
          </a:xfrm>
          <a:prstGeom prst="rect">
            <a:avLst/>
          </a:prstGeom>
          <a:ln w="12700">
            <a:miter lim="400000"/>
          </a:ln>
        </p:spPr>
      </p:pic>
      <p:graphicFrame>
        <p:nvGraphicFramePr>
          <p:cNvPr id="2" name="Table 2">
            <a:extLst>
              <a:ext uri="{FF2B5EF4-FFF2-40B4-BE49-F238E27FC236}">
                <a16:creationId xmlns:a16="http://schemas.microsoft.com/office/drawing/2014/main" id="{CFFA062C-2D40-458B-B2C1-BA6EC6C92D00}"/>
              </a:ext>
            </a:extLst>
          </p:cNvPr>
          <p:cNvGraphicFramePr>
            <a:graphicFrameLocks noGrp="1"/>
          </p:cNvGraphicFramePr>
          <p:nvPr>
            <p:extLst>
              <p:ext uri="{D42A27DB-BD31-4B8C-83A1-F6EECF244321}">
                <p14:modId xmlns:p14="http://schemas.microsoft.com/office/powerpoint/2010/main" val="3486505609"/>
              </p:ext>
            </p:extLst>
          </p:nvPr>
        </p:nvGraphicFramePr>
        <p:xfrm>
          <a:off x="579408" y="618807"/>
          <a:ext cx="5793401" cy="5620385"/>
        </p:xfrm>
        <a:graphic>
          <a:graphicData uri="http://schemas.openxmlformats.org/drawingml/2006/table">
            <a:tbl>
              <a:tblPr firstRow="1" bandRow="1">
                <a:tableStyleId>{93296810-A885-4BE3-A3E7-6D5BEEA58F35}</a:tableStyleId>
              </a:tblPr>
              <a:tblGrid>
                <a:gridCol w="1160780">
                  <a:extLst>
                    <a:ext uri="{9D8B030D-6E8A-4147-A177-3AD203B41FA5}">
                      <a16:colId xmlns:a16="http://schemas.microsoft.com/office/drawing/2014/main" val="1181198310"/>
                    </a:ext>
                  </a:extLst>
                </a:gridCol>
                <a:gridCol w="4632621">
                  <a:extLst>
                    <a:ext uri="{9D8B030D-6E8A-4147-A177-3AD203B41FA5}">
                      <a16:colId xmlns:a16="http://schemas.microsoft.com/office/drawing/2014/main" val="1455596262"/>
                    </a:ext>
                  </a:extLst>
                </a:gridCol>
              </a:tblGrid>
              <a:tr h="640552">
                <a:tc>
                  <a:txBody>
                    <a:bodyPr/>
                    <a:lstStyle/>
                    <a:p>
                      <a:pPr algn="l"/>
                      <a:r>
                        <a:rPr lang="en-GB" sz="1800" b="1" dirty="0">
                          <a:solidFill>
                            <a:srgbClr val="002060"/>
                          </a:solidFill>
                        </a:rPr>
                        <a:t>9.30am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Welcome! Term Headlines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120213"/>
                  </a:ext>
                </a:extLst>
              </a:tr>
              <a:tr h="640552">
                <a:tc>
                  <a:txBody>
                    <a:bodyPr/>
                    <a:lstStyle/>
                    <a:p>
                      <a:pPr algn="l"/>
                      <a:r>
                        <a:rPr lang="en-GB" sz="1800" b="1" dirty="0">
                          <a:solidFill>
                            <a:srgbClr val="002060"/>
                          </a:solidFill>
                        </a:rPr>
                        <a:t>9.40am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Termly Check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605568"/>
                  </a:ext>
                </a:extLst>
              </a:tr>
              <a:tr h="640552">
                <a:tc>
                  <a:txBody>
                    <a:bodyPr/>
                    <a:lstStyle/>
                    <a:p>
                      <a:pPr algn="l"/>
                      <a:r>
                        <a:rPr lang="en-GB" sz="1800" b="1" dirty="0">
                          <a:solidFill>
                            <a:srgbClr val="002060"/>
                          </a:solidFill>
                        </a:rPr>
                        <a:t>9.50am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Changes to the National Framework for Attendance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7268349"/>
                  </a:ext>
                </a:extLst>
              </a:tr>
              <a:tr h="640552">
                <a:tc>
                  <a:txBody>
                    <a:bodyPr/>
                    <a:lstStyle/>
                    <a:p>
                      <a:pPr algn="l"/>
                      <a:r>
                        <a:rPr lang="en-GB" sz="1800" b="1" dirty="0">
                          <a:solidFill>
                            <a:srgbClr val="002060"/>
                          </a:solidFill>
                        </a:rPr>
                        <a:t>10.30am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Communicating with families to support attendance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5825127"/>
                  </a:ext>
                </a:extLst>
              </a:tr>
              <a:tr h="431157">
                <a:tc>
                  <a:txBody>
                    <a:bodyPr/>
                    <a:lstStyle/>
                    <a:p>
                      <a:pPr algn="l"/>
                      <a:r>
                        <a:rPr lang="en-GB" sz="1800" b="1" dirty="0">
                          <a:solidFill>
                            <a:srgbClr val="002060"/>
                          </a:solidFill>
                        </a:rPr>
                        <a:t>11.00am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1981435"/>
                  </a:ext>
                </a:extLst>
              </a:tr>
              <a:tr h="1281104">
                <a:tc>
                  <a:txBody>
                    <a:bodyPr/>
                    <a:lstStyle/>
                    <a:p>
                      <a:pPr algn="l"/>
                      <a:r>
                        <a:rPr lang="en-GB" sz="1800" b="1" dirty="0">
                          <a:solidFill>
                            <a:srgbClr val="002060"/>
                          </a:solidFill>
                        </a:rPr>
                        <a:t>11.15am</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Let’s share best practice</a:t>
                      </a:r>
                    </a:p>
                    <a:p>
                      <a:pPr algn="l"/>
                      <a:r>
                        <a:rPr lang="en-GB" sz="1800" b="1" dirty="0">
                          <a:solidFill>
                            <a:srgbClr val="002060"/>
                          </a:solidFill>
                        </a:rPr>
                        <a:t>Guest Speakers:</a:t>
                      </a:r>
                    </a:p>
                    <a:p>
                      <a:pPr algn="l"/>
                      <a:r>
                        <a:rPr lang="en-GB" sz="1800" b="1" dirty="0">
                          <a:solidFill>
                            <a:srgbClr val="002060"/>
                          </a:solidFill>
                        </a:rPr>
                        <a:t>Laura Saunders (PSA) – North Walsham Infant &amp; Junior School</a:t>
                      </a:r>
                    </a:p>
                    <a:p>
                      <a:pPr algn="l"/>
                      <a:r>
                        <a:rPr lang="en-GB" sz="1800" b="1" dirty="0">
                          <a:solidFill>
                            <a:srgbClr val="002060"/>
                          </a:solidFill>
                        </a:rPr>
                        <a:t>Kelly Hall – Buxton Primary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6221538"/>
                  </a:ext>
                </a:extLst>
              </a:tr>
              <a:tr h="523428">
                <a:tc>
                  <a:txBody>
                    <a:bodyPr/>
                    <a:lstStyle/>
                    <a:p>
                      <a:pPr algn="l"/>
                      <a:r>
                        <a:rPr lang="en-GB" sz="1800" b="1" dirty="0">
                          <a:solidFill>
                            <a:srgbClr val="002060"/>
                          </a:solidFill>
                        </a:rPr>
                        <a:t>11.45am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Spotlight Session: Lateness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6848545"/>
                  </a:ext>
                </a:extLst>
              </a:tr>
              <a:tr h="640552">
                <a:tc>
                  <a:txBody>
                    <a:bodyPr/>
                    <a:lstStyle/>
                    <a:p>
                      <a:pPr algn="l"/>
                      <a:r>
                        <a:rPr lang="en-GB" sz="1800" b="1" dirty="0">
                          <a:solidFill>
                            <a:srgbClr val="002060"/>
                          </a:solidFill>
                        </a:rPr>
                        <a:t>12.20pm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Final comments &amp; questions</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3543370"/>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694199" y="2093297"/>
            <a:ext cx="6002110" cy="1495425"/>
          </a:xfrm>
        </p:spPr>
        <p:txBody>
          <a:bodyPr vert="horz" lIns="91440" tIns="45720" rIns="91440" bIns="45720" rtlCol="0" anchor="ctr">
            <a:normAutofit fontScale="90000"/>
          </a:bodyPr>
          <a:lstStyle/>
          <a:p>
            <a:pPr>
              <a:spcBef>
                <a:spcPct val="0"/>
              </a:spcBef>
            </a:pPr>
            <a:r>
              <a:rPr lang="en-US" sz="4900" b="1" kern="1200" dirty="0">
                <a:solidFill>
                  <a:schemeClr val="bg1"/>
                </a:solidFill>
                <a:latin typeface="+mn-lt"/>
                <a:ea typeface="+mj-ea"/>
                <a:cs typeface="Arial" panose="020B0604020202020204" pitchFamily="34" charset="0"/>
              </a:rPr>
              <a:t>Communicating with families to support attendance</a:t>
            </a:r>
            <a:br>
              <a:rPr lang="en-US" sz="4900" b="1" kern="1200" dirty="0">
                <a:solidFill>
                  <a:schemeClr val="bg1"/>
                </a:solidFill>
                <a:latin typeface="+mn-lt"/>
                <a:ea typeface="+mj-ea"/>
                <a:cs typeface="Arial" panose="020B0604020202020204" pitchFamily="34" charset="0"/>
              </a:rPr>
            </a:br>
            <a:br>
              <a:rPr lang="en-US" sz="4900" b="1" kern="1200" dirty="0">
                <a:solidFill>
                  <a:schemeClr val="bg1"/>
                </a:solidFill>
                <a:latin typeface="+mn-lt"/>
                <a:ea typeface="+mj-ea"/>
                <a:cs typeface="Arial" panose="020B0604020202020204" pitchFamily="34" charset="0"/>
              </a:rPr>
            </a:br>
            <a:r>
              <a:rPr lang="en-US" sz="2400" b="1" kern="1200" dirty="0">
                <a:solidFill>
                  <a:srgbClr val="0000FF"/>
                </a:solidFill>
                <a:latin typeface="+mn-lt"/>
                <a:ea typeface="+mj-ea"/>
                <a:cs typeface="Arial" panose="020B0604020202020204" pitchFamily="34" charset="0"/>
                <a:hlinkClick r:id="rId3">
                  <a:extLst>
                    <a:ext uri="{A12FA001-AC4F-418D-AE19-62706E023703}">
                      <ahyp:hlinkClr xmlns:ahyp="http://schemas.microsoft.com/office/drawing/2018/hyperlinkcolor" val="tx"/>
                    </a:ext>
                  </a:extLst>
                </a:hlinkClick>
              </a:rPr>
              <a:t>Toolkit for schools: communicating with families to support attendance.</a:t>
            </a:r>
            <a:br>
              <a:rPr lang="en-US" sz="4900" b="1" kern="1200" dirty="0">
                <a:solidFill>
                  <a:schemeClr val="bg1"/>
                </a:solidFill>
                <a:latin typeface="+mn-lt"/>
                <a:ea typeface="+mj-ea"/>
                <a:cs typeface="Arial" panose="020B0604020202020204" pitchFamily="34" charset="0"/>
                <a:hlinkClick r:id="rId3">
                  <a:extLst>
                    <a:ext uri="{A12FA001-AC4F-418D-AE19-62706E023703}">
                      <ahyp:hlinkClr xmlns:ahyp="http://schemas.microsoft.com/office/drawing/2018/hyperlinkcolor" val="tx"/>
                    </a:ext>
                  </a:extLst>
                </a:hlinkClick>
              </a:rPr>
            </a:br>
            <a:br>
              <a:rPr lang="en-US" sz="4000" b="1" kern="1200" dirty="0">
                <a:solidFill>
                  <a:schemeClr val="bg1"/>
                </a:solidFill>
                <a:latin typeface="+mn-lt"/>
                <a:ea typeface="+mj-ea"/>
                <a:cs typeface="Arial" panose="020B0604020202020204" pitchFamily="34" charset="0"/>
              </a:rPr>
            </a:br>
            <a:endParaRPr lang="en-US" sz="4000" b="1" i="1" kern="1200" dirty="0">
              <a:solidFill>
                <a:schemeClr val="bg1"/>
              </a:solidFill>
              <a:latin typeface="+mn-lt"/>
              <a:ea typeface="+mj-ea"/>
              <a:cs typeface="Arial" panose="020B0604020202020204" pitchFamily="34" charset="0"/>
            </a:endParaRPr>
          </a:p>
        </p:txBody>
      </p:sp>
      <p:pic>
        <p:nvPicPr>
          <p:cNvPr id="9" name="Content Placeholder 8" descr="Mobile phone and text message bubbles">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4"/>
          <a:srcRect l="25734" r="25734"/>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281039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pic>
        <p:nvPicPr>
          <p:cNvPr id="9" name="Content Placeholder 8" descr="Angled shot of pen on a graph">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3"/>
          <a:srcRect l="25734" r="25734"/>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
        <p:nvSpPr>
          <p:cNvPr id="8" name="TextBox 7">
            <a:extLst>
              <a:ext uri="{FF2B5EF4-FFF2-40B4-BE49-F238E27FC236}">
                <a16:creationId xmlns:a16="http://schemas.microsoft.com/office/drawing/2014/main" id="{F7C560BF-5250-BB39-6696-9CC440B1959E}"/>
              </a:ext>
            </a:extLst>
          </p:cNvPr>
          <p:cNvSpPr txBox="1"/>
          <p:nvPr/>
        </p:nvSpPr>
        <p:spPr>
          <a:xfrm>
            <a:off x="279072" y="395785"/>
            <a:ext cx="6641296" cy="53963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750"/>
              </a:spcAft>
            </a:pPr>
            <a:r>
              <a:rPr lang="en-GB" sz="2000" dirty="0">
                <a:solidFill>
                  <a:srgbClr val="111111"/>
                </a:solidFill>
                <a:effectLst/>
                <a:ea typeface="Calibri" panose="020F0502020204030204" pitchFamily="34" charset="0"/>
              </a:rPr>
              <a:t> </a:t>
            </a:r>
            <a:endParaRPr lang="en-GB" sz="2000" dirty="0">
              <a:effectLst/>
              <a:ea typeface="Calibri" panose="020F0502020204030204" pitchFamily="34" charset="0"/>
            </a:endParaRPr>
          </a:p>
          <a:p>
            <a:r>
              <a:rPr lang="en-GB" sz="2000" dirty="0">
                <a:solidFill>
                  <a:srgbClr val="111111"/>
                </a:solidFill>
                <a:effectLst/>
                <a:ea typeface="Calibri" panose="020F0502020204030204" pitchFamily="34" charset="0"/>
              </a:rPr>
              <a:t>The research aimed to:</a:t>
            </a:r>
          </a:p>
          <a:p>
            <a:endParaRPr lang="en-GB" sz="2000" dirty="0">
              <a:solidFill>
                <a:srgbClr val="111111"/>
              </a:solidFill>
              <a:effectLst/>
              <a:ea typeface="Calibri" panose="020F0502020204030204" pitchFamily="34" charset="0"/>
            </a:endParaRPr>
          </a:p>
          <a:p>
            <a:pPr marL="342900" indent="-342900">
              <a:buFont typeface="Wingdings" panose="05000000000000000000" pitchFamily="2" charset="2"/>
              <a:buChar char="§"/>
            </a:pPr>
            <a:r>
              <a:rPr lang="en-GB" sz="2000" dirty="0">
                <a:solidFill>
                  <a:srgbClr val="111111"/>
                </a:solidFill>
                <a:effectLst/>
                <a:ea typeface="Calibri" panose="020F0502020204030204" pitchFamily="34" charset="0"/>
              </a:rPr>
              <a:t>understand their views on school attendance and absences</a:t>
            </a:r>
          </a:p>
          <a:p>
            <a:pPr marL="342900" indent="-342900">
              <a:buFont typeface="Wingdings" panose="05000000000000000000" pitchFamily="2" charset="2"/>
              <a:buChar char="§"/>
            </a:pPr>
            <a:r>
              <a:rPr lang="en-GB" sz="2000" dirty="0">
                <a:solidFill>
                  <a:srgbClr val="111111"/>
                </a:solidFill>
                <a:effectLst/>
                <a:ea typeface="Calibri" panose="020F0502020204030204" pitchFamily="34" charset="0"/>
              </a:rPr>
              <a:t>understand their interpretation, understanding and engagement with proposed messages</a:t>
            </a:r>
          </a:p>
          <a:p>
            <a:pPr marL="342900" indent="-342900">
              <a:buFont typeface="Wingdings" panose="05000000000000000000" pitchFamily="2" charset="2"/>
              <a:buChar char="§"/>
            </a:pPr>
            <a:r>
              <a:rPr lang="en-GB" sz="2000" dirty="0">
                <a:solidFill>
                  <a:srgbClr val="111111"/>
                </a:solidFill>
                <a:effectLst/>
                <a:ea typeface="Calibri" panose="020F0502020204030204" pitchFamily="34" charset="0"/>
              </a:rPr>
              <a:t>identify attendance messages that:</a:t>
            </a:r>
          </a:p>
          <a:p>
            <a:pPr marL="800100" lvl="1" indent="-342900">
              <a:buFont typeface="Arial" panose="020B0604020202020204" pitchFamily="34" charset="0"/>
              <a:buChar char="•"/>
            </a:pPr>
            <a:r>
              <a:rPr lang="en-GB" sz="2000" dirty="0">
                <a:solidFill>
                  <a:srgbClr val="111111"/>
                </a:solidFill>
                <a:effectLst/>
                <a:ea typeface="Calibri" panose="020F0502020204030204" pitchFamily="34" charset="0"/>
              </a:rPr>
              <a:t>resonate best for each type of absences (for example, low level illness, holidays)</a:t>
            </a:r>
          </a:p>
          <a:p>
            <a:pPr marL="800100" lvl="1" indent="-342900">
              <a:buFont typeface="Arial" panose="020B0604020202020204" pitchFamily="34" charset="0"/>
              <a:buChar char="•"/>
            </a:pPr>
            <a:r>
              <a:rPr lang="en-GB" sz="2000" dirty="0">
                <a:solidFill>
                  <a:srgbClr val="111111"/>
                </a:solidFill>
                <a:effectLst/>
                <a:ea typeface="Calibri" panose="020F0502020204030204" pitchFamily="34" charset="0"/>
              </a:rPr>
              <a:t>are most effective in changing attitudes and motivating families to avoid unnecessary absences</a:t>
            </a:r>
          </a:p>
          <a:p>
            <a:pPr marL="800100" lvl="1" indent="-342900">
              <a:buFont typeface="Arial" panose="020B0604020202020204" pitchFamily="34" charset="0"/>
              <a:buChar char="•"/>
            </a:pPr>
            <a:r>
              <a:rPr lang="en-GB" sz="2000" dirty="0">
                <a:solidFill>
                  <a:srgbClr val="111111"/>
                </a:solidFill>
                <a:effectLst/>
                <a:ea typeface="Calibri" panose="020F0502020204030204" pitchFamily="34" charset="0"/>
              </a:rPr>
              <a:t>most resonate with key parent or carer audiences (for example, parents of children with SEND, parents from disadvantage backgrounds)</a:t>
            </a:r>
          </a:p>
          <a:p>
            <a:r>
              <a:rPr lang="en-GB" sz="1800" dirty="0">
                <a:effectLst/>
                <a:latin typeface="Times New Roman" panose="02020603050405020304" pitchFamily="18" charset="0"/>
                <a:ea typeface="Times New Roman" panose="02020603050405020304" pitchFamily="18" charset="0"/>
              </a:rPr>
              <a:t>  </a:t>
            </a:r>
            <a:endParaRPr lang="en-GB" dirty="0"/>
          </a:p>
        </p:txBody>
      </p:sp>
    </p:spTree>
    <p:extLst>
      <p:ext uri="{BB962C8B-B14F-4D97-AF65-F5344CB8AC3E}">
        <p14:creationId xmlns:p14="http://schemas.microsoft.com/office/powerpoint/2010/main" val="2572368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6158565E-5249-8176-5E88-F9298261C5E1}"/>
              </a:ext>
            </a:extLst>
          </p:cNvPr>
          <p:cNvGraphicFramePr>
            <a:graphicFrameLocks noGrp="1"/>
          </p:cNvGraphicFramePr>
          <p:nvPr>
            <p:extLst>
              <p:ext uri="{D42A27DB-BD31-4B8C-83A1-F6EECF244321}">
                <p14:modId xmlns:p14="http://schemas.microsoft.com/office/powerpoint/2010/main" val="2974155669"/>
              </p:ext>
            </p:extLst>
          </p:nvPr>
        </p:nvGraphicFramePr>
        <p:xfrm>
          <a:off x="382956" y="342877"/>
          <a:ext cx="11426088" cy="6172245"/>
        </p:xfrm>
        <a:graphic>
          <a:graphicData uri="http://schemas.openxmlformats.org/drawingml/2006/table">
            <a:tbl>
              <a:tblPr firstRow="1" bandRow="1">
                <a:tableStyleId>{93296810-A885-4BE3-A3E7-6D5BEEA58F35}</a:tableStyleId>
              </a:tblPr>
              <a:tblGrid>
                <a:gridCol w="5713044">
                  <a:extLst>
                    <a:ext uri="{9D8B030D-6E8A-4147-A177-3AD203B41FA5}">
                      <a16:colId xmlns:a16="http://schemas.microsoft.com/office/drawing/2014/main" val="534362729"/>
                    </a:ext>
                  </a:extLst>
                </a:gridCol>
                <a:gridCol w="5713044">
                  <a:extLst>
                    <a:ext uri="{9D8B030D-6E8A-4147-A177-3AD203B41FA5}">
                      <a16:colId xmlns:a16="http://schemas.microsoft.com/office/drawing/2014/main" val="129291596"/>
                    </a:ext>
                  </a:extLst>
                </a:gridCol>
              </a:tblGrid>
              <a:tr h="777069">
                <a:tc>
                  <a:txBody>
                    <a:bodyPr/>
                    <a:lstStyle/>
                    <a:p>
                      <a:pPr algn="l"/>
                      <a:r>
                        <a:rPr lang="en-GB" sz="2000" b="1" i="0" dirty="0">
                          <a:solidFill>
                            <a:srgbClr val="0B0C0C"/>
                          </a:solidFill>
                          <a:effectLst/>
                          <a:latin typeface="GDS Transport"/>
                        </a:rPr>
                        <a:t>Key findings about attendance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000" b="1" i="0" dirty="0">
                          <a:solidFill>
                            <a:srgbClr val="0B0C0C"/>
                          </a:solidFill>
                          <a:effectLst/>
                          <a:latin typeface="GDS Transport"/>
                        </a:rPr>
                        <a:t>Key findings about parental values and judgements</a:t>
                      </a:r>
                      <a:endParaRPr lang="en-GB" sz="2000" dirty="0">
                        <a:solidFill>
                          <a:srgbClr val="29314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1350775"/>
                  </a:ext>
                </a:extLst>
              </a:tr>
              <a:tr h="5395176">
                <a:tc>
                  <a:txBody>
                    <a:bodyPr/>
                    <a:lstStyle/>
                    <a:p>
                      <a:pPr algn="l"/>
                      <a:r>
                        <a:rPr lang="en-GB" sz="1800" b="0" i="0" u="none" strike="noStrike" cap="none" spc="0" baseline="0" dirty="0">
                          <a:ln>
                            <a:noFill/>
                          </a:ln>
                          <a:solidFill>
                            <a:schemeClr val="dk1"/>
                          </a:solidFill>
                          <a:effectLst/>
                          <a:uFillTx/>
                          <a:latin typeface="+mn-lt"/>
                          <a:ea typeface="+mn-ea"/>
                          <a:cs typeface="+mn-cs"/>
                          <a:sym typeface="Calibri"/>
                        </a:rPr>
                        <a:t>Parents expected to hear attendance messages from their child’s school, </a:t>
                      </a:r>
                      <a:r>
                        <a:rPr lang="en-GB" sz="1800" b="1" i="0" u="none" strike="noStrike" cap="none" spc="0" baseline="0" dirty="0">
                          <a:ln>
                            <a:noFill/>
                          </a:ln>
                          <a:solidFill>
                            <a:schemeClr val="dk1"/>
                          </a:solidFill>
                          <a:effectLst/>
                          <a:uFillTx/>
                          <a:latin typeface="+mn-lt"/>
                          <a:ea typeface="+mn-ea"/>
                          <a:cs typeface="+mn-cs"/>
                          <a:sym typeface="Calibri"/>
                        </a:rPr>
                        <a:t>ideally via email and school apps and portals.</a:t>
                      </a:r>
                    </a:p>
                    <a:p>
                      <a:pPr algn="l"/>
                      <a:endParaRPr lang="en-GB" sz="1800" b="0" i="0" u="none" strike="noStrike" cap="none" spc="0" baseline="0" dirty="0">
                        <a:ln>
                          <a:noFill/>
                        </a:ln>
                        <a:solidFill>
                          <a:schemeClr val="dk1"/>
                        </a:solidFill>
                        <a:effectLst/>
                        <a:uFillTx/>
                        <a:latin typeface="+mn-lt"/>
                        <a:ea typeface="+mn-ea"/>
                        <a:cs typeface="+mn-cs"/>
                        <a:sym typeface="Calibri"/>
                      </a:endParaRPr>
                    </a:p>
                    <a:p>
                      <a:pPr algn="l"/>
                      <a:r>
                        <a:rPr lang="en-GB" sz="1800" b="1" i="0" u="none" strike="noStrike" cap="none" spc="0" baseline="0" dirty="0">
                          <a:ln>
                            <a:noFill/>
                          </a:ln>
                          <a:solidFill>
                            <a:schemeClr val="dk1"/>
                          </a:solidFill>
                          <a:effectLst/>
                          <a:uFillTx/>
                          <a:latin typeface="+mn-lt"/>
                          <a:ea typeface="+mn-ea"/>
                          <a:cs typeface="+mn-cs"/>
                          <a:sym typeface="Calibri"/>
                        </a:rPr>
                        <a:t>Messages that do not consider specific circumstances have less impact on parents’ attitudes or actions</a:t>
                      </a:r>
                      <a:r>
                        <a:rPr lang="en-GB" sz="1800" b="0" i="0" u="none" strike="noStrike" cap="none" spc="0" baseline="0" dirty="0">
                          <a:ln>
                            <a:noFill/>
                          </a:ln>
                          <a:solidFill>
                            <a:schemeClr val="dk1"/>
                          </a:solidFill>
                          <a:effectLst/>
                          <a:uFillTx/>
                          <a:latin typeface="+mn-lt"/>
                          <a:ea typeface="+mn-ea"/>
                          <a:cs typeface="+mn-cs"/>
                          <a:sym typeface="Calibri"/>
                        </a:rPr>
                        <a:t>. Positive communication encouraging attendance may be more motivating and trustworthy.</a:t>
                      </a:r>
                    </a:p>
                    <a:p>
                      <a:pPr algn="l"/>
                      <a:endParaRPr lang="en-GB" sz="1800" b="0" i="0" u="none" strike="noStrike" cap="none" spc="0" baseline="0" dirty="0">
                        <a:ln>
                          <a:noFill/>
                        </a:ln>
                        <a:solidFill>
                          <a:schemeClr val="dk1"/>
                        </a:solidFill>
                        <a:effectLst/>
                        <a:uFillTx/>
                        <a:latin typeface="+mn-lt"/>
                        <a:ea typeface="+mn-ea"/>
                        <a:cs typeface="+mn-cs"/>
                        <a:sym typeface="Calibri"/>
                      </a:endParaRPr>
                    </a:p>
                    <a:p>
                      <a:pPr algn="l"/>
                      <a:r>
                        <a:rPr lang="en-GB" sz="1800" b="0" i="0" u="none" strike="noStrike" cap="none" spc="0" baseline="0" dirty="0">
                          <a:ln>
                            <a:noFill/>
                          </a:ln>
                          <a:solidFill>
                            <a:schemeClr val="dk1"/>
                          </a:solidFill>
                          <a:effectLst/>
                          <a:uFillTx/>
                          <a:latin typeface="+mn-lt"/>
                          <a:ea typeface="+mn-ea"/>
                          <a:cs typeface="+mn-cs"/>
                          <a:sym typeface="Calibri"/>
                        </a:rPr>
                        <a:t>Parents value </a:t>
                      </a:r>
                      <a:r>
                        <a:rPr lang="en-GB" sz="1800" b="1" i="0" u="none" strike="noStrike" cap="none" spc="0" baseline="0" dirty="0">
                          <a:ln>
                            <a:noFill/>
                          </a:ln>
                          <a:solidFill>
                            <a:schemeClr val="dk1"/>
                          </a:solidFill>
                          <a:effectLst/>
                          <a:uFillTx/>
                          <a:latin typeface="+mn-lt"/>
                          <a:ea typeface="+mn-ea"/>
                          <a:cs typeface="+mn-cs"/>
                          <a:sym typeface="Calibri"/>
                        </a:rPr>
                        <a:t>clear guidance on mild illness </a:t>
                      </a:r>
                      <a:r>
                        <a:rPr lang="en-GB" sz="1800" b="0" i="0" u="none" strike="noStrike" cap="none" spc="0" baseline="0" dirty="0">
                          <a:ln>
                            <a:noFill/>
                          </a:ln>
                          <a:solidFill>
                            <a:schemeClr val="dk1"/>
                          </a:solidFill>
                          <a:effectLst/>
                          <a:uFillTx/>
                          <a:latin typeface="+mn-lt"/>
                          <a:ea typeface="+mn-ea"/>
                          <a:cs typeface="+mn-cs"/>
                          <a:sym typeface="Calibri"/>
                        </a:rPr>
                        <a:t>to help them make decisions. The research indicated that some parents were not aware of NHS guidance such as </a:t>
                      </a:r>
                      <a:r>
                        <a:rPr lang="en-GB" sz="1800" b="0" i="0" u="none" strike="noStrike" cap="none" spc="0" baseline="0" dirty="0">
                          <a:ln>
                            <a:noFill/>
                          </a:ln>
                          <a:solidFill>
                            <a:schemeClr val="dk1"/>
                          </a:solidFill>
                          <a:effectLst/>
                          <a:uFillTx/>
                          <a:latin typeface="+mn-lt"/>
                          <a:ea typeface="+mn-ea"/>
                          <a:cs typeface="+mn-cs"/>
                          <a:sym typeface="Calibri"/>
                          <a:hlinkClick r:id="rId3"/>
                        </a:rPr>
                        <a:t>Is my child too ill for school?</a:t>
                      </a:r>
                      <a:r>
                        <a:rPr lang="en-GB" sz="1800" b="0" i="0" u="none" strike="noStrike" cap="none" spc="0" baseline="0" dirty="0">
                          <a:ln>
                            <a:noFill/>
                          </a:ln>
                          <a:solidFill>
                            <a:schemeClr val="dk1"/>
                          </a:solidFill>
                          <a:effectLst/>
                          <a:uFillTx/>
                          <a:latin typeface="+mn-lt"/>
                          <a:ea typeface="+mn-ea"/>
                          <a:cs typeface="+mn-cs"/>
                          <a:sym typeface="Calibri"/>
                        </a:rPr>
                        <a:t> Consistency of schools’ behaviour in following this guidance is important to parents.</a:t>
                      </a: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i="0" dirty="0">
                          <a:solidFill>
                            <a:srgbClr val="0B0C0C"/>
                          </a:solidFill>
                          <a:effectLst/>
                          <a:latin typeface="+mn-lt"/>
                        </a:rPr>
                        <a:t>Perceived ability to catch up on missed education</a:t>
                      </a:r>
                    </a:p>
                    <a:p>
                      <a:pPr algn="l"/>
                      <a:r>
                        <a:rPr lang="en-GB" sz="1800" b="0" i="0" dirty="0">
                          <a:solidFill>
                            <a:srgbClr val="0B0C0C"/>
                          </a:solidFill>
                          <a:effectLst/>
                          <a:latin typeface="+mn-lt"/>
                        </a:rPr>
                        <a:t>Parents report that they think their children are able to catch up on missed education effectively. </a:t>
                      </a:r>
                    </a:p>
                    <a:p>
                      <a:pPr algn="l"/>
                      <a:endParaRPr lang="en-GB" sz="1800" dirty="0">
                        <a:solidFill>
                          <a:schemeClr val="tx1"/>
                        </a:solidFill>
                        <a:latin typeface="+mn-lt"/>
                      </a:endParaRPr>
                    </a:p>
                    <a:p>
                      <a:pPr algn="l"/>
                      <a:r>
                        <a:rPr lang="en-GB" sz="1800" b="1" i="0" dirty="0">
                          <a:solidFill>
                            <a:srgbClr val="0B0C0C"/>
                          </a:solidFill>
                          <a:effectLst/>
                          <a:latin typeface="+mn-lt"/>
                        </a:rPr>
                        <a:t>Increased illness</a:t>
                      </a:r>
                    </a:p>
                    <a:p>
                      <a:pPr algn="l"/>
                      <a:r>
                        <a:rPr lang="en-GB" sz="1800" b="0" i="0" dirty="0">
                          <a:solidFill>
                            <a:srgbClr val="0B0C0C"/>
                          </a:solidFill>
                          <a:effectLst/>
                          <a:latin typeface="+mn-lt"/>
                        </a:rPr>
                        <a:t>Parents report that they worry that illness levels are higher. Parents also say that the pandemic has made them more wary about spreading illnesses. They are less likely to send their child to school when they are ill. It now feels less socially acceptable to do so.</a:t>
                      </a:r>
                    </a:p>
                    <a:p>
                      <a:pPr algn="l"/>
                      <a:endParaRPr lang="en-GB" sz="1800" dirty="0">
                        <a:solidFill>
                          <a:schemeClr val="tx1"/>
                        </a:solidFill>
                        <a:latin typeface="+mn-lt"/>
                      </a:endParaRPr>
                    </a:p>
                    <a:p>
                      <a:pPr algn="l"/>
                      <a:r>
                        <a:rPr lang="en-GB" sz="1800" b="1" i="0" dirty="0">
                          <a:solidFill>
                            <a:srgbClr val="0B0C0C"/>
                          </a:solidFill>
                          <a:effectLst/>
                          <a:latin typeface="+mn-lt"/>
                        </a:rPr>
                        <a:t>A more holistic view of children’s wellbeing</a:t>
                      </a:r>
                    </a:p>
                    <a:p>
                      <a:pPr algn="l"/>
                      <a:r>
                        <a:rPr lang="en-GB" sz="1800" b="0" i="0" dirty="0">
                          <a:solidFill>
                            <a:srgbClr val="0B0C0C"/>
                          </a:solidFill>
                          <a:effectLst/>
                          <a:latin typeface="+mn-lt"/>
                        </a:rPr>
                        <a:t>Since the pandemic, parents are placing greater emphasis on their child’s mental wellbeing. They have a greater awareness about the need to support children with these issues.</a:t>
                      </a:r>
                    </a:p>
                    <a:p>
                      <a:pPr algn="l"/>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0394801"/>
                  </a:ext>
                </a:extLst>
              </a:tr>
            </a:tbl>
          </a:graphicData>
        </a:graphic>
      </p:graphicFrame>
    </p:spTree>
    <p:extLst>
      <p:ext uri="{BB962C8B-B14F-4D97-AF65-F5344CB8AC3E}">
        <p14:creationId xmlns:p14="http://schemas.microsoft.com/office/powerpoint/2010/main" val="27743081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6158565E-5249-8176-5E88-F9298261C5E1}"/>
              </a:ext>
            </a:extLst>
          </p:cNvPr>
          <p:cNvGraphicFramePr>
            <a:graphicFrameLocks noGrp="1"/>
          </p:cNvGraphicFramePr>
          <p:nvPr>
            <p:extLst>
              <p:ext uri="{D42A27DB-BD31-4B8C-83A1-F6EECF244321}">
                <p14:modId xmlns:p14="http://schemas.microsoft.com/office/powerpoint/2010/main" val="706227802"/>
              </p:ext>
            </p:extLst>
          </p:nvPr>
        </p:nvGraphicFramePr>
        <p:xfrm>
          <a:off x="436728" y="313898"/>
          <a:ext cx="11352936" cy="6008190"/>
        </p:xfrm>
        <a:graphic>
          <a:graphicData uri="http://schemas.openxmlformats.org/drawingml/2006/table">
            <a:tbl>
              <a:tblPr firstRow="1" bandRow="1">
                <a:tableStyleId>{93296810-A885-4BE3-A3E7-6D5BEEA58F35}</a:tableStyleId>
              </a:tblPr>
              <a:tblGrid>
                <a:gridCol w="5676468">
                  <a:extLst>
                    <a:ext uri="{9D8B030D-6E8A-4147-A177-3AD203B41FA5}">
                      <a16:colId xmlns:a16="http://schemas.microsoft.com/office/drawing/2014/main" val="534362729"/>
                    </a:ext>
                  </a:extLst>
                </a:gridCol>
                <a:gridCol w="5676468">
                  <a:extLst>
                    <a:ext uri="{9D8B030D-6E8A-4147-A177-3AD203B41FA5}">
                      <a16:colId xmlns:a16="http://schemas.microsoft.com/office/drawing/2014/main" val="2917712734"/>
                    </a:ext>
                  </a:extLst>
                </a:gridCol>
              </a:tblGrid>
              <a:tr h="552270">
                <a:tc>
                  <a:txBody>
                    <a:bodyPr/>
                    <a:lstStyle/>
                    <a:p>
                      <a:pPr algn="ctr"/>
                      <a:r>
                        <a:rPr lang="en-GB" sz="2000" b="1" i="0" dirty="0">
                          <a:solidFill>
                            <a:srgbClr val="0B0C0C"/>
                          </a:solidFill>
                          <a:effectLst/>
                          <a:latin typeface="GDS Transport"/>
                        </a:rPr>
                        <a:t>Letters and emails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i="0" dirty="0">
                          <a:solidFill>
                            <a:srgbClr val="0B0C0C"/>
                          </a:solidFill>
                          <a:effectLst/>
                          <a:latin typeface="GDS Transport"/>
                        </a:rPr>
                        <a:t>Text messages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1350775"/>
                  </a:ext>
                </a:extLst>
              </a:tr>
              <a:tr h="5154065">
                <a:tc>
                  <a:txBody>
                    <a:bodyPr/>
                    <a:lstStyle/>
                    <a:p>
                      <a:pPr algn="l"/>
                      <a:r>
                        <a:rPr lang="en-GB" sz="1600" dirty="0">
                          <a:solidFill>
                            <a:schemeClr val="tx1"/>
                          </a:solidFill>
                        </a:rPr>
                        <a:t>Good letters can play an important part in influencing parents and carers.</a:t>
                      </a:r>
                    </a:p>
                    <a:p>
                      <a:pPr algn="l"/>
                      <a:endParaRPr lang="en-GB" sz="1600" dirty="0">
                        <a:solidFill>
                          <a:schemeClr val="tx1"/>
                        </a:solidFill>
                      </a:endParaRPr>
                    </a:p>
                    <a:p>
                      <a:pPr algn="l"/>
                      <a:r>
                        <a:rPr lang="en-GB" sz="1600" dirty="0">
                          <a:solidFill>
                            <a:schemeClr val="tx1"/>
                          </a:solidFill>
                        </a:rPr>
                        <a:t>Thinks’ research suggests that email is the most convenient and accessible means of communicating less urgent messages, for example more general messages about attendance. Families prefer letters for more serious or important information.</a:t>
                      </a:r>
                    </a:p>
                    <a:p>
                      <a:pPr algn="l"/>
                      <a:endParaRPr lang="en-GB" sz="1600" dirty="0">
                        <a:solidFill>
                          <a:schemeClr val="tx1"/>
                        </a:solidFill>
                      </a:endParaRPr>
                    </a:p>
                    <a:p>
                      <a:pPr algn="l"/>
                      <a:r>
                        <a:rPr lang="en-GB" sz="1600" dirty="0">
                          <a:solidFill>
                            <a:schemeClr val="tx1"/>
                          </a:solidFill>
                        </a:rPr>
                        <a:t>You could also add these messages to your school’s website, perhaps as a newsletter. Adding a link to the webpage in messages to parents and carers will enable them to refer to previous messages.</a:t>
                      </a:r>
                    </a:p>
                    <a:p>
                      <a:pPr algn="l"/>
                      <a:endParaRPr lang="en-GB" sz="1600" dirty="0">
                        <a:solidFill>
                          <a:schemeClr val="tx1"/>
                        </a:solidFill>
                      </a:endParaRPr>
                    </a:p>
                    <a:p>
                      <a:pPr algn="l"/>
                      <a:r>
                        <a:rPr lang="en-GB" sz="1600" dirty="0">
                          <a:solidFill>
                            <a:schemeClr val="tx1"/>
                          </a:solidFill>
                        </a:rPr>
                        <a:t>You could also use letters and emails to signpost parents and carers to support services available within their local authority. This will provide them with a sense of wraparound support without it being individually targeted.</a:t>
                      </a:r>
                    </a:p>
                    <a:p>
                      <a:pPr algn="l"/>
                      <a:endParaRPr lang="en-GB" sz="1600" dirty="0">
                        <a:solidFill>
                          <a:schemeClr val="tx1"/>
                        </a:solidFill>
                      </a:endParaRPr>
                    </a:p>
                    <a:p>
                      <a:pPr algn="l"/>
                      <a:r>
                        <a:rPr lang="en-GB" sz="1600" dirty="0">
                          <a:solidFill>
                            <a:schemeClr val="tx1"/>
                          </a:solidFill>
                        </a:rPr>
                        <a:t>Social media may also provide useful and different communication opportunities to some but not all parents and carers.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600" dirty="0">
                          <a:solidFill>
                            <a:schemeClr val="tx1"/>
                          </a:solidFill>
                        </a:rPr>
                        <a:t>Regular text messages to parents and carers are an effective communication strategy. A study with Bristol City Council found that messaging parents of children with attendance below 95% increased good attendance rates by 4 percentage points.</a:t>
                      </a:r>
                    </a:p>
                    <a:p>
                      <a:pPr algn="l"/>
                      <a:endParaRPr lang="en-GB" sz="1600" dirty="0">
                        <a:solidFill>
                          <a:schemeClr val="tx1"/>
                        </a:solidFill>
                      </a:endParaRPr>
                    </a:p>
                    <a:p>
                      <a:pPr algn="l"/>
                      <a:r>
                        <a:rPr lang="en-GB" sz="1600" dirty="0">
                          <a:solidFill>
                            <a:schemeClr val="tx1"/>
                          </a:solidFill>
                        </a:rPr>
                        <a:t>Thinks’ research showed that parents prefer to receive text messages that are unique to their child. This helps them to prioritise reviewing or actioning anything within these messages. </a:t>
                      </a:r>
                    </a:p>
                    <a:p>
                      <a:pPr algn="l"/>
                      <a:endParaRPr lang="en-GB" sz="1600" dirty="0">
                        <a:solidFill>
                          <a:schemeClr val="tx1"/>
                        </a:solidFill>
                      </a:endParaRPr>
                    </a:p>
                    <a:p>
                      <a:pPr algn="l"/>
                      <a:r>
                        <a:rPr lang="en-GB" sz="1600" dirty="0">
                          <a:solidFill>
                            <a:schemeClr val="tx1"/>
                          </a:solidFill>
                        </a:rPr>
                        <a:t>You could consider sending text messages through online customer relationship management (CRM) tools. Some CRM tools have pre-set options which allows you to send positive messages which are pupil specific. This form of messaging can help build relationships with families and acknowledge progress.</a:t>
                      </a:r>
                    </a:p>
                    <a:p>
                      <a:pPr algn="l"/>
                      <a:endParaRPr lang="en-GB" sz="1600" dirty="0">
                        <a:solidFill>
                          <a:schemeClr val="tx1"/>
                        </a:solidFill>
                      </a:endParaRPr>
                    </a:p>
                    <a:p>
                      <a:pPr algn="l"/>
                      <a:r>
                        <a:rPr lang="en-GB" sz="1600" dirty="0">
                          <a:solidFill>
                            <a:schemeClr val="tx1"/>
                          </a:solidFill>
                        </a:rPr>
                        <a:t>The Behavioural Insights Team have produced a guide on how schools can use text messages to clearly communicate pupils’ attendance levels to parents. It includes examples of how to structure texts and some example text messages.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0394801"/>
                  </a:ext>
                </a:extLst>
              </a:tr>
            </a:tbl>
          </a:graphicData>
        </a:graphic>
      </p:graphicFrame>
    </p:spTree>
    <p:extLst>
      <p:ext uri="{BB962C8B-B14F-4D97-AF65-F5344CB8AC3E}">
        <p14:creationId xmlns:p14="http://schemas.microsoft.com/office/powerpoint/2010/main" val="136297314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
            <a:extLst>
              <a:ext uri="{FF2B5EF4-FFF2-40B4-BE49-F238E27FC236}">
                <a16:creationId xmlns:a16="http://schemas.microsoft.com/office/drawing/2014/main" id="{DCD32791-8805-138F-70FA-05E352AA126B}"/>
              </a:ext>
            </a:extLst>
          </p:cNvPr>
          <p:cNvSpPr/>
          <p:nvPr/>
        </p:nvSpPr>
        <p:spPr>
          <a:xfrm>
            <a:off x="219067" y="383824"/>
            <a:ext cx="2697871" cy="2562576"/>
          </a:xfrm>
          <a:prstGeom prst="wedgeRoundRectCallout">
            <a:avLst/>
          </a:prstGeom>
          <a:solidFill>
            <a:srgbClr val="EA1D76"/>
          </a:solidFill>
          <a:ln>
            <a:solidFill>
              <a:srgbClr val="EA1D7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Your child has missed X number of lessons this year. Lessons build on what children already know and missing one may make tomorrow’s lesson more difficult.</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14" name="Rounded Rectangular Callout 2">
            <a:extLst>
              <a:ext uri="{FF2B5EF4-FFF2-40B4-BE49-F238E27FC236}">
                <a16:creationId xmlns:a16="http://schemas.microsoft.com/office/drawing/2014/main" id="{87D8041A-2E6C-5996-5AF9-E31593749DA6}"/>
              </a:ext>
            </a:extLst>
          </p:cNvPr>
          <p:cNvSpPr/>
          <p:nvPr/>
        </p:nvSpPr>
        <p:spPr>
          <a:xfrm>
            <a:off x="3124003" y="454920"/>
            <a:ext cx="3482709" cy="2205861"/>
          </a:xfrm>
          <a:prstGeom prst="wedgeRoundRectCallout">
            <a:avLst/>
          </a:prstGeom>
          <a:solidFill>
            <a:srgbClr val="00B0F0"/>
          </a:solidFill>
          <a:ln>
            <a:solidFill>
              <a:srgbClr val="4AB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We know that parents and carers worry about their children’s mental health. Rather than keeping your child off school, let us know about your concerns. We can then work together on supporting your child.</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15" name="Oval Callout 3">
            <a:extLst>
              <a:ext uri="{FF2B5EF4-FFF2-40B4-BE49-F238E27FC236}">
                <a16:creationId xmlns:a16="http://schemas.microsoft.com/office/drawing/2014/main" id="{762170D2-F9E0-6496-2855-E2179177B925}"/>
              </a:ext>
            </a:extLst>
          </p:cNvPr>
          <p:cNvSpPr/>
          <p:nvPr/>
        </p:nvSpPr>
        <p:spPr>
          <a:xfrm>
            <a:off x="6388930" y="161679"/>
            <a:ext cx="2396147" cy="1923465"/>
          </a:xfrm>
          <a:prstGeom prst="wedgeEllipseCallout">
            <a:avLst/>
          </a:prstGeom>
          <a:solidFill>
            <a:srgbClr val="FDD054"/>
          </a:solidFill>
          <a:ln>
            <a:solidFill>
              <a:srgbClr val="FF9E16"/>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School attendance is important for equipping your child with skills for life.</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16" name="Oval Callout 4">
            <a:extLst>
              <a:ext uri="{FF2B5EF4-FFF2-40B4-BE49-F238E27FC236}">
                <a16:creationId xmlns:a16="http://schemas.microsoft.com/office/drawing/2014/main" id="{9F237BF0-083F-8D35-54D8-68E56F9B4746}"/>
              </a:ext>
            </a:extLst>
          </p:cNvPr>
          <p:cNvSpPr/>
          <p:nvPr/>
        </p:nvSpPr>
        <p:spPr>
          <a:xfrm>
            <a:off x="8567295" y="-25280"/>
            <a:ext cx="3624705" cy="3290341"/>
          </a:xfrm>
          <a:prstGeom prst="wedgeEllipseCallout">
            <a:avLst/>
          </a:prstGeom>
          <a:solidFill>
            <a:srgbClr val="332F60"/>
          </a:solidFill>
          <a:ln>
            <a:solidFill>
              <a:srgbClr val="767B4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It can be difficult to know whether your child is too ill to attend school. NHS guidance is clear that it’s fine to send them in with a minor cough or common cold, provided they don’t have a temperature</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17" name="Rectangular Callout 6">
            <a:extLst>
              <a:ext uri="{FF2B5EF4-FFF2-40B4-BE49-F238E27FC236}">
                <a16:creationId xmlns:a16="http://schemas.microsoft.com/office/drawing/2014/main" id="{4706CF9C-C14D-20AC-7CE4-AF23A178049C}"/>
              </a:ext>
            </a:extLst>
          </p:cNvPr>
          <p:cNvSpPr/>
          <p:nvPr/>
        </p:nvSpPr>
        <p:spPr>
          <a:xfrm>
            <a:off x="3094184" y="3022934"/>
            <a:ext cx="1820151" cy="1296466"/>
          </a:xfrm>
          <a:prstGeom prst="wedgeRectCallout">
            <a:avLst/>
          </a:prstGeom>
          <a:solidFill>
            <a:srgbClr val="6D335E"/>
          </a:solidFill>
          <a:ln>
            <a:solidFill>
              <a:srgbClr val="6D335E"/>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Your child has missed X number of days of school this year.</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3" name="Rounded Rectangular Callout 1">
            <a:extLst>
              <a:ext uri="{FF2B5EF4-FFF2-40B4-BE49-F238E27FC236}">
                <a16:creationId xmlns:a16="http://schemas.microsoft.com/office/drawing/2014/main" id="{6DF9745A-A86A-6A4D-C229-1AE7F28740AB}"/>
              </a:ext>
            </a:extLst>
          </p:cNvPr>
          <p:cNvSpPr/>
          <p:nvPr/>
        </p:nvSpPr>
        <p:spPr>
          <a:xfrm>
            <a:off x="5617209" y="2703429"/>
            <a:ext cx="3624705" cy="1544777"/>
          </a:xfrm>
          <a:prstGeom prst="wedgeRoundRectCallout">
            <a:avLst/>
          </a:prstGeom>
          <a:solidFill>
            <a:srgbClr val="EA1D76"/>
          </a:solidFill>
          <a:ln>
            <a:solidFill>
              <a:srgbClr val="EA1D7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School isn’t just about learning. It’s a warm, supportive environment where your child can get a healthy meal and see their friends.</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5" name="Rounded Rectangular Callout 2">
            <a:extLst>
              <a:ext uri="{FF2B5EF4-FFF2-40B4-BE49-F238E27FC236}">
                <a16:creationId xmlns:a16="http://schemas.microsoft.com/office/drawing/2014/main" id="{B0233363-853C-72E4-50E5-205986D5AA26}"/>
              </a:ext>
            </a:extLst>
          </p:cNvPr>
          <p:cNvSpPr/>
          <p:nvPr/>
        </p:nvSpPr>
        <p:spPr>
          <a:xfrm>
            <a:off x="3764687" y="4390593"/>
            <a:ext cx="2559208" cy="1713195"/>
          </a:xfrm>
          <a:prstGeom prst="wedgeRoundRectCallout">
            <a:avLst/>
          </a:prstGeom>
          <a:solidFill>
            <a:srgbClr val="00B0F0"/>
          </a:solidFill>
          <a:ln>
            <a:solidFill>
              <a:srgbClr val="4AB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School is an enriching environment that can help your child with their social and mental wellbeing.</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8" name="Oval Callout 3">
            <a:extLst>
              <a:ext uri="{FF2B5EF4-FFF2-40B4-BE49-F238E27FC236}">
                <a16:creationId xmlns:a16="http://schemas.microsoft.com/office/drawing/2014/main" id="{B494DBA3-EB52-A2BE-635D-4F1DCFB1855B}"/>
              </a:ext>
            </a:extLst>
          </p:cNvPr>
          <p:cNvSpPr/>
          <p:nvPr/>
        </p:nvSpPr>
        <p:spPr>
          <a:xfrm>
            <a:off x="9097817" y="3766048"/>
            <a:ext cx="3049033" cy="2430842"/>
          </a:xfrm>
          <a:prstGeom prst="wedgeEllipseCallout">
            <a:avLst/>
          </a:prstGeom>
          <a:solidFill>
            <a:srgbClr val="FDD054"/>
          </a:solidFill>
          <a:ln>
            <a:solidFill>
              <a:srgbClr val="FF9E16"/>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You can support your child’s physical, social and mental wellbeing by ensuring they are in school every day</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4" name="Rectangular Callout 6">
            <a:extLst>
              <a:ext uri="{FF2B5EF4-FFF2-40B4-BE49-F238E27FC236}">
                <a16:creationId xmlns:a16="http://schemas.microsoft.com/office/drawing/2014/main" id="{0DCB0889-69AB-4192-378B-0C71291F05D7}"/>
              </a:ext>
            </a:extLst>
          </p:cNvPr>
          <p:cNvSpPr/>
          <p:nvPr/>
        </p:nvSpPr>
        <p:spPr>
          <a:xfrm>
            <a:off x="6606712" y="4813853"/>
            <a:ext cx="2396147" cy="1645142"/>
          </a:xfrm>
          <a:prstGeom prst="wedgeRectCallout">
            <a:avLst/>
          </a:prstGeom>
          <a:solidFill>
            <a:srgbClr val="6D335E"/>
          </a:solidFill>
          <a:ln>
            <a:solidFill>
              <a:srgbClr val="6D335E"/>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Attending school every day can help your child to achieve their aspirations, and the aspirations you have for them</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
        <p:nvSpPr>
          <p:cNvPr id="7" name="Oval Callout 4">
            <a:extLst>
              <a:ext uri="{FF2B5EF4-FFF2-40B4-BE49-F238E27FC236}">
                <a16:creationId xmlns:a16="http://schemas.microsoft.com/office/drawing/2014/main" id="{6DA22B08-CD0B-BE17-7480-8BE03C2CB313}"/>
              </a:ext>
            </a:extLst>
          </p:cNvPr>
          <p:cNvSpPr/>
          <p:nvPr/>
        </p:nvSpPr>
        <p:spPr>
          <a:xfrm rot="21085111">
            <a:off x="173107" y="3693962"/>
            <a:ext cx="3229952" cy="2562575"/>
          </a:xfrm>
          <a:prstGeom prst="wedgeEllipseCallout">
            <a:avLst/>
          </a:prstGeom>
          <a:solidFill>
            <a:srgbClr val="332F60"/>
          </a:solidFill>
          <a:ln>
            <a:solidFill>
              <a:srgbClr val="767B4D"/>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ct val="0"/>
              </a:spcBef>
              <a:spcAft>
                <a:spcPts val="0"/>
              </a:spcAft>
              <a:buClrTx/>
              <a:buSzTx/>
              <a:buFontTx/>
              <a:buNone/>
              <a:tabLst/>
              <a:defRPr/>
            </a:pPr>
            <a:r>
              <a:rPr kumimoji="0" lang="en-GB"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rPr>
              <a:t>One day could be as many as seven missed lessons, as well as time spent with friends and doing extracurricular activities.</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831382467"/>
      </p:ext>
    </p:extLst>
  </p:cSld>
  <p:clrMapOvr>
    <a:masterClrMapping/>
  </p:clrMapOvr>
  <p:transition spd="med" advTm="53387"/>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6158565E-5249-8176-5E88-F9298261C5E1}"/>
              </a:ext>
            </a:extLst>
          </p:cNvPr>
          <p:cNvGraphicFramePr>
            <a:graphicFrameLocks noGrp="1"/>
          </p:cNvGraphicFramePr>
          <p:nvPr>
            <p:extLst>
              <p:ext uri="{D42A27DB-BD31-4B8C-83A1-F6EECF244321}">
                <p14:modId xmlns:p14="http://schemas.microsoft.com/office/powerpoint/2010/main" val="2201750076"/>
              </p:ext>
            </p:extLst>
          </p:nvPr>
        </p:nvGraphicFramePr>
        <p:xfrm>
          <a:off x="436728" y="313898"/>
          <a:ext cx="11352936" cy="6008190"/>
        </p:xfrm>
        <a:graphic>
          <a:graphicData uri="http://schemas.openxmlformats.org/drawingml/2006/table">
            <a:tbl>
              <a:tblPr firstRow="1" bandRow="1">
                <a:tableStyleId>{93296810-A885-4BE3-A3E7-6D5BEEA58F35}</a:tableStyleId>
              </a:tblPr>
              <a:tblGrid>
                <a:gridCol w="5676468">
                  <a:extLst>
                    <a:ext uri="{9D8B030D-6E8A-4147-A177-3AD203B41FA5}">
                      <a16:colId xmlns:a16="http://schemas.microsoft.com/office/drawing/2014/main" val="534362729"/>
                    </a:ext>
                  </a:extLst>
                </a:gridCol>
                <a:gridCol w="5676468">
                  <a:extLst>
                    <a:ext uri="{9D8B030D-6E8A-4147-A177-3AD203B41FA5}">
                      <a16:colId xmlns:a16="http://schemas.microsoft.com/office/drawing/2014/main" val="2917712734"/>
                    </a:ext>
                  </a:extLst>
                </a:gridCol>
              </a:tblGrid>
              <a:tr h="552270">
                <a:tc>
                  <a:txBody>
                    <a:bodyPr/>
                    <a:lstStyle/>
                    <a:p>
                      <a:pPr algn="ctr"/>
                      <a:r>
                        <a:rPr lang="en-GB" sz="2000" b="1" i="0" dirty="0">
                          <a:solidFill>
                            <a:srgbClr val="0B0C0C"/>
                          </a:solidFill>
                          <a:effectLst/>
                          <a:latin typeface="GDS Transport"/>
                        </a:rPr>
                        <a:t>Phone calls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i="0" dirty="0">
                          <a:solidFill>
                            <a:srgbClr val="0B0C0C"/>
                          </a:solidFill>
                          <a:effectLst/>
                          <a:latin typeface="GDS Transport"/>
                        </a:rPr>
                        <a:t>Face-to-face meetings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1350775"/>
                  </a:ext>
                </a:extLst>
              </a:tr>
              <a:tr h="5154065">
                <a:tc>
                  <a:txBody>
                    <a:bodyPr/>
                    <a:lstStyle/>
                    <a:p>
                      <a:pPr algn="l"/>
                      <a:r>
                        <a:rPr lang="en-GB" sz="1600" dirty="0">
                          <a:solidFill>
                            <a:schemeClr val="tx1"/>
                          </a:solidFill>
                        </a:rPr>
                        <a:t>Thinks’ research showed that parents prefer phone calls for personal conversations about their child. In-depth conversations to discuss and support parents and carers in their individual circumstances can help to safeguard pupils and families. They provide the opportunity to signpost parents and carers to local authority support services.</a:t>
                      </a:r>
                    </a:p>
                    <a:p>
                      <a:pPr algn="l"/>
                      <a:endParaRPr lang="en-GB" sz="1600" dirty="0">
                        <a:solidFill>
                          <a:schemeClr val="tx1"/>
                        </a:solidFill>
                      </a:endParaRPr>
                    </a:p>
                    <a:p>
                      <a:pPr algn="l"/>
                      <a:r>
                        <a:rPr lang="en-GB" sz="1600" dirty="0">
                          <a:solidFill>
                            <a:schemeClr val="tx1"/>
                          </a:solidFill>
                        </a:rPr>
                        <a:t>Selecting the most appropriate member of staff to make calls to parents and carers is important. If calls are of a personal nature, the member of staff should know the child or young person well and ideally have a relationship with the family.</a:t>
                      </a:r>
                    </a:p>
                    <a:p>
                      <a:pPr algn="l"/>
                      <a:endParaRPr lang="en-GB" sz="1600" dirty="0">
                        <a:solidFill>
                          <a:schemeClr val="tx1"/>
                        </a:solidFill>
                      </a:endParaRPr>
                    </a:p>
                    <a:p>
                      <a:pPr algn="l"/>
                      <a:r>
                        <a:rPr lang="en-GB" sz="1600" dirty="0">
                          <a:solidFill>
                            <a:schemeClr val="tx1"/>
                          </a:solidFill>
                        </a:rPr>
                        <a:t>Phone calls can give parents and carers the opportunity to share more personal details about their circumstances. They can help them feel more supported by the school. This can help to ensure honest communication between a parent or carer and the school for the benefit of the child involved.</a:t>
                      </a:r>
                    </a:p>
                    <a:p>
                      <a:pPr algn="l"/>
                      <a:endParaRPr lang="en-GB" sz="1600" dirty="0">
                        <a:solidFill>
                          <a:schemeClr val="tx1"/>
                        </a:solidFill>
                      </a:endParaRPr>
                    </a:p>
                    <a:p>
                      <a:pPr algn="l"/>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600" dirty="0">
                          <a:solidFill>
                            <a:schemeClr val="tx1"/>
                          </a:solidFill>
                        </a:rPr>
                        <a:t>Many schools already use this format to communicate messages to parents or carers. This includes when there are sensitive or serious issues to discuss and understand.</a:t>
                      </a:r>
                    </a:p>
                    <a:p>
                      <a:pPr algn="l"/>
                      <a:endParaRPr lang="en-GB" sz="1600" dirty="0">
                        <a:solidFill>
                          <a:schemeClr val="tx1"/>
                        </a:solidFill>
                      </a:endParaRPr>
                    </a:p>
                    <a:p>
                      <a:pPr algn="l"/>
                      <a:r>
                        <a:rPr lang="en-GB" sz="1600" dirty="0">
                          <a:solidFill>
                            <a:schemeClr val="tx1"/>
                          </a:solidFill>
                        </a:rPr>
                        <a:t>You may also want to consider a face-to-face meeting when you see a pattern in your school’s attendance data.</a:t>
                      </a:r>
                    </a:p>
                    <a:p>
                      <a:pPr algn="l"/>
                      <a:endParaRPr lang="en-GB" sz="1600" dirty="0">
                        <a:solidFill>
                          <a:schemeClr val="tx1"/>
                        </a:solidFill>
                      </a:endParaRPr>
                    </a:p>
                    <a:p>
                      <a:pPr algn="l"/>
                      <a:r>
                        <a:rPr lang="en-GB" sz="1600" dirty="0">
                          <a:solidFill>
                            <a:schemeClr val="tx1"/>
                          </a:solidFill>
                        </a:rPr>
                        <a:t>Consider using video calls where parents or carers may be unable to attend in person at short notice. This may help to:</a:t>
                      </a:r>
                    </a:p>
                    <a:p>
                      <a:pPr algn="l"/>
                      <a:endParaRPr lang="en-GB" sz="1600" dirty="0">
                        <a:solidFill>
                          <a:schemeClr val="tx1"/>
                        </a:solidFill>
                      </a:endParaRPr>
                    </a:p>
                    <a:p>
                      <a:pPr algn="l"/>
                      <a:r>
                        <a:rPr lang="en-GB" sz="1600" dirty="0">
                          <a:solidFill>
                            <a:schemeClr val="tx1"/>
                          </a:solidFill>
                        </a:rPr>
                        <a:t>develop your relationship with parents and carers</a:t>
                      </a:r>
                    </a:p>
                    <a:p>
                      <a:pPr algn="l"/>
                      <a:r>
                        <a:rPr lang="en-GB" sz="1600" dirty="0">
                          <a:solidFill>
                            <a:schemeClr val="tx1"/>
                          </a:solidFill>
                        </a:rPr>
                        <a:t>tackle attendance concerns early</a:t>
                      </a:r>
                    </a:p>
                    <a:p>
                      <a:pPr algn="l"/>
                      <a:r>
                        <a:rPr lang="en-GB" sz="1600" dirty="0">
                          <a:solidFill>
                            <a:schemeClr val="tx1"/>
                          </a:solidFill>
                        </a:rPr>
                        <a:t>Phone calls, video calls and face-to-face meetings all offer the opportunity for direct and personalised conversations with families. This is vital when establishing and removing barriers to attendance.</a:t>
                      </a:r>
                    </a:p>
                    <a:p>
                      <a:pPr algn="l"/>
                      <a:endParaRPr lang="en-GB" sz="1600" dirty="0">
                        <a:solidFill>
                          <a:schemeClr val="tx1"/>
                        </a:solidFill>
                      </a:endParaRPr>
                    </a:p>
                    <a:p>
                      <a:pPr algn="l"/>
                      <a:r>
                        <a:rPr lang="en-GB" sz="1600" dirty="0">
                          <a:solidFill>
                            <a:schemeClr val="tx1"/>
                          </a:solidFill>
                        </a:rPr>
                        <a:t>It is also beneficial to include the child or young person in these conversations. To support them to understand the importance of school attendance, build their confidence to engage with teachers when they are experiencing difficulties with attendance. Gather their voice!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0394801"/>
                  </a:ext>
                </a:extLst>
              </a:tr>
            </a:tbl>
          </a:graphicData>
        </a:graphic>
      </p:graphicFrame>
    </p:spTree>
    <p:extLst>
      <p:ext uri="{BB962C8B-B14F-4D97-AF65-F5344CB8AC3E}">
        <p14:creationId xmlns:p14="http://schemas.microsoft.com/office/powerpoint/2010/main" val="29122256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203" name="Title of presentation…"/>
          <p:cNvSpPr txBox="1"/>
          <p:nvPr/>
        </p:nvSpPr>
        <p:spPr>
          <a:xfrm>
            <a:off x="968970" y="1269603"/>
            <a:ext cx="6291640" cy="3308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4900" b="1" kern="0" dirty="0">
                <a:solidFill>
                  <a:srgbClr val="FFFFFF"/>
                </a:solidFill>
                <a:latin typeface="Calibri"/>
                <a:cs typeface="Calibri"/>
                <a:sym typeface="Calibri"/>
              </a:rPr>
              <a:t>Let’s Network </a:t>
            </a:r>
          </a:p>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kumimoji="0" lang="en-GB" sz="2800" b="1" i="0" u="none" strike="noStrike" kern="0" cap="none" spc="0" normalizeH="0" baseline="0" noProof="0" dirty="0">
                <a:ln>
                  <a:noFill/>
                </a:ln>
                <a:solidFill>
                  <a:srgbClr val="FFFFFF"/>
                </a:solidFill>
                <a:effectLst/>
                <a:uLnTx/>
                <a:uFillTx/>
                <a:latin typeface="Calibri"/>
                <a:cs typeface="Calibri"/>
                <a:sym typeface="Calibri"/>
              </a:rPr>
              <a:t>Methods of communication</a:t>
            </a: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lang="en-GB" sz="2800" kern="0" dirty="0">
              <a:solidFill>
                <a:srgbClr val="FFFFFF"/>
              </a:solidFill>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2600" kern="0" dirty="0">
                <a:solidFill>
                  <a:srgbClr val="FFFFFF"/>
                </a:solidFill>
                <a:latin typeface="Calibri"/>
                <a:cs typeface="Calibri"/>
                <a:sym typeface="Calibri"/>
              </a:rPr>
              <a:t>Let’s review together how we communicate with parents, what do you already do? Based on what we are talking about today are there any changes you would want to make?</a:t>
            </a:r>
          </a:p>
        </p:txBody>
      </p:sp>
      <p:pic>
        <p:nvPicPr>
          <p:cNvPr id="204" name="New NCC Long Logo White.png" descr="New NCC Long Logo White.png"/>
          <p:cNvPicPr>
            <a:picLocks noChangeAspect="1"/>
          </p:cNvPicPr>
          <p:nvPr/>
        </p:nvPicPr>
        <p:blipFill>
          <a:blip r:embed="rId3"/>
          <a:stretch>
            <a:fillRect/>
          </a:stretch>
        </p:blipFill>
        <p:spPr>
          <a:xfrm>
            <a:off x="897700" y="533653"/>
            <a:ext cx="3214196" cy="488369"/>
          </a:xfrm>
          <a:prstGeom prst="rect">
            <a:avLst/>
          </a:prstGeom>
          <a:ln w="12700">
            <a:miter lim="400000"/>
          </a:ln>
        </p:spPr>
      </p:pic>
      <p:pic>
        <p:nvPicPr>
          <p:cNvPr id="205" name="Flourish Logo.png" descr="Flourish Logo.png"/>
          <p:cNvPicPr>
            <a:picLocks noChangeAspect="1"/>
          </p:cNvPicPr>
          <p:nvPr/>
        </p:nvPicPr>
        <p:blipFill>
          <a:blip r:embed="rId4"/>
          <a:stretch>
            <a:fillRect/>
          </a:stretch>
        </p:blipFill>
        <p:spPr>
          <a:xfrm>
            <a:off x="968970" y="5756340"/>
            <a:ext cx="845300" cy="568007"/>
          </a:xfrm>
          <a:prstGeom prst="rect">
            <a:avLst/>
          </a:prstGeom>
          <a:ln w="12700">
            <a:miter lim="400000"/>
          </a:ln>
        </p:spPr>
      </p:pic>
      <p:pic>
        <p:nvPicPr>
          <p:cNvPr id="206" name="Vital Signs for Children Logo (White).png" descr="Vital Signs for Children Logo (White).png"/>
          <p:cNvPicPr>
            <a:picLocks noChangeAspect="1"/>
          </p:cNvPicPr>
          <p:nvPr/>
        </p:nvPicPr>
        <p:blipFill>
          <a:blip r:embed="rId5"/>
          <a:stretch>
            <a:fillRect/>
          </a:stretch>
        </p:blipFill>
        <p:spPr>
          <a:xfrm>
            <a:off x="2087314" y="5831470"/>
            <a:ext cx="1259635" cy="488369"/>
          </a:xfrm>
          <a:prstGeom prst="rect">
            <a:avLst/>
          </a:prstGeom>
          <a:ln w="12700">
            <a:miter lim="400000"/>
          </a:ln>
        </p:spPr>
      </p:pic>
      <p:pic>
        <p:nvPicPr>
          <p:cNvPr id="207" name="Image" descr="Image"/>
          <p:cNvPicPr>
            <a:picLocks noChangeAspect="1"/>
          </p:cNvPicPr>
          <p:nvPr/>
        </p:nvPicPr>
        <p:blipFill>
          <a:blip r:embed="rId6"/>
          <a:stretch>
            <a:fillRect/>
          </a:stretch>
        </p:blipFill>
        <p:spPr>
          <a:xfrm>
            <a:off x="6919414" y="4376127"/>
            <a:ext cx="6006989" cy="2231915"/>
          </a:xfrm>
          <a:prstGeom prst="rect">
            <a:avLst/>
          </a:prstGeom>
          <a:ln w="12700">
            <a:miter lim="400000"/>
          </a:ln>
        </p:spPr>
      </p:pic>
    </p:spTree>
    <p:extLst>
      <p:ext uri="{BB962C8B-B14F-4D97-AF65-F5344CB8AC3E}">
        <p14:creationId xmlns:p14="http://schemas.microsoft.com/office/powerpoint/2010/main" val="30389767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3"/>
          <a:stretch>
            <a:fillRect/>
          </a:stretch>
        </p:blipFill>
        <p:spPr>
          <a:xfrm>
            <a:off x="10220340" y="6367524"/>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4"/>
          <a:stretch>
            <a:fillRect/>
          </a:stretch>
        </p:blipFill>
        <p:spPr>
          <a:xfrm>
            <a:off x="9101412" y="6406063"/>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5"/>
          <a:stretch>
            <a:fillRect/>
          </a:stretch>
        </p:blipFill>
        <p:spPr>
          <a:xfrm>
            <a:off x="10842886" y="6355332"/>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6"/>
          <a:stretch>
            <a:fillRect/>
          </a:stretch>
        </p:blipFill>
        <p:spPr>
          <a:xfrm>
            <a:off x="0" y="6119784"/>
            <a:ext cx="12192000" cy="445020"/>
          </a:xfrm>
          <a:prstGeom prst="rect">
            <a:avLst/>
          </a:prstGeom>
        </p:spPr>
      </p:pic>
      <p:graphicFrame>
        <p:nvGraphicFramePr>
          <p:cNvPr id="2" name="Table 8">
            <a:extLst>
              <a:ext uri="{FF2B5EF4-FFF2-40B4-BE49-F238E27FC236}">
                <a16:creationId xmlns:a16="http://schemas.microsoft.com/office/drawing/2014/main" id="{6158565E-5249-8176-5E88-F9298261C5E1}"/>
              </a:ext>
            </a:extLst>
          </p:cNvPr>
          <p:cNvGraphicFramePr>
            <a:graphicFrameLocks noGrp="1"/>
          </p:cNvGraphicFramePr>
          <p:nvPr>
            <p:extLst>
              <p:ext uri="{D42A27DB-BD31-4B8C-83A1-F6EECF244321}">
                <p14:modId xmlns:p14="http://schemas.microsoft.com/office/powerpoint/2010/main" val="718956063"/>
              </p:ext>
            </p:extLst>
          </p:nvPr>
        </p:nvGraphicFramePr>
        <p:xfrm>
          <a:off x="436728" y="313898"/>
          <a:ext cx="11352936" cy="5706335"/>
        </p:xfrm>
        <a:graphic>
          <a:graphicData uri="http://schemas.openxmlformats.org/drawingml/2006/table">
            <a:tbl>
              <a:tblPr firstRow="1" bandRow="1">
                <a:tableStyleId>{93296810-A885-4BE3-A3E7-6D5BEEA58F35}</a:tableStyleId>
              </a:tblPr>
              <a:tblGrid>
                <a:gridCol w="11352936">
                  <a:extLst>
                    <a:ext uri="{9D8B030D-6E8A-4147-A177-3AD203B41FA5}">
                      <a16:colId xmlns:a16="http://schemas.microsoft.com/office/drawing/2014/main" val="534362729"/>
                    </a:ext>
                  </a:extLst>
                </a:gridCol>
              </a:tblGrid>
              <a:tr h="552270">
                <a:tc>
                  <a:txBody>
                    <a:bodyPr/>
                    <a:lstStyle/>
                    <a:p>
                      <a:pPr algn="ctr"/>
                      <a:r>
                        <a:rPr lang="en-GB" sz="2000" b="1" i="0" dirty="0">
                          <a:solidFill>
                            <a:srgbClr val="0B0C0C"/>
                          </a:solidFill>
                          <a:effectLst/>
                          <a:latin typeface="GDS Transport"/>
                        </a:rPr>
                        <a:t>Ways to communicate with parents and carers about attendance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1350775"/>
                  </a:ext>
                </a:extLst>
              </a:tr>
              <a:tr h="5154065">
                <a:tc>
                  <a:txBody>
                    <a:bodyPr/>
                    <a:lstStyle/>
                    <a:p>
                      <a:pPr algn="l"/>
                      <a:r>
                        <a:rPr lang="en-GB" b="1" i="0" dirty="0">
                          <a:solidFill>
                            <a:srgbClr val="0B0C0C"/>
                          </a:solidFill>
                          <a:effectLst/>
                          <a:latin typeface="GDS Transport"/>
                        </a:rPr>
                        <a:t>Ways to communicate with parents and carers about attendance</a:t>
                      </a:r>
                    </a:p>
                    <a:p>
                      <a:pPr algn="l"/>
                      <a:r>
                        <a:rPr lang="en-GB" b="0" i="0" dirty="0">
                          <a:solidFill>
                            <a:srgbClr val="0B0C0C"/>
                          </a:solidFill>
                          <a:effectLst/>
                          <a:latin typeface="GDS Transport"/>
                        </a:rPr>
                        <a:t>When reviewing your school attendance communication policies and messages, consider:</a:t>
                      </a:r>
                    </a:p>
                    <a:p>
                      <a:pPr algn="l">
                        <a:buFont typeface="Arial" panose="020B0604020202020204" pitchFamily="34" charset="0"/>
                        <a:buChar char="•"/>
                      </a:pPr>
                      <a:r>
                        <a:rPr lang="en-GB" b="0" i="0" dirty="0">
                          <a:solidFill>
                            <a:srgbClr val="0B0C0C"/>
                          </a:solidFill>
                          <a:effectLst/>
                          <a:latin typeface="GDS Transport"/>
                        </a:rPr>
                        <a:t>making sure communications on attendance are timely and regular - talk about emerging attendance patterns early</a:t>
                      </a:r>
                    </a:p>
                    <a:p>
                      <a:pPr algn="l">
                        <a:buFont typeface="Arial" panose="020B0604020202020204" pitchFamily="34" charset="0"/>
                        <a:buChar char="•"/>
                      </a:pPr>
                      <a:r>
                        <a:rPr lang="en-GB" b="0" i="0" dirty="0">
                          <a:solidFill>
                            <a:srgbClr val="0B0C0C"/>
                          </a:solidFill>
                          <a:effectLst/>
                          <a:latin typeface="GDS Transport"/>
                        </a:rPr>
                        <a:t>using the child’s name with accurate data specific to them rather than generalising</a:t>
                      </a:r>
                    </a:p>
                    <a:p>
                      <a:pPr algn="l">
                        <a:buFont typeface="Arial" panose="020B0604020202020204" pitchFamily="34" charset="0"/>
                        <a:buChar char="•"/>
                      </a:pPr>
                      <a:r>
                        <a:rPr lang="en-GB" b="0" i="0" dirty="0">
                          <a:solidFill>
                            <a:srgbClr val="0B0C0C"/>
                          </a:solidFill>
                          <a:effectLst/>
                          <a:latin typeface="GDS Transport"/>
                        </a:rPr>
                        <a:t>framing absences in lessons missed - a key insight from the research was that percentages can be less clear when describing the impact of absence</a:t>
                      </a:r>
                    </a:p>
                    <a:p>
                      <a:pPr algn="l">
                        <a:buFont typeface="Arial" panose="020B0604020202020204" pitchFamily="34" charset="0"/>
                        <a:buChar char="•"/>
                      </a:pPr>
                      <a:r>
                        <a:rPr lang="en-GB" b="0" i="0" dirty="0">
                          <a:solidFill>
                            <a:srgbClr val="0B0C0C"/>
                          </a:solidFill>
                          <a:effectLst/>
                          <a:latin typeface="GDS Transport"/>
                        </a:rPr>
                        <a:t>that parents said new or surprising information resonated most with them</a:t>
                      </a:r>
                    </a:p>
                    <a:p>
                      <a:pPr algn="l">
                        <a:buFont typeface="Arial" panose="020B0604020202020204" pitchFamily="34" charset="0"/>
                        <a:buChar char="•"/>
                      </a:pPr>
                      <a:r>
                        <a:rPr lang="en-GB" b="0" i="0" dirty="0">
                          <a:solidFill>
                            <a:srgbClr val="0B0C0C"/>
                          </a:solidFill>
                          <a:effectLst/>
                          <a:latin typeface="GDS Transport"/>
                        </a:rPr>
                        <a:t>using the </a:t>
                      </a:r>
                      <a:r>
                        <a:rPr lang="en-GB" b="0" i="0" dirty="0">
                          <a:solidFill>
                            <a:srgbClr val="1D70B8"/>
                          </a:solidFill>
                          <a:effectLst/>
                          <a:latin typeface="GDS Transport"/>
                          <a:hlinkClick r:id="rId7"/>
                        </a:rPr>
                        <a:t>school attendance data tool</a:t>
                      </a:r>
                      <a:r>
                        <a:rPr lang="en-GB" b="0" i="0" dirty="0">
                          <a:solidFill>
                            <a:srgbClr val="0B0C0C"/>
                          </a:solidFill>
                          <a:effectLst/>
                          <a:latin typeface="GDS Transport"/>
                        </a:rPr>
                        <a:t> to identify the number of sessions or days a child has missed and any patterns in their absences</a:t>
                      </a:r>
                    </a:p>
                    <a:p>
                      <a:pPr algn="l">
                        <a:buFont typeface="Arial" panose="020B0604020202020204" pitchFamily="34" charset="0"/>
                        <a:buChar char="•"/>
                      </a:pPr>
                      <a:r>
                        <a:rPr lang="en-GB" b="0" i="0" dirty="0">
                          <a:solidFill>
                            <a:srgbClr val="0B0C0C"/>
                          </a:solidFill>
                          <a:effectLst/>
                          <a:latin typeface="GDS Transport"/>
                        </a:rPr>
                        <a:t>adopting positive, future focused messaging which encourages parents and carers to consider the wider social benefits of school for the overall wellbeing of their child</a:t>
                      </a:r>
                    </a:p>
                    <a:p>
                      <a:pPr algn="l">
                        <a:buFont typeface="Arial" panose="020B0604020202020204" pitchFamily="34" charset="0"/>
                        <a:buChar char="•"/>
                      </a:pPr>
                      <a:r>
                        <a:rPr lang="en-GB" b="0" i="0" dirty="0">
                          <a:solidFill>
                            <a:srgbClr val="0B0C0C"/>
                          </a:solidFill>
                          <a:effectLst/>
                          <a:latin typeface="GDS Transport"/>
                        </a:rPr>
                        <a:t>highlighting the support benefits of school beyond academic benefits</a:t>
                      </a:r>
                    </a:p>
                    <a:p>
                      <a:pPr algn="l">
                        <a:buFont typeface="Arial" panose="020B0604020202020204" pitchFamily="34" charset="0"/>
                        <a:buChar char="•"/>
                      </a:pPr>
                      <a:r>
                        <a:rPr lang="en-GB" b="0" i="0" dirty="0">
                          <a:solidFill>
                            <a:srgbClr val="0B0C0C"/>
                          </a:solidFill>
                          <a:effectLst/>
                          <a:latin typeface="GDS Transport"/>
                        </a:rPr>
                        <a:t>naming and providing contact details of specific people in school who can help address attendance barriers</a:t>
                      </a:r>
                    </a:p>
                    <a:p>
                      <a:pPr algn="l">
                        <a:buFont typeface="Arial" panose="020B0604020202020204" pitchFamily="34" charset="0"/>
                        <a:buChar char="•"/>
                      </a:pPr>
                      <a:r>
                        <a:rPr lang="en-GB" b="0" i="0" dirty="0">
                          <a:solidFill>
                            <a:srgbClr val="0B0C0C"/>
                          </a:solidFill>
                          <a:effectLst/>
                          <a:latin typeface="GDS Transport"/>
                        </a:rPr>
                        <a:t>being careful about generalising when describing children and young people’s feelings and experiences</a:t>
                      </a:r>
                    </a:p>
                    <a:p>
                      <a:pPr algn="l">
                        <a:buFont typeface="Arial" panose="020B0604020202020204" pitchFamily="34" charset="0"/>
                        <a:buChar char="•"/>
                      </a:pPr>
                      <a:r>
                        <a:rPr lang="en-GB" b="0" i="0" dirty="0">
                          <a:solidFill>
                            <a:srgbClr val="0B0C0C"/>
                          </a:solidFill>
                          <a:effectLst/>
                          <a:latin typeface="GDS Transport"/>
                        </a:rPr>
                        <a:t>balancing a firm, factual tone with empathy</a:t>
                      </a:r>
                    </a:p>
                    <a:p>
                      <a:pPr algn="l">
                        <a:buFont typeface="Arial" panose="020B0604020202020204" pitchFamily="34" charset="0"/>
                        <a:buChar char="•"/>
                      </a:pPr>
                      <a:r>
                        <a:rPr lang="en-GB" b="0" i="0" dirty="0">
                          <a:solidFill>
                            <a:srgbClr val="0B0C0C"/>
                          </a:solidFill>
                          <a:effectLst/>
                          <a:latin typeface="GDS Transport"/>
                        </a:rPr>
                        <a:t>avoiding unevidenced or unrealistic claims</a:t>
                      </a:r>
                    </a:p>
                    <a:p>
                      <a:pPr algn="l">
                        <a:buFont typeface="Arial" panose="020B0604020202020204" pitchFamily="34" charset="0"/>
                        <a:buChar char="•"/>
                      </a:pPr>
                      <a:r>
                        <a:rPr lang="en-GB" b="0" i="0" dirty="0">
                          <a:solidFill>
                            <a:srgbClr val="0B0C0C"/>
                          </a:solidFill>
                          <a:effectLst/>
                          <a:latin typeface="GDS Transport"/>
                        </a:rPr>
                        <a:t>providing clear reminders of your school’s policy relating to absence and guidance such as:</a:t>
                      </a:r>
                    </a:p>
                    <a:p>
                      <a:pPr marL="742950" lvl="1" indent="-285750" algn="l">
                        <a:buFont typeface="Arial" panose="020B0604020202020204" pitchFamily="34" charset="0"/>
                        <a:buChar char="•"/>
                      </a:pPr>
                      <a:r>
                        <a:rPr lang="en-GB" b="0" i="0" dirty="0">
                          <a:solidFill>
                            <a:srgbClr val="1D70B8"/>
                          </a:solidFill>
                          <a:effectLst/>
                          <a:latin typeface="GDS Transport"/>
                          <a:hlinkClick r:id="rId8"/>
                        </a:rPr>
                        <a:t>Is my child too ill for school?</a:t>
                      </a:r>
                      <a:endParaRPr lang="en-GB" b="0" i="0" dirty="0">
                        <a:solidFill>
                          <a:srgbClr val="0B0C0C"/>
                        </a:solidFill>
                        <a:effectLst/>
                        <a:latin typeface="GDS Transport"/>
                      </a:endParaRPr>
                    </a:p>
                    <a:p>
                      <a:pPr marL="742950" lvl="1" indent="-285750" algn="l">
                        <a:buFont typeface="Arial" panose="020B0604020202020204" pitchFamily="34" charset="0"/>
                        <a:buChar char="•"/>
                      </a:pPr>
                      <a:r>
                        <a:rPr lang="en-GB" b="0" i="0" dirty="0">
                          <a:solidFill>
                            <a:srgbClr val="1D70B8"/>
                          </a:solidFill>
                          <a:effectLst/>
                          <a:latin typeface="GDS Transport"/>
                          <a:hlinkClick r:id="rId9"/>
                        </a:rPr>
                        <a:t>everything you need to know about school attendance</a:t>
                      </a:r>
                      <a:endParaRPr lang="en-GB" b="0" i="0" dirty="0">
                        <a:solidFill>
                          <a:srgbClr val="0B0C0C"/>
                        </a:solidFill>
                        <a:effectLst/>
                        <a:latin typeface="GDS Transport"/>
                      </a:endParaRPr>
                    </a:p>
                    <a:p>
                      <a:pPr marL="742950" lvl="1" indent="-285750" algn="l">
                        <a:buFont typeface="Arial" panose="020B0604020202020204" pitchFamily="34" charset="0"/>
                        <a:buChar char="•"/>
                      </a:pPr>
                      <a:r>
                        <a:rPr lang="en-GB" b="0" i="0" dirty="0">
                          <a:solidFill>
                            <a:srgbClr val="1D70B8"/>
                          </a:solidFill>
                          <a:effectLst/>
                          <a:latin typeface="GDS Transport"/>
                          <a:hlinkClick r:id="rId10"/>
                        </a:rPr>
                        <a:t>school attendance and absence</a:t>
                      </a:r>
                      <a:endParaRPr lang="en-GB" b="0" i="0" dirty="0">
                        <a:solidFill>
                          <a:srgbClr val="0B0C0C"/>
                        </a:solidFill>
                        <a:effectLst/>
                        <a:latin typeface="GDS Transport"/>
                      </a:endParaRPr>
                    </a:p>
                    <a:p>
                      <a:pPr algn="l">
                        <a:buFont typeface="Arial" panose="020B0604020202020204" pitchFamily="34" charset="0"/>
                        <a:buChar char="•"/>
                      </a:pPr>
                      <a:r>
                        <a:rPr lang="en-GB" b="0" i="0" dirty="0">
                          <a:solidFill>
                            <a:srgbClr val="0B0C0C"/>
                          </a:solidFill>
                          <a:effectLst/>
                          <a:latin typeface="GDS Transport"/>
                        </a:rPr>
                        <a:t>engaging with other schools in your area or trust to ensure consistent messaging and approaches, particularly where children from the same family attend different schools</a:t>
                      </a:r>
                    </a:p>
                    <a:p>
                      <a:pPr algn="l"/>
                      <a:r>
                        <a:rPr lang="en-GB" b="0" i="0" dirty="0">
                          <a:solidFill>
                            <a:srgbClr val="0B0C0C"/>
                          </a:solidFill>
                          <a:effectLst/>
                          <a:latin typeface="GDS Transport"/>
                        </a:rPr>
                        <a:t>You could also consider whether it might be suitable to use different communication channels. For example, a phone call may be better for a parent or carer:</a:t>
                      </a:r>
                    </a:p>
                    <a:p>
                      <a:pPr algn="l">
                        <a:buFont typeface="Arial" panose="020B0604020202020204" pitchFamily="34" charset="0"/>
                        <a:buChar char="•"/>
                      </a:pPr>
                      <a:r>
                        <a:rPr lang="en-GB" b="0" i="0" dirty="0">
                          <a:solidFill>
                            <a:srgbClr val="0B0C0C"/>
                          </a:solidFill>
                          <a:effectLst/>
                          <a:latin typeface="GDS Transport"/>
                        </a:rPr>
                        <a:t>whose first language isn’t English</a:t>
                      </a:r>
                    </a:p>
                    <a:p>
                      <a:pPr algn="l">
                        <a:buFont typeface="Arial" panose="020B0604020202020204" pitchFamily="34" charset="0"/>
                        <a:buChar char="•"/>
                      </a:pPr>
                      <a:r>
                        <a:rPr lang="en-GB" b="0" i="0" dirty="0">
                          <a:solidFill>
                            <a:srgbClr val="0B0C0C"/>
                          </a:solidFill>
                          <a:effectLst/>
                          <a:latin typeface="GDS Transport"/>
                        </a:rPr>
                        <a:t>who has a disability affecting their ability to engage with written communication</a:t>
                      </a:r>
                    </a:p>
                    <a:p>
                      <a:pPr algn="l"/>
                      <a:r>
                        <a:rPr lang="en-GB" b="0" i="0" dirty="0">
                          <a:solidFill>
                            <a:srgbClr val="0B0C0C"/>
                          </a:solidFill>
                          <a:effectLst/>
                          <a:latin typeface="GDS Transport"/>
                        </a:rPr>
                        <a:t>Some parents or carers may feel less prepared to challenge children when thinking about whether they should attend school. Consider messages that encourage parents and carers to explore whether there are any other factors influencing their child’s absence.</a:t>
                      </a:r>
                    </a:p>
                    <a:p>
                      <a:pPr algn="l"/>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0394801"/>
                  </a:ext>
                </a:extLst>
              </a:tr>
            </a:tbl>
          </a:graphicData>
        </a:graphic>
      </p:graphicFrame>
    </p:spTree>
    <p:extLst>
      <p:ext uri="{BB962C8B-B14F-4D97-AF65-F5344CB8AC3E}">
        <p14:creationId xmlns:p14="http://schemas.microsoft.com/office/powerpoint/2010/main" val="127381248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36680" y="84813"/>
            <a:ext cx="6002110" cy="1495425"/>
          </a:xfrm>
        </p:spPr>
        <p:txBody>
          <a:bodyPr vert="horz" lIns="91440" tIns="45720" rIns="91440" bIns="45720" rtlCol="0" anchor="ctr">
            <a:normAutofit fontScale="90000"/>
          </a:bodyPr>
          <a:lstStyle/>
          <a:p>
            <a:pPr>
              <a:spcBef>
                <a:spcPct val="0"/>
              </a:spcBef>
            </a:pPr>
            <a:r>
              <a:rPr lang="en-US" sz="4000" b="1" kern="1200" dirty="0">
                <a:solidFill>
                  <a:srgbClr val="29314C"/>
                </a:solidFill>
                <a:latin typeface="+mn-lt"/>
                <a:ea typeface="+mj-ea"/>
                <a:cs typeface="Arial" panose="020B0604020202020204" pitchFamily="34" charset="0"/>
              </a:rPr>
              <a:t>Attendance Network Directory</a:t>
            </a:r>
            <a:br>
              <a:rPr lang="en-US" sz="4000" b="1" kern="1200" dirty="0">
                <a:solidFill>
                  <a:srgbClr val="29314C"/>
                </a:solidFill>
                <a:latin typeface="+mn-lt"/>
                <a:ea typeface="+mj-ea"/>
                <a:cs typeface="Arial" panose="020B0604020202020204" pitchFamily="34" charset="0"/>
              </a:rPr>
            </a:br>
            <a:r>
              <a:rPr lang="en-US" sz="3100" b="1" i="1" kern="1200" dirty="0">
                <a:solidFill>
                  <a:srgbClr val="29314C"/>
                </a:solidFill>
                <a:latin typeface="+mn-lt"/>
                <a:ea typeface="+mj-ea"/>
                <a:cs typeface="Arial" panose="020B0604020202020204" pitchFamily="34" charset="0"/>
              </a:rPr>
              <a:t>Staying connected</a:t>
            </a:r>
            <a:endParaRPr lang="en-US" sz="4000" b="1" i="1" kern="1200" dirty="0">
              <a:solidFill>
                <a:srgbClr val="29314C"/>
              </a:solidFill>
              <a:latin typeface="+mn-lt"/>
              <a:ea typeface="+mj-ea"/>
              <a:cs typeface="Arial" panose="020B0604020202020204" pitchFamily="34" charset="0"/>
            </a:endParaRP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836680" y="1738936"/>
            <a:ext cx="6002110" cy="4799976"/>
          </a:xfrm>
        </p:spPr>
        <p:txBody>
          <a:bodyPr vert="horz" lIns="91440" tIns="45720" rIns="91440" bIns="45720" rtlCol="0">
            <a:noAutofit/>
          </a:bodyPr>
          <a:lstStyle/>
          <a:p>
            <a:pPr marL="0" indent="0">
              <a:buNone/>
            </a:pPr>
            <a:r>
              <a:rPr lang="en-US" sz="2400" i="1" kern="1200" dirty="0">
                <a:solidFill>
                  <a:srgbClr val="29314C"/>
                </a:solidFill>
                <a:latin typeface="+mn-lt"/>
                <a:ea typeface="+mn-ea"/>
                <a:cs typeface="Arial" panose="020B0604020202020204" pitchFamily="34" charset="0"/>
              </a:rPr>
              <a:t>Are you signed up to the Attendance Network Directory?</a:t>
            </a:r>
          </a:p>
          <a:p>
            <a:pPr marL="0" indent="0">
              <a:buNone/>
            </a:pPr>
            <a:r>
              <a:rPr lang="en-US" sz="2400" i="1" kern="1200" dirty="0">
                <a:solidFill>
                  <a:srgbClr val="29314C"/>
                </a:solidFill>
                <a:latin typeface="+mn-lt"/>
                <a:ea typeface="+mn-ea"/>
                <a:cs typeface="Arial" panose="020B0604020202020204" pitchFamily="34" charset="0"/>
              </a:rPr>
              <a:t>By joining the directory, you gain access to contact details for other colleagues who also have responsibility for attendance. Enabling you to stay directly connected outside of the arranged network meetings. </a:t>
            </a:r>
          </a:p>
          <a:p>
            <a:pPr marL="0" indent="0">
              <a:buNone/>
            </a:pPr>
            <a:r>
              <a:rPr lang="en-US" sz="2400" i="1" kern="1200" dirty="0">
                <a:solidFill>
                  <a:srgbClr val="29314C"/>
                </a:solidFill>
                <a:latin typeface="+mn-lt"/>
                <a:ea typeface="+mn-ea"/>
                <a:cs typeface="Arial" panose="020B0604020202020204" pitchFamily="34" charset="0"/>
              </a:rPr>
              <a:t>If you would like to join the directory please add your name, setting and email address to the directory sign up sheet located near the refreshments. </a:t>
            </a:r>
          </a:p>
          <a:p>
            <a:pPr marL="0" indent="0">
              <a:buNone/>
            </a:pPr>
            <a:r>
              <a:rPr lang="en-US" sz="2400" i="1" kern="1200" dirty="0">
                <a:solidFill>
                  <a:srgbClr val="29314C"/>
                </a:solidFill>
                <a:latin typeface="+mn-lt"/>
                <a:ea typeface="+mn-ea"/>
                <a:cs typeface="Arial" panose="020B0604020202020204" pitchFamily="34" charset="0"/>
              </a:rPr>
              <a:t>Thanks!</a:t>
            </a:r>
          </a:p>
          <a:p>
            <a:endParaRPr lang="en-US" sz="1800" b="1" i="1" kern="1200" dirty="0">
              <a:solidFill>
                <a:srgbClr val="002060"/>
              </a:solidFill>
              <a:latin typeface="+mn-lt"/>
              <a:ea typeface="+mn-ea"/>
              <a:cs typeface="Arial" panose="020B0604020202020204" pitchFamily="34" charset="0"/>
            </a:endParaRPr>
          </a:p>
        </p:txBody>
      </p:sp>
      <p:pic>
        <p:nvPicPr>
          <p:cNvPr id="9" name="Content Placeholder 8" descr="3D rendering of game pieces tied together with a rope">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3"/>
          <a:srcRect l="22700" r="2270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171050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3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1A17FBA-731F-4D2C-842E-7FC75397E526}"/>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Light" panose="020F0302020204030204"/>
                <a:ea typeface="+mn-ea"/>
                <a:cs typeface="+mn-cs"/>
              </a:rPr>
              <a:t>15-minute comfort break,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Light" panose="020F0302020204030204"/>
                <a:ea typeface="+mn-ea"/>
                <a:cs typeface="+mn-cs"/>
              </a:rPr>
              <a:t>See you back soon!</a:t>
            </a:r>
            <a:endParaRPr kumimoji="0" lang="en-US" sz="3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Placeholder 3" descr="A picture containing text, computer, electronics, indoor&#10;&#10;Description automatically generated">
            <a:extLst>
              <a:ext uri="{FF2B5EF4-FFF2-40B4-BE49-F238E27FC236}">
                <a16:creationId xmlns:a16="http://schemas.microsoft.com/office/drawing/2014/main" id="{F52928F0-EF27-47F8-B69C-A63BEBAE005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3539"/>
          <a:stretch/>
        </p:blipFill>
        <p:spPr>
          <a:xfrm>
            <a:off x="976251" y="942538"/>
            <a:ext cx="7163222" cy="4808332"/>
          </a:xfrm>
          <a:prstGeom prst="rect">
            <a:avLst/>
          </a:prstGeom>
          <a:solidFill>
            <a:schemeClr val="bg1">
              <a:lumMod val="65000"/>
            </a:schemeClr>
          </a:solidFill>
          <a:effectLst/>
        </p:spPr>
      </p:pic>
      <p:pic>
        <p:nvPicPr>
          <p:cNvPr id="9" name="Stacked New NCC Logo 376.jpg">
            <a:extLst>
              <a:ext uri="{FF2B5EF4-FFF2-40B4-BE49-F238E27FC236}">
                <a16:creationId xmlns:a16="http://schemas.microsoft.com/office/drawing/2014/main" id="{37E390E5-754A-4017-8C96-E93AD53C1D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8333" y="6147772"/>
            <a:ext cx="849988" cy="258291"/>
          </a:xfrm>
          <a:prstGeom prst="rect">
            <a:avLst/>
          </a:prstGeom>
          <a:ln w="12700">
            <a:miter lim="400000"/>
          </a:ln>
        </p:spPr>
      </p:pic>
      <p:pic>
        <p:nvPicPr>
          <p:cNvPr id="10" name="Flourish Logo2.png">
            <a:extLst>
              <a:ext uri="{FF2B5EF4-FFF2-40B4-BE49-F238E27FC236}">
                <a16:creationId xmlns:a16="http://schemas.microsoft.com/office/drawing/2014/main" id="{611BA168-DC43-41F0-A4FA-2257A49DF8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51916" y="6091811"/>
            <a:ext cx="562798" cy="370212"/>
          </a:xfrm>
          <a:prstGeom prst="rect">
            <a:avLst/>
          </a:prstGeom>
          <a:ln w="12700">
            <a:miter lim="400000"/>
          </a:ln>
        </p:spPr>
      </p:pic>
      <p:pic>
        <p:nvPicPr>
          <p:cNvPr id="11" name="Vital Signs for Children Logo (1).jpg">
            <a:extLst>
              <a:ext uri="{FF2B5EF4-FFF2-40B4-BE49-F238E27FC236}">
                <a16:creationId xmlns:a16="http://schemas.microsoft.com/office/drawing/2014/main" id="{6F196702-7192-4114-B4D9-CA515CA7DC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14714" y="6147772"/>
            <a:ext cx="666219" cy="258291"/>
          </a:xfrm>
          <a:prstGeom prst="rect">
            <a:avLst/>
          </a:prstGeom>
          <a:ln w="12700">
            <a:miter lim="400000"/>
          </a:ln>
        </p:spPr>
      </p:pic>
    </p:spTree>
    <p:extLst>
      <p:ext uri="{BB962C8B-B14F-4D97-AF65-F5344CB8AC3E}">
        <p14:creationId xmlns:p14="http://schemas.microsoft.com/office/powerpoint/2010/main" val="231929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36680" y="84813"/>
            <a:ext cx="6002110" cy="1495425"/>
          </a:xfrm>
        </p:spPr>
        <p:txBody>
          <a:bodyPr vert="horz" lIns="91440" tIns="45720" rIns="91440" bIns="45720" rtlCol="0" anchor="ctr">
            <a:normAutofit/>
          </a:bodyPr>
          <a:lstStyle/>
          <a:p>
            <a:pPr>
              <a:spcBef>
                <a:spcPct val="0"/>
              </a:spcBef>
            </a:pPr>
            <a:r>
              <a:rPr lang="en-US" sz="4000" b="1" kern="1200" dirty="0">
                <a:solidFill>
                  <a:srgbClr val="002060"/>
                </a:solidFill>
                <a:latin typeface="+mn-lt"/>
                <a:ea typeface="+mj-ea"/>
                <a:cs typeface="Arial" panose="020B0604020202020204" pitchFamily="34" charset="0"/>
              </a:rPr>
              <a:t>Term Headlines</a:t>
            </a: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836680" y="1334126"/>
            <a:ext cx="6002110" cy="5022224"/>
          </a:xfrm>
        </p:spPr>
        <p:txBody>
          <a:bodyPr vert="horz" lIns="91440" tIns="45720" rIns="91440" bIns="45720" rtlCol="0">
            <a:noAutofit/>
          </a:bodyPr>
          <a:lstStyle/>
          <a:p>
            <a:r>
              <a:rPr lang="en-US" sz="2000" b="1" i="1" kern="1200" dirty="0">
                <a:solidFill>
                  <a:srgbClr val="002060"/>
                </a:solidFill>
                <a:latin typeface="+mn-lt"/>
                <a:ea typeface="+mn-ea"/>
                <a:cs typeface="Arial" panose="020B0604020202020204" pitchFamily="34" charset="0"/>
              </a:rPr>
              <a:t>DfE launched there ‘moments matter attendance counts’ campaign. </a:t>
            </a:r>
          </a:p>
          <a:p>
            <a:r>
              <a:rPr lang="en-US" sz="2000" b="1" i="1" kern="1200" dirty="0">
                <a:solidFill>
                  <a:srgbClr val="002060"/>
                </a:solidFill>
                <a:latin typeface="+mn-lt"/>
                <a:ea typeface="+mn-ea"/>
                <a:cs typeface="Arial" panose="020B0604020202020204" pitchFamily="34" charset="0"/>
              </a:rPr>
              <a:t>6378 FPNs have been issued since sept 2023, 99% to address absence due to term time holiday.</a:t>
            </a:r>
          </a:p>
          <a:p>
            <a:r>
              <a:rPr lang="en-US" sz="2000" b="1" i="1" kern="1200" dirty="0">
                <a:solidFill>
                  <a:srgbClr val="002060"/>
                </a:solidFill>
                <a:latin typeface="+mn-lt"/>
                <a:ea typeface="+mn-ea"/>
                <a:cs typeface="Arial" panose="020B0604020202020204" pitchFamily="34" charset="0"/>
              </a:rPr>
              <a:t>253 TSMs were held during the Autumn Term. The TSM template was updated to capture further detail on CWSW as part of the teams work alongside the Virtual School.</a:t>
            </a:r>
          </a:p>
          <a:p>
            <a:r>
              <a:rPr lang="en-US" sz="2000" b="1" i="1" kern="1200" dirty="0">
                <a:solidFill>
                  <a:srgbClr val="002060"/>
                </a:solidFill>
                <a:latin typeface="+mn-lt"/>
                <a:ea typeface="+mn-ea"/>
                <a:cs typeface="Arial" panose="020B0604020202020204" pitchFamily="34" charset="0"/>
                <a:hlinkClick r:id="rId3"/>
              </a:rPr>
              <a:t>Norfolk Continuum of Needs Guidance </a:t>
            </a:r>
            <a:r>
              <a:rPr lang="en-US" sz="2000" b="1" i="1" kern="1200" dirty="0">
                <a:solidFill>
                  <a:srgbClr val="002060"/>
                </a:solidFill>
                <a:latin typeface="+mn-lt"/>
                <a:ea typeface="+mn-ea"/>
                <a:cs typeface="Arial" panose="020B0604020202020204" pitchFamily="34" charset="0"/>
              </a:rPr>
              <a:t>was launched and published alongside this was ‘</a:t>
            </a:r>
            <a:r>
              <a:rPr lang="en-US" sz="2000" b="1" i="1" kern="1200" dirty="0">
                <a:solidFill>
                  <a:srgbClr val="002060"/>
                </a:solidFill>
                <a:latin typeface="+mn-lt"/>
                <a:ea typeface="+mn-ea"/>
                <a:cs typeface="Arial" panose="020B0604020202020204" pitchFamily="34" charset="0"/>
                <a:hlinkClick r:id="rId4"/>
              </a:rPr>
              <a:t>A staged intervention pathway for promoting good school attendance</a:t>
            </a:r>
            <a:r>
              <a:rPr lang="en-US" sz="2000" b="1" i="1" kern="1200" dirty="0">
                <a:solidFill>
                  <a:srgbClr val="002060"/>
                </a:solidFill>
                <a:latin typeface="+mn-lt"/>
                <a:ea typeface="+mn-ea"/>
                <a:cs typeface="Arial" panose="020B0604020202020204" pitchFamily="34" charset="0"/>
              </a:rPr>
              <a:t>’.</a:t>
            </a:r>
          </a:p>
          <a:p>
            <a:r>
              <a:rPr lang="en-US" sz="2000" b="1" i="1" kern="1200" dirty="0">
                <a:solidFill>
                  <a:srgbClr val="002060"/>
                </a:solidFill>
                <a:latin typeface="+mn-lt"/>
                <a:ea typeface="+mn-ea"/>
                <a:cs typeface="Arial" panose="020B0604020202020204" pitchFamily="34" charset="0"/>
              </a:rPr>
              <a:t>Working Together to Improve School Attendance has been revised and from 19 August 2024 will become statutory.</a:t>
            </a:r>
          </a:p>
          <a:p>
            <a:endParaRPr lang="en-US" sz="2000" b="1" i="1" kern="1200" dirty="0">
              <a:solidFill>
                <a:srgbClr val="002060"/>
              </a:solidFill>
              <a:latin typeface="+mn-lt"/>
              <a:ea typeface="+mn-ea"/>
              <a:cs typeface="Arial" panose="020B0604020202020204" pitchFamily="34" charset="0"/>
            </a:endParaRPr>
          </a:p>
          <a:p>
            <a:endParaRPr lang="en-US" sz="1800" b="1" i="1" kern="1200" dirty="0">
              <a:solidFill>
                <a:srgbClr val="002060"/>
              </a:solidFill>
              <a:latin typeface="+mn-lt"/>
              <a:ea typeface="+mn-ea"/>
              <a:cs typeface="Arial" panose="020B0604020202020204" pitchFamily="34" charset="0"/>
            </a:endParaRPr>
          </a:p>
          <a:p>
            <a:endParaRPr lang="en-US" sz="1800" b="1" i="1" kern="1200" dirty="0">
              <a:solidFill>
                <a:srgbClr val="002060"/>
              </a:solidFill>
              <a:latin typeface="+mn-lt"/>
              <a:ea typeface="+mn-ea"/>
              <a:cs typeface="Arial" panose="020B0604020202020204" pitchFamily="34" charset="0"/>
            </a:endParaRPr>
          </a:p>
        </p:txBody>
      </p:sp>
      <p:pic>
        <p:nvPicPr>
          <p:cNvPr id="9" name="Content Placeholder 8" descr="Rolls of Newspaper">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5"/>
          <a:srcRect l="25740" r="2574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703743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203" name="Title of presentation…"/>
          <p:cNvSpPr txBox="1"/>
          <p:nvPr/>
        </p:nvSpPr>
        <p:spPr>
          <a:xfrm>
            <a:off x="968970" y="1269603"/>
            <a:ext cx="4230827" cy="3893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6600" b="1" kern="0" dirty="0">
                <a:solidFill>
                  <a:srgbClr val="FFFFFF"/>
                </a:solidFill>
                <a:latin typeface="Calibri"/>
                <a:cs typeface="Calibri"/>
                <a:sym typeface="Calibri"/>
              </a:rPr>
              <a:t>Let’s Share Best Practice </a:t>
            </a:r>
          </a:p>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endParaRPr kumimoji="0" lang="en-GB" sz="4900" b="1"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04" name="New NCC Long Logo White.png" descr="New NCC Long Logo White.png"/>
          <p:cNvPicPr>
            <a:picLocks noChangeAspect="1"/>
          </p:cNvPicPr>
          <p:nvPr/>
        </p:nvPicPr>
        <p:blipFill>
          <a:blip r:embed="rId3"/>
          <a:stretch>
            <a:fillRect/>
          </a:stretch>
        </p:blipFill>
        <p:spPr>
          <a:xfrm>
            <a:off x="897700" y="533653"/>
            <a:ext cx="3214196" cy="488369"/>
          </a:xfrm>
          <a:prstGeom prst="rect">
            <a:avLst/>
          </a:prstGeom>
          <a:ln w="12700">
            <a:miter lim="400000"/>
          </a:ln>
        </p:spPr>
      </p:pic>
      <p:pic>
        <p:nvPicPr>
          <p:cNvPr id="205" name="Flourish Logo.png" descr="Flourish Logo.png"/>
          <p:cNvPicPr>
            <a:picLocks noChangeAspect="1"/>
          </p:cNvPicPr>
          <p:nvPr/>
        </p:nvPicPr>
        <p:blipFill>
          <a:blip r:embed="rId4"/>
          <a:stretch>
            <a:fillRect/>
          </a:stretch>
        </p:blipFill>
        <p:spPr>
          <a:xfrm>
            <a:off x="968970" y="5756340"/>
            <a:ext cx="845300" cy="568007"/>
          </a:xfrm>
          <a:prstGeom prst="rect">
            <a:avLst/>
          </a:prstGeom>
          <a:ln w="12700">
            <a:miter lim="400000"/>
          </a:ln>
        </p:spPr>
      </p:pic>
      <p:pic>
        <p:nvPicPr>
          <p:cNvPr id="206" name="Vital Signs for Children Logo (White).png" descr="Vital Signs for Children Logo (White).png"/>
          <p:cNvPicPr>
            <a:picLocks noChangeAspect="1"/>
          </p:cNvPicPr>
          <p:nvPr/>
        </p:nvPicPr>
        <p:blipFill>
          <a:blip r:embed="rId5"/>
          <a:stretch>
            <a:fillRect/>
          </a:stretch>
        </p:blipFill>
        <p:spPr>
          <a:xfrm>
            <a:off x="2087314" y="5831470"/>
            <a:ext cx="1259635" cy="488369"/>
          </a:xfrm>
          <a:prstGeom prst="rect">
            <a:avLst/>
          </a:prstGeom>
          <a:ln w="12700">
            <a:miter lim="400000"/>
          </a:ln>
        </p:spPr>
      </p:pic>
      <p:pic>
        <p:nvPicPr>
          <p:cNvPr id="207" name="Image" descr="Image"/>
          <p:cNvPicPr>
            <a:picLocks noChangeAspect="1"/>
          </p:cNvPicPr>
          <p:nvPr/>
        </p:nvPicPr>
        <p:blipFill>
          <a:blip r:embed="rId6"/>
          <a:stretch>
            <a:fillRect/>
          </a:stretch>
        </p:blipFill>
        <p:spPr>
          <a:xfrm>
            <a:off x="5778822" y="3952337"/>
            <a:ext cx="7147582" cy="2655706"/>
          </a:xfrm>
          <a:prstGeom prst="rect">
            <a:avLst/>
          </a:prstGeom>
          <a:ln w="12700">
            <a:miter lim="400000"/>
          </a:ln>
        </p:spPr>
      </p:pic>
      <p:sp>
        <p:nvSpPr>
          <p:cNvPr id="2" name="TextBox 1">
            <a:extLst>
              <a:ext uri="{FF2B5EF4-FFF2-40B4-BE49-F238E27FC236}">
                <a16:creationId xmlns:a16="http://schemas.microsoft.com/office/drawing/2014/main" id="{E554723D-6B70-B111-1610-458BD1BA4157}"/>
              </a:ext>
            </a:extLst>
          </p:cNvPr>
          <p:cNvSpPr txBox="1"/>
          <p:nvPr/>
        </p:nvSpPr>
        <p:spPr>
          <a:xfrm>
            <a:off x="5936777" y="533653"/>
            <a:ext cx="6127844" cy="2000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chemeClr val="bg1"/>
                </a:solidFill>
                <a:effectLst/>
                <a:uFillTx/>
                <a:latin typeface="+mj-lt"/>
                <a:ea typeface="+mj-ea"/>
                <a:cs typeface="+mj-cs"/>
                <a:sym typeface="Calibri"/>
              </a:rPr>
              <a:t>Today's contributors:</a:t>
            </a:r>
          </a:p>
          <a:p>
            <a:pPr marL="0" marR="0" indent="0" algn="l" defTabSz="914400" rtl="0" fontAlgn="auto" latinLnBrk="0" hangingPunct="0">
              <a:lnSpc>
                <a:spcPct val="100000"/>
              </a:lnSpc>
              <a:spcBef>
                <a:spcPts val="0"/>
              </a:spcBef>
              <a:spcAft>
                <a:spcPts val="0"/>
              </a:spcAft>
              <a:buClrTx/>
              <a:buSzTx/>
              <a:buFontTx/>
              <a:buNone/>
              <a:tabLst/>
            </a:pPr>
            <a:endParaRPr lang="en-GB" sz="2000" b="1" dirty="0">
              <a:solidFill>
                <a:schemeClr val="bg1"/>
              </a:solidFill>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chemeClr val="bg1"/>
                </a:solidFill>
                <a:effectLst/>
                <a:uFillTx/>
                <a:latin typeface="+mj-lt"/>
                <a:ea typeface="+mj-ea"/>
                <a:cs typeface="+mj-cs"/>
                <a:sym typeface="Calibri"/>
              </a:rPr>
              <a:t>Laura Saunders – North Walsham Junior &amp; Infant School</a:t>
            </a:r>
          </a:p>
          <a:p>
            <a:pPr marL="0" marR="0" indent="0" algn="l"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chemeClr val="bg1"/>
                </a:solidFill>
                <a:effectLst/>
                <a:uFillTx/>
                <a:latin typeface="+mj-lt"/>
                <a:ea typeface="+mj-ea"/>
                <a:cs typeface="+mj-cs"/>
                <a:sym typeface="Calibri"/>
              </a:rPr>
              <a:t>Kelly Hall – Buxton Primary School</a:t>
            </a:r>
          </a:p>
          <a:p>
            <a:pPr marL="0" marR="0" indent="0" algn="l" defTabSz="914400" rtl="0" fontAlgn="auto" latinLnBrk="0" hangingPunct="0">
              <a:lnSpc>
                <a:spcPct val="100000"/>
              </a:lnSpc>
              <a:spcBef>
                <a:spcPts val="0"/>
              </a:spcBef>
              <a:spcAft>
                <a:spcPts val="0"/>
              </a:spcAft>
              <a:buClrTx/>
              <a:buSzTx/>
              <a:buFontTx/>
              <a:buNone/>
              <a:tabLst/>
            </a:pPr>
            <a:endParaRPr lang="en-GB" dirty="0">
              <a:solidFill>
                <a:schemeClr val="bg1"/>
              </a:solidFill>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18810192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3"/>
          <a:stretch>
            <a:fillRect/>
          </a:stretch>
        </p:blipFill>
        <p:spPr>
          <a:xfrm flipH="1">
            <a:off x="-1408423" y="648271"/>
            <a:ext cx="14385927" cy="4957943"/>
          </a:xfrm>
          <a:prstGeom prst="rect">
            <a:avLst/>
          </a:prstGeom>
          <a:ln w="12700">
            <a:miter lim="400000"/>
          </a:ln>
        </p:spPr>
      </p:pic>
      <p:sp>
        <p:nvSpPr>
          <p:cNvPr id="263" name="Title of presentation…"/>
          <p:cNvSpPr txBox="1"/>
          <p:nvPr/>
        </p:nvSpPr>
        <p:spPr>
          <a:xfrm>
            <a:off x="1078152" y="1879863"/>
            <a:ext cx="5127030" cy="3339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4900" b="1" kern="0" dirty="0">
                <a:solidFill>
                  <a:srgbClr val="FFFFFF"/>
                </a:solidFill>
                <a:latin typeface="Calibri"/>
                <a:cs typeface="Calibri"/>
                <a:sym typeface="Calibri"/>
              </a:rPr>
              <a:t>North Walsham Infant and Junior School</a:t>
            </a:r>
            <a:endParaRPr kumimoji="0" sz="4900" b="1"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3200" kern="0" dirty="0">
                <a:solidFill>
                  <a:srgbClr val="FFFFFF"/>
                </a:solidFill>
                <a:latin typeface="Calibri"/>
                <a:cs typeface="Calibri"/>
                <a:sym typeface="Calibri"/>
              </a:rPr>
              <a:t>Laura Saunders &amp; Karen Abigail</a:t>
            </a:r>
            <a:endParaRPr kumimoji="0" sz="32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64" name="New NCC Long Logo White.png" descr="New NCC Long Logo White.png"/>
          <p:cNvPicPr>
            <a:picLocks noChangeAspect="1"/>
          </p:cNvPicPr>
          <p:nvPr/>
        </p:nvPicPr>
        <p:blipFill>
          <a:blip r:embed="rId4"/>
          <a:stretch>
            <a:fillRect/>
          </a:stretch>
        </p:blipFill>
        <p:spPr>
          <a:xfrm>
            <a:off x="886420" y="921679"/>
            <a:ext cx="3214196" cy="488369"/>
          </a:xfrm>
          <a:prstGeom prst="rect">
            <a:avLst/>
          </a:prstGeom>
          <a:ln w="12700">
            <a:miter lim="400000"/>
          </a:ln>
        </p:spPr>
      </p:pic>
      <p:pic>
        <p:nvPicPr>
          <p:cNvPr id="265" name="Flourish Logo.png" descr="Flourish Logo.png"/>
          <p:cNvPicPr>
            <a:picLocks noChangeAspect="1"/>
          </p:cNvPicPr>
          <p:nvPr/>
        </p:nvPicPr>
        <p:blipFill>
          <a:blip r:embed="rId5"/>
          <a:stretch>
            <a:fillRect/>
          </a:stretch>
        </p:blipFill>
        <p:spPr>
          <a:xfrm>
            <a:off x="968970" y="5756340"/>
            <a:ext cx="845300" cy="568007"/>
          </a:xfrm>
          <a:prstGeom prst="rect">
            <a:avLst/>
          </a:prstGeom>
          <a:ln w="12700">
            <a:miter lim="400000"/>
          </a:ln>
        </p:spPr>
      </p:pic>
      <p:pic>
        <p:nvPicPr>
          <p:cNvPr id="266" name="Vital Signs for Children Logo (White).png" descr="Vital Signs for Children Logo (White).png"/>
          <p:cNvPicPr>
            <a:picLocks noChangeAspect="1"/>
          </p:cNvPicPr>
          <p:nvPr/>
        </p:nvPicPr>
        <p:blipFill>
          <a:blip r:embed="rId6"/>
          <a:stretch>
            <a:fillRect/>
          </a:stretch>
        </p:blipFill>
        <p:spPr>
          <a:xfrm>
            <a:off x="2087314" y="5831470"/>
            <a:ext cx="1259635" cy="488369"/>
          </a:xfrm>
          <a:prstGeom prst="rect">
            <a:avLst/>
          </a:prstGeom>
          <a:ln w="12700">
            <a:miter lim="400000"/>
          </a:ln>
        </p:spPr>
      </p:pic>
    </p:spTree>
    <p:extLst>
      <p:ext uri="{BB962C8B-B14F-4D97-AF65-F5344CB8AC3E}">
        <p14:creationId xmlns:p14="http://schemas.microsoft.com/office/powerpoint/2010/main" val="324771756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3"/>
          <a:stretch>
            <a:fillRect/>
          </a:stretch>
        </p:blipFill>
        <p:spPr>
          <a:xfrm flipH="1">
            <a:off x="-1408423" y="648271"/>
            <a:ext cx="14385927" cy="4957943"/>
          </a:xfrm>
          <a:prstGeom prst="rect">
            <a:avLst/>
          </a:prstGeom>
          <a:ln w="12700">
            <a:miter lim="400000"/>
          </a:ln>
        </p:spPr>
      </p:pic>
      <p:sp>
        <p:nvSpPr>
          <p:cNvPr id="263" name="Title of presentation…"/>
          <p:cNvSpPr txBox="1"/>
          <p:nvPr/>
        </p:nvSpPr>
        <p:spPr>
          <a:xfrm>
            <a:off x="968970" y="1989045"/>
            <a:ext cx="5127030" cy="2585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kumimoji="0" lang="en-GB" sz="4900" b="1" i="0" u="none" strike="noStrike" kern="0" cap="none" spc="0" normalizeH="0" baseline="0" noProof="0" dirty="0">
                <a:ln>
                  <a:noFill/>
                </a:ln>
                <a:solidFill>
                  <a:srgbClr val="FFFFFF"/>
                </a:solidFill>
                <a:effectLst/>
                <a:uLnTx/>
                <a:uFillTx/>
                <a:latin typeface="Calibri"/>
                <a:cs typeface="Calibri"/>
                <a:sym typeface="Calibri"/>
              </a:rPr>
              <a:t>Buxton Primary </a:t>
            </a:r>
          </a:p>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kumimoji="0" lang="en-GB" sz="4900" b="1" i="0" u="none" strike="noStrike" kern="0" cap="none" spc="0" normalizeH="0" baseline="0" noProof="0" dirty="0">
                <a:ln>
                  <a:noFill/>
                </a:ln>
                <a:solidFill>
                  <a:srgbClr val="FFFFFF"/>
                </a:solidFill>
                <a:effectLst/>
                <a:uLnTx/>
                <a:uFillTx/>
                <a:latin typeface="Calibri"/>
                <a:cs typeface="Calibri"/>
                <a:sym typeface="Calibri"/>
              </a:rPr>
              <a:t>School</a:t>
            </a:r>
            <a:endParaRPr kumimoji="0" sz="4900" b="1"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3200" kern="0" dirty="0">
                <a:solidFill>
                  <a:srgbClr val="FFFFFF"/>
                </a:solidFill>
                <a:latin typeface="Calibri"/>
                <a:cs typeface="Calibri"/>
                <a:sym typeface="Calibri"/>
              </a:rPr>
              <a:t>Written testimony from </a:t>
            </a: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3200" kern="0" dirty="0">
                <a:solidFill>
                  <a:srgbClr val="FFFFFF"/>
                </a:solidFill>
                <a:latin typeface="Calibri"/>
                <a:cs typeface="Calibri"/>
                <a:sym typeface="Calibri"/>
              </a:rPr>
              <a:t>Kelly Hall</a:t>
            </a:r>
            <a:endParaRPr kumimoji="0" sz="32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264" name="New NCC Long Logo White.png" descr="New NCC Long Logo White.png"/>
          <p:cNvPicPr>
            <a:picLocks noChangeAspect="1"/>
          </p:cNvPicPr>
          <p:nvPr/>
        </p:nvPicPr>
        <p:blipFill>
          <a:blip r:embed="rId4"/>
          <a:stretch>
            <a:fillRect/>
          </a:stretch>
        </p:blipFill>
        <p:spPr>
          <a:xfrm>
            <a:off x="886420" y="921679"/>
            <a:ext cx="3214196" cy="488369"/>
          </a:xfrm>
          <a:prstGeom prst="rect">
            <a:avLst/>
          </a:prstGeom>
          <a:ln w="12700">
            <a:miter lim="400000"/>
          </a:ln>
        </p:spPr>
      </p:pic>
      <p:pic>
        <p:nvPicPr>
          <p:cNvPr id="265" name="Flourish Logo.png" descr="Flourish Logo.png"/>
          <p:cNvPicPr>
            <a:picLocks noChangeAspect="1"/>
          </p:cNvPicPr>
          <p:nvPr/>
        </p:nvPicPr>
        <p:blipFill>
          <a:blip r:embed="rId5"/>
          <a:stretch>
            <a:fillRect/>
          </a:stretch>
        </p:blipFill>
        <p:spPr>
          <a:xfrm>
            <a:off x="968970" y="5756340"/>
            <a:ext cx="845300" cy="568007"/>
          </a:xfrm>
          <a:prstGeom prst="rect">
            <a:avLst/>
          </a:prstGeom>
          <a:ln w="12700">
            <a:miter lim="400000"/>
          </a:ln>
        </p:spPr>
      </p:pic>
      <p:pic>
        <p:nvPicPr>
          <p:cNvPr id="266" name="Vital Signs for Children Logo (White).png" descr="Vital Signs for Children Logo (White).png"/>
          <p:cNvPicPr>
            <a:picLocks noChangeAspect="1"/>
          </p:cNvPicPr>
          <p:nvPr/>
        </p:nvPicPr>
        <p:blipFill>
          <a:blip r:embed="rId6"/>
          <a:stretch>
            <a:fillRect/>
          </a:stretch>
        </p:blipFill>
        <p:spPr>
          <a:xfrm>
            <a:off x="2087314" y="5831470"/>
            <a:ext cx="1259635" cy="488369"/>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ge platform">
            <a:extLst>
              <a:ext uri="{FF2B5EF4-FFF2-40B4-BE49-F238E27FC236}">
                <a16:creationId xmlns:a16="http://schemas.microsoft.com/office/drawing/2014/main" id="{2AF4BE9D-5069-B3AA-EFF9-76258382DFEF}"/>
              </a:ext>
            </a:extLst>
          </p:cNvPr>
          <p:cNvPicPr>
            <a:picLocks noChangeAspect="1"/>
          </p:cNvPicPr>
          <p:nvPr/>
        </p:nvPicPr>
        <p:blipFill>
          <a:blip r:embed="rId3"/>
          <a:stretch>
            <a:fillRect/>
          </a:stretch>
        </p:blipFill>
        <p:spPr>
          <a:xfrm>
            <a:off x="0" y="-1107797"/>
            <a:ext cx="12192000" cy="8128000"/>
          </a:xfrm>
          <a:prstGeom prst="rect">
            <a:avLst/>
          </a:prstGeom>
        </p:spPr>
      </p:pic>
      <p:sp>
        <p:nvSpPr>
          <p:cNvPr id="4" name="TextBox 3">
            <a:extLst>
              <a:ext uri="{FF2B5EF4-FFF2-40B4-BE49-F238E27FC236}">
                <a16:creationId xmlns:a16="http://schemas.microsoft.com/office/drawing/2014/main" id="{20DAA3E3-6C14-67C0-CCD0-635059750991}"/>
              </a:ext>
            </a:extLst>
          </p:cNvPr>
          <p:cNvSpPr txBox="1"/>
          <p:nvPr/>
        </p:nvSpPr>
        <p:spPr>
          <a:xfrm>
            <a:off x="2424752" y="914400"/>
            <a:ext cx="7342495"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7200" b="1" i="0" u="none" strike="noStrike" cap="none" spc="0" normalizeH="0" baseline="0" dirty="0">
                <a:ln>
                  <a:noFill/>
                </a:ln>
                <a:solidFill>
                  <a:schemeClr val="bg1"/>
                </a:solidFill>
                <a:effectLst/>
                <a:uFillTx/>
                <a:latin typeface="Courier New" panose="02070309020205020404" pitchFamily="49" charset="0"/>
                <a:ea typeface="+mj-ea"/>
                <a:cs typeface="Courier New" panose="02070309020205020404" pitchFamily="49" charset="0"/>
                <a:sym typeface="Calibri"/>
              </a:rPr>
              <a:t>Spotlight on lateness</a:t>
            </a:r>
          </a:p>
        </p:txBody>
      </p:sp>
    </p:spTree>
    <p:extLst>
      <p:ext uri="{BB962C8B-B14F-4D97-AF65-F5344CB8AC3E}">
        <p14:creationId xmlns:p14="http://schemas.microsoft.com/office/powerpoint/2010/main" val="190885314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6"/>
          <a:stretch>
            <a:fillRect/>
          </a:stretch>
        </p:blipFill>
        <p:spPr>
          <a:xfrm>
            <a:off x="0" y="5831897"/>
            <a:ext cx="12192000" cy="445020"/>
          </a:xfrm>
          <a:prstGeom prst="rect">
            <a:avLst/>
          </a:prstGeom>
        </p:spPr>
      </p:pic>
      <p:sp>
        <p:nvSpPr>
          <p:cNvPr id="4" name="TextBox 3">
            <a:extLst>
              <a:ext uri="{FF2B5EF4-FFF2-40B4-BE49-F238E27FC236}">
                <a16:creationId xmlns:a16="http://schemas.microsoft.com/office/drawing/2014/main" id="{1AFD11EF-C965-3153-D436-ABC266F6213B}"/>
              </a:ext>
            </a:extLst>
          </p:cNvPr>
          <p:cNvSpPr txBox="1"/>
          <p:nvPr/>
        </p:nvSpPr>
        <p:spPr>
          <a:xfrm>
            <a:off x="466298" y="242414"/>
            <a:ext cx="11259403" cy="36522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750"/>
              </a:spcAft>
            </a:pPr>
            <a:r>
              <a:rPr lang="en-GB" sz="2000" dirty="0">
                <a:solidFill>
                  <a:srgbClr val="111111"/>
                </a:solidFill>
                <a:effectLst/>
                <a:ea typeface="Times New Roman" panose="02020603050405020304" pitchFamily="18" charset="0"/>
              </a:rPr>
              <a:t>This terms spotlight theme is to review the use of Code L for lateness and Code U for UA lateness. </a:t>
            </a:r>
            <a:r>
              <a:rPr lang="en-GB" sz="2000" dirty="0">
                <a:solidFill>
                  <a:srgbClr val="111111"/>
                </a:solidFill>
                <a:effectLst/>
                <a:ea typeface="Calibri" panose="020F0502020204030204" pitchFamily="34" charset="0"/>
              </a:rPr>
              <a:t>Whilst a session recorded with Code L this is not an absence. Ofsted may look at punctuality issues as well as the disruption it causes to class and how pupils feel when they arrive late.</a:t>
            </a:r>
          </a:p>
          <a:p>
            <a:pPr>
              <a:spcAft>
                <a:spcPts val="750"/>
              </a:spcAft>
            </a:pPr>
            <a:r>
              <a:rPr lang="en-GB" sz="2000" dirty="0">
                <a:solidFill>
                  <a:srgbClr val="111111"/>
                </a:solidFill>
                <a:effectLst/>
                <a:ea typeface="Calibri" panose="020F0502020204030204" pitchFamily="34" charset="0"/>
              </a:rPr>
              <a:t> </a:t>
            </a:r>
            <a:endParaRPr lang="en-GB" sz="2000" dirty="0">
              <a:effectLst/>
              <a:ea typeface="Calibri" panose="020F0502020204030204" pitchFamily="34" charset="0"/>
            </a:endParaRPr>
          </a:p>
          <a:p>
            <a:r>
              <a:rPr lang="en-GB" sz="2000" dirty="0">
                <a:solidFill>
                  <a:srgbClr val="111111"/>
                </a:solidFill>
                <a:effectLst/>
                <a:ea typeface="Calibri" panose="020F0502020204030204" pitchFamily="34" charset="0"/>
              </a:rPr>
              <a:t>Currently in </a:t>
            </a:r>
            <a:r>
              <a:rPr lang="en-GB" sz="2000" dirty="0">
                <a:solidFill>
                  <a:srgbClr val="111111"/>
                </a:solidFill>
                <a:ea typeface="Calibri" panose="020F0502020204030204" pitchFamily="34" charset="0"/>
              </a:rPr>
              <a:t>Norfolk</a:t>
            </a:r>
            <a:r>
              <a:rPr lang="en-GB" sz="2000" dirty="0">
                <a:solidFill>
                  <a:srgbClr val="111111"/>
                </a:solidFill>
                <a:effectLst/>
                <a:ea typeface="Calibri" panose="020F0502020204030204" pitchFamily="34" charset="0"/>
              </a:rPr>
              <a:t> pupils who have </a:t>
            </a:r>
            <a:r>
              <a:rPr lang="en-GB" sz="2000" dirty="0">
                <a:solidFill>
                  <a:srgbClr val="111111"/>
                </a:solidFill>
                <a:ea typeface="Calibri" panose="020F0502020204030204" pitchFamily="34" charset="0"/>
              </a:rPr>
              <a:t>9</a:t>
            </a:r>
            <a:r>
              <a:rPr lang="en-GB" sz="2000" dirty="0">
                <a:solidFill>
                  <a:srgbClr val="111111"/>
                </a:solidFill>
                <a:effectLst/>
                <a:ea typeface="Calibri" panose="020F0502020204030204" pitchFamily="34" charset="0"/>
              </a:rPr>
              <a:t> or more U codes in a rolling six-week school period can be issued with a PN. The NCC Warning letter must have been issued for this to be considered. Schools should closely monitor the use of the U code. The cut off time of when it applies should be clear in your attendance policy and on your school website. </a:t>
            </a:r>
            <a:endParaRPr lang="en-GB" sz="2000" dirty="0">
              <a:effectLst/>
              <a:ea typeface="Calibri" panose="020F0502020204030204" pitchFamily="34" charset="0"/>
            </a:endParaRPr>
          </a:p>
          <a:p>
            <a:endParaRPr lang="en-GB" sz="2000" dirty="0">
              <a:solidFill>
                <a:srgbClr val="111111"/>
              </a:solidFill>
              <a:effectLst/>
              <a:ea typeface="Calibri" panose="020F0502020204030204" pitchFamily="34" charset="0"/>
            </a:endParaRPr>
          </a:p>
          <a:p>
            <a:endParaRPr lang="en-GB" sz="2000" dirty="0">
              <a:solidFill>
                <a:srgbClr val="111111"/>
              </a:solidFill>
              <a:effectLst/>
              <a:ea typeface="Calibri" panose="020F0502020204030204" pitchFamily="34" charset="0"/>
            </a:endParaRPr>
          </a:p>
          <a:p>
            <a:r>
              <a:rPr lang="en-GB" sz="1800" dirty="0">
                <a:effectLst/>
                <a:latin typeface="Times New Roman" panose="02020603050405020304" pitchFamily="18" charset="0"/>
                <a:ea typeface="Times New Roman" panose="02020603050405020304" pitchFamily="18" charset="0"/>
              </a:rPr>
              <a:t>  </a:t>
            </a:r>
            <a:endParaRPr lang="en-GB" dirty="0"/>
          </a:p>
        </p:txBody>
      </p:sp>
    </p:spTree>
    <p:extLst>
      <p:ext uri="{BB962C8B-B14F-4D97-AF65-F5344CB8AC3E}">
        <p14:creationId xmlns:p14="http://schemas.microsoft.com/office/powerpoint/2010/main" val="401780822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5"/>
          <a:stretch>
            <a:fillRect/>
          </a:stretch>
        </p:blipFill>
        <p:spPr>
          <a:xfrm>
            <a:off x="10814440" y="6125171"/>
            <a:ext cx="666220" cy="258291"/>
          </a:xfrm>
          <a:prstGeom prst="rect">
            <a:avLst/>
          </a:prstGeom>
          <a:ln w="12700">
            <a:miter lim="400000"/>
          </a:ln>
        </p:spPr>
      </p:pic>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6"/>
          <a:stretch>
            <a:fillRect/>
          </a:stretch>
        </p:blipFill>
        <p:spPr>
          <a:xfrm>
            <a:off x="0" y="5831897"/>
            <a:ext cx="12192000" cy="445020"/>
          </a:xfrm>
          <a:prstGeom prst="rect">
            <a:avLst/>
          </a:prstGeom>
        </p:spPr>
      </p:pic>
      <p:sp>
        <p:nvSpPr>
          <p:cNvPr id="3" name="TextBox 2">
            <a:extLst>
              <a:ext uri="{FF2B5EF4-FFF2-40B4-BE49-F238E27FC236}">
                <a16:creationId xmlns:a16="http://schemas.microsoft.com/office/drawing/2014/main" id="{919A66BA-2693-ED73-AB81-A373FEE9F5F1}"/>
              </a:ext>
            </a:extLst>
          </p:cNvPr>
          <p:cNvSpPr txBox="1"/>
          <p:nvPr/>
        </p:nvSpPr>
        <p:spPr>
          <a:xfrm>
            <a:off x="492976" y="327314"/>
            <a:ext cx="11557997" cy="4985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800" dirty="0">
                <a:solidFill>
                  <a:srgbClr val="111111"/>
                </a:solidFill>
                <a:effectLst/>
                <a:latin typeface="Arial" panose="020B0604020202020204" pitchFamily="34" charset="0"/>
                <a:ea typeface="Calibri" panose="020F0502020204030204" pitchFamily="34" charset="0"/>
              </a:rPr>
              <a:t> </a:t>
            </a:r>
            <a:endParaRPr lang="en-GB" sz="1800" dirty="0">
              <a:effectLst/>
              <a:latin typeface="Times New Roman" panose="02020603050405020304" pitchFamily="18" charset="0"/>
              <a:ea typeface="Calibri" panose="020F0502020204030204" pitchFamily="34" charset="0"/>
            </a:endParaRPr>
          </a:p>
          <a:p>
            <a:r>
              <a:rPr lang="en-GB" sz="2000" dirty="0">
                <a:solidFill>
                  <a:srgbClr val="111111"/>
                </a:solidFill>
                <a:effectLst/>
                <a:ea typeface="Calibri" panose="020F0502020204030204" pitchFamily="34" charset="0"/>
              </a:rPr>
              <a:t> </a:t>
            </a:r>
            <a:endParaRPr lang="en-GB" sz="2000" dirty="0">
              <a:effectLst/>
              <a:ea typeface="Calibri" panose="020F0502020204030204" pitchFamily="34" charset="0"/>
            </a:endParaRPr>
          </a:p>
          <a:p>
            <a:r>
              <a:rPr lang="en-GB" sz="2000" dirty="0">
                <a:solidFill>
                  <a:srgbClr val="111111"/>
                </a:solidFill>
                <a:effectLst/>
                <a:ea typeface="Calibri" panose="020F0502020204030204" pitchFamily="34" charset="0"/>
              </a:rPr>
              <a:t> </a:t>
            </a:r>
            <a:r>
              <a:rPr lang="en-GB" sz="2000" dirty="0">
                <a:solidFill>
                  <a:srgbClr val="111111"/>
                </a:solidFill>
                <a:ea typeface="Calibri" panose="020F0502020204030204" pitchFamily="34" charset="0"/>
              </a:rPr>
              <a:t>Key questions to consider:</a:t>
            </a:r>
            <a:r>
              <a:rPr lang="en-GB" sz="2000" dirty="0">
                <a:solidFill>
                  <a:srgbClr val="111111"/>
                </a:solidFill>
                <a:effectLst/>
                <a:ea typeface="Calibri" panose="020F0502020204030204" pitchFamily="34" charset="0"/>
              </a:rPr>
              <a:t> </a:t>
            </a:r>
            <a:endParaRPr lang="en-GB" sz="2000" dirty="0">
              <a:effectLst/>
              <a:ea typeface="Calibri" panose="020F0502020204030204" pitchFamily="34" charset="0"/>
            </a:endParaRPr>
          </a:p>
          <a:p>
            <a:pPr marL="342900" indent="-342900">
              <a:buFont typeface="Wingdings" panose="05000000000000000000" pitchFamily="2" charset="2"/>
              <a:buChar char="Ø"/>
            </a:pPr>
            <a:r>
              <a:rPr lang="en-GB" sz="2000" dirty="0">
                <a:solidFill>
                  <a:srgbClr val="111111"/>
                </a:solidFill>
                <a:effectLst/>
                <a:ea typeface="Calibri" panose="020F0502020204030204" pitchFamily="34" charset="0"/>
              </a:rPr>
              <a:t>Is there information on your school website about what your attendance policy says about punctuality?</a:t>
            </a:r>
            <a:endParaRPr lang="en-GB" sz="2000" dirty="0">
              <a:effectLst/>
              <a:ea typeface="Calibri" panose="020F0502020204030204" pitchFamily="34" charset="0"/>
            </a:endParaRPr>
          </a:p>
          <a:p>
            <a:pPr marL="457200" indent="-457200">
              <a:buFont typeface="Wingdings" panose="05000000000000000000" pitchFamily="2" charset="2"/>
              <a:buChar char="Ø"/>
            </a:pPr>
            <a:r>
              <a:rPr lang="en-GB" sz="2000" dirty="0">
                <a:solidFill>
                  <a:srgbClr val="111111"/>
                </a:solidFill>
                <a:effectLst/>
                <a:ea typeface="Calibri" panose="020F0502020204030204" pitchFamily="34" charset="0"/>
              </a:rPr>
              <a:t>Are pupils / parents who are frequently late reminded about your breakfast club, do you have free places that could be offered to pupils who regularly arrive late? </a:t>
            </a:r>
            <a:endParaRPr lang="en-GB" sz="2000" dirty="0">
              <a:effectLst/>
              <a:ea typeface="Calibri" panose="020F0502020204030204" pitchFamily="34" charset="0"/>
            </a:endParaRPr>
          </a:p>
          <a:p>
            <a:pPr marL="342900" indent="-342900">
              <a:buFont typeface="Wingdings" panose="05000000000000000000" pitchFamily="2" charset="2"/>
              <a:buChar char="Ø"/>
            </a:pPr>
            <a:r>
              <a:rPr lang="en-GB" sz="2000" dirty="0">
                <a:solidFill>
                  <a:srgbClr val="111111"/>
                </a:solidFill>
                <a:effectLst/>
                <a:ea typeface="Calibri" panose="020F0502020204030204" pitchFamily="34" charset="0"/>
              </a:rPr>
              <a:t>Have you spoken with the pupils / parents about the reason for their lateness?</a:t>
            </a:r>
          </a:p>
          <a:p>
            <a:pPr marL="1257300" lvl="2" indent="-342900">
              <a:buFont typeface="Wingdings" panose="05000000000000000000" pitchFamily="2" charset="2"/>
              <a:buChar char="§"/>
            </a:pPr>
            <a:r>
              <a:rPr lang="en-GB" sz="2000" dirty="0">
                <a:solidFill>
                  <a:srgbClr val="111111"/>
                </a:solidFill>
                <a:effectLst/>
                <a:ea typeface="Calibri" panose="020F0502020204030204" pitchFamily="34" charset="0"/>
              </a:rPr>
              <a:t>could they be a young carer dropping off other children before arriving at your school?</a:t>
            </a:r>
          </a:p>
          <a:p>
            <a:pPr marL="1257300" lvl="2" indent="-342900">
              <a:buFont typeface="Wingdings" panose="05000000000000000000" pitchFamily="2" charset="2"/>
              <a:buChar char="§"/>
            </a:pPr>
            <a:r>
              <a:rPr lang="en-GB" sz="2000" dirty="0">
                <a:solidFill>
                  <a:srgbClr val="111111"/>
                </a:solidFill>
                <a:effectLst/>
                <a:ea typeface="Calibri" panose="020F0502020204030204" pitchFamily="34" charset="0"/>
              </a:rPr>
              <a:t>Are they in temporary accommodation and travelling a distance to get to school?</a:t>
            </a:r>
          </a:p>
          <a:p>
            <a:pPr marL="1257300" lvl="2" indent="-342900">
              <a:buFont typeface="Wingdings" panose="05000000000000000000" pitchFamily="2" charset="2"/>
              <a:buChar char="§"/>
            </a:pPr>
            <a:r>
              <a:rPr lang="en-GB" sz="2000" dirty="0">
                <a:solidFill>
                  <a:srgbClr val="111111"/>
                </a:solidFill>
                <a:effectLst/>
                <a:ea typeface="Calibri" panose="020F0502020204030204" pitchFamily="34" charset="0"/>
              </a:rPr>
              <a:t>At a time when it seems that every road in </a:t>
            </a:r>
            <a:r>
              <a:rPr lang="en-GB" sz="2000" dirty="0">
                <a:solidFill>
                  <a:srgbClr val="111111"/>
                </a:solidFill>
                <a:ea typeface="Calibri" panose="020F0502020204030204" pitchFamily="34" charset="0"/>
              </a:rPr>
              <a:t>Norfolk</a:t>
            </a:r>
            <a:r>
              <a:rPr lang="en-GB" sz="2000" dirty="0">
                <a:solidFill>
                  <a:srgbClr val="111111"/>
                </a:solidFill>
                <a:effectLst/>
                <a:ea typeface="Calibri" panose="020F0502020204030204" pitchFamily="34" charset="0"/>
              </a:rPr>
              <a:t> is being dug up and this causes difficulties with </a:t>
            </a:r>
            <a:r>
              <a:rPr lang="en-GB" sz="2000" dirty="0">
                <a:solidFill>
                  <a:srgbClr val="111111"/>
                </a:solidFill>
                <a:ea typeface="Calibri" panose="020F0502020204030204" pitchFamily="34" charset="0"/>
              </a:rPr>
              <a:t>transport</a:t>
            </a:r>
            <a:r>
              <a:rPr lang="en-GB" sz="2000" dirty="0">
                <a:solidFill>
                  <a:srgbClr val="111111"/>
                </a:solidFill>
                <a:effectLst/>
                <a:ea typeface="Calibri" panose="020F0502020204030204" pitchFamily="34" charset="0"/>
              </a:rPr>
              <a:t> are they leaving home early enough? </a:t>
            </a:r>
          </a:p>
          <a:p>
            <a:pPr marL="1257300" lvl="2" indent="-342900">
              <a:buFont typeface="Wingdings" panose="05000000000000000000" pitchFamily="2" charset="2"/>
              <a:buChar char="§"/>
            </a:pPr>
            <a:r>
              <a:rPr lang="en-GB" sz="2000" dirty="0">
                <a:solidFill>
                  <a:srgbClr val="111111"/>
                </a:solidFill>
                <a:effectLst/>
                <a:ea typeface="Calibri" panose="020F0502020204030204" pitchFamily="34" charset="0"/>
              </a:rPr>
              <a:t>Are the pupils who live the closest to the school later than other pupils? </a:t>
            </a:r>
          </a:p>
          <a:p>
            <a:endParaRPr lang="en-GB" sz="2000" dirty="0">
              <a:solidFill>
                <a:srgbClr val="111111"/>
              </a:solidFill>
              <a:ea typeface="Calibri" panose="020F0502020204030204" pitchFamily="34" charset="0"/>
            </a:endParaRPr>
          </a:p>
          <a:p>
            <a:r>
              <a:rPr lang="en-GB" sz="2000" dirty="0">
                <a:solidFill>
                  <a:srgbClr val="111111"/>
                </a:solidFill>
                <a:effectLst/>
                <a:ea typeface="Calibri" panose="020F0502020204030204" pitchFamily="34" charset="0"/>
              </a:rPr>
              <a:t>Asking the reason can help you tailor a response and offer support if needed. </a:t>
            </a:r>
            <a:endParaRPr lang="en-GB" sz="2000" dirty="0">
              <a:effectLst/>
              <a:ea typeface="Calibri" panose="020F0502020204030204" pitchFamily="34" charset="0"/>
            </a:endParaRPr>
          </a:p>
          <a:p>
            <a:endParaRPr lang="en-GB" sz="2000" dirty="0">
              <a:effectLst/>
              <a:ea typeface="Calibri" panose="020F0502020204030204" pitchFamily="34" charset="0"/>
            </a:endParaRPr>
          </a:p>
        </p:txBody>
      </p:sp>
    </p:spTree>
    <p:extLst>
      <p:ext uri="{BB962C8B-B14F-4D97-AF65-F5344CB8AC3E}">
        <p14:creationId xmlns:p14="http://schemas.microsoft.com/office/powerpoint/2010/main" val="45589232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203" name="Title of presentation…"/>
          <p:cNvSpPr txBox="1"/>
          <p:nvPr/>
        </p:nvSpPr>
        <p:spPr>
          <a:xfrm>
            <a:off x="968970" y="1269603"/>
            <a:ext cx="6291640" cy="3708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4900" b="1" kern="0" dirty="0">
                <a:solidFill>
                  <a:srgbClr val="FFFFFF"/>
                </a:solidFill>
                <a:latin typeface="Calibri"/>
                <a:cs typeface="Calibri"/>
                <a:sym typeface="Calibri"/>
              </a:rPr>
              <a:t>Let’s Network </a:t>
            </a:r>
          </a:p>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2800" b="1" kern="0" dirty="0">
                <a:solidFill>
                  <a:srgbClr val="FFFFFF"/>
                </a:solidFill>
                <a:latin typeface="Calibri"/>
                <a:cs typeface="Calibri"/>
                <a:sym typeface="Calibri"/>
              </a:rPr>
              <a:t>Spotlight on lateness</a:t>
            </a:r>
            <a:endParaRPr kumimoji="0" lang="en-GB" sz="2800" b="1"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lang="en-GB" sz="2800" kern="0" dirty="0">
              <a:solidFill>
                <a:srgbClr val="FFFFFF"/>
              </a:solidFill>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2600" kern="0" dirty="0">
                <a:solidFill>
                  <a:srgbClr val="FFFFFF"/>
                </a:solidFill>
                <a:latin typeface="Calibri"/>
                <a:cs typeface="Calibri"/>
                <a:sym typeface="Calibri"/>
              </a:rPr>
              <a:t>How do you challenge lateness in your setting?</a:t>
            </a: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2600" kern="0" dirty="0">
                <a:solidFill>
                  <a:srgbClr val="FFFFFF"/>
                </a:solidFill>
                <a:latin typeface="Calibri"/>
                <a:cs typeface="Calibri"/>
                <a:sym typeface="Calibri"/>
              </a:rPr>
              <a:t>What support have you offered or put in place to prevent children from being persistently late?</a:t>
            </a:r>
          </a:p>
        </p:txBody>
      </p:sp>
      <p:pic>
        <p:nvPicPr>
          <p:cNvPr id="204" name="New NCC Long Logo White.png" descr="New NCC Long Logo White.png"/>
          <p:cNvPicPr>
            <a:picLocks noChangeAspect="1"/>
          </p:cNvPicPr>
          <p:nvPr/>
        </p:nvPicPr>
        <p:blipFill>
          <a:blip r:embed="rId2"/>
          <a:stretch>
            <a:fillRect/>
          </a:stretch>
        </p:blipFill>
        <p:spPr>
          <a:xfrm>
            <a:off x="897700" y="533653"/>
            <a:ext cx="3214196" cy="488369"/>
          </a:xfrm>
          <a:prstGeom prst="rect">
            <a:avLst/>
          </a:prstGeom>
          <a:ln w="12700">
            <a:miter lim="400000"/>
          </a:ln>
        </p:spPr>
      </p:pic>
      <p:pic>
        <p:nvPicPr>
          <p:cNvPr id="205" name="Flourish Logo.png" descr="Flourish Logo.png"/>
          <p:cNvPicPr>
            <a:picLocks noChangeAspect="1"/>
          </p:cNvPicPr>
          <p:nvPr/>
        </p:nvPicPr>
        <p:blipFill>
          <a:blip r:embed="rId3"/>
          <a:stretch>
            <a:fillRect/>
          </a:stretch>
        </p:blipFill>
        <p:spPr>
          <a:xfrm>
            <a:off x="968970" y="5756340"/>
            <a:ext cx="845300" cy="568007"/>
          </a:xfrm>
          <a:prstGeom prst="rect">
            <a:avLst/>
          </a:prstGeom>
          <a:ln w="12700">
            <a:miter lim="400000"/>
          </a:ln>
        </p:spPr>
      </p:pic>
      <p:pic>
        <p:nvPicPr>
          <p:cNvPr id="206" name="Vital Signs for Children Logo (White).png" descr="Vital Signs for Children Logo (White).png"/>
          <p:cNvPicPr>
            <a:picLocks noChangeAspect="1"/>
          </p:cNvPicPr>
          <p:nvPr/>
        </p:nvPicPr>
        <p:blipFill>
          <a:blip r:embed="rId4"/>
          <a:stretch>
            <a:fillRect/>
          </a:stretch>
        </p:blipFill>
        <p:spPr>
          <a:xfrm>
            <a:off x="2087314" y="5831470"/>
            <a:ext cx="1259635" cy="488369"/>
          </a:xfrm>
          <a:prstGeom prst="rect">
            <a:avLst/>
          </a:prstGeom>
          <a:ln w="12700">
            <a:miter lim="400000"/>
          </a:ln>
        </p:spPr>
      </p:pic>
      <p:pic>
        <p:nvPicPr>
          <p:cNvPr id="207" name="Image" descr="Image"/>
          <p:cNvPicPr>
            <a:picLocks noChangeAspect="1"/>
          </p:cNvPicPr>
          <p:nvPr/>
        </p:nvPicPr>
        <p:blipFill>
          <a:blip r:embed="rId5"/>
          <a:stretch>
            <a:fillRect/>
          </a:stretch>
        </p:blipFill>
        <p:spPr>
          <a:xfrm>
            <a:off x="6919414" y="4376127"/>
            <a:ext cx="6006989" cy="2231915"/>
          </a:xfrm>
          <a:prstGeom prst="rect">
            <a:avLst/>
          </a:prstGeom>
          <a:ln w="12700">
            <a:miter lim="400000"/>
          </a:ln>
        </p:spPr>
      </p:pic>
    </p:spTree>
    <p:extLst>
      <p:ext uri="{BB962C8B-B14F-4D97-AF65-F5344CB8AC3E}">
        <p14:creationId xmlns:p14="http://schemas.microsoft.com/office/powerpoint/2010/main" val="98811713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5" y="5892165"/>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792465" y="843677"/>
            <a:ext cx="5767829" cy="46166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5400" b="0" i="0" u="none" strike="noStrike" kern="0" cap="none" spc="0" normalizeH="0" baseline="0" noProof="0" dirty="0">
                <a:ln>
                  <a:noFill/>
                </a:ln>
                <a:solidFill>
                  <a:schemeClr val="bg1"/>
                </a:solidFill>
                <a:effectLst/>
                <a:uLnTx/>
                <a:uFillTx/>
                <a:latin typeface="Helvetica"/>
                <a:cs typeface="Helvetica"/>
              </a:rPr>
              <a:t>Save the date!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3200" b="1" i="0" strike="noStrike" kern="0" cap="none" spc="0" normalizeH="0" baseline="0" noProof="0" dirty="0">
                <a:ln>
                  <a:noFill/>
                </a:ln>
                <a:solidFill>
                  <a:schemeClr val="bg1"/>
                </a:solidFill>
                <a:effectLst/>
                <a:uLnTx/>
                <a:uFillTx/>
                <a:latin typeface="Helvetica"/>
                <a:cs typeface="Helvetica"/>
              </a:rPr>
              <a:t>Thursday 13</a:t>
            </a:r>
            <a:r>
              <a:rPr kumimoji="0" lang="en-GB" sz="3200" b="1" i="0" strike="noStrike" kern="0" cap="none" spc="0" normalizeH="0" baseline="30000" noProof="0" dirty="0">
                <a:ln>
                  <a:noFill/>
                </a:ln>
                <a:solidFill>
                  <a:schemeClr val="bg1"/>
                </a:solidFill>
                <a:effectLst/>
                <a:uLnTx/>
                <a:uFillTx/>
                <a:latin typeface="Helvetica"/>
                <a:cs typeface="Helvetica"/>
              </a:rPr>
              <a:t>th</a:t>
            </a:r>
            <a:r>
              <a:rPr kumimoji="0" lang="en-GB" sz="3200" b="1" i="0" strike="noStrike" kern="0" cap="none" spc="0" normalizeH="0" baseline="0" noProof="0" dirty="0">
                <a:ln>
                  <a:noFill/>
                </a:ln>
                <a:solidFill>
                  <a:schemeClr val="bg1"/>
                </a:solidFill>
                <a:effectLst/>
                <a:uLnTx/>
                <a:uFillTx/>
                <a:latin typeface="Helvetica"/>
                <a:cs typeface="Helvetica"/>
              </a:rPr>
              <a:t> June 2024</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lang="en-GB" sz="2800" b="1" kern="0" dirty="0">
              <a:solidFill>
                <a:schemeClr val="bg1"/>
              </a:solidFill>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2800" b="1" kern="0" dirty="0">
                <a:solidFill>
                  <a:schemeClr val="bg1"/>
                </a:solidFill>
                <a:latin typeface="Helvetica"/>
                <a:cs typeface="Helvetica"/>
              </a:rPr>
              <a:t>Summer Term Countywide Attendance Network</a:t>
            </a:r>
            <a:endParaRPr lang="en-GB" sz="2400" kern="0" dirty="0">
              <a:solidFill>
                <a:schemeClr val="bg1"/>
              </a:solidFill>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lang="en-GB" sz="2400" kern="0" dirty="0">
              <a:solidFill>
                <a:schemeClr val="bg1"/>
              </a:solidFill>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5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2200" kern="0" dirty="0">
              <a:solidFill>
                <a:srgbClr val="29314C"/>
              </a:solidFill>
              <a:latin typeface="Helvetica"/>
              <a:cs typeface="Helvetica"/>
            </a:endParaRPr>
          </a:p>
        </p:txBody>
      </p:sp>
      <p:pic>
        <p:nvPicPr>
          <p:cNvPr id="5" name="Picture 4" descr="A page in a planner">
            <a:extLst>
              <a:ext uri="{FF2B5EF4-FFF2-40B4-BE49-F238E27FC236}">
                <a16:creationId xmlns:a16="http://schemas.microsoft.com/office/drawing/2014/main" id="{CBAF78D4-C998-D455-D5CB-43C2211A05A5}"/>
              </a:ext>
            </a:extLst>
          </p:cNvPr>
          <p:cNvPicPr>
            <a:picLocks noChangeAspect="1"/>
          </p:cNvPicPr>
          <p:nvPr/>
        </p:nvPicPr>
        <p:blipFill>
          <a:blip r:embed="rId7"/>
          <a:stretch>
            <a:fillRect/>
          </a:stretch>
        </p:blipFill>
        <p:spPr>
          <a:xfrm>
            <a:off x="6792036" y="1241099"/>
            <a:ext cx="5143500" cy="3429000"/>
          </a:xfrm>
          <a:prstGeom prst="rect">
            <a:avLst/>
          </a:prstGeom>
        </p:spPr>
      </p:pic>
    </p:spTree>
    <p:extLst>
      <p:ext uri="{BB962C8B-B14F-4D97-AF65-F5344CB8AC3E}">
        <p14:creationId xmlns:p14="http://schemas.microsoft.com/office/powerpoint/2010/main" val="153502597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350419" y="808144"/>
            <a:ext cx="6002110" cy="1495425"/>
          </a:xfrm>
        </p:spPr>
        <p:txBody>
          <a:bodyPr vert="horz" lIns="91440" tIns="45720" rIns="91440" bIns="45720" rtlCol="0" anchor="ctr">
            <a:normAutofit/>
          </a:bodyPr>
          <a:lstStyle/>
          <a:p>
            <a:pPr algn="ctr">
              <a:spcBef>
                <a:spcPct val="0"/>
              </a:spcBef>
            </a:pPr>
            <a:r>
              <a:rPr lang="en-US" sz="4000" b="1" kern="1200" dirty="0">
                <a:solidFill>
                  <a:srgbClr val="002060"/>
                </a:solidFill>
                <a:latin typeface="+mn-lt"/>
                <a:ea typeface="+mj-ea"/>
                <a:cs typeface="Arial" panose="020B0604020202020204" pitchFamily="34" charset="0"/>
              </a:rPr>
              <a:t>Evaluation</a:t>
            </a: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987693" y="2617468"/>
            <a:ext cx="3325887" cy="1327187"/>
          </a:xfrm>
        </p:spPr>
        <p:txBody>
          <a:bodyPr vert="horz" lIns="91440" tIns="45720" rIns="91440" bIns="45720" rtlCol="0">
            <a:noAutofit/>
          </a:bodyPr>
          <a:lstStyle/>
          <a:p>
            <a:pPr marL="0" indent="0" algn="ctr">
              <a:buNone/>
            </a:pPr>
            <a:r>
              <a:rPr lang="en-GB" sz="3200" kern="1200" dirty="0">
                <a:solidFill>
                  <a:srgbClr val="002060"/>
                </a:solidFill>
                <a:latin typeface="+mn-lt"/>
                <a:ea typeface="+mn-ea"/>
                <a:cs typeface="Arial" panose="020B0604020202020204" pitchFamily="34" charset="0"/>
              </a:rPr>
              <a:t>Please take 5 minutes now to complete our evaluation form</a:t>
            </a:r>
          </a:p>
          <a:p>
            <a:endParaRPr lang="en-US" sz="1800" b="1" i="1" kern="1200" dirty="0">
              <a:solidFill>
                <a:srgbClr val="002060"/>
              </a:solidFill>
              <a:latin typeface="+mn-lt"/>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pic>
        <p:nvPicPr>
          <p:cNvPr id="8" name="Content Placeholder 7" descr="A qr code on a purple background&#10;&#10;Description automatically generated with medium confidence">
            <a:extLst>
              <a:ext uri="{FF2B5EF4-FFF2-40B4-BE49-F238E27FC236}">
                <a16:creationId xmlns:a16="http://schemas.microsoft.com/office/drawing/2014/main" id="{87437D13-B02B-81A9-0EBD-B734D3F07D9D}"/>
              </a:ext>
            </a:extLst>
          </p:cNvPr>
          <p:cNvPicPr>
            <a:picLocks noGrp="1" noChangeAspect="1"/>
          </p:cNvPicPr>
          <p:nvPr>
            <p:ph sz="half" idx="2"/>
          </p:nvPr>
        </p:nvPicPr>
        <p:blipFill>
          <a:blip r:embed="rId3"/>
          <a:stretch>
            <a:fillRect/>
          </a:stretch>
        </p:blipFill>
        <p:spPr>
          <a:xfrm>
            <a:off x="5301273" y="0"/>
            <a:ext cx="6887678" cy="6887678"/>
          </a:xfrm>
        </p:spPr>
      </p:pic>
    </p:spTree>
    <p:extLst>
      <p:ext uri="{BB962C8B-B14F-4D97-AF65-F5344CB8AC3E}">
        <p14:creationId xmlns:p14="http://schemas.microsoft.com/office/powerpoint/2010/main" val="4151165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4" y="5650573"/>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6129867" y="691255"/>
            <a:ext cx="548841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chemeClr val="bg1"/>
                </a:solidFill>
                <a:effectLst/>
                <a:uLnTx/>
                <a:uFillTx/>
                <a:latin typeface="Helvetica"/>
                <a:cs typeface="Helvetica"/>
              </a:rPr>
              <a:t>Further support and guidance can be found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1"/>
                </a:solidFill>
                <a:effectLst/>
                <a:uLnTx/>
                <a:uFillTx/>
                <a:latin typeface="Helvetica"/>
                <a:cs typeface="Helvetica"/>
                <a:hlinkClick r:id="rId7">
                  <a:extLst>
                    <a:ext uri="{A12FA001-AC4F-418D-AE19-62706E023703}">
                      <ahyp:hlinkClr xmlns:ahyp="http://schemas.microsoft.com/office/drawing/2018/hyperlinkcolor" val="tx"/>
                    </a:ext>
                  </a:extLst>
                </a:hlinkClick>
              </a:rPr>
              <a:t>School attendance - Schools (norfolk.gov.uk)</a:t>
            </a: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chemeClr val="bg1"/>
                </a:solidFill>
                <a:effectLst/>
                <a:uLnTx/>
                <a:uFillTx/>
                <a:latin typeface="Helvetica"/>
                <a:cs typeface="Helvetica"/>
              </a:rPr>
              <a:t>If you have any further questions that have not been answered today, then please contact the Attendance Team on 01603 233681 or at </a:t>
            </a:r>
            <a:r>
              <a:rPr kumimoji="0" lang="en-GB" sz="2400" b="0" i="0" u="none" strike="noStrike" kern="0" cap="none" spc="0" normalizeH="0" baseline="0" noProof="0" dirty="0">
                <a:ln>
                  <a:noFill/>
                </a:ln>
                <a:solidFill>
                  <a:schemeClr val="bg1"/>
                </a:solidFill>
                <a:effectLst/>
                <a:uLnTx/>
                <a:uFillTx/>
                <a:latin typeface="Helvetica"/>
                <a:cs typeface="Helvetica"/>
                <a:hlinkClick r:id="rId8">
                  <a:extLst>
                    <a:ext uri="{A12FA001-AC4F-418D-AE19-62706E023703}">
                      <ahyp:hlinkClr xmlns:ahyp="http://schemas.microsoft.com/office/drawing/2018/hyperlinkcolor" val="tx"/>
                    </a:ext>
                  </a:extLst>
                </a:hlinkClick>
              </a:rPr>
              <a:t>csattendance@norfolk.gov.uk</a:t>
            </a:r>
            <a:r>
              <a:rPr kumimoji="0" lang="en-GB" sz="2400" b="0" i="0" u="none" strike="noStrike" kern="0" cap="none" spc="0" normalizeH="0" baseline="0" noProof="0" dirty="0">
                <a:ln>
                  <a:noFill/>
                </a:ln>
                <a:solidFill>
                  <a:schemeClr val="bg1"/>
                </a:solidFill>
                <a:effectLst/>
                <a:uLnTx/>
                <a:uFillTx/>
                <a:latin typeface="Helvetica"/>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2200" kern="0" dirty="0">
              <a:solidFill>
                <a:schemeClr val="bg1"/>
              </a:solidFill>
              <a:latin typeface="Helvetica"/>
              <a:cs typeface="Helvetica"/>
            </a:endParaRPr>
          </a:p>
        </p:txBody>
      </p:sp>
      <p:pic>
        <p:nvPicPr>
          <p:cNvPr id="10" name="Content Placeholder 5" descr="Text, whiteboard&#10;&#10;Description automatically generated">
            <a:extLst>
              <a:ext uri="{FF2B5EF4-FFF2-40B4-BE49-F238E27FC236}">
                <a16:creationId xmlns:a16="http://schemas.microsoft.com/office/drawing/2014/main" id="{8531BB02-755C-4D89-BE41-204197B557C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73719" y="603599"/>
            <a:ext cx="5384800" cy="5041251"/>
          </a:xfrm>
          <a:prstGeom prst="rect">
            <a:avLst/>
          </a:prstGeom>
          <a:ln w="12700">
            <a:miter lim="400000"/>
          </a:ln>
        </p:spPr>
      </p:pic>
    </p:spTree>
    <p:extLst>
      <p:ext uri="{BB962C8B-B14F-4D97-AF65-F5344CB8AC3E}">
        <p14:creationId xmlns:p14="http://schemas.microsoft.com/office/powerpoint/2010/main" val="26972738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Stethoscope on green background">
            <a:extLst>
              <a:ext uri="{FF2B5EF4-FFF2-40B4-BE49-F238E27FC236}">
                <a16:creationId xmlns:a16="http://schemas.microsoft.com/office/drawing/2014/main" id="{02890FFF-6358-42DF-B9BF-DDC71EB1284B}"/>
              </a:ext>
            </a:extLst>
          </p:cNvPr>
          <p:cNvPicPr>
            <a:picLocks noChangeAspect="1"/>
          </p:cNvPicPr>
          <p:nvPr/>
        </p:nvPicPr>
        <p:blipFill rotWithShape="1">
          <a:blip r:embed="rId3"/>
          <a:srcRect b="7408"/>
          <a:stretch/>
        </p:blipFill>
        <p:spPr>
          <a:xfrm>
            <a:off x="20" y="-188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022021" y="3312181"/>
            <a:ext cx="3852041" cy="1834056"/>
          </a:xfrm>
        </p:spPr>
        <p:txBody>
          <a:bodyPr vert="horz" lIns="91440" tIns="45720" rIns="91440" bIns="45720" rtlCol="0" anchor="b">
            <a:normAutofit/>
          </a:bodyPr>
          <a:lstStyle/>
          <a:p>
            <a:pPr algn="ctr">
              <a:spcBef>
                <a:spcPct val="0"/>
              </a:spcBef>
            </a:pPr>
            <a:r>
              <a:rPr lang="en-US" sz="4000" b="1" kern="1200" dirty="0">
                <a:solidFill>
                  <a:schemeClr val="tx1"/>
                </a:solidFill>
                <a:latin typeface="+mj-lt"/>
                <a:ea typeface="+mj-ea"/>
                <a:cs typeface="+mj-cs"/>
              </a:rPr>
              <a:t>Let’s begin with a termly check up</a:t>
            </a:r>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59299F3-4F77-FBA3-E0B3-5346556D000C}"/>
              </a:ext>
            </a:extLst>
          </p:cNvPr>
          <p:cNvSpPr txBox="1"/>
          <p:nvPr/>
        </p:nvSpPr>
        <p:spPr>
          <a:xfrm>
            <a:off x="8347046" y="5368955"/>
            <a:ext cx="3527016"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1600" b="1" dirty="0">
                <a:solidFill>
                  <a:srgbClr val="000000"/>
                </a:solidFill>
                <a:latin typeface="+mj-lt"/>
                <a:ea typeface="+mj-ea"/>
                <a:cs typeface="+mj-cs"/>
                <a:sym typeface="Calibri"/>
              </a:rPr>
              <a:t>In your groups reflect, discuss and share the challenges you have faced/facing in your setting this term. What strategies have you put in place? Don’t forget to share your successes!</a:t>
            </a:r>
            <a:endParaRPr kumimoji="0" lang="en-GB" sz="1600" b="1"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93789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2" name="Title of…"/>
          <p:cNvSpPr txBox="1"/>
          <p:nvPr/>
        </p:nvSpPr>
        <p:spPr>
          <a:xfrm>
            <a:off x="690457" y="3035676"/>
            <a:ext cx="6572593" cy="7728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p>
            <a:pPr marL="0" marR="0" lvl="0" indent="0" algn="l" defTabSz="914400" rtl="0" eaLnBrk="1" fontAlgn="auto" latinLnBrk="0" hangingPunct="0">
              <a:lnSpc>
                <a:spcPct val="60000"/>
              </a:lnSpc>
              <a:spcBef>
                <a:spcPts val="0"/>
              </a:spcBef>
              <a:spcAft>
                <a:spcPts val="0"/>
              </a:spcAft>
              <a:buClrTx/>
              <a:buSzTx/>
              <a:buFontTx/>
              <a:buNone/>
              <a:tabLst/>
              <a:defRPr sz="6600" b="1">
                <a:solidFill>
                  <a:srgbClr val="1A304A"/>
                </a:solidFill>
              </a:defRPr>
            </a:pPr>
            <a:endParaRPr kumimoji="0" sz="6600" b="1" i="0" u="none" strike="noStrike" kern="0" cap="none" spc="0" normalizeH="0" baseline="0" noProof="0">
              <a:ln>
                <a:noFill/>
              </a:ln>
              <a:solidFill>
                <a:srgbClr val="1A304A"/>
              </a:solidFill>
              <a:effectLst/>
              <a:uLnTx/>
              <a:uFillTx/>
              <a:latin typeface="Calibri"/>
              <a:cs typeface="Calibri"/>
              <a:sym typeface="Calibri"/>
            </a:endParaRPr>
          </a:p>
        </p:txBody>
      </p:sp>
      <p:pic>
        <p:nvPicPr>
          <p:cNvPr id="115" name="Flourish.png" descr="Flourish.png"/>
          <p:cNvPicPr>
            <a:picLocks noChangeAspect="1"/>
          </p:cNvPicPr>
          <p:nvPr/>
        </p:nvPicPr>
        <p:blipFill>
          <a:blip r:embed="rId3"/>
          <a:stretch>
            <a:fillRect/>
          </a:stretch>
        </p:blipFill>
        <p:spPr>
          <a:xfrm rot="19091593" flipH="1">
            <a:off x="5892577" y="69015"/>
            <a:ext cx="14652173" cy="10581458"/>
          </a:xfrm>
          <a:prstGeom prst="rect">
            <a:avLst/>
          </a:prstGeom>
          <a:ln w="12700">
            <a:miter lim="400000"/>
          </a:ln>
        </p:spPr>
      </p:pic>
      <p:pic>
        <p:nvPicPr>
          <p:cNvPr id="3" name="Picture 2" descr="Logo, company name&#10;&#10;Description automatically generated">
            <a:extLst>
              <a:ext uri="{FF2B5EF4-FFF2-40B4-BE49-F238E27FC236}">
                <a16:creationId xmlns:a16="http://schemas.microsoft.com/office/drawing/2014/main" id="{8B6018F5-CDB6-4819-BFEC-D4C6E496C3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457" y="5120889"/>
            <a:ext cx="1979868" cy="1300424"/>
          </a:xfrm>
          <a:prstGeom prst="rect">
            <a:avLst/>
          </a:prstGeom>
        </p:spPr>
      </p:pic>
      <p:sp>
        <p:nvSpPr>
          <p:cNvPr id="9" name="TextBox 8">
            <a:extLst>
              <a:ext uri="{FF2B5EF4-FFF2-40B4-BE49-F238E27FC236}">
                <a16:creationId xmlns:a16="http://schemas.microsoft.com/office/drawing/2014/main" id="{509A09A1-7CC4-41CE-AF57-1C612D9ACE7B}"/>
              </a:ext>
            </a:extLst>
          </p:cNvPr>
          <p:cNvSpPr txBox="1"/>
          <p:nvPr/>
        </p:nvSpPr>
        <p:spPr>
          <a:xfrm>
            <a:off x="665261" y="561753"/>
            <a:ext cx="7131297"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FFC000">
                    <a:lumMod val="60000"/>
                    <a:lumOff val="40000"/>
                  </a:srgbClr>
                </a:solidFill>
                <a:effectLst/>
                <a:uLnTx/>
                <a:uFillTx/>
                <a:latin typeface="Rockwell" panose="02060603020205020403" pitchFamily="18" charset="0"/>
                <a:cs typeface="Calibri"/>
                <a:sym typeface="Calibri"/>
              </a:rPr>
              <a:t>Changes to the National Framework for Attendance 2024</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4400" b="1" i="0" u="none" strike="noStrike" kern="0" cap="none" spc="0" normalizeH="0" baseline="0" noProof="0" dirty="0">
              <a:ln>
                <a:noFill/>
              </a:ln>
              <a:solidFill>
                <a:srgbClr val="FFC000">
                  <a:lumMod val="60000"/>
                  <a:lumOff val="40000"/>
                </a:srgbClr>
              </a:solidFill>
              <a:effectLst/>
              <a:uLnTx/>
              <a:uFillTx/>
              <a:latin typeface="Rockwell" panose="02060603020205020403" pitchFamily="18"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C000">
                    <a:lumMod val="60000"/>
                    <a:lumOff val="40000"/>
                  </a:srgbClr>
                </a:solidFill>
                <a:effectLst/>
                <a:uLnTx/>
                <a:uFillTx/>
                <a:latin typeface="Rockwell" panose="02060603020205020403" pitchFamily="18" charset="0"/>
                <a:cs typeface="Calibri"/>
                <a:sym typeface="Calibri"/>
              </a:rPr>
              <a:t>Published: 29 February 2024</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C000">
                    <a:lumMod val="60000"/>
                    <a:lumOff val="40000"/>
                  </a:srgbClr>
                </a:solidFill>
                <a:effectLst/>
                <a:uLnTx/>
                <a:uFillTx/>
                <a:latin typeface="Rockwell" panose="02060603020205020403" pitchFamily="18" charset="0"/>
                <a:cs typeface="Calibri"/>
                <a:sym typeface="Calibri"/>
              </a:rPr>
              <a:t>Statutory from: 19 August 2024</a:t>
            </a:r>
            <a:endParaRPr kumimoji="0" lang="en-GB" sz="3200" b="0" i="0" u="none" strike="noStrike" kern="0" cap="none" spc="0" normalizeH="0" baseline="0" noProof="0" dirty="0">
              <a:ln>
                <a:noFill/>
              </a:ln>
              <a:solidFill>
                <a:srgbClr val="FFFFFF"/>
              </a:solidFill>
              <a:effectLst/>
              <a:uLnTx/>
              <a:uFillTx/>
              <a:latin typeface="Calibri"/>
              <a:cs typeface="Calibri"/>
              <a:sym typeface="Calibri"/>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CDBD5-DED5-189C-EE99-864B711B2895}"/>
              </a:ext>
            </a:extLst>
          </p:cNvPr>
          <p:cNvPicPr>
            <a:picLocks noChangeAspect="1"/>
          </p:cNvPicPr>
          <p:nvPr/>
        </p:nvPicPr>
        <p:blipFill>
          <a:blip r:embed="rId3"/>
          <a:stretch>
            <a:fillRect/>
          </a:stretch>
        </p:blipFill>
        <p:spPr>
          <a:xfrm>
            <a:off x="6363227" y="-3372157"/>
            <a:ext cx="10829396" cy="13041162"/>
          </a:xfrm>
          <a:prstGeom prst="rect">
            <a:avLst/>
          </a:prstGeom>
        </p:spPr>
      </p:pic>
      <p:sp>
        <p:nvSpPr>
          <p:cNvPr id="3" name="TextBox 2">
            <a:extLst>
              <a:ext uri="{FF2B5EF4-FFF2-40B4-BE49-F238E27FC236}">
                <a16:creationId xmlns:a16="http://schemas.microsoft.com/office/drawing/2014/main" id="{0336463E-268D-E657-015C-DAFB7CD537AB}"/>
              </a:ext>
            </a:extLst>
          </p:cNvPr>
          <p:cNvSpPr txBox="1"/>
          <p:nvPr/>
        </p:nvSpPr>
        <p:spPr>
          <a:xfrm>
            <a:off x="688458" y="445037"/>
            <a:ext cx="859642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332F60"/>
                </a:solidFill>
                <a:effectLst/>
                <a:uLnTx/>
                <a:uFillTx/>
                <a:latin typeface="Rockwell" panose="02060603020205020403" pitchFamily="18" charset="0"/>
                <a:cs typeface="Calibri"/>
                <a:sym typeface="Calibri"/>
              </a:rPr>
              <a:t>Aims of the session</a:t>
            </a:r>
          </a:p>
        </p:txBody>
      </p:sp>
      <p:sp>
        <p:nvSpPr>
          <p:cNvPr id="5" name="TextBox 4">
            <a:extLst>
              <a:ext uri="{FF2B5EF4-FFF2-40B4-BE49-F238E27FC236}">
                <a16:creationId xmlns:a16="http://schemas.microsoft.com/office/drawing/2014/main" id="{10EF5C33-0CC3-9675-3707-99E2C9D2B114}"/>
              </a:ext>
            </a:extLst>
          </p:cNvPr>
          <p:cNvSpPr txBox="1"/>
          <p:nvPr/>
        </p:nvSpPr>
        <p:spPr>
          <a:xfrm>
            <a:off x="530966" y="1347200"/>
            <a:ext cx="6911825"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numCol="1" spcCol="360000">
            <a:spAutoFit/>
          </a:bodyPr>
          <a:lstStyle/>
          <a:p>
            <a:pPr marL="45720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This session is intended as an introduction to the changes to guidance and legislation that will apply from 19 August 2024</a:t>
            </a:r>
          </a:p>
          <a:p>
            <a:pPr marL="45720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endParaRPr>
          </a:p>
          <a:p>
            <a:pPr marL="45720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Given the extent of the changes, further training and guidance will be issued throughout the remainder of the academic year. </a:t>
            </a:r>
          </a:p>
          <a:p>
            <a:pPr marL="45720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endParaRPr>
          </a:p>
          <a:p>
            <a:pPr marL="45720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332F60"/>
                </a:solidFill>
                <a:effectLst/>
                <a:uLnTx/>
                <a:uFillTx/>
                <a:latin typeface="Rockwell" panose="02060603020205020403" pitchFamily="18" charset="77"/>
                <a:ea typeface="+mj-ea"/>
                <a:cs typeface="Arial" panose="020B0604020202020204" pitchFamily="34" charset="0"/>
                <a:sym typeface="Calibri"/>
              </a:rPr>
              <a:t>We will work in partnership with schools and a range of professionals throughout the Summer Term to ensure we are in a position implement the requirements for the start of the new academic year. </a:t>
            </a:r>
          </a:p>
        </p:txBody>
      </p:sp>
    </p:spTree>
    <p:extLst>
      <p:ext uri="{BB962C8B-B14F-4D97-AF65-F5344CB8AC3E}">
        <p14:creationId xmlns:p14="http://schemas.microsoft.com/office/powerpoint/2010/main" val="2765719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5C746-5ABA-647C-64F3-E69DD7D76A72}"/>
              </a:ext>
            </a:extLst>
          </p:cNvPr>
          <p:cNvPicPr>
            <a:picLocks noChangeAspect="1"/>
          </p:cNvPicPr>
          <p:nvPr/>
        </p:nvPicPr>
        <p:blipFill>
          <a:blip r:embed="rId3"/>
          <a:stretch>
            <a:fillRect/>
          </a:stretch>
        </p:blipFill>
        <p:spPr>
          <a:xfrm rot="13239057">
            <a:off x="6634364" y="-5434457"/>
            <a:ext cx="11656569" cy="8792126"/>
          </a:xfrm>
          <a:prstGeom prst="rect">
            <a:avLst/>
          </a:prstGeom>
        </p:spPr>
      </p:pic>
      <p:sp>
        <p:nvSpPr>
          <p:cNvPr id="6" name="TextBox 5">
            <a:extLst>
              <a:ext uri="{FF2B5EF4-FFF2-40B4-BE49-F238E27FC236}">
                <a16:creationId xmlns:a16="http://schemas.microsoft.com/office/drawing/2014/main" id="{B8726930-3708-2838-AFDF-A09CFD52A71C}"/>
              </a:ext>
            </a:extLst>
          </p:cNvPr>
          <p:cNvSpPr txBox="1"/>
          <p:nvPr/>
        </p:nvSpPr>
        <p:spPr>
          <a:xfrm>
            <a:off x="5127217" y="1350902"/>
            <a:ext cx="4854983" cy="4247317"/>
          </a:xfrm>
          <a:prstGeom prst="rect">
            <a:avLst/>
          </a:prstGeom>
          <a:noFill/>
        </p:spPr>
        <p:txBody>
          <a:bodyPr wrap="square" rtlCol="0">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1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Moves from being advice to statutory</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1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Additional 26 pages of guidance</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1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Aims to provide clarity regarding several aspects of attendance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1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The structure of the guidance remains the same with revisions in each section</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1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Key changes are described on page 7 and additional detail was provided in a </a:t>
            </a:r>
            <a:r>
              <a:rPr kumimoji="0" lang="en-GB" sz="21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hlinkClick r:id="rId4"/>
              </a:rPr>
              <a:t>letter to schools </a:t>
            </a:r>
            <a:r>
              <a:rPr kumimoji="0" lang="en-GB" sz="21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rPr>
              <a:t>from the Minister for Schools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p:txBody>
      </p:sp>
      <p:pic>
        <p:nvPicPr>
          <p:cNvPr id="2" name="Picture 1">
            <a:extLst>
              <a:ext uri="{FF2B5EF4-FFF2-40B4-BE49-F238E27FC236}">
                <a16:creationId xmlns:a16="http://schemas.microsoft.com/office/drawing/2014/main" id="{E9EBAE0C-B45B-805F-D091-A1AEAF0E4C62}"/>
              </a:ext>
            </a:extLst>
          </p:cNvPr>
          <p:cNvPicPr>
            <a:picLocks noChangeAspect="1"/>
          </p:cNvPicPr>
          <p:nvPr/>
        </p:nvPicPr>
        <p:blipFill>
          <a:blip r:embed="rId5"/>
          <a:stretch>
            <a:fillRect/>
          </a:stretch>
        </p:blipFill>
        <p:spPr>
          <a:xfrm>
            <a:off x="663317" y="236823"/>
            <a:ext cx="4178398" cy="5953487"/>
          </a:xfrm>
          <a:prstGeom prst="rect">
            <a:avLst/>
          </a:prstGeom>
          <a:ln>
            <a:solidFill>
              <a:srgbClr val="332F60"/>
            </a:solidFill>
          </a:ln>
        </p:spPr>
      </p:pic>
    </p:spTree>
    <p:extLst>
      <p:ext uri="{BB962C8B-B14F-4D97-AF65-F5344CB8AC3E}">
        <p14:creationId xmlns:p14="http://schemas.microsoft.com/office/powerpoint/2010/main" val="2453790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C40594-FC8A-19CE-27A0-BE767CB62668}"/>
              </a:ext>
            </a:extLst>
          </p:cNvPr>
          <p:cNvPicPr>
            <a:picLocks noChangeAspect="1"/>
          </p:cNvPicPr>
          <p:nvPr/>
        </p:nvPicPr>
        <p:blipFill>
          <a:blip r:embed="rId3"/>
          <a:stretch>
            <a:fillRect/>
          </a:stretch>
        </p:blipFill>
        <p:spPr>
          <a:xfrm rot="3072043">
            <a:off x="2521731" y="-7655645"/>
            <a:ext cx="11656569" cy="8792126"/>
          </a:xfrm>
          <a:prstGeom prst="rect">
            <a:avLst/>
          </a:prstGeom>
        </p:spPr>
      </p:pic>
      <p:sp>
        <p:nvSpPr>
          <p:cNvPr id="2" name="Title 1">
            <a:extLst>
              <a:ext uri="{FF2B5EF4-FFF2-40B4-BE49-F238E27FC236}">
                <a16:creationId xmlns:a16="http://schemas.microsoft.com/office/drawing/2014/main" id="{07F29244-8699-EDFB-590E-A00FCC14C2D4}"/>
              </a:ext>
            </a:extLst>
          </p:cNvPr>
          <p:cNvSpPr>
            <a:spLocks noGrp="1"/>
          </p:cNvSpPr>
          <p:nvPr>
            <p:ph type="title"/>
          </p:nvPr>
        </p:nvSpPr>
        <p:spPr>
          <a:xfrm>
            <a:off x="838200" y="365126"/>
            <a:ext cx="10515600" cy="1054322"/>
          </a:xfrm>
          <a:ln>
            <a:noFill/>
          </a:ln>
        </p:spPr>
        <p:txBody>
          <a:bodyPr/>
          <a:lstStyle/>
          <a:p>
            <a:r>
              <a:rPr lang="en-GB">
                <a:solidFill>
                  <a:srgbClr val="332F60"/>
                </a:solidFill>
                <a:latin typeface="Rockwell" panose="02060603020205020403" pitchFamily="18" charset="0"/>
              </a:rPr>
              <a:t>Overview of the reforms</a:t>
            </a:r>
          </a:p>
        </p:txBody>
      </p:sp>
      <p:sp>
        <p:nvSpPr>
          <p:cNvPr id="3" name="Text Placeholder 2">
            <a:extLst>
              <a:ext uri="{FF2B5EF4-FFF2-40B4-BE49-F238E27FC236}">
                <a16:creationId xmlns:a16="http://schemas.microsoft.com/office/drawing/2014/main" id="{F88B83F8-A89D-5715-9FC5-81B8BF8CE6DD}"/>
              </a:ext>
            </a:extLst>
          </p:cNvPr>
          <p:cNvSpPr>
            <a:spLocks noGrp="1"/>
          </p:cNvSpPr>
          <p:nvPr>
            <p:ph type="body" idx="1"/>
          </p:nvPr>
        </p:nvSpPr>
        <p:spPr>
          <a:xfrm>
            <a:off x="838200" y="1373742"/>
            <a:ext cx="10515600" cy="4351338"/>
          </a:xfrm>
          <a:ln>
            <a:noFill/>
          </a:ln>
        </p:spPr>
        <p:txBody>
          <a:bodyPr>
            <a:normAutofit/>
          </a:bodyPr>
          <a:lstStyle/>
          <a:p>
            <a:pPr marL="0" lvl="0" indent="0">
              <a:buNone/>
            </a:pPr>
            <a:r>
              <a:rPr lang="en-GB" sz="2000">
                <a:solidFill>
                  <a:srgbClr val="332F60"/>
                </a:solidFill>
                <a:effectLst/>
                <a:latin typeface="Rockwell" panose="02060603020205020403" pitchFamily="18" charset="0"/>
                <a:ea typeface="Calibri" panose="020F0502020204030204" pitchFamily="34" charset="0"/>
              </a:rPr>
              <a:t>4 key aspects to the changes which will be statutory from 19 August 2024:</a:t>
            </a:r>
            <a:endParaRPr lang="en-GB" sz="2000">
              <a:solidFill>
                <a:srgbClr val="332F60"/>
              </a:solidFill>
              <a:latin typeface="Rockwell" panose="02060603020205020403" pitchFamily="18" charset="0"/>
              <a:ea typeface="Calibri" panose="020F0502020204030204" pitchFamily="34" charset="0"/>
            </a:endParaRPr>
          </a:p>
          <a:p>
            <a:r>
              <a:rPr lang="en-GB" sz="2000">
                <a:solidFill>
                  <a:srgbClr val="332F60"/>
                </a:solidFill>
                <a:effectLst/>
                <a:latin typeface="Rockwell" panose="02060603020205020403" pitchFamily="18" charset="0"/>
                <a:ea typeface="Calibri" panose="020F0502020204030204" pitchFamily="34" charset="0"/>
              </a:rPr>
              <a:t>Publication of a revised version of ‘</a:t>
            </a:r>
            <a:r>
              <a:rPr lang="en-GB" sz="2000">
                <a:solidFill>
                  <a:srgbClr val="E8508C"/>
                </a:solidFill>
                <a:effectLst/>
                <a:latin typeface="Rockwell" panose="02060603020205020403"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Working Together to Improve School Attendance</a:t>
            </a:r>
            <a:r>
              <a:rPr lang="en-GB" sz="2000">
                <a:solidFill>
                  <a:srgbClr val="332F60"/>
                </a:solidFill>
                <a:effectLst/>
                <a:latin typeface="Rockwell" panose="02060603020205020403" pitchFamily="18" charset="0"/>
                <a:ea typeface="Calibri" panose="020F0502020204030204" pitchFamily="34" charset="0"/>
              </a:rPr>
              <a:t>’ and revised ‘</a:t>
            </a:r>
            <a:r>
              <a:rPr lang="en-GB" sz="2000">
                <a:solidFill>
                  <a:srgbClr val="E8508C"/>
                </a:solidFill>
                <a:effectLst/>
                <a:latin typeface="Rockwell" panose="02060603020205020403" pitchFamily="18" charset="0"/>
                <a:ea typeface="Calibri" panose="020F0502020204030204" pitchFamily="34" charset="0"/>
              </a:rPr>
              <a:t>Summary table of responsibilities for school attendance</a:t>
            </a:r>
            <a:r>
              <a:rPr lang="en-GB" sz="2000">
                <a:solidFill>
                  <a:srgbClr val="332F60"/>
                </a:solidFill>
                <a:effectLst/>
                <a:latin typeface="Rockwell" panose="02060603020205020403" pitchFamily="18" charset="0"/>
                <a:ea typeface="Calibri" panose="020F0502020204030204" pitchFamily="34" charset="0"/>
              </a:rPr>
              <a:t>’.  </a:t>
            </a:r>
            <a:endParaRPr lang="en-GB" sz="2000">
              <a:solidFill>
                <a:srgbClr val="332F60"/>
              </a:solidFill>
              <a:effectLst/>
              <a:latin typeface="Rockwell" panose="02060603020205020403" pitchFamily="18" charset="0"/>
              <a:ea typeface="Times New Roman" panose="02020603050405020304" pitchFamily="18" charset="0"/>
            </a:endParaRPr>
          </a:p>
          <a:p>
            <a:r>
              <a:rPr lang="en-GB" sz="2000">
                <a:solidFill>
                  <a:srgbClr val="332F60"/>
                </a:solidFill>
                <a:effectLst/>
                <a:latin typeface="Rockwell" panose="02060603020205020403" pitchFamily="18" charset="0"/>
                <a:ea typeface="Calibri" panose="020F0502020204030204" pitchFamily="34" charset="0"/>
              </a:rPr>
              <a:t>Mandatory attendance data sharing by all state funded schools. The </a:t>
            </a:r>
            <a:r>
              <a:rPr lang="en-GB" sz="2000">
                <a:solidFill>
                  <a:srgbClr val="E8508C"/>
                </a:solidFill>
                <a:effectLst/>
                <a:latin typeface="Rockwell" panose="02060603020205020403" pitchFamily="18" charset="0"/>
                <a:ea typeface="Calibri" panose="020F0502020204030204" pitchFamily="34" charset="0"/>
                <a:hlinkClick r:id="rId5">
                  <a:extLst>
                    <a:ext uri="{A12FA001-AC4F-418D-AE19-62706E023703}">
                      <ahyp:hlinkClr xmlns:ahyp="http://schemas.microsoft.com/office/drawing/2018/hyperlinkcolor" val="tx"/>
                    </a:ext>
                  </a:extLst>
                </a:hlinkClick>
              </a:rPr>
              <a:t>Education (Information About Individual Pupils) (England) (Amendment) Regulations 2024 </a:t>
            </a:r>
            <a:r>
              <a:rPr lang="en-GB" sz="2000">
                <a:solidFill>
                  <a:srgbClr val="332F60"/>
                </a:solidFill>
                <a:effectLst/>
                <a:latin typeface="Rockwell" panose="02060603020205020403" pitchFamily="18" charset="0"/>
                <a:ea typeface="Calibri" panose="020F0502020204030204" pitchFamily="34" charset="0"/>
              </a:rPr>
              <a:t>come into force on 19th August 2024; they are the statutory instrument that provides for the new mandatory data-collection and replaces existing, voluntary collection. </a:t>
            </a:r>
          </a:p>
          <a:p>
            <a:r>
              <a:rPr lang="en-GB" sz="2000">
                <a:solidFill>
                  <a:srgbClr val="332F60"/>
                </a:solidFill>
                <a:effectLst/>
                <a:latin typeface="Rockwell" panose="02060603020205020403" pitchFamily="18" charset="0"/>
                <a:ea typeface="Calibri" panose="020F0502020204030204" pitchFamily="34" charset="0"/>
              </a:rPr>
              <a:t>Modernisation of school attendance and admission registers through laying the </a:t>
            </a:r>
            <a:r>
              <a:rPr lang="en-GB" sz="2000">
                <a:solidFill>
                  <a:srgbClr val="E8508C"/>
                </a:solidFill>
                <a:effectLst/>
                <a:latin typeface="Rockwell" panose="02060603020205020403" pitchFamily="18" charset="0"/>
                <a:ea typeface="Calibri" panose="020F0502020204030204" pitchFamily="34" charset="0"/>
                <a:hlinkClick r:id="rId6">
                  <a:extLst>
                    <a:ext uri="{A12FA001-AC4F-418D-AE19-62706E023703}">
                      <ahyp:hlinkClr xmlns:ahyp="http://schemas.microsoft.com/office/drawing/2018/hyperlinkcolor" val="tx"/>
                    </a:ext>
                  </a:extLst>
                </a:hlinkClick>
              </a:rPr>
              <a:t>School Attendance (Pupil Registration) (England) Regulations 2024</a:t>
            </a:r>
            <a:r>
              <a:rPr lang="en-GB" sz="2000">
                <a:solidFill>
                  <a:srgbClr val="332F60"/>
                </a:solidFill>
                <a:effectLst/>
                <a:latin typeface="Rockwell" panose="02060603020205020403" pitchFamily="18" charset="0"/>
                <a:ea typeface="Calibri" panose="020F0502020204030204" pitchFamily="34" charset="0"/>
              </a:rPr>
              <a:t>  which will revoke and replace the Education (Pupil Registration) (England) Regulations 2006. </a:t>
            </a:r>
            <a:endParaRPr lang="en-GB" sz="2000">
              <a:solidFill>
                <a:srgbClr val="332F60"/>
              </a:solidFill>
              <a:effectLst/>
              <a:latin typeface="Rockwell" panose="02060603020205020403" pitchFamily="18" charset="0"/>
              <a:ea typeface="Times New Roman" panose="02020603050405020304" pitchFamily="18" charset="0"/>
            </a:endParaRPr>
          </a:p>
          <a:p>
            <a:r>
              <a:rPr lang="en-GB" sz="2000">
                <a:solidFill>
                  <a:srgbClr val="332F60"/>
                </a:solidFill>
                <a:effectLst/>
                <a:latin typeface="Rockwell" panose="02060603020205020403" pitchFamily="18" charset="0"/>
                <a:ea typeface="Calibri" panose="020F0502020204030204" pitchFamily="34" charset="0"/>
              </a:rPr>
              <a:t>Creation of a new </a:t>
            </a:r>
            <a:r>
              <a:rPr lang="en-GB" sz="2000">
                <a:solidFill>
                  <a:srgbClr val="E8508C"/>
                </a:solidFill>
                <a:effectLst/>
                <a:latin typeface="Rockwell" panose="02060603020205020403" pitchFamily="18" charset="0"/>
                <a:ea typeface="Calibri" panose="020F0502020204030204" pitchFamily="34" charset="0"/>
                <a:hlinkClick r:id="rId7">
                  <a:extLst>
                    <a:ext uri="{A12FA001-AC4F-418D-AE19-62706E023703}">
                      <ahyp:hlinkClr xmlns:ahyp="http://schemas.microsoft.com/office/drawing/2018/hyperlinkcolor" val="tx"/>
                    </a:ext>
                  </a:extLst>
                </a:hlinkClick>
              </a:rPr>
              <a:t>National Framework of Penalty Notices</a:t>
            </a:r>
            <a:r>
              <a:rPr lang="en-GB" sz="2000" kern="100">
                <a:solidFill>
                  <a:srgbClr val="E8508C"/>
                </a:solidFill>
                <a:effectLst/>
                <a:latin typeface="Rockwell" panose="02060603020205020403" pitchFamily="18" charset="0"/>
                <a:ea typeface="Calibri" panose="020F0502020204030204" pitchFamily="34" charset="0"/>
                <a:hlinkClick r:id="rId7">
                  <a:extLst>
                    <a:ext uri="{A12FA001-AC4F-418D-AE19-62706E023703}">
                      <ahyp:hlinkClr xmlns:ahyp="http://schemas.microsoft.com/office/drawing/2018/hyperlinkcolor" val="tx"/>
                    </a:ext>
                  </a:extLst>
                </a:hlinkClick>
              </a:rPr>
              <a:t> </a:t>
            </a:r>
            <a:r>
              <a:rPr lang="en-GB" sz="2000">
                <a:solidFill>
                  <a:srgbClr val="332F60"/>
                </a:solidFill>
                <a:effectLst/>
                <a:latin typeface="Rockwell" panose="02060603020205020403" pitchFamily="18" charset="0"/>
                <a:ea typeface="Calibri" panose="020F0502020204030204" pitchFamily="34" charset="0"/>
              </a:rPr>
              <a:t>through changes to legislation (see Chapter 6 of the revised guidance). </a:t>
            </a:r>
            <a:endParaRPr lang="en-GB" sz="2000">
              <a:solidFill>
                <a:srgbClr val="332F60"/>
              </a:solidFill>
              <a:effectLst/>
              <a:latin typeface="Rockwell" panose="02060603020205020403" pitchFamily="18" charset="0"/>
              <a:ea typeface="Times New Roman" panose="02020603050405020304" pitchFamily="18" charset="0"/>
            </a:endParaRPr>
          </a:p>
          <a:p>
            <a:pPr marL="0" indent="0">
              <a:buNone/>
            </a:pPr>
            <a:endParaRPr lang="en-GB"/>
          </a:p>
        </p:txBody>
      </p:sp>
    </p:spTree>
    <p:extLst>
      <p:ext uri="{BB962C8B-B14F-4D97-AF65-F5344CB8AC3E}">
        <p14:creationId xmlns:p14="http://schemas.microsoft.com/office/powerpoint/2010/main" val="304071042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FC59AA-BD1B-01FD-27AD-E05DACF242B0}"/>
              </a:ext>
            </a:extLst>
          </p:cNvPr>
          <p:cNvSpPr txBox="1"/>
          <p:nvPr/>
        </p:nvSpPr>
        <p:spPr>
          <a:xfrm>
            <a:off x="547716" y="211533"/>
            <a:ext cx="1031078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4000" b="0" i="0" u="none" strike="noStrike" kern="0" cap="none" spc="0" normalizeH="0" baseline="0" noProof="0">
                <a:ln>
                  <a:noFill/>
                </a:ln>
                <a:solidFill>
                  <a:srgbClr val="332F60"/>
                </a:solidFill>
                <a:effectLst/>
                <a:uLnTx/>
                <a:uFillTx/>
                <a:latin typeface="Rockwell" panose="02060603020205020403" pitchFamily="18" charset="0"/>
                <a:ea typeface="Calibri" panose="020F0502020204030204" pitchFamily="34" charset="0"/>
                <a:cs typeface="Calibri"/>
                <a:sym typeface="Calibri"/>
              </a:rPr>
              <a:t>Mandatory attendance data sharing</a:t>
            </a:r>
            <a:endParaRPr kumimoji="0" lang="en-US" sz="4000" b="1"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p:txBody>
      </p:sp>
      <p:pic>
        <p:nvPicPr>
          <p:cNvPr id="7" name="Picture 6">
            <a:extLst>
              <a:ext uri="{FF2B5EF4-FFF2-40B4-BE49-F238E27FC236}">
                <a16:creationId xmlns:a16="http://schemas.microsoft.com/office/drawing/2014/main" id="{215638F3-8C3D-0F5A-E34B-DD9F1B41FE97}"/>
              </a:ext>
            </a:extLst>
          </p:cNvPr>
          <p:cNvPicPr>
            <a:picLocks noChangeAspect="1"/>
          </p:cNvPicPr>
          <p:nvPr/>
        </p:nvPicPr>
        <p:blipFill>
          <a:blip r:embed="rId3"/>
          <a:stretch>
            <a:fillRect/>
          </a:stretch>
        </p:blipFill>
        <p:spPr>
          <a:xfrm rot="20415597">
            <a:off x="7061082" y="2948118"/>
            <a:ext cx="10829396" cy="13041162"/>
          </a:xfrm>
          <a:prstGeom prst="rect">
            <a:avLst/>
          </a:prstGeom>
        </p:spPr>
      </p:pic>
      <p:sp>
        <p:nvSpPr>
          <p:cNvPr id="3" name="Text Placeholder 2">
            <a:extLst>
              <a:ext uri="{FF2B5EF4-FFF2-40B4-BE49-F238E27FC236}">
                <a16:creationId xmlns:a16="http://schemas.microsoft.com/office/drawing/2014/main" id="{F083E878-B72D-CA89-8AA0-86FC7A851EA9}"/>
              </a:ext>
            </a:extLst>
          </p:cNvPr>
          <p:cNvSpPr>
            <a:spLocks noGrp="1"/>
          </p:cNvSpPr>
          <p:nvPr>
            <p:ph type="body" idx="1"/>
          </p:nvPr>
        </p:nvSpPr>
        <p:spPr>
          <a:xfrm>
            <a:off x="371476" y="1004192"/>
            <a:ext cx="9715500" cy="4351338"/>
          </a:xfrm>
          <a:ln>
            <a:noFill/>
          </a:ln>
        </p:spPr>
        <p:txBody>
          <a:bodyPr>
            <a:normAutofit/>
          </a:bodyPr>
          <a:lstStyle/>
          <a:p>
            <a:pPr marL="0" lvl="0" indent="0">
              <a:buNone/>
            </a:pPr>
            <a:r>
              <a:rPr lang="en-GB" sz="1800">
                <a:solidFill>
                  <a:srgbClr val="332F60"/>
                </a:solidFill>
                <a:latin typeface="Rockwell" panose="02060603020205020403" pitchFamily="18" charset="0"/>
                <a:ea typeface="Calibri" panose="020F0502020204030204" pitchFamily="34" charset="0"/>
              </a:rPr>
              <a:t>The duty to provide information on request can be met by signing up to the DfE daily data collection.</a:t>
            </a:r>
          </a:p>
          <a:p>
            <a:pPr marL="0" marR="0" lvl="0" indent="0" algn="l" defTabSz="914400" rtl="0" eaLnBrk="1" fontAlgn="auto" latinLnBrk="0" hangingPunct="1">
              <a:lnSpc>
                <a:spcPct val="90000"/>
              </a:lnSpc>
              <a:spcBef>
                <a:spcPts val="1000"/>
              </a:spcBef>
              <a:spcAft>
                <a:spcPts val="0"/>
              </a:spcAft>
              <a:buClrTx/>
              <a:buSzPct val="100000"/>
              <a:buFont typeface="Arial"/>
              <a:buNone/>
              <a:tabLst/>
              <a:defRPr/>
            </a:pPr>
            <a:r>
              <a:rPr kumimoji="0" lang="en-GB" sz="1800" b="0" i="0" u="none" strike="noStrike" kern="0" cap="none" spc="0" normalizeH="0" baseline="0" noProof="0">
                <a:ln>
                  <a:noFill/>
                </a:ln>
                <a:solidFill>
                  <a:srgbClr val="332F60"/>
                </a:solidFill>
                <a:effectLst/>
                <a:uLnTx/>
                <a:uFillTx/>
                <a:latin typeface="Rockwell" panose="02060603020205020403" pitchFamily="18" charset="0"/>
                <a:cs typeface="Calibri"/>
                <a:sym typeface="Calibri"/>
                <a:hlinkClick r:id="rId4">
                  <a:extLst>
                    <a:ext uri="{A12FA001-AC4F-418D-AE19-62706E023703}">
                      <ahyp:hlinkClr xmlns:ahyp="http://schemas.microsoft.com/office/drawing/2018/hyperlinkcolor" val="tx"/>
                    </a:ext>
                  </a:extLst>
                </a:hlinkClick>
              </a:rPr>
              <a:t>Monitor your school attendance</a:t>
            </a:r>
            <a:r>
              <a:rPr kumimoji="0" lang="en-GB" sz="1800" b="0" i="0" u="none" strike="noStrike" kern="0" cap="none" spc="0" normalizeH="0" baseline="0" noProof="0">
                <a:ln>
                  <a:noFill/>
                </a:ln>
                <a:solidFill>
                  <a:srgbClr val="332F60"/>
                </a:solidFill>
                <a:effectLst/>
                <a:uLnTx/>
                <a:uFillTx/>
                <a:latin typeface="Rockwell" panose="02060603020205020403" pitchFamily="18" charset="0"/>
                <a:cs typeface="Calibri"/>
                <a:sym typeface="Calibri"/>
              </a:rPr>
              <a:t>, webinar for schools and Trusts not yet sharing attendance data on 19 March 2024.</a:t>
            </a:r>
          </a:p>
          <a:p>
            <a:pPr marL="0" marR="0" lvl="0" indent="0" algn="l" defTabSz="914400" rtl="0" eaLnBrk="1" fontAlgn="auto" latinLnBrk="0" hangingPunct="1">
              <a:lnSpc>
                <a:spcPct val="90000"/>
              </a:lnSpc>
              <a:spcBef>
                <a:spcPts val="1000"/>
              </a:spcBef>
              <a:spcAft>
                <a:spcPts val="0"/>
              </a:spcAft>
              <a:buClrTx/>
              <a:buSzPct val="100000"/>
              <a:buFont typeface="Arial"/>
              <a:buNone/>
              <a:tabLst/>
              <a:defRPr/>
            </a:pPr>
            <a:r>
              <a:rPr kumimoji="0" lang="en-GB" sz="1800" b="0" i="0" u="none" strike="noStrike" kern="0" cap="none" spc="0" normalizeH="0" baseline="0" noProof="0">
                <a:ln>
                  <a:noFill/>
                </a:ln>
                <a:solidFill>
                  <a:srgbClr val="332F60"/>
                </a:solidFill>
                <a:effectLst/>
                <a:uLnTx/>
                <a:uFillTx/>
                <a:latin typeface="Rockwell" panose="02060603020205020403" pitchFamily="18" charset="0"/>
                <a:cs typeface="Calibri"/>
                <a:sym typeface="Calibri"/>
              </a:rPr>
              <a:t>Daily attendance data - 'Monitor your school attendance’ DfE research sign-up: </a:t>
            </a:r>
            <a:r>
              <a:rPr kumimoji="0" lang="en-GB" sz="1800" b="0" i="0" u="none" strike="noStrike" kern="0" cap="none" spc="0" normalizeH="0" baseline="0" noProof="0">
                <a:ln>
                  <a:noFill/>
                </a:ln>
                <a:solidFill>
                  <a:srgbClr val="332F60"/>
                </a:solidFill>
                <a:effectLst/>
                <a:uLnTx/>
                <a:uFillTx/>
                <a:latin typeface="Rockwell" panose="02060603020205020403" pitchFamily="18" charset="0"/>
                <a:cs typeface="Calibri"/>
                <a:sym typeface="Calibri"/>
                <a:hlinkClick r:id="rId5"/>
              </a:rPr>
              <a:t>link</a:t>
            </a:r>
            <a:endParaRPr lang="en-GB" sz="1800">
              <a:solidFill>
                <a:srgbClr val="332F60"/>
              </a:solidFill>
              <a:latin typeface="Rockwell" panose="02060603020205020403" pitchFamily="18" charset="0"/>
              <a:ea typeface="Calibri" panose="020F0502020204030204" pitchFamily="34" charset="0"/>
            </a:endParaRPr>
          </a:p>
          <a:p>
            <a:pPr marL="0" lvl="0" indent="0">
              <a:buNone/>
            </a:pPr>
            <a:r>
              <a:rPr lang="en-GB" sz="1800" b="0" i="0" u="sng">
                <a:solidFill>
                  <a:srgbClr val="332F60"/>
                </a:solidFill>
                <a:effectLst/>
                <a:latin typeface="Rockwell" panose="02060603020205020403" pitchFamily="18" charset="0"/>
                <a:hlinkClick r:id="rId6" tooltip="Go to Schedule 1A (as part of an amendment)">
                  <a:extLst>
                    <a:ext uri="{A12FA001-AC4F-418D-AE19-62706E023703}">
                      <ahyp:hlinkClr xmlns:ahyp="http://schemas.microsoft.com/office/drawing/2018/hyperlinkcolor" val="tx"/>
                    </a:ext>
                  </a:extLst>
                </a:hlinkClick>
              </a:rPr>
              <a:t>Schedule 1A</a:t>
            </a:r>
            <a:r>
              <a:rPr lang="en-GB" sz="1800" b="0" i="0">
                <a:solidFill>
                  <a:srgbClr val="332F60"/>
                </a:solidFill>
                <a:effectLst/>
                <a:latin typeface="Rockwell" panose="02060603020205020403" pitchFamily="18" charset="0"/>
              </a:rPr>
              <a:t> lists the information that must be provided:</a:t>
            </a:r>
          </a:p>
          <a:p>
            <a:pPr marL="0" lvl="0" indent="0">
              <a:buNone/>
            </a:pPr>
            <a:endParaRPr lang="en-GB" sz="1600" b="0" i="0">
              <a:solidFill>
                <a:srgbClr val="332F60"/>
              </a:solidFill>
              <a:effectLst/>
              <a:latin typeface="Rockwell" panose="02060603020205020403" pitchFamily="18" charset="0"/>
            </a:endParaRPr>
          </a:p>
          <a:p>
            <a:pPr marL="0" lvl="0" indent="0">
              <a:buNone/>
            </a:pPr>
            <a:endParaRPr lang="en-GB" sz="1900">
              <a:solidFill>
                <a:srgbClr val="E8508C"/>
              </a:solidFill>
              <a:latin typeface="Rockwell" panose="02060603020205020403" pitchFamily="18" charset="0"/>
            </a:endParaRPr>
          </a:p>
          <a:p>
            <a:pPr marL="0" lvl="0" indent="0">
              <a:buNone/>
            </a:pPr>
            <a:endParaRPr lang="en-GB" sz="1900">
              <a:solidFill>
                <a:srgbClr val="E8508C"/>
              </a:solidFill>
              <a:latin typeface="Rockwell" panose="02060603020205020403" pitchFamily="18" charset="0"/>
            </a:endParaRPr>
          </a:p>
          <a:p>
            <a:pPr marL="0" lvl="0" indent="0">
              <a:buNone/>
            </a:pPr>
            <a:endParaRPr lang="en-GB" sz="1900">
              <a:solidFill>
                <a:srgbClr val="E8508C"/>
              </a:solidFill>
              <a:latin typeface="Rockwell" panose="02060603020205020403" pitchFamily="18" charset="0"/>
            </a:endParaRPr>
          </a:p>
          <a:p>
            <a:pPr marL="0" lvl="0" indent="0">
              <a:buNone/>
            </a:pPr>
            <a:endParaRPr lang="en-GB" sz="1900">
              <a:solidFill>
                <a:srgbClr val="E8508C"/>
              </a:solidFill>
              <a:latin typeface="Rockwell" panose="02060603020205020403" pitchFamily="18" charset="0"/>
            </a:endParaRPr>
          </a:p>
          <a:p>
            <a:pPr marL="0" indent="0">
              <a:buNone/>
            </a:pPr>
            <a:endParaRPr lang="en-GB" sz="1900" i="0">
              <a:solidFill>
                <a:srgbClr val="332F60"/>
              </a:solidFill>
              <a:effectLst/>
              <a:latin typeface="Rockwell" panose="02060603020205020403" pitchFamily="18" charset="0"/>
              <a:hlinkClick r:id="" action="ppaction://noaction">
                <a:extLst>
                  <a:ext uri="{A12FA001-AC4F-418D-AE19-62706E023703}">
                    <ahyp:hlinkClr xmlns:ahyp="http://schemas.microsoft.com/office/drawing/2018/hyperlinkcolor" val="tx"/>
                  </a:ext>
                </a:extLst>
              </a:hlinkClick>
            </a:endParaRPr>
          </a:p>
          <a:p>
            <a:pPr marL="0" indent="0">
              <a:buNone/>
            </a:pPr>
            <a:endParaRPr lang="en-GB" sz="1900" i="0">
              <a:solidFill>
                <a:srgbClr val="332F60"/>
              </a:solidFill>
              <a:effectLst/>
              <a:latin typeface="Rockwell" panose="02060603020205020403" pitchFamily="18" charset="0"/>
              <a:hlinkClick r:id="" action="ppaction://noaction">
                <a:extLst>
                  <a:ext uri="{A12FA001-AC4F-418D-AE19-62706E023703}">
                    <ahyp:hlinkClr xmlns:ahyp="http://schemas.microsoft.com/office/drawing/2018/hyperlinkcolor" val="tx"/>
                  </a:ext>
                </a:extLst>
              </a:hlinkClick>
            </a:endParaRPr>
          </a:p>
          <a:p>
            <a:pPr marL="0" indent="0">
              <a:buNone/>
            </a:pPr>
            <a:endParaRPr lang="en-GB" sz="1900" i="0">
              <a:solidFill>
                <a:srgbClr val="332F60"/>
              </a:solidFill>
              <a:effectLst/>
              <a:latin typeface="Rockwell" panose="02060603020205020403" pitchFamily="18" charset="0"/>
              <a:hlinkClick r:id="" action="ppaction://noaction">
                <a:extLst>
                  <a:ext uri="{A12FA001-AC4F-418D-AE19-62706E023703}">
                    <ahyp:hlinkClr xmlns:ahyp="http://schemas.microsoft.com/office/drawing/2018/hyperlinkcolor" val="tx"/>
                  </a:ext>
                </a:extLst>
              </a:hlinkClick>
            </a:endParaRPr>
          </a:p>
          <a:p>
            <a:pPr marL="0" indent="0">
              <a:buNone/>
            </a:pPr>
            <a:endParaRPr lang="en-GB" sz="1900">
              <a:solidFill>
                <a:srgbClr val="332F60"/>
              </a:solidFill>
              <a:latin typeface="Rockwell" panose="02060603020205020403" pitchFamily="18" charset="0"/>
              <a:hlinkClick r:id="rId4">
                <a:extLst>
                  <a:ext uri="{A12FA001-AC4F-418D-AE19-62706E023703}">
                    <ahyp:hlinkClr xmlns:ahyp="http://schemas.microsoft.com/office/drawing/2018/hyperlinkcolor" val="tx"/>
                  </a:ext>
                </a:extLst>
              </a:hlinkClick>
            </a:endParaRPr>
          </a:p>
          <a:p>
            <a:pPr marL="0" indent="0">
              <a:buNone/>
            </a:pPr>
            <a:endParaRPr lang="en-GB" sz="1900" i="0">
              <a:solidFill>
                <a:srgbClr val="332F60"/>
              </a:solidFill>
              <a:effectLst/>
              <a:latin typeface="Rockwell" panose="02060603020205020403" pitchFamily="18" charset="0"/>
              <a:hlinkClick r:id="rId4">
                <a:extLst>
                  <a:ext uri="{A12FA001-AC4F-418D-AE19-62706E023703}">
                    <ahyp:hlinkClr xmlns:ahyp="http://schemas.microsoft.com/office/drawing/2018/hyperlinkcolor" val="tx"/>
                  </a:ext>
                </a:extLst>
              </a:hlinkClick>
            </a:endParaRPr>
          </a:p>
          <a:p>
            <a:pPr marL="0" indent="0">
              <a:buNone/>
            </a:pPr>
            <a:endParaRPr lang="en-GB" sz="2900" i="0">
              <a:solidFill>
                <a:srgbClr val="332F60"/>
              </a:solidFill>
              <a:effectLst/>
              <a:latin typeface="Rockwell" panose="02060603020205020403" pitchFamily="18" charset="0"/>
              <a:hlinkClick r:id="rId4">
                <a:extLst>
                  <a:ext uri="{A12FA001-AC4F-418D-AE19-62706E023703}">
                    <ahyp:hlinkClr xmlns:ahyp="http://schemas.microsoft.com/office/drawing/2018/hyperlinkcolor" val="tx"/>
                  </a:ext>
                </a:extLst>
              </a:hlinkClick>
            </a:endParaRPr>
          </a:p>
          <a:p>
            <a:pPr marL="0" indent="0">
              <a:buNone/>
            </a:pPr>
            <a:endParaRPr lang="en-GB" sz="2900" i="0">
              <a:solidFill>
                <a:srgbClr val="332F60"/>
              </a:solidFill>
              <a:effectLst/>
              <a:latin typeface="Rockwell" panose="02060603020205020403" pitchFamily="18" charset="0"/>
            </a:endParaRPr>
          </a:p>
          <a:p>
            <a:pPr marL="0" lvl="0" indent="0">
              <a:buNone/>
            </a:pPr>
            <a:endParaRPr lang="en-GB"/>
          </a:p>
        </p:txBody>
      </p:sp>
      <p:graphicFrame>
        <p:nvGraphicFramePr>
          <p:cNvPr id="6" name="Table 5">
            <a:extLst>
              <a:ext uri="{FF2B5EF4-FFF2-40B4-BE49-F238E27FC236}">
                <a16:creationId xmlns:a16="http://schemas.microsoft.com/office/drawing/2014/main" id="{60E18E98-B672-2DEC-FD21-4D4744E8B0DB}"/>
              </a:ext>
            </a:extLst>
          </p:cNvPr>
          <p:cNvGraphicFramePr>
            <a:graphicFrameLocks noGrp="1"/>
          </p:cNvGraphicFramePr>
          <p:nvPr/>
        </p:nvGraphicFramePr>
        <p:xfrm>
          <a:off x="420780" y="3005606"/>
          <a:ext cx="9512300" cy="2194560"/>
        </p:xfrm>
        <a:graphic>
          <a:graphicData uri="http://schemas.openxmlformats.org/drawingml/2006/table">
            <a:tbl>
              <a:tblPr firstRow="1" bandRow="1">
                <a:tableStyleId>{5940675A-B579-460E-94D1-54222C63F5DA}</a:tableStyleId>
              </a:tblPr>
              <a:tblGrid>
                <a:gridCol w="1902460">
                  <a:extLst>
                    <a:ext uri="{9D8B030D-6E8A-4147-A177-3AD203B41FA5}">
                      <a16:colId xmlns:a16="http://schemas.microsoft.com/office/drawing/2014/main" val="2145173626"/>
                    </a:ext>
                  </a:extLst>
                </a:gridCol>
                <a:gridCol w="1902460">
                  <a:extLst>
                    <a:ext uri="{9D8B030D-6E8A-4147-A177-3AD203B41FA5}">
                      <a16:colId xmlns:a16="http://schemas.microsoft.com/office/drawing/2014/main" val="689776859"/>
                    </a:ext>
                  </a:extLst>
                </a:gridCol>
                <a:gridCol w="1902460">
                  <a:extLst>
                    <a:ext uri="{9D8B030D-6E8A-4147-A177-3AD203B41FA5}">
                      <a16:colId xmlns:a16="http://schemas.microsoft.com/office/drawing/2014/main" val="4245156933"/>
                    </a:ext>
                  </a:extLst>
                </a:gridCol>
                <a:gridCol w="1902460">
                  <a:extLst>
                    <a:ext uri="{9D8B030D-6E8A-4147-A177-3AD203B41FA5}">
                      <a16:colId xmlns:a16="http://schemas.microsoft.com/office/drawing/2014/main" val="3570972163"/>
                    </a:ext>
                  </a:extLst>
                </a:gridCol>
                <a:gridCol w="1902460">
                  <a:extLst>
                    <a:ext uri="{9D8B030D-6E8A-4147-A177-3AD203B41FA5}">
                      <a16:colId xmlns:a16="http://schemas.microsoft.com/office/drawing/2014/main" val="3632296735"/>
                    </a:ext>
                  </a:extLst>
                </a:gridCol>
              </a:tblGrid>
              <a:tr h="0">
                <a:tc>
                  <a:txBody>
                    <a:bodyPr/>
                    <a:lstStyle/>
                    <a:p>
                      <a:pPr algn="ctr"/>
                      <a:r>
                        <a:rPr lang="en-GB" sz="1800">
                          <a:solidFill>
                            <a:srgbClr val="E8508C"/>
                          </a:solidFill>
                          <a:latin typeface="Rockwell" panose="02060603020205020403" pitchFamily="18" charset="0"/>
                        </a:rPr>
                        <a:t>UPN</a:t>
                      </a:r>
                    </a:p>
                  </a:txBody>
                  <a:tcPr/>
                </a:tc>
                <a:tc>
                  <a:txBody>
                    <a:bodyPr/>
                    <a:lstStyle/>
                    <a:p>
                      <a:pPr algn="ctr"/>
                      <a:r>
                        <a:rPr lang="en-GB" sz="1800">
                          <a:solidFill>
                            <a:srgbClr val="E8508C"/>
                          </a:solidFill>
                          <a:effectLst/>
                          <a:latin typeface="Rockwell" panose="02060603020205020403" pitchFamily="18" charset="0"/>
                          <a:ea typeface="Calibri" panose="020F0502020204030204" pitchFamily="34" charset="0"/>
                        </a:rPr>
                        <a:t>First &amp; Surname</a:t>
                      </a:r>
                      <a:endParaRPr lang="en-GB" sz="1800">
                        <a:solidFill>
                          <a:srgbClr val="E8508C"/>
                        </a:solidFill>
                        <a:latin typeface="Rockwell" panose="02060603020205020403"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effectLst/>
                          <a:latin typeface="Rockwell" panose="02060603020205020403" pitchFamily="18" charset="0"/>
                          <a:ea typeface="Calibri" panose="020F0502020204030204" pitchFamily="34" charset="0"/>
                        </a:rPr>
                        <a:t>Date of birth</a:t>
                      </a:r>
                    </a:p>
                    <a:p>
                      <a:pPr algn="ctr"/>
                      <a:endParaRPr lang="en-GB" sz="1800">
                        <a:solidFill>
                          <a:srgbClr val="E8508C"/>
                        </a:solidFill>
                        <a:latin typeface="Rockwell" panose="02060603020205020403"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effectLst/>
                          <a:latin typeface="Rockwell" panose="02060603020205020403" pitchFamily="18" charset="0"/>
                          <a:ea typeface="Calibri" panose="020F0502020204030204" pitchFamily="34" charset="0"/>
                        </a:rPr>
                        <a:t>Sex</a:t>
                      </a:r>
                    </a:p>
                    <a:p>
                      <a:pPr algn="ctr"/>
                      <a:endParaRPr lang="en-GB" sz="1800">
                        <a:solidFill>
                          <a:srgbClr val="E8508C"/>
                        </a:solidFill>
                        <a:latin typeface="Rockwell" panose="02060603020205020403"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effectLst/>
                          <a:latin typeface="Rockwell" panose="02060603020205020403" pitchFamily="18" charset="0"/>
                          <a:ea typeface="Calibri" panose="020F0502020204030204" pitchFamily="34" charset="0"/>
                        </a:rPr>
                        <a:t>Date of admission</a:t>
                      </a:r>
                    </a:p>
                  </a:txBody>
                  <a:tcPr/>
                </a:tc>
                <a:extLst>
                  <a:ext uri="{0D108BD9-81ED-4DB2-BD59-A6C34878D82A}">
                    <a16:rowId xmlns:a16="http://schemas.microsoft.com/office/drawing/2014/main" val="855859807"/>
                  </a:ext>
                </a:extLst>
              </a:tr>
              <a:tr h="413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effectLst/>
                          <a:latin typeface="Rockwell" panose="02060603020205020403" pitchFamily="18" charset="0"/>
                          <a:ea typeface="Calibri" panose="020F0502020204030204" pitchFamily="34" charset="0"/>
                        </a:rPr>
                        <a:t>Ethnic group</a:t>
                      </a:r>
                    </a:p>
                    <a:p>
                      <a:pPr algn="ctr"/>
                      <a:endParaRPr lang="en-GB" sz="1800">
                        <a:solidFill>
                          <a:srgbClr val="E8508C"/>
                        </a:solidFill>
                        <a:latin typeface="Rockwell" panose="02060603020205020403"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effectLst/>
                          <a:latin typeface="Rockwell" panose="02060603020205020403" pitchFamily="18" charset="0"/>
                          <a:ea typeface="Calibri" panose="020F0502020204030204" pitchFamily="34" charset="0"/>
                        </a:rPr>
                        <a:t>First language</a:t>
                      </a:r>
                    </a:p>
                    <a:p>
                      <a:pPr algn="ctr"/>
                      <a:endParaRPr lang="en-GB" sz="1800">
                        <a:solidFill>
                          <a:srgbClr val="E8508C"/>
                        </a:solidFill>
                        <a:latin typeface="Rockwell" panose="02060603020205020403"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effectLst/>
                          <a:latin typeface="Rockwell" panose="02060603020205020403" pitchFamily="18" charset="0"/>
                          <a:ea typeface="Calibri" panose="020F0502020204030204" pitchFamily="34" charset="0"/>
                        </a:rPr>
                        <a:t>NCY</a:t>
                      </a:r>
                    </a:p>
                    <a:p>
                      <a:pPr algn="ctr"/>
                      <a:endParaRPr lang="en-GB" sz="1800">
                        <a:solidFill>
                          <a:srgbClr val="E8508C"/>
                        </a:solidFill>
                        <a:latin typeface="Rockwell" panose="02060603020205020403" pitchFamily="18" charset="0"/>
                      </a:endParaRPr>
                    </a:p>
                  </a:txBody>
                  <a:tcPr/>
                </a:tc>
                <a:tc>
                  <a:txBody>
                    <a:bodyPr/>
                    <a:lstStyle/>
                    <a:p>
                      <a:pPr algn="ctr"/>
                      <a:r>
                        <a:rPr lang="en-GB" sz="1800">
                          <a:solidFill>
                            <a:srgbClr val="E8508C"/>
                          </a:solidFill>
                          <a:latin typeface="Rockwell" panose="02060603020205020403" pitchFamily="18" charset="0"/>
                        </a:rPr>
                        <a:t>Date of leaving the school</a:t>
                      </a:r>
                    </a:p>
                  </a:txBody>
                  <a:tcPr/>
                </a:tc>
                <a:tc>
                  <a:txBody>
                    <a:bodyPr/>
                    <a:lstStyle/>
                    <a:p>
                      <a:pPr algn="ctr"/>
                      <a:r>
                        <a:rPr lang="en-GB" sz="1800">
                          <a:solidFill>
                            <a:srgbClr val="E8508C"/>
                          </a:solidFill>
                          <a:latin typeface="Rockwell" panose="02060603020205020403" pitchFamily="18" charset="0"/>
                        </a:rPr>
                        <a:t>Postcode</a:t>
                      </a:r>
                    </a:p>
                    <a:p>
                      <a:pPr algn="ctr"/>
                      <a:endParaRPr lang="en-GB" sz="1800">
                        <a:solidFill>
                          <a:srgbClr val="E8508C"/>
                        </a:solidFill>
                        <a:latin typeface="Rockwell" panose="02060603020205020403" pitchFamily="18" charset="0"/>
                      </a:endParaRPr>
                    </a:p>
                  </a:txBody>
                  <a:tcPr/>
                </a:tc>
                <a:extLst>
                  <a:ext uri="{0D108BD9-81ED-4DB2-BD59-A6C34878D82A}">
                    <a16:rowId xmlns:a16="http://schemas.microsoft.com/office/drawing/2014/main" val="2606170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effectLst/>
                          <a:latin typeface="Rockwell" panose="02060603020205020403" pitchFamily="18" charset="0"/>
                          <a:ea typeface="Calibri" panose="020F0502020204030204" pitchFamily="34" charset="0"/>
                        </a:rPr>
                        <a:t>SEN support - primary 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effectLst/>
                          <a:latin typeface="Rockwell" panose="02060603020205020403" pitchFamily="18" charset="0"/>
                          <a:ea typeface="Calibri" panose="020F0502020204030204" pitchFamily="34" charset="0"/>
                        </a:rPr>
                        <a:t>secondary type</a:t>
                      </a:r>
                    </a:p>
                  </a:txBody>
                  <a:tcPr/>
                </a:tc>
                <a:tc>
                  <a:txBody>
                    <a:bodyPr/>
                    <a:lstStyle/>
                    <a:p>
                      <a:pPr algn="ctr"/>
                      <a:r>
                        <a:rPr lang="en-GB" sz="1800">
                          <a:solidFill>
                            <a:srgbClr val="E8508C"/>
                          </a:solidFill>
                          <a:latin typeface="Rockwell" panose="02060603020205020403" pitchFamily="18" charset="0"/>
                        </a:rPr>
                        <a:t>EHCP</a:t>
                      </a:r>
                    </a:p>
                  </a:txBody>
                  <a:tcPr/>
                </a:tc>
                <a:tc>
                  <a:txBody>
                    <a:bodyPr/>
                    <a:lstStyle/>
                    <a:p>
                      <a:pPr algn="ctr"/>
                      <a:r>
                        <a:rPr lang="en-GB" sz="1800">
                          <a:solidFill>
                            <a:srgbClr val="E8508C"/>
                          </a:solidFill>
                          <a:latin typeface="Rockwell" panose="02060603020205020403" pitchFamily="18" charset="0"/>
                        </a:rPr>
                        <a:t>FSM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latin typeface="Rockwell" panose="02060603020205020403" pitchFamily="18" charset="0"/>
                          <a:ea typeface="Calibri" panose="020F0502020204030204" pitchFamily="34" charset="0"/>
                        </a:rPr>
                        <a:t>LAC and previously LAC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rgbClr val="E8508C"/>
                          </a:solidFill>
                          <a:effectLst/>
                          <a:latin typeface="Rockwell" panose="02060603020205020403" pitchFamily="18" charset="0"/>
                          <a:ea typeface="Calibri" panose="020F0502020204030204" pitchFamily="34" charset="0"/>
                        </a:rPr>
                        <a:t>Attendance code for each session</a:t>
                      </a:r>
                    </a:p>
                  </a:txBody>
                  <a:tcPr/>
                </a:tc>
                <a:extLst>
                  <a:ext uri="{0D108BD9-81ED-4DB2-BD59-A6C34878D82A}">
                    <a16:rowId xmlns:a16="http://schemas.microsoft.com/office/drawing/2014/main" val="2786659350"/>
                  </a:ext>
                </a:extLst>
              </a:tr>
            </a:tbl>
          </a:graphicData>
        </a:graphic>
      </p:graphicFrame>
    </p:spTree>
    <p:extLst>
      <p:ext uri="{BB962C8B-B14F-4D97-AF65-F5344CB8AC3E}">
        <p14:creationId xmlns:p14="http://schemas.microsoft.com/office/powerpoint/2010/main" val="870357250"/>
      </p:ext>
    </p:extLst>
  </p:cSld>
  <p:clrMapOvr>
    <a:masterClrMapping/>
  </p:clrMapOvr>
  <p:transition spd="med"/>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76A645CCB2194DBD67B5E9E759E945" ma:contentTypeVersion="7" ma:contentTypeDescription="Create a new document." ma:contentTypeScope="" ma:versionID="cd3ce35d7c25c017d4e67d58f3ccaccf">
  <xsd:schema xmlns:xsd="http://www.w3.org/2001/XMLSchema" xmlns:xs="http://www.w3.org/2001/XMLSchema" xmlns:p="http://schemas.microsoft.com/office/2006/metadata/properties" xmlns:ns2="9dfb9529-c787-4dab-a577-1685260ec822" targetNamespace="http://schemas.microsoft.com/office/2006/metadata/properties" ma:root="true" ma:fieldsID="2d904ef9b8e96c793a63424d34e8b5c9" ns2:_="">
    <xsd:import namespace="9dfb9529-c787-4dab-a577-1685260ec8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b9529-c787-4dab-a577-1685260ec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35926B-8A63-4F67-8D28-63023D38E233}">
  <ds:schemaRefs>
    <ds:schemaRef ds:uri="http://schemas.microsoft.com/sharepoint/v3/contenttype/forms"/>
  </ds:schemaRefs>
</ds:datastoreItem>
</file>

<file path=customXml/itemProps2.xml><?xml version="1.0" encoding="utf-8"?>
<ds:datastoreItem xmlns:ds="http://schemas.openxmlformats.org/officeDocument/2006/customXml" ds:itemID="{35147905-981F-4FEE-ADC3-5547269D8F1F}">
  <ds:schemaRefs>
    <ds:schemaRef ds:uri="http://purl.org/dc/elements/1.1/"/>
    <ds:schemaRef ds:uri="http://schemas.microsoft.com/office/infopath/2007/PartnerControls"/>
    <ds:schemaRef ds:uri="http://schemas.microsoft.com/office/2006/documentManagement/types"/>
    <ds:schemaRef ds:uri="http://purl.org/dc/terms/"/>
    <ds:schemaRef ds:uri="http://purl.org/dc/dcmitype/"/>
    <ds:schemaRef ds:uri="http://schemas.openxmlformats.org/package/2006/metadata/core-properties"/>
    <ds:schemaRef ds:uri="9dfb9529-c787-4dab-a577-1685260ec82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5CAFA2B-48A8-4F88-864F-67CACC33E1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b9529-c787-4dab-a577-1685260ec8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25206</TotalTime>
  <Words>9797</Words>
  <Application>Microsoft Office PowerPoint</Application>
  <PresentationFormat>Widescreen</PresentationFormat>
  <Paragraphs>614</Paragraphs>
  <Slides>39</Slides>
  <Notes>38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39</vt:i4>
      </vt:variant>
    </vt:vector>
  </HeadingPairs>
  <TitlesOfParts>
    <vt:vector size="56" baseType="lpstr">
      <vt:lpstr>Arial</vt:lpstr>
      <vt:lpstr>Arial Unicode MS</vt:lpstr>
      <vt:lpstr>Calibri</vt:lpstr>
      <vt:lpstr>Calibri Light</vt:lpstr>
      <vt:lpstr>Courier New</vt:lpstr>
      <vt:lpstr>GDS Transport</vt:lpstr>
      <vt:lpstr>Helvetica</vt:lpstr>
      <vt:lpstr>Rockwell</vt:lpstr>
      <vt:lpstr>Segoe UI</vt:lpstr>
      <vt:lpstr>Symbol</vt:lpstr>
      <vt:lpstr>Times New Roman</vt:lpstr>
      <vt:lpstr>Wingdings</vt:lpstr>
      <vt:lpstr>1_Office Theme</vt:lpstr>
      <vt:lpstr>5_Office Theme</vt:lpstr>
      <vt:lpstr>3_Office Theme</vt:lpstr>
      <vt:lpstr>2_Office Theme</vt:lpstr>
      <vt:lpstr>Office Theme</vt:lpstr>
      <vt:lpstr>PowerPoint Presentation</vt:lpstr>
      <vt:lpstr>PowerPoint Presentation</vt:lpstr>
      <vt:lpstr>Term Headlines</vt:lpstr>
      <vt:lpstr>Let’s begin with a termly check up</vt:lpstr>
      <vt:lpstr>PowerPoint Presentation</vt:lpstr>
      <vt:lpstr>PowerPoint Presentation</vt:lpstr>
      <vt:lpstr>PowerPoint Presentation</vt:lpstr>
      <vt:lpstr>Overview of the reforms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Communicating with families to support attendance  Toolkit for schools: communicating with families to support attendance.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Attendance Network Directory Staying connected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Norfolk Futures: Corporate Priorities</dc:title>
  <dc:creator>McDiarmid, Fiona</dc:creator>
  <cp:lastModifiedBy>Katie Griffiths</cp:lastModifiedBy>
  <cp:revision>484</cp:revision>
  <cp:lastPrinted>2019-09-17T12:18:36Z</cp:lastPrinted>
  <dcterms:created xsi:type="dcterms:W3CDTF">2017-09-20T15:18:56Z</dcterms:created>
  <dcterms:modified xsi:type="dcterms:W3CDTF">2024-05-03T08:20:49Z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0x0101005276A645CCB2194DBD67B5E9E759E945</vt:lpwstr>
  </property>
  <property fmtid="{D5CDD505-2E9C-101B-9397-08002B2CF9AE}" pid="3" name="MediaServiceImageTags">
    <vt:lpwstr/>
  </property>
  <property fmtid="{D5CDD505-2E9C-101B-9397-08002B2CF9AE}" pid="4" name="Order">
    <vt:lpwstr>24000.0000000000</vt:lpwstr>
  </property>
</Properties>
</file>