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4"/>
    <p:sldMasterId id="2147483842" r:id="rId5"/>
    <p:sldMasterId id="2147483854" r:id="rId6"/>
    <p:sldMasterId id="2147483879" r:id="rId7"/>
    <p:sldMasterId id="2147483891" r:id="rId8"/>
  </p:sldMasterIdLst>
  <p:notesMasterIdLst>
    <p:notesMasterId r:id="rId34"/>
  </p:notesMasterIdLst>
  <p:handoutMasterIdLst>
    <p:handoutMasterId r:id="rId35"/>
  </p:handoutMasterIdLst>
  <p:sldIdLst>
    <p:sldId id="256" r:id="rId9"/>
    <p:sldId id="270" r:id="rId10"/>
    <p:sldId id="412" r:id="rId11"/>
    <p:sldId id="999" r:id="rId12"/>
    <p:sldId id="998" r:id="rId13"/>
    <p:sldId id="724" r:id="rId14"/>
    <p:sldId id="2477" r:id="rId15"/>
    <p:sldId id="2476" r:id="rId16"/>
    <p:sldId id="2481" r:id="rId17"/>
    <p:sldId id="2484" r:id="rId18"/>
    <p:sldId id="2485" r:id="rId19"/>
    <p:sldId id="2486" r:id="rId20"/>
    <p:sldId id="2480" r:id="rId21"/>
    <p:sldId id="2483" r:id="rId22"/>
    <p:sldId id="2482" r:id="rId23"/>
    <p:sldId id="2488" r:id="rId24"/>
    <p:sldId id="2490" r:id="rId25"/>
    <p:sldId id="293" r:id="rId26"/>
    <p:sldId id="308" r:id="rId27"/>
    <p:sldId id="2475" r:id="rId28"/>
    <p:sldId id="2446" r:id="rId29"/>
    <p:sldId id="298" r:id="rId30"/>
    <p:sldId id="2487" r:id="rId31"/>
    <p:sldId id="409" r:id="rId32"/>
    <p:sldId id="2434" r:id="rId3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iths, Katie" initials="GK" lastIdx="1" clrIdx="0">
    <p:extLst>
      <p:ext uri="{19B8F6BF-5375-455C-9EA6-DF929625EA0E}">
        <p15:presenceInfo xmlns:p15="http://schemas.microsoft.com/office/powerpoint/2012/main" userId="S-1-5-21-329068152-884357618-682003330-22278" providerId="AD"/>
      </p:ext>
    </p:extLst>
  </p:cmAuthor>
  <p:cmAuthor id="2" name="Birkin, Tracy" initials="BT" lastIdx="4" clrIdx="1">
    <p:extLst>
      <p:ext uri="{19B8F6BF-5375-455C-9EA6-DF929625EA0E}">
        <p15:presenceInfo xmlns:p15="http://schemas.microsoft.com/office/powerpoint/2012/main" userId="S::tracy.birkin@norfolk.gov.uk::1e9f4052-efeb-487f-a710-09cd8fd745f8" providerId="AD"/>
      </p:ext>
    </p:extLst>
  </p:cmAuthor>
  <p:cmAuthor id="3" name="Waters, Kelly" initials="WK" lastIdx="5" clrIdx="2">
    <p:extLst>
      <p:ext uri="{19B8F6BF-5375-455C-9EA6-DF929625EA0E}">
        <p15:presenceInfo xmlns:p15="http://schemas.microsoft.com/office/powerpoint/2012/main" userId="S::easky@norfolk.gov.uk::5de0eb46-d08d-4cd1-b77e-f56a0c5ad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FB4BB"/>
    <a:srgbClr val="E54A93"/>
    <a:srgbClr val="1E2A5A"/>
    <a:srgbClr val="29314C"/>
    <a:srgbClr val="000066"/>
    <a:srgbClr val="FCD054"/>
    <a:srgbClr val="97BF0D"/>
    <a:srgbClr val="98BF0E"/>
    <a:srgbClr val="A0C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E3AE7-B14E-4DB5-A001-16E5D438C52D}" v="454" dt="2024-07-03T17:17:15.416"/>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7215" autoAdjust="0"/>
  </p:normalViewPr>
  <p:slideViewPr>
    <p:cSldViewPr snapToGrid="0">
      <p:cViewPr varScale="1">
        <p:scale>
          <a:sx n="76" d="100"/>
          <a:sy n="76" d="100"/>
        </p:scale>
        <p:origin x="2142" y="1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420"/>
    </p:cViewPr>
  </p:sorterViewPr>
  <p:notesViewPr>
    <p:cSldViewPr snapToGrid="0">
      <p:cViewPr varScale="1">
        <p:scale>
          <a:sx n="53" d="100"/>
          <a:sy n="53" d="100"/>
        </p:scale>
        <p:origin x="2438"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41B61-E87C-4F47-B311-84BDAC429EE7}"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GB"/>
        </a:p>
      </dgm:t>
    </dgm:pt>
    <dgm:pt modelId="{B312F01B-484B-4005-9EED-6C11B5B3D558}">
      <dgm:prSet phldrT="[Text]" custT="1"/>
      <dgm:spPr/>
      <dgm:t>
        <a:bodyPr/>
        <a:lstStyle/>
        <a:p>
          <a:r>
            <a:rPr lang="en-GB" sz="2000" dirty="0"/>
            <a:t>Support</a:t>
          </a:r>
          <a:endParaRPr lang="en-GB" sz="900" dirty="0"/>
        </a:p>
      </dgm:t>
    </dgm:pt>
    <dgm:pt modelId="{DBD81148-9BA8-4ABF-9E14-0D081920D1D0}" type="parTrans" cxnId="{790A46B1-E9C6-42A0-833D-5F25E38D3171}">
      <dgm:prSet/>
      <dgm:spPr/>
      <dgm:t>
        <a:bodyPr/>
        <a:lstStyle/>
        <a:p>
          <a:endParaRPr lang="en-GB"/>
        </a:p>
      </dgm:t>
    </dgm:pt>
    <dgm:pt modelId="{59F62BDB-2E3D-482B-9DC7-5F636A792586}" type="sibTrans" cxnId="{790A46B1-E9C6-42A0-833D-5F25E38D3171}">
      <dgm:prSet/>
      <dgm:spPr/>
      <dgm:t>
        <a:bodyPr/>
        <a:lstStyle/>
        <a:p>
          <a:endParaRPr lang="en-GB"/>
        </a:p>
      </dgm:t>
    </dgm:pt>
    <dgm:pt modelId="{A99A6542-037D-4CFA-962F-7662731018E5}">
      <dgm:prSet phldrT="[Text]" custT="1"/>
      <dgm:spPr/>
      <dgm:t>
        <a:bodyPr/>
        <a:lstStyle/>
        <a:p>
          <a:r>
            <a:rPr lang="en-GB" sz="2000" dirty="0"/>
            <a:t>Notice to improve</a:t>
          </a:r>
        </a:p>
      </dgm:t>
    </dgm:pt>
    <dgm:pt modelId="{44E041C3-34C2-4904-B56B-E239396FB498}" type="parTrans" cxnId="{05735798-5D0A-4B35-AA09-BCEDEF41D2CD}">
      <dgm:prSet/>
      <dgm:spPr/>
      <dgm:t>
        <a:bodyPr/>
        <a:lstStyle/>
        <a:p>
          <a:endParaRPr lang="en-GB"/>
        </a:p>
      </dgm:t>
    </dgm:pt>
    <dgm:pt modelId="{4A156570-DF72-49E8-8803-2582A5E6DBF8}" type="sibTrans" cxnId="{05735798-5D0A-4B35-AA09-BCEDEF41D2CD}">
      <dgm:prSet/>
      <dgm:spPr/>
      <dgm:t>
        <a:bodyPr/>
        <a:lstStyle/>
        <a:p>
          <a:endParaRPr lang="en-GB"/>
        </a:p>
      </dgm:t>
    </dgm:pt>
    <dgm:pt modelId="{A3F92073-564B-4ABA-8598-BD6083A02531}">
      <dgm:prSet phldrT="[Text]" custT="1"/>
      <dgm:spPr/>
      <dgm:t>
        <a:bodyPr/>
        <a:lstStyle/>
        <a:p>
          <a:r>
            <a:rPr lang="en-GB" sz="2000" dirty="0"/>
            <a:t>Make referral</a:t>
          </a:r>
        </a:p>
      </dgm:t>
    </dgm:pt>
    <dgm:pt modelId="{733BDE4D-E0D5-439D-9B5E-9D9BC0058B0F}" type="parTrans" cxnId="{C8C77215-6255-468B-AB25-3C896263EF73}">
      <dgm:prSet/>
      <dgm:spPr/>
      <dgm:t>
        <a:bodyPr/>
        <a:lstStyle/>
        <a:p>
          <a:endParaRPr lang="en-GB"/>
        </a:p>
      </dgm:t>
    </dgm:pt>
    <dgm:pt modelId="{7A23E756-A780-483F-AAE3-98C1E363B718}" type="sibTrans" cxnId="{C8C77215-6255-468B-AB25-3C896263EF73}">
      <dgm:prSet/>
      <dgm:spPr/>
      <dgm:t>
        <a:bodyPr/>
        <a:lstStyle/>
        <a:p>
          <a:endParaRPr lang="en-GB"/>
        </a:p>
      </dgm:t>
    </dgm:pt>
    <dgm:pt modelId="{6E6A6B42-9845-468C-9D26-5351181B37D2}">
      <dgm:prSet phldrT="[Text]" custT="1"/>
      <dgm:spPr/>
      <dgm:t>
        <a:bodyPr/>
        <a:lstStyle/>
        <a:p>
          <a:r>
            <a:rPr lang="en-GB" sz="1800" dirty="0"/>
            <a:t>Prosecution</a:t>
          </a:r>
        </a:p>
      </dgm:t>
    </dgm:pt>
    <dgm:pt modelId="{19959195-A876-4689-92ED-E3D213C06BB5}" type="parTrans" cxnId="{58938EDE-AA55-456B-9488-AECE25F7F1D5}">
      <dgm:prSet/>
      <dgm:spPr/>
      <dgm:t>
        <a:bodyPr/>
        <a:lstStyle/>
        <a:p>
          <a:endParaRPr lang="en-GB"/>
        </a:p>
      </dgm:t>
    </dgm:pt>
    <dgm:pt modelId="{800BD955-B5AB-467E-A692-51D1FB4D07AD}" type="sibTrans" cxnId="{58938EDE-AA55-456B-9488-AECE25F7F1D5}">
      <dgm:prSet/>
      <dgm:spPr/>
      <dgm:t>
        <a:bodyPr/>
        <a:lstStyle/>
        <a:p>
          <a:endParaRPr lang="en-GB"/>
        </a:p>
      </dgm:t>
    </dgm:pt>
    <dgm:pt modelId="{46F54D29-7FF7-47B7-BAC9-CBAF0AD0B846}" type="pres">
      <dgm:prSet presAssocID="{16F41B61-E87C-4F47-B311-84BDAC429EE7}" presName="Name0" presStyleCnt="0">
        <dgm:presLayoutVars>
          <dgm:chMax val="7"/>
          <dgm:chPref val="7"/>
          <dgm:dir/>
          <dgm:animLvl val="lvl"/>
        </dgm:presLayoutVars>
      </dgm:prSet>
      <dgm:spPr/>
    </dgm:pt>
    <dgm:pt modelId="{E61D767B-0EAA-4E23-AA99-2949EDF32321}" type="pres">
      <dgm:prSet presAssocID="{B312F01B-484B-4005-9EED-6C11B5B3D558}" presName="Accent1" presStyleCnt="0"/>
      <dgm:spPr/>
    </dgm:pt>
    <dgm:pt modelId="{A584075D-22F2-483D-BB1E-491858A8FD4B}" type="pres">
      <dgm:prSet presAssocID="{B312F01B-484B-4005-9EED-6C11B5B3D558}" presName="Accent" presStyleLbl="node1" presStyleIdx="0" presStyleCnt="4"/>
      <dgm:spPr>
        <a:solidFill>
          <a:srgbClr val="E54A93"/>
        </a:solidFill>
      </dgm:spPr>
    </dgm:pt>
    <dgm:pt modelId="{1FDAF3BD-7951-4986-86A4-323D07388A5C}" type="pres">
      <dgm:prSet presAssocID="{B312F01B-484B-4005-9EED-6C11B5B3D558}" presName="Parent1" presStyleLbl="revTx" presStyleIdx="0" presStyleCnt="4">
        <dgm:presLayoutVars>
          <dgm:chMax val="1"/>
          <dgm:chPref val="1"/>
          <dgm:bulletEnabled val="1"/>
        </dgm:presLayoutVars>
      </dgm:prSet>
      <dgm:spPr/>
    </dgm:pt>
    <dgm:pt modelId="{FC09BF32-23B5-4D5D-B803-B924DFBEF3E9}" type="pres">
      <dgm:prSet presAssocID="{A99A6542-037D-4CFA-962F-7662731018E5}" presName="Accent2" presStyleCnt="0"/>
      <dgm:spPr/>
    </dgm:pt>
    <dgm:pt modelId="{55214F05-720E-4D6F-91FB-F867EC27CB32}" type="pres">
      <dgm:prSet presAssocID="{A99A6542-037D-4CFA-962F-7662731018E5}" presName="Accent" presStyleLbl="node1" presStyleIdx="1" presStyleCnt="4"/>
      <dgm:spPr>
        <a:solidFill>
          <a:srgbClr val="FFC000"/>
        </a:solidFill>
      </dgm:spPr>
    </dgm:pt>
    <dgm:pt modelId="{1FBC6F6E-80AC-404E-AB00-1DC3A681E6AE}" type="pres">
      <dgm:prSet presAssocID="{A99A6542-037D-4CFA-962F-7662731018E5}" presName="Parent2" presStyleLbl="revTx" presStyleIdx="1" presStyleCnt="4">
        <dgm:presLayoutVars>
          <dgm:chMax val="1"/>
          <dgm:chPref val="1"/>
          <dgm:bulletEnabled val="1"/>
        </dgm:presLayoutVars>
      </dgm:prSet>
      <dgm:spPr/>
    </dgm:pt>
    <dgm:pt modelId="{AFA47F67-3182-46E9-A84F-1DC336FF2292}" type="pres">
      <dgm:prSet presAssocID="{A3F92073-564B-4ABA-8598-BD6083A02531}" presName="Accent3" presStyleCnt="0"/>
      <dgm:spPr/>
    </dgm:pt>
    <dgm:pt modelId="{51DF4E37-0FB5-4893-A760-1F6F5DF555A2}" type="pres">
      <dgm:prSet presAssocID="{A3F92073-564B-4ABA-8598-BD6083A02531}" presName="Accent" presStyleLbl="node1" presStyleIdx="2" presStyleCnt="4"/>
      <dgm:spPr>
        <a:solidFill>
          <a:srgbClr val="2FB4BB"/>
        </a:solidFill>
      </dgm:spPr>
    </dgm:pt>
    <dgm:pt modelId="{24E6ED07-9479-49AC-AB72-C6EC42311997}" type="pres">
      <dgm:prSet presAssocID="{A3F92073-564B-4ABA-8598-BD6083A02531}" presName="Parent3" presStyleLbl="revTx" presStyleIdx="2" presStyleCnt="4">
        <dgm:presLayoutVars>
          <dgm:chMax val="1"/>
          <dgm:chPref val="1"/>
          <dgm:bulletEnabled val="1"/>
        </dgm:presLayoutVars>
      </dgm:prSet>
      <dgm:spPr/>
    </dgm:pt>
    <dgm:pt modelId="{38301058-E836-4645-85CC-2D891BAA1FEF}" type="pres">
      <dgm:prSet presAssocID="{6E6A6B42-9845-468C-9D26-5351181B37D2}" presName="Accent4" presStyleCnt="0"/>
      <dgm:spPr/>
    </dgm:pt>
    <dgm:pt modelId="{205545BD-4A20-41A4-8645-99343C60FFF3}" type="pres">
      <dgm:prSet presAssocID="{6E6A6B42-9845-468C-9D26-5351181B37D2}" presName="Accent" presStyleLbl="node1" presStyleIdx="3" presStyleCnt="4"/>
      <dgm:spPr>
        <a:solidFill>
          <a:srgbClr val="002060"/>
        </a:solidFill>
      </dgm:spPr>
    </dgm:pt>
    <dgm:pt modelId="{AA3FEDAC-10C5-4206-A385-8BE92DAC54C9}" type="pres">
      <dgm:prSet presAssocID="{6E6A6B42-9845-468C-9D26-5351181B37D2}" presName="Parent4" presStyleLbl="revTx" presStyleIdx="3" presStyleCnt="4">
        <dgm:presLayoutVars>
          <dgm:chMax val="1"/>
          <dgm:chPref val="1"/>
          <dgm:bulletEnabled val="1"/>
        </dgm:presLayoutVars>
      </dgm:prSet>
      <dgm:spPr/>
    </dgm:pt>
  </dgm:ptLst>
  <dgm:cxnLst>
    <dgm:cxn modelId="{C8C77215-6255-468B-AB25-3C896263EF73}" srcId="{16F41B61-E87C-4F47-B311-84BDAC429EE7}" destId="{A3F92073-564B-4ABA-8598-BD6083A02531}" srcOrd="2" destOrd="0" parTransId="{733BDE4D-E0D5-439D-9B5E-9D9BC0058B0F}" sibTransId="{7A23E756-A780-483F-AAE3-98C1E363B718}"/>
    <dgm:cxn modelId="{87D18628-14F0-49ED-BD1C-BAB1C7DAE9E5}" type="presOf" srcId="{A3F92073-564B-4ABA-8598-BD6083A02531}" destId="{24E6ED07-9479-49AC-AB72-C6EC42311997}" srcOrd="0" destOrd="0" presId="urn:microsoft.com/office/officeart/2009/layout/CircleArrowProcess"/>
    <dgm:cxn modelId="{4D6ABC29-9D44-48AA-B494-5B9BCAFDB2CD}" type="presOf" srcId="{6E6A6B42-9845-468C-9D26-5351181B37D2}" destId="{AA3FEDAC-10C5-4206-A385-8BE92DAC54C9}" srcOrd="0" destOrd="0" presId="urn:microsoft.com/office/officeart/2009/layout/CircleArrowProcess"/>
    <dgm:cxn modelId="{B3893F5A-72CD-4FED-BDA6-A2BACC4BAA30}" type="presOf" srcId="{B312F01B-484B-4005-9EED-6C11B5B3D558}" destId="{1FDAF3BD-7951-4986-86A4-323D07388A5C}" srcOrd="0" destOrd="0" presId="urn:microsoft.com/office/officeart/2009/layout/CircleArrowProcess"/>
    <dgm:cxn modelId="{05735798-5D0A-4B35-AA09-BCEDEF41D2CD}" srcId="{16F41B61-E87C-4F47-B311-84BDAC429EE7}" destId="{A99A6542-037D-4CFA-962F-7662731018E5}" srcOrd="1" destOrd="0" parTransId="{44E041C3-34C2-4904-B56B-E239396FB498}" sibTransId="{4A156570-DF72-49E8-8803-2582A5E6DBF8}"/>
    <dgm:cxn modelId="{790A46B1-E9C6-42A0-833D-5F25E38D3171}" srcId="{16F41B61-E87C-4F47-B311-84BDAC429EE7}" destId="{B312F01B-484B-4005-9EED-6C11B5B3D558}" srcOrd="0" destOrd="0" parTransId="{DBD81148-9BA8-4ABF-9E14-0D081920D1D0}" sibTransId="{59F62BDB-2E3D-482B-9DC7-5F636A792586}"/>
    <dgm:cxn modelId="{84AFBFB9-BC8B-47EF-9DFF-D166FAA92116}" type="presOf" srcId="{16F41B61-E87C-4F47-B311-84BDAC429EE7}" destId="{46F54D29-7FF7-47B7-BAC9-CBAF0AD0B846}" srcOrd="0" destOrd="0" presId="urn:microsoft.com/office/officeart/2009/layout/CircleArrowProcess"/>
    <dgm:cxn modelId="{3A0CDAD8-3F39-4ABC-BFD3-ECC879F78D5E}" type="presOf" srcId="{A99A6542-037D-4CFA-962F-7662731018E5}" destId="{1FBC6F6E-80AC-404E-AB00-1DC3A681E6AE}" srcOrd="0" destOrd="0" presId="urn:microsoft.com/office/officeart/2009/layout/CircleArrowProcess"/>
    <dgm:cxn modelId="{58938EDE-AA55-456B-9488-AECE25F7F1D5}" srcId="{16F41B61-E87C-4F47-B311-84BDAC429EE7}" destId="{6E6A6B42-9845-468C-9D26-5351181B37D2}" srcOrd="3" destOrd="0" parTransId="{19959195-A876-4689-92ED-E3D213C06BB5}" sibTransId="{800BD955-B5AB-467E-A692-51D1FB4D07AD}"/>
    <dgm:cxn modelId="{461EA094-FEBF-4C3C-BE0A-EBAA8AA121F5}" type="presParOf" srcId="{46F54D29-7FF7-47B7-BAC9-CBAF0AD0B846}" destId="{E61D767B-0EAA-4E23-AA99-2949EDF32321}" srcOrd="0" destOrd="0" presId="urn:microsoft.com/office/officeart/2009/layout/CircleArrowProcess"/>
    <dgm:cxn modelId="{A04A0829-3647-44F0-A837-E36A929175B4}" type="presParOf" srcId="{E61D767B-0EAA-4E23-AA99-2949EDF32321}" destId="{A584075D-22F2-483D-BB1E-491858A8FD4B}" srcOrd="0" destOrd="0" presId="urn:microsoft.com/office/officeart/2009/layout/CircleArrowProcess"/>
    <dgm:cxn modelId="{A6C96E4B-4B2D-4DBA-B131-C82FF25A8948}" type="presParOf" srcId="{46F54D29-7FF7-47B7-BAC9-CBAF0AD0B846}" destId="{1FDAF3BD-7951-4986-86A4-323D07388A5C}" srcOrd="1" destOrd="0" presId="urn:microsoft.com/office/officeart/2009/layout/CircleArrowProcess"/>
    <dgm:cxn modelId="{47F899AF-BBAB-47BC-AD1D-AE9EF8D574CD}" type="presParOf" srcId="{46F54D29-7FF7-47B7-BAC9-CBAF0AD0B846}" destId="{FC09BF32-23B5-4D5D-B803-B924DFBEF3E9}" srcOrd="2" destOrd="0" presId="urn:microsoft.com/office/officeart/2009/layout/CircleArrowProcess"/>
    <dgm:cxn modelId="{BA9EA3A6-1377-4B84-998D-BEA59E351857}" type="presParOf" srcId="{FC09BF32-23B5-4D5D-B803-B924DFBEF3E9}" destId="{55214F05-720E-4D6F-91FB-F867EC27CB32}" srcOrd="0" destOrd="0" presId="urn:microsoft.com/office/officeart/2009/layout/CircleArrowProcess"/>
    <dgm:cxn modelId="{F32AE9A2-1F49-4E21-ACBB-97438CB6B1DD}" type="presParOf" srcId="{46F54D29-7FF7-47B7-BAC9-CBAF0AD0B846}" destId="{1FBC6F6E-80AC-404E-AB00-1DC3A681E6AE}" srcOrd="3" destOrd="0" presId="urn:microsoft.com/office/officeart/2009/layout/CircleArrowProcess"/>
    <dgm:cxn modelId="{680F08B3-9AAF-491D-8201-5A3416F01419}" type="presParOf" srcId="{46F54D29-7FF7-47B7-BAC9-CBAF0AD0B846}" destId="{AFA47F67-3182-46E9-A84F-1DC336FF2292}" srcOrd="4" destOrd="0" presId="urn:microsoft.com/office/officeart/2009/layout/CircleArrowProcess"/>
    <dgm:cxn modelId="{854E62B9-2A20-4AC6-9FD0-A5CABA5EDD70}" type="presParOf" srcId="{AFA47F67-3182-46E9-A84F-1DC336FF2292}" destId="{51DF4E37-0FB5-4893-A760-1F6F5DF555A2}" srcOrd="0" destOrd="0" presId="urn:microsoft.com/office/officeart/2009/layout/CircleArrowProcess"/>
    <dgm:cxn modelId="{0001F5C8-0F06-4E92-ADA7-3B57CC580CBC}" type="presParOf" srcId="{46F54D29-7FF7-47B7-BAC9-CBAF0AD0B846}" destId="{24E6ED07-9479-49AC-AB72-C6EC42311997}" srcOrd="5" destOrd="0" presId="urn:microsoft.com/office/officeart/2009/layout/CircleArrowProcess"/>
    <dgm:cxn modelId="{B1F65BCB-C3E9-45B8-84F7-285CCCF95C54}" type="presParOf" srcId="{46F54D29-7FF7-47B7-BAC9-CBAF0AD0B846}" destId="{38301058-E836-4645-85CC-2D891BAA1FEF}" srcOrd="6" destOrd="0" presId="urn:microsoft.com/office/officeart/2009/layout/CircleArrowProcess"/>
    <dgm:cxn modelId="{9C054958-8ECB-4018-AA52-96FEA5145840}" type="presParOf" srcId="{38301058-E836-4645-85CC-2D891BAA1FEF}" destId="{205545BD-4A20-41A4-8645-99343C60FFF3}" srcOrd="0" destOrd="0" presId="urn:microsoft.com/office/officeart/2009/layout/CircleArrowProcess"/>
    <dgm:cxn modelId="{CEC1C860-6DC5-4C96-863B-9651E2D513FA}" type="presParOf" srcId="{46F54D29-7FF7-47B7-BAC9-CBAF0AD0B846}" destId="{AA3FEDAC-10C5-4206-A385-8BE92DAC54C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4075D-22F2-483D-BB1E-491858A8FD4B}">
      <dsp:nvSpPr>
        <dsp:cNvPr id="0" name=""/>
        <dsp:cNvSpPr/>
      </dsp:nvSpPr>
      <dsp:spPr>
        <a:xfrm>
          <a:off x="3326220" y="0"/>
          <a:ext cx="2043171" cy="2043379"/>
        </a:xfrm>
        <a:prstGeom prst="circularArrow">
          <a:avLst>
            <a:gd name="adj1" fmla="val 10980"/>
            <a:gd name="adj2" fmla="val 1142322"/>
            <a:gd name="adj3" fmla="val 4500000"/>
            <a:gd name="adj4" fmla="val 10800000"/>
            <a:gd name="adj5" fmla="val 12500"/>
          </a:avLst>
        </a:prstGeom>
        <a:solidFill>
          <a:srgbClr val="E54A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AF3BD-7951-4986-86A4-323D07388A5C}">
      <dsp:nvSpPr>
        <dsp:cNvPr id="0" name=""/>
        <dsp:cNvSpPr/>
      </dsp:nvSpPr>
      <dsp:spPr>
        <a:xfrm>
          <a:off x="3777319"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Support</a:t>
          </a:r>
          <a:endParaRPr lang="en-GB" sz="900" kern="1200" dirty="0"/>
        </a:p>
      </dsp:txBody>
      <dsp:txXfrm>
        <a:off x="3777319" y="739648"/>
        <a:ext cx="1140205" cy="570043"/>
      </dsp:txXfrm>
    </dsp:sp>
    <dsp:sp modelId="{55214F05-720E-4D6F-91FB-F867EC27CB32}">
      <dsp:nvSpPr>
        <dsp:cNvPr id="0" name=""/>
        <dsp:cNvSpPr/>
      </dsp:nvSpPr>
      <dsp:spPr>
        <a:xfrm>
          <a:off x="2758608" y="1174225"/>
          <a:ext cx="2043171" cy="2043379"/>
        </a:xfrm>
        <a:prstGeom prst="leftCircularArrow">
          <a:avLst>
            <a:gd name="adj1" fmla="val 10980"/>
            <a:gd name="adj2" fmla="val 1142322"/>
            <a:gd name="adj3" fmla="val 6300000"/>
            <a:gd name="adj4" fmla="val 18900000"/>
            <a:gd name="adj5" fmla="val 125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C6F6E-80AC-404E-AB00-1DC3A681E6AE}">
      <dsp:nvSpPr>
        <dsp:cNvPr id="0" name=""/>
        <dsp:cNvSpPr/>
      </dsp:nvSpPr>
      <dsp:spPr>
        <a:xfrm>
          <a:off x="3207408"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Notice to improve</a:t>
          </a:r>
        </a:p>
      </dsp:txBody>
      <dsp:txXfrm>
        <a:off x="3207408" y="1916040"/>
        <a:ext cx="1140205" cy="570043"/>
      </dsp:txXfrm>
    </dsp:sp>
    <dsp:sp modelId="{51DF4E37-0FB5-4893-A760-1F6F5DF555A2}">
      <dsp:nvSpPr>
        <dsp:cNvPr id="0" name=""/>
        <dsp:cNvSpPr/>
      </dsp:nvSpPr>
      <dsp:spPr>
        <a:xfrm>
          <a:off x="3326220" y="2352785"/>
          <a:ext cx="2043171" cy="2043379"/>
        </a:xfrm>
        <a:prstGeom prst="circularArrow">
          <a:avLst>
            <a:gd name="adj1" fmla="val 10980"/>
            <a:gd name="adj2" fmla="val 1142322"/>
            <a:gd name="adj3" fmla="val 4500000"/>
            <a:gd name="adj4" fmla="val 13500000"/>
            <a:gd name="adj5" fmla="val 12500"/>
          </a:avLst>
        </a:prstGeom>
        <a:solidFill>
          <a:srgbClr val="2FB4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6ED07-9479-49AC-AB72-C6EC42311997}">
      <dsp:nvSpPr>
        <dsp:cNvPr id="0" name=""/>
        <dsp:cNvSpPr/>
      </dsp:nvSpPr>
      <dsp:spPr>
        <a:xfrm>
          <a:off x="3777319"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Make referral</a:t>
          </a:r>
        </a:p>
      </dsp:txBody>
      <dsp:txXfrm>
        <a:off x="3777319" y="3092433"/>
        <a:ext cx="1140205" cy="570043"/>
      </dsp:txXfrm>
    </dsp:sp>
    <dsp:sp modelId="{205545BD-4A20-41A4-8645-99343C60FFF3}">
      <dsp:nvSpPr>
        <dsp:cNvPr id="0" name=""/>
        <dsp:cNvSpPr/>
      </dsp:nvSpPr>
      <dsp:spPr>
        <a:xfrm>
          <a:off x="2904248" y="3662477"/>
          <a:ext cx="1755341" cy="1756189"/>
        </a:xfrm>
        <a:prstGeom prst="blockArc">
          <a:avLst>
            <a:gd name="adj1" fmla="val 0"/>
            <a:gd name="adj2" fmla="val 18900000"/>
            <a:gd name="adj3" fmla="val 1274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FEDAC-10C5-4206-A385-8BE92DAC54C9}">
      <dsp:nvSpPr>
        <dsp:cNvPr id="0" name=""/>
        <dsp:cNvSpPr/>
      </dsp:nvSpPr>
      <dsp:spPr>
        <a:xfrm>
          <a:off x="3207408"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Prosecution</a:t>
          </a:r>
        </a:p>
      </dsp:txBody>
      <dsp:txXfrm>
        <a:off x="3207408"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221B30-E24B-4CBB-95DA-370C03AB6A86}"/>
              </a:ext>
            </a:extLst>
          </p:cNvPr>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108201-9E6D-4691-BE01-562820D7874D}"/>
              </a:ext>
            </a:extLst>
          </p:cNvPr>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19057D5A-F3FD-49DB-851B-B39DA37C1857}" type="datetimeFigureOut">
              <a:rPr lang="en-GB" smtClean="0"/>
              <a:t>04/07/2024</a:t>
            </a:fld>
            <a:endParaRPr lang="en-GB"/>
          </a:p>
        </p:txBody>
      </p:sp>
      <p:sp>
        <p:nvSpPr>
          <p:cNvPr id="4" name="Footer Placeholder 3">
            <a:extLst>
              <a:ext uri="{FF2B5EF4-FFF2-40B4-BE49-F238E27FC236}">
                <a16:creationId xmlns:a16="http://schemas.microsoft.com/office/drawing/2014/main" id="{C127FBC1-6610-4EC7-96EA-28775E242047}"/>
              </a:ext>
            </a:extLst>
          </p:cNvPr>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94F5BAC-0395-4B49-83D5-F189A5FB99E6}"/>
              </a:ext>
            </a:extLst>
          </p:cNvPr>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32936799-E07E-4A8E-A47F-1597A8CA4CAB}" type="slidenum">
              <a:rPr lang="en-GB" smtClean="0"/>
              <a:t>‹#›</a:t>
            </a:fld>
            <a:endParaRPr lang="en-GB"/>
          </a:p>
        </p:txBody>
      </p:sp>
    </p:spTree>
    <p:extLst>
      <p:ext uri="{BB962C8B-B14F-4D97-AF65-F5344CB8AC3E}">
        <p14:creationId xmlns:p14="http://schemas.microsoft.com/office/powerpoint/2010/main" val="41264755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0"/>
            <a:ext cx="2890665" cy="498008"/>
          </a:xfrm>
          <a:prstGeom prst="rect">
            <a:avLst/>
          </a:prstGeom>
        </p:spPr>
        <p:txBody>
          <a:bodyPr vert="horz" lIns="91440" tIns="45720" rIns="91440" bIns="45720" rtlCol="0"/>
          <a:lstStyle>
            <a:lvl1pPr algn="r">
              <a:defRPr sz="1200"/>
            </a:lvl1pPr>
          </a:lstStyle>
          <a:p>
            <a:fld id="{84331C91-0512-4943-AD63-0B84BA901A82}" type="datetimeFigureOut">
              <a:rPr lang="en-GB" smtClean="0"/>
              <a:t>04/07/2024</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8" y="4777365"/>
            <a:ext cx="5335893" cy="39090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28630"/>
            <a:ext cx="2890665" cy="498008"/>
          </a:xfrm>
          <a:prstGeom prst="rect">
            <a:avLst/>
          </a:prstGeom>
        </p:spPr>
        <p:txBody>
          <a:bodyPr vert="horz" lIns="91440" tIns="45720" rIns="91440" bIns="45720" rtlCol="0" anchor="b"/>
          <a:lstStyle>
            <a:lvl1pPr algn="r">
              <a:defRPr sz="1200"/>
            </a:lvl1pPr>
          </a:lstStyle>
          <a:p>
            <a:fld id="{8610194C-BCE9-47EE-A1FC-A411D134C74E}" type="slidenum">
              <a:rPr lang="en-GB" smtClean="0"/>
              <a:t>‹#›</a:t>
            </a:fld>
            <a:endParaRPr lang="en-GB"/>
          </a:p>
        </p:txBody>
      </p:sp>
    </p:spTree>
    <p:extLst>
      <p:ext uri="{BB962C8B-B14F-4D97-AF65-F5344CB8AC3E}">
        <p14:creationId xmlns:p14="http://schemas.microsoft.com/office/powerpoint/2010/main" val="31673603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9056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WTISA is clear that legal interventions should only be used when all voluntary support options are unsuccessful or are not appropriate.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092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from the outset should be for the parent(s), and the pupil where they are old enough, and the school to work in partnership. Where a school decide to use an attendance contract, a meeting should be arranged with the parent(s). It should include the pupil if they are old enough to understand. The meeting should explain the purpose of an attendance contract and why using one would be beneficial in the family’s circumstances. The parent(s) should be asked to outline their views on the pupil’s attendance at school, any underlying issues and how they believe these should be addressed. The meeting should also allow them to share their views on the idea of an attendance contract and what type of support they think would be helpful to secure the pupil’s regular attendance. </a:t>
            </a:r>
          </a:p>
          <a:p>
            <a:endParaRPr lang="en-GB" dirty="0"/>
          </a:p>
          <a:p>
            <a:r>
              <a:rPr lang="en-GB" dirty="0"/>
              <a:t>One attendance contract may be arranged with all parents, or in circumstances where it is desirable to have different requirements for each parent then separate attendance contracts for each parent should be arranged. </a:t>
            </a:r>
          </a:p>
          <a:p>
            <a:endParaRPr lang="en-GB" dirty="0"/>
          </a:p>
          <a:p>
            <a:r>
              <a:rPr lang="en-GB" dirty="0"/>
              <a:t>Where a parent fails to attend the meeting without good reason or notification, further attempts should be made to contact them and arrange another meeting but all attempts at support should be recorded</a:t>
            </a:r>
          </a:p>
          <a:p>
            <a:endParaRPr lang="en-GB" dirty="0"/>
          </a:p>
          <a:p>
            <a:r>
              <a:rPr lang="en-GB" dirty="0"/>
              <a:t>Attendance contracts do not have a minimum or maximum duration. Each individual attendance contract should set out the duration it will be in place, and most are for between 3 and 12 months but can be longer if needed</a:t>
            </a:r>
          </a:p>
          <a:p>
            <a:endParaRPr lang="en-GB" dirty="0"/>
          </a:p>
          <a:p>
            <a:r>
              <a:rPr lang="en-GB" dirty="0"/>
              <a:t>Once the requirements and support elements of the attendance contract have been agreed, the school and/or local authority and the parent should write up the contract together and sign it. The attendance contract should be written in language that the parent can easily understand (including a translation where necessary). All parties, including other partners working with the family, should be given a copy.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7319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and/or local authority should work in partnership with the parent to gain their cooperation and compliance throughout the attendance contract process. </a:t>
            </a:r>
          </a:p>
          <a:p>
            <a:endParaRPr lang="en-GB" dirty="0"/>
          </a:p>
          <a:p>
            <a:r>
              <a:rPr lang="en-GB" dirty="0"/>
              <a:t>Where a parent does not comply with the requirements set out in the attendance contract, the lead practitioner should contact the parent and seek an explanation and decide whether it is reasonable, and the attendance contract remains useful. If the explanation shows that the attendance contract is proving difficult to comply with through no fault of the parent, then a meeting should be arranged with the parent to review and amend it. Where no explanation is given, or the lead practitioner is not satisfied with the explanation, they should serve the parent with a warning to explain that the attendance contract is not working and may be terminated, and another course of action pursued, if the parent does not engage. This may be in the form of a letter, and record of it should be kept.</a:t>
            </a:r>
          </a:p>
          <a:p>
            <a:endParaRPr lang="en-GB" dirty="0"/>
          </a:p>
          <a:p>
            <a:r>
              <a:rPr lang="en-GB" dirty="0"/>
              <a:t>If there are further instances of non-compliance, they should arrange a meeting with the parent to review the attendance contract and discuss how it can be made to work. Following this meeting, the school and/or local authority should decide whether the noncompliance is undermining the contract to the extent that it is no longer useful in which case an alternative course of action (such as a different legal intervention) would need to be decided upon. The decision and reasons should be recorded. </a:t>
            </a:r>
          </a:p>
          <a:p>
            <a:endParaRPr lang="en-GB" dirty="0"/>
          </a:p>
          <a:p>
            <a:r>
              <a:rPr lang="en-GB" dirty="0"/>
              <a:t>If the pupil’s irregular attendance continues or escalates to the point where prosecution is deemed appropriate, any failure or refusal to engage in an attendance contract may be presented as evidence in the case. It is therefore important that any non-compliance with the contract is recorded so that it can be presented in court if necessary.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405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9314C"/>
                </a:solidFill>
                <a:highlight>
                  <a:srgbClr val="FFFFFF"/>
                </a:highlight>
                <a:latin typeface="Helvetica" panose="020B0604020202020204" pitchFamily="34" charset="0"/>
                <a:cs typeface="Helvetica" panose="020B0604020202020204" pitchFamily="34" charset="0"/>
              </a:rPr>
              <a:t>A notice to improve is a final opportunity for a parent to engage in support and improve attendance before a referral is made for legal intervention to be considered. If the national threshold (10 sessions, 5 school days) has been met and support is appropriate but offers of support have not been engaged with by the parent or have not worked, a notice to improve should be sent to give parents a final chance to engage in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2060"/>
                </a:solidFill>
                <a:effectLst/>
                <a:highlight>
                  <a:srgbClr val="FFFFFF"/>
                </a:highlight>
                <a:latin typeface="Helvetica" panose="020B0604020202020204" pitchFamily="34" charset="0"/>
                <a:cs typeface="Helvetica" panose="020B0604020202020204" pitchFamily="34" charset="0"/>
              </a:rPr>
              <a:t>Where a parent fails to engage with the offer of support during the Notice to Improve validity period and/or further unauthorised absences are recorded for the pupil and/or the pupil fails to make significant improvements in their attendance patterns, a </a:t>
            </a:r>
            <a:r>
              <a:rPr lang="en-GB" dirty="0">
                <a:solidFill>
                  <a:srgbClr val="002060"/>
                </a:solidFill>
                <a:highlight>
                  <a:srgbClr val="FFFFFF"/>
                </a:highlight>
                <a:latin typeface="Helvetica" panose="020B0604020202020204" pitchFamily="34" charset="0"/>
                <a:cs typeface="Helvetica" panose="020B0604020202020204" pitchFamily="34" charset="0"/>
              </a:rPr>
              <a:t>referral for legal intervention can be submitted. </a:t>
            </a:r>
            <a:r>
              <a:rPr lang="en-GB" sz="1200" b="0" i="0" dirty="0">
                <a:solidFill>
                  <a:srgbClr val="002060"/>
                </a:solidFill>
                <a:effectLst/>
                <a:highlight>
                  <a:srgbClr val="FFFFFF"/>
                </a:highlight>
                <a:latin typeface="Helvetica" panose="020B0604020202020204" pitchFamily="34" charset="0"/>
                <a:cs typeface="Helvetica"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90317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097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819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1285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WTISA is clear that legal interventions should only be used when all voluntary support options are unsuccessful or are not appropriate.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3817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how does the support first approach fit with legal interventions and the National framework</a:t>
            </a:r>
          </a:p>
          <a:p>
            <a:r>
              <a:rPr lang="en-GB" dirty="0"/>
              <a:t>The new National Framework for Penalty Notices for school absence is being introduced through changes to secondary legislation. The regulations will come into effect from the 19th August 2024:</a:t>
            </a:r>
          </a:p>
          <a:p>
            <a:r>
              <a:rPr lang="en-GB" dirty="0"/>
              <a:t>The National Framework aims to: </a:t>
            </a:r>
          </a:p>
          <a:p>
            <a:pPr marL="171450" indent="-171450">
              <a:buFont typeface="Arial" panose="020B0604020202020204" pitchFamily="34" charset="0"/>
              <a:buChar char="•"/>
            </a:pPr>
            <a:r>
              <a:rPr lang="en-GB" dirty="0"/>
              <a:t>Make penalty notices more effective by ensuring they are only used in cases where they are the most appropriate tool to change parental behaviour and improve attendance. </a:t>
            </a:r>
          </a:p>
          <a:p>
            <a:pPr marL="171450" indent="-171450">
              <a:buFont typeface="Arial" panose="020B0604020202020204" pitchFamily="34" charset="0"/>
              <a:buChar char="•"/>
            </a:pPr>
            <a:r>
              <a:rPr lang="en-GB" dirty="0"/>
              <a:t>Prioritise the support first approach by expecting support to be used in cases where it is appropriate and using penalty notices in cases where support is not appropriate (e.g. a term time holiday) has not worked or has not been engaged with.</a:t>
            </a:r>
          </a:p>
          <a:p>
            <a:pPr marL="171450" indent="-171450">
              <a:buFont typeface="Arial" panose="020B0604020202020204" pitchFamily="34" charset="0"/>
              <a:buChar char="•"/>
            </a:pPr>
            <a:r>
              <a:rPr lang="en-GB" dirty="0"/>
              <a:t>Improve consistency in the use of penalty notices across England by introducing a new national threshold at which they are considered. </a:t>
            </a:r>
          </a:p>
          <a:p>
            <a:pPr marL="171450" indent="-171450">
              <a:buFont typeface="Arial" panose="020B0604020202020204" pitchFamily="34" charset="0"/>
              <a:buChar char="•"/>
            </a:pPr>
            <a:r>
              <a:rPr lang="en-GB" dirty="0"/>
              <a:t>Improve the deterrent effect of a penalty notice by increasing the amount and introducing a new national limit of 2 penalty notices within a 3 year period to break cycles of repeat offending.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This framework will now inform how we approach all cases where legal intervention is being considered.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25630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Specifically, the National Framework includes: </a:t>
            </a:r>
          </a:p>
          <a:p>
            <a:pPr marL="171450" indent="-171450">
              <a:buFont typeface="Arial" panose="020B0604020202020204" pitchFamily="34" charset="0"/>
              <a:buChar char="•"/>
            </a:pPr>
            <a:r>
              <a:rPr lang="en-GB" dirty="0"/>
              <a:t>A single consistent national threshold for when a penalty notice must be considered of 10 sessions (usually equivalent to 5 school days) of unauthorised absence within a rolling 10 school week period. </a:t>
            </a:r>
          </a:p>
          <a:p>
            <a:pPr marL="171450" indent="-171450">
              <a:buFont typeface="Arial" panose="020B0604020202020204" pitchFamily="34" charset="0"/>
              <a:buChar char="•"/>
            </a:pPr>
            <a:r>
              <a:rPr lang="en-GB" dirty="0"/>
              <a:t>A requirement that when the national threshold is met, schools make an assessment on a case-by-case basis whether a penalty notice can and should be issued. </a:t>
            </a:r>
          </a:p>
          <a:p>
            <a:pPr marL="171450" indent="-171450">
              <a:buFont typeface="Arial" panose="020B0604020202020204" pitchFamily="34" charset="0"/>
              <a:buChar char="•"/>
            </a:pPr>
            <a:r>
              <a:rPr lang="en-GB" dirty="0"/>
              <a:t>The following should be considered: &gt; if support or further support is appropriate instead, and &gt;whether there is a different tool or legal intervention that is more likely to improve attendance in this particular case. </a:t>
            </a:r>
          </a:p>
          <a:p>
            <a:pPr marL="171450" indent="-171450">
              <a:buFont typeface="Arial" panose="020B0604020202020204" pitchFamily="34" charset="0"/>
              <a:buChar char="•"/>
            </a:pPr>
            <a:r>
              <a:rPr lang="en-GB" dirty="0"/>
              <a:t>The option of using a Notice to Improve where support is appropriate but not working or being engaged with, to give a parent1 a final opportunity to engage in support before they are issued with a penalty notice if it is appropriate in the individual case. 1 A parent includes any person who is not a parent but who has parental responsibility for the child or who has care of the child, as set out in section 576 of the Education Act 1996. 2 </a:t>
            </a:r>
          </a:p>
          <a:p>
            <a:pPr marL="171450" indent="-171450">
              <a:buFont typeface="Arial" panose="020B0604020202020204" pitchFamily="34" charset="0"/>
              <a:buChar char="•"/>
            </a:pPr>
            <a:r>
              <a:rPr lang="en-GB" dirty="0"/>
              <a:t>An increase to the rate of a penalty notice from £120 to £160 if paid within 28 days, and £60 to £80 if paid within 21 days. </a:t>
            </a:r>
          </a:p>
          <a:p>
            <a:pPr marL="171450" indent="-171450">
              <a:buFont typeface="Arial" panose="020B0604020202020204" pitchFamily="34" charset="0"/>
              <a:buChar char="•"/>
            </a:pPr>
            <a:r>
              <a:rPr lang="en-GB" dirty="0"/>
              <a:t>An additional rung to the ladder of escalation, with any second penalty notice issued to the same parent for the same child within a rolling 3 year period being charged at a higher rate of £160 with no option for this second offence to be discharged at the lower rate of £80. </a:t>
            </a:r>
          </a:p>
          <a:p>
            <a:pPr marL="171450" indent="-171450">
              <a:buFont typeface="Arial" panose="020B0604020202020204" pitchFamily="34" charset="0"/>
              <a:buChar char="•"/>
            </a:pPr>
            <a:r>
              <a:rPr lang="en-GB" dirty="0"/>
              <a:t>A national limit of 2 penalty notices that can be issued to a parent for the same child within a rolling 3 year period, so at the 3rd (or subsequent) offence(s) another tool will need to be considered (such as prosecution or one of the other attendance legal interventions). </a:t>
            </a:r>
          </a:p>
          <a:p>
            <a:pPr marL="171450" indent="-171450">
              <a:buFont typeface="Arial" panose="020B0604020202020204" pitchFamily="34" charset="0"/>
              <a:buChar char="•"/>
            </a:pPr>
            <a:r>
              <a:rPr lang="en-GB" dirty="0"/>
              <a:t>Widening the purposes for which the revenue from penalty notices can be used so that local authorities can spend any surplus on attendance support as well as administering the system and prosecution. In practice, support is defined as any activity intended to improve attendance, not including a penalty notice or prosecution, in line with the Working together to improve school attendance guidance. (Full details below)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9093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047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2908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Schools can submit referrals for consideration of a Penalty Notice via the online referral form hosted on the Norfolk County Council Schools and Learning Providers website.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Penalty Notices are intended to prevent the need for court action and should only be used where it is deemed likely to change parental behaviour, and support to secure regular attendance has been provided and has not worked or been engaged with or would not have been appropriate in the circumstances of the offence (e.g. an unauthorised holiday in term time).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a:p>
            <a:pPr>
              <a:lnSpc>
                <a:spcPct val="107000"/>
              </a:lnSpc>
              <a:spcAft>
                <a:spcPts val="800"/>
              </a:spcAft>
            </a:pPr>
            <a:r>
              <a:rPr lang="en-GB" sz="1800" b="1" dirty="0">
                <a:effectLst/>
                <a:latin typeface="Calibri Light" panose="020F0302020204030204" pitchFamily="34" charset="0"/>
                <a:ea typeface="Times New Roman" panose="02020603050405020304" pitchFamily="18" charset="0"/>
                <a:cs typeface="Times New Roman" panose="02020603050405020304" pitchFamily="18" charset="0"/>
              </a:rPr>
              <a:t>National Threshold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To ensure consistent delivery of Penalty Notices, the following national framework criteria will apply: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at least 10 sessions (usually equivalent to 5 school days) lost to unauthorised absence by the pupil within 10 school weeks.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if in an individual case the Local Authority believes a Penalty Notice would be appropriate, we retain the discretion to issue one before the threshold is met. This might apply for example, where parents are deliberately avoiding the national threshold for taking several term time holidays below threshold. We also retain the discretion to consider going straight to prosecution where appropriate.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 school week means any week in which there is at least one school session.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national framework for Penalty Notices sets out that a maximum of 2 Penalty Notices per child, per parent can be issued within a rolling 3-year period.  If the national threshold is met for a third time (or subsequent times) within 3 years, the Attendance Team may instead choose to prosecute a parent under the Education Act 1996 s444.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receipt of a referral for a Penalty Notice to be issued the Attendance Team will complete a check to ascertain whether a previous Penalty Notice has been issued to the parent in respect of that child. If the child has moved between Local Authorities in the previous 3 years and the previous Local Authority/Authorities are known, they will make contact and check whether a Penalty Notice has been issued to that parent for that child in the previous 3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framework will now inform how we approach all cases where legal intervention is being considered.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71177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6359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640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61579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25</a:t>
            </a:fld>
            <a:endParaRPr lang="en-GB"/>
          </a:p>
        </p:txBody>
      </p:sp>
    </p:spTree>
    <p:extLst>
      <p:ext uri="{BB962C8B-B14F-4D97-AF65-F5344CB8AC3E}">
        <p14:creationId xmlns:p14="http://schemas.microsoft.com/office/powerpoint/2010/main" val="109463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421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278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922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0194C-BCE9-47EE-A1FC-A411D134C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56369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cases where support is appropriate and subject to parental engagement sufficient support will usually include but is not limited too the following: </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ensuring a first-day response to any absence  (this is something you will all already have in place and forms the first step in your staged approach)</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communicating with the child’s parents to understand the barriers to school attendance (steps need to be taken to ensure that each “parent” is included and receives correspondence) How you go about communicating needs to adapt to what works and ensures engagement  </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completing wishes and feelings work with the child to understand their views on why they are absent from school - need to think about who is best placed to do this work, how they do it to maximise engagement and really capture the CYP voice. Same approach will not work with every pupil…</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offering a minimum of 3 meetings with child’s parents  ( you already do this with ASP/early intervention, IFT and RFT. There is no restriction to how many meetings you hold if parents are engaging and hopefully the attendance trajectory is positive) </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agreeing an effective plan with parents to support improvement in attendance - which could lead to the creation of an attendance contract with parents,  </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referrals to wider support services where appropriate (clearly documenting when consent is not provided)</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confirming that parents are aware of their legal responsibilities regarding ensuring their child’s regular attendance at school by issuing a Notice to Improve (once you have exhausted the support that is appropriate at that point)</a:t>
            </a:r>
          </a:p>
          <a:p>
            <a:pPr algn="l" rtl="0" fontAlgn="base">
              <a:buFont typeface="Arial" panose="020B0604020202020204" pitchFamily="34" charset="0"/>
              <a:buChar char="•"/>
            </a:pPr>
            <a:r>
              <a:rPr lang="en-GB" sz="1800" b="0" i="0" dirty="0">
                <a:solidFill>
                  <a:srgbClr val="000000"/>
                </a:solidFill>
                <a:effectLst/>
                <a:highlight>
                  <a:srgbClr val="FFFFFF"/>
                </a:highlight>
                <a:latin typeface="Arial" panose="020B0604020202020204" pitchFamily="34" charset="0"/>
              </a:rPr>
              <a:t>where safeguarding concerns are identified for a pupil/family, appropriate liaison between relevant agencies including social care, police, health, other educational establishments, etc.  (this also needs to be something to factor into your structure at school, not working in Silos and sharing information – Senior attendance champion, Attendance officer, SENDCo, pastoral lead and DSL)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879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100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Incorrect address </a:t>
            </a:r>
            <a:r>
              <a:rPr lang="en-GB" dirty="0" err="1"/>
              <a:t>atp</a:t>
            </a:r>
            <a:r>
              <a:rPr lang="en-GB" dirty="0"/>
              <a:t> level, working with </a:t>
            </a:r>
            <a:r>
              <a:rPr lang="en-GB"/>
              <a:t>sibling schools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6378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084859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160804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63693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19726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46758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380168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460145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23590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373956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89623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05592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566354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518536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450353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80217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68278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106750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776554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028F-5189-8A01-9993-9D98329F9B1D}"/>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7F9238BC-2F0C-0958-37F6-1651B640DCD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12092789-2EB9-8E0D-6B1B-DDD0035936B4}"/>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5" name="Footer Placeholder 4">
            <a:extLst>
              <a:ext uri="{FF2B5EF4-FFF2-40B4-BE49-F238E27FC236}">
                <a16:creationId xmlns:a16="http://schemas.microsoft.com/office/drawing/2014/main" id="{7276A641-4A45-57A7-DA9C-40809078E7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C7EA17-F13D-C984-FB4E-BA23B4374FBF}"/>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3997227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8F8B-72B4-EBE7-1395-F522763192B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3F7F831-9F7C-6996-E359-F4028F4DC1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E81A91-B620-F556-5E4F-F258A1664A6B}"/>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5" name="Footer Placeholder 4">
            <a:extLst>
              <a:ext uri="{FF2B5EF4-FFF2-40B4-BE49-F238E27FC236}">
                <a16:creationId xmlns:a16="http://schemas.microsoft.com/office/drawing/2014/main" id="{60C108BF-26D6-23CF-BADA-2CFC5C8BC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18D1B-EDC4-02DC-58F2-2E2110591CD8}"/>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1156426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7B0F-811E-2FA8-47DE-26D369D8410E}"/>
              </a:ext>
            </a:extLst>
          </p:cNvPr>
          <p:cNvSpPr>
            <a:spLocks noGrp="1"/>
          </p:cNvSpPr>
          <p:nvPr>
            <p:ph type="title"/>
          </p:nvPr>
        </p:nvSpPr>
        <p:spPr>
          <a:xfrm>
            <a:off x="831851" y="1709740"/>
            <a:ext cx="105156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7AFA7091-4E20-D566-C605-67FA8FADB97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15D6EC-A2CC-298F-0B0F-524201FACEEB}"/>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5" name="Footer Placeholder 4">
            <a:extLst>
              <a:ext uri="{FF2B5EF4-FFF2-40B4-BE49-F238E27FC236}">
                <a16:creationId xmlns:a16="http://schemas.microsoft.com/office/drawing/2014/main" id="{0C373A41-B3F5-0E6A-5307-7D84C8A479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529A2F-1978-9170-808A-C206447A090F}"/>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129662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ECE6-548C-F180-2B73-333D5B287B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8879D7A-01F4-3F46-FCF0-2D3955109C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5A972BA-A068-590A-99D7-262E43D027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1E8F76-4C55-0944-2E0C-724AB89D3F8F}"/>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6" name="Footer Placeholder 5">
            <a:extLst>
              <a:ext uri="{FF2B5EF4-FFF2-40B4-BE49-F238E27FC236}">
                <a16:creationId xmlns:a16="http://schemas.microsoft.com/office/drawing/2014/main" id="{09F28DD7-5B7A-B4F0-3D72-02FDCA04A1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B97200-6187-6DFA-8D33-2B3381C9F002}"/>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415926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743738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1848-0CA8-C754-B80B-2AD88194A4D2}"/>
              </a:ext>
            </a:extLst>
          </p:cNvPr>
          <p:cNvSpPr>
            <a:spLocks noGrp="1"/>
          </p:cNvSpPr>
          <p:nvPr>
            <p:ph type="title"/>
          </p:nvPr>
        </p:nvSpPr>
        <p:spPr>
          <a:xfrm>
            <a:off x="839788" y="365127"/>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77B663-8ECC-8382-1AB1-77982FFAF50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BCF6B90-D637-AE75-1899-F9EEB6CEA22D}"/>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B128128-E4BF-7D34-A68A-8010EAA1BBF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794D8AF-7D29-67A1-77F7-2109A49C03EE}"/>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E43869-CBB4-B970-F5D6-0EDC821FE537}"/>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8" name="Footer Placeholder 7">
            <a:extLst>
              <a:ext uri="{FF2B5EF4-FFF2-40B4-BE49-F238E27FC236}">
                <a16:creationId xmlns:a16="http://schemas.microsoft.com/office/drawing/2014/main" id="{BF7E7D03-276F-F53B-C451-EA89BC80FA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17B8F-2140-EF17-695A-1E170322127C}"/>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523433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48BE-EFAA-3F28-CF94-DD754AB6BDF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E93F37D-ABB9-8ADF-0C0D-5CA83E479503}"/>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4" name="Footer Placeholder 3">
            <a:extLst>
              <a:ext uri="{FF2B5EF4-FFF2-40B4-BE49-F238E27FC236}">
                <a16:creationId xmlns:a16="http://schemas.microsoft.com/office/drawing/2014/main" id="{F251270F-5EE4-DF0E-6A0C-0154746252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AE19CA-2C53-C6FA-B62C-EADE3295652F}"/>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4264441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2F498-E9BA-14F1-4C16-00F62A3A0A0B}"/>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3" name="Footer Placeholder 2">
            <a:extLst>
              <a:ext uri="{FF2B5EF4-FFF2-40B4-BE49-F238E27FC236}">
                <a16:creationId xmlns:a16="http://schemas.microsoft.com/office/drawing/2014/main" id="{C3539FDC-0178-6AAD-8D41-09EC1B00BB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FCFC80-45CB-7079-CB7E-6ACE4D7DF939}"/>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3234080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72AC-CEB8-877E-51E0-58353C419E35}"/>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503C94B8-B6EE-CA99-169E-E9AEDD6163B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73B4963-A7D8-1E2B-5790-22D7F7A197C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EAB652-0C81-5312-2398-46056E906FAE}"/>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6" name="Footer Placeholder 5">
            <a:extLst>
              <a:ext uri="{FF2B5EF4-FFF2-40B4-BE49-F238E27FC236}">
                <a16:creationId xmlns:a16="http://schemas.microsoft.com/office/drawing/2014/main" id="{FD271865-288C-C4B1-F5BB-42D8E9FBA0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968ACD-1764-8A94-A796-6594BD68830E}"/>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36940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56E7-A9B3-37C4-125E-02E200347F9A}"/>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CE6B8CB6-DD9E-C650-CE5E-27AD1394828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4E17421-EDED-7FF6-B9AE-A28EF297322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D96E3E5-E924-B78D-650F-12EF497C1E9D}"/>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6" name="Footer Placeholder 5">
            <a:extLst>
              <a:ext uri="{FF2B5EF4-FFF2-40B4-BE49-F238E27FC236}">
                <a16:creationId xmlns:a16="http://schemas.microsoft.com/office/drawing/2014/main" id="{AE2D43D6-C3D3-B785-DAE3-6266EF478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5A59F-4612-0B40-03B5-8B02FEBFF72E}"/>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2034493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DE3-F03A-0C8B-7BD9-85F3406D448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F0A44EC-6026-1E09-02A1-04E6F16A7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F24AF8-C787-75C5-48E4-22375AE681F0}"/>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5" name="Footer Placeholder 4">
            <a:extLst>
              <a:ext uri="{FF2B5EF4-FFF2-40B4-BE49-F238E27FC236}">
                <a16:creationId xmlns:a16="http://schemas.microsoft.com/office/drawing/2014/main" id="{9C31CE52-B207-5555-C892-894C3DBAE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33E3E-ABE7-BA41-4ECF-7DC6475AC97B}"/>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123184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42577-604B-4A0A-F2B6-68786D31E70D}"/>
              </a:ext>
            </a:extLst>
          </p:cNvPr>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E99B5B-8983-026C-096A-50BE6FAB2B42}"/>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584A2A-93C1-7170-0C85-5102D466A37F}"/>
              </a:ext>
            </a:extLst>
          </p:cNvPr>
          <p:cNvSpPr>
            <a:spLocks noGrp="1"/>
          </p:cNvSpPr>
          <p:nvPr>
            <p:ph type="dt" sz="half" idx="10"/>
          </p:nvPr>
        </p:nvSpPr>
        <p:spPr/>
        <p:txBody>
          <a:bodyPr/>
          <a:lstStyle/>
          <a:p>
            <a:fld id="{69BCCC95-9676-4D19-BDBF-4A2649EB5118}" type="datetimeFigureOut">
              <a:rPr lang="en-GB" smtClean="0"/>
              <a:t>04/07/2024</a:t>
            </a:fld>
            <a:endParaRPr lang="en-GB"/>
          </a:p>
        </p:txBody>
      </p:sp>
      <p:sp>
        <p:nvSpPr>
          <p:cNvPr id="5" name="Footer Placeholder 4">
            <a:extLst>
              <a:ext uri="{FF2B5EF4-FFF2-40B4-BE49-F238E27FC236}">
                <a16:creationId xmlns:a16="http://schemas.microsoft.com/office/drawing/2014/main" id="{4B58F045-6450-D511-4B10-C284D6A98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40A1-35EC-9207-04A7-84AAE0B751F0}"/>
              </a:ext>
            </a:extLst>
          </p:cNvPr>
          <p:cNvSpPr>
            <a:spLocks noGrp="1"/>
          </p:cNvSpPr>
          <p:nvPr>
            <p:ph type="sldNum" sz="quarter" idx="12"/>
          </p:nvPr>
        </p:nvSpPr>
        <p:spPr/>
        <p:txBody>
          <a:bodyPr/>
          <a:lstStyle/>
          <a:p>
            <a:fld id="{F1A0BFA0-EBB9-48A7-898C-61A74DF9F89A}" type="slidenum">
              <a:rPr lang="en-GB" smtClean="0"/>
              <a:t>‹#›</a:t>
            </a:fld>
            <a:endParaRPr lang="en-GB"/>
          </a:p>
        </p:txBody>
      </p:sp>
    </p:spTree>
    <p:extLst>
      <p:ext uri="{BB962C8B-B14F-4D97-AF65-F5344CB8AC3E}">
        <p14:creationId xmlns:p14="http://schemas.microsoft.com/office/powerpoint/2010/main" val="3241989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
        <p:nvSpPr>
          <p:cNvPr id="3" name="Oval 2">
            <a:extLst>
              <a:ext uri="{FF2B5EF4-FFF2-40B4-BE49-F238E27FC236}">
                <a16:creationId xmlns:a16="http://schemas.microsoft.com/office/drawing/2014/main" id="{997D9BAF-43F6-4A54-8386-A3909D216002}"/>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a:extLst>
              <a:ext uri="{FF2B5EF4-FFF2-40B4-BE49-F238E27FC236}">
                <a16:creationId xmlns:a16="http://schemas.microsoft.com/office/drawing/2014/main" id="{16445DE8-4502-4CF9-BDC7-33BE5B6028A0}"/>
              </a:ext>
            </a:extLst>
          </p:cNvPr>
          <p:cNvPicPr>
            <a:picLocks noChangeAspect="1"/>
          </p:cNvPicPr>
          <p:nvPr userDrawn="1"/>
        </p:nvPicPr>
        <p:blipFill>
          <a:blip r:embed="rId2"/>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504175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6706063" y="1748054"/>
            <a:ext cx="4333412" cy="4375160"/>
          </a:xfrm>
          <a:prstGeom prst="ellipse">
            <a:avLst/>
          </a:prstGeom>
        </p:spPr>
        <p:txBody>
          <a:bodyPr/>
          <a:lstStyle/>
          <a:p>
            <a:endParaRPr lang="en-US"/>
          </a:p>
        </p:txBody>
      </p:sp>
      <p:sp>
        <p:nvSpPr>
          <p:cNvPr id="3" name="Picture Placeholder 7">
            <a:extLst>
              <a:ext uri="{FF2B5EF4-FFF2-40B4-BE49-F238E27FC236}">
                <a16:creationId xmlns:a16="http://schemas.microsoft.com/office/drawing/2014/main" id="{AC57CF50-0DA1-42D9-BFB0-029025BFEC21}"/>
              </a:ext>
            </a:extLst>
          </p:cNvPr>
          <p:cNvSpPr>
            <a:spLocks noGrp="1"/>
          </p:cNvSpPr>
          <p:nvPr>
            <p:ph type="pic" sz="quarter" idx="11"/>
          </p:nvPr>
        </p:nvSpPr>
        <p:spPr>
          <a:xfrm>
            <a:off x="1152525" y="368300"/>
            <a:ext cx="4943475" cy="4991100"/>
          </a:xfrm>
          <a:prstGeom prst="ellipse">
            <a:avLst/>
          </a:prstGeom>
        </p:spPr>
        <p:txBody>
          <a:bodyPr/>
          <a:lstStyle/>
          <a:p>
            <a:endParaRPr lang="en-US"/>
          </a:p>
        </p:txBody>
      </p:sp>
    </p:spTree>
    <p:extLst>
      <p:ext uri="{BB962C8B-B14F-4D97-AF65-F5344CB8AC3E}">
        <p14:creationId xmlns:p14="http://schemas.microsoft.com/office/powerpoint/2010/main" val="2565230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1428668" y="441768"/>
            <a:ext cx="3334920" cy="3367049"/>
          </a:xfrm>
          <a:prstGeom prst="ellipse">
            <a:avLst/>
          </a:prstGeom>
        </p:spPr>
        <p:txBody>
          <a:bodyPr/>
          <a:lstStyle/>
          <a:p>
            <a:endParaRPr lang="en-US"/>
          </a:p>
        </p:txBody>
      </p:sp>
      <p:sp>
        <p:nvSpPr>
          <p:cNvPr id="4" name="Picture Placeholder 7">
            <a:extLst>
              <a:ext uri="{FF2B5EF4-FFF2-40B4-BE49-F238E27FC236}">
                <a16:creationId xmlns:a16="http://schemas.microsoft.com/office/drawing/2014/main" id="{5804D578-9266-4F5D-9509-A610B50F4103}"/>
              </a:ext>
            </a:extLst>
          </p:cNvPr>
          <p:cNvSpPr>
            <a:spLocks noGrp="1"/>
          </p:cNvSpPr>
          <p:nvPr>
            <p:ph type="pic" sz="quarter" idx="11"/>
          </p:nvPr>
        </p:nvSpPr>
        <p:spPr>
          <a:xfrm>
            <a:off x="7868657" y="733505"/>
            <a:ext cx="3334920" cy="3367049"/>
          </a:xfrm>
          <a:prstGeom prst="ellipse">
            <a:avLst/>
          </a:prstGeom>
        </p:spPr>
        <p:txBody>
          <a:bodyPr/>
          <a:lstStyle/>
          <a:p>
            <a:endParaRPr lang="en-US"/>
          </a:p>
        </p:txBody>
      </p:sp>
      <p:sp>
        <p:nvSpPr>
          <p:cNvPr id="5" name="Picture Placeholder 7">
            <a:extLst>
              <a:ext uri="{FF2B5EF4-FFF2-40B4-BE49-F238E27FC236}">
                <a16:creationId xmlns:a16="http://schemas.microsoft.com/office/drawing/2014/main" id="{9EDD0FC9-3506-47BB-82A9-D217F237179D}"/>
              </a:ext>
            </a:extLst>
          </p:cNvPr>
          <p:cNvSpPr>
            <a:spLocks noGrp="1"/>
          </p:cNvSpPr>
          <p:nvPr>
            <p:ph type="pic" sz="quarter" idx="12"/>
          </p:nvPr>
        </p:nvSpPr>
        <p:spPr>
          <a:xfrm>
            <a:off x="4428540" y="3049183"/>
            <a:ext cx="3334920" cy="3367049"/>
          </a:xfrm>
          <a:prstGeom prst="ellipse">
            <a:avLst/>
          </a:prstGeom>
        </p:spPr>
        <p:txBody>
          <a:bodyPr/>
          <a:lstStyle/>
          <a:p>
            <a:endParaRPr lang="en-US"/>
          </a:p>
        </p:txBody>
      </p:sp>
    </p:spTree>
    <p:extLst>
      <p:ext uri="{BB962C8B-B14F-4D97-AF65-F5344CB8AC3E}">
        <p14:creationId xmlns:p14="http://schemas.microsoft.com/office/powerpoint/2010/main" val="107371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06716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03F543CF-ED58-444D-90A7-B4596E14A1B7}"/>
              </a:ext>
            </a:extLst>
          </p:cNvPr>
          <p:cNvSpPr>
            <a:spLocks noGrp="1"/>
          </p:cNvSpPr>
          <p:nvPr>
            <p:ph type="media" sz="quarter" idx="10"/>
          </p:nvPr>
        </p:nvSpPr>
        <p:spPr>
          <a:xfrm>
            <a:off x="836814" y="1309831"/>
            <a:ext cx="7051964" cy="4529628"/>
          </a:xfrm>
          <a:prstGeom prst="rect">
            <a:avLst/>
          </a:prstGeom>
        </p:spPr>
        <p:txBody>
          <a:bodyPr/>
          <a:lstStyle/>
          <a:p>
            <a:endParaRPr lang="en-US"/>
          </a:p>
        </p:txBody>
      </p:sp>
    </p:spTree>
    <p:extLst>
      <p:ext uri="{BB962C8B-B14F-4D97-AF65-F5344CB8AC3E}">
        <p14:creationId xmlns:p14="http://schemas.microsoft.com/office/powerpoint/2010/main" val="3719368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50887F12-0621-444A-98BB-AA2C7FAC9A69}"/>
              </a:ext>
            </a:extLst>
          </p:cNvPr>
          <p:cNvSpPr>
            <a:spLocks noGrp="1"/>
          </p:cNvSpPr>
          <p:nvPr>
            <p:ph type="tbl" sz="quarter" idx="10"/>
          </p:nvPr>
        </p:nvSpPr>
        <p:spPr>
          <a:xfrm>
            <a:off x="4432300" y="482600"/>
            <a:ext cx="6921500" cy="5791200"/>
          </a:xfrm>
          <a:prstGeom prst="rect">
            <a:avLst/>
          </a:prstGeom>
        </p:spPr>
        <p:txBody>
          <a:bodyPr/>
          <a:lstStyle/>
          <a:p>
            <a:endParaRPr lang="en-US" dirty="0"/>
          </a:p>
        </p:txBody>
      </p:sp>
    </p:spTree>
    <p:extLst>
      <p:ext uri="{BB962C8B-B14F-4D97-AF65-F5344CB8AC3E}">
        <p14:creationId xmlns:p14="http://schemas.microsoft.com/office/powerpoint/2010/main" val="265946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20823B-0C37-446C-9E02-755FF2284CCF}"/>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0924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11460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856310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722010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86486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120454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60807249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7" r:id="rId4"/>
    <p:sldLayoutId id="2147483819" r:id="rId5"/>
    <p:sldLayoutId id="2147483820" r:id="rId6"/>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200906016"/>
      </p:ext>
    </p:extLst>
  </p:cSld>
  <p:clrMap bg1="lt1" tx1="dk1" bg2="lt2" tx2="dk2" accent1="accent1" accent2="accent2" accent3="accent3" accent4="accent4" accent5="accent5" accent6="accent6" hlink="hlink" folHlink="folHlink"/>
  <p:sldLayoutIdLst>
    <p:sldLayoutId id="2147483843" r:id="rId1"/>
    <p:sldLayoutId id="2147483845" r:id="rId2"/>
    <p:sldLayoutId id="2147483846" r:id="rId3"/>
    <p:sldLayoutId id="2147483847" r:id="rId4"/>
    <p:sldLayoutId id="2147483848" r:id="rId5"/>
    <p:sldLayoutId id="2147483850" r:id="rId6"/>
    <p:sldLayoutId id="2147483851" r:id="rId7"/>
    <p:sldLayoutId id="2147483852" r:id="rId8"/>
    <p:sldLayoutId id="2147483853"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15786749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4" r:id="rId9"/>
    <p:sldLayoutId id="2147483865"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CD63-141B-F0F9-5A22-ECB5C4BE4E8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FCF2FB4-743D-E3E9-F612-A6B441212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52EF9D-D1FE-8229-85DD-CD590AE6C5F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BCCC95-9676-4D19-BDBF-4A2649EB5118}" type="datetimeFigureOut">
              <a:rPr lang="en-GB" smtClean="0"/>
              <a:t>04/07/2024</a:t>
            </a:fld>
            <a:endParaRPr lang="en-GB"/>
          </a:p>
        </p:txBody>
      </p:sp>
      <p:sp>
        <p:nvSpPr>
          <p:cNvPr id="5" name="Footer Placeholder 4">
            <a:extLst>
              <a:ext uri="{FF2B5EF4-FFF2-40B4-BE49-F238E27FC236}">
                <a16:creationId xmlns:a16="http://schemas.microsoft.com/office/drawing/2014/main" id="{13DE2D39-8DAB-773E-FBBB-EBDCAFAC5EA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6EF4F6-7C9C-1B81-45BF-49AAAA7C076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A0BFA0-EBB9-48A7-898C-61A74DF9F89A}" type="slidenum">
              <a:rPr lang="en-GB" smtClean="0"/>
              <a:t>‹#›</a:t>
            </a:fld>
            <a:endParaRPr lang="en-GB"/>
          </a:p>
        </p:txBody>
      </p:sp>
    </p:spTree>
    <p:extLst>
      <p:ext uri="{BB962C8B-B14F-4D97-AF65-F5344CB8AC3E}">
        <p14:creationId xmlns:p14="http://schemas.microsoft.com/office/powerpoint/2010/main" val="168632656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14776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gov.uk/government/publications/working-together-to-improve-school-attenda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hyperlink" Target="mailto:csattendance@norfolk.gov.uk" TargetMode="External"/><Relationship Id="rId3" Type="http://schemas.openxmlformats.org/officeDocument/2006/relationships/image" Target="../media/image11.png"/><Relationship Id="rId7" Type="http://schemas.openxmlformats.org/officeDocument/2006/relationships/hyperlink" Target="https://www.schools.norfolk.gov.uk/pupil-safety-and-behaviour/school-attendanc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 Id="rId9" Type="http://schemas.openxmlformats.org/officeDocument/2006/relationships/hyperlink" Target="https://www.youtube.com/playlist?list=PLXjcCX3hH9LXqKNI35VTWirdJnzjO3s2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hyperlink" Target="https://www.gov.uk/government/publications/working-together-to-improve-school-attenda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https://www.gov.uk/government/publications/working-together-to-improve-school-attend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 name="Title of…"/>
          <p:cNvSpPr txBox="1"/>
          <p:nvPr/>
        </p:nvSpPr>
        <p:spPr>
          <a:xfrm>
            <a:off x="690457" y="3035676"/>
            <a:ext cx="6572593" cy="7728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endParaRPr kumimoji="0" sz="6600" b="1" i="0" u="none" strike="noStrike" kern="0" cap="none" spc="0" normalizeH="0" baseline="0" noProof="0">
              <a:ln>
                <a:noFill/>
              </a:ln>
              <a:solidFill>
                <a:srgbClr val="1A304A"/>
              </a:solidFill>
              <a:effectLst/>
              <a:uLnTx/>
              <a:uFillTx/>
              <a:latin typeface="Calibri"/>
              <a:cs typeface="Calibri"/>
              <a:sym typeface="Calibri"/>
            </a:endParaRPr>
          </a:p>
        </p:txBody>
      </p:sp>
      <p:pic>
        <p:nvPicPr>
          <p:cNvPr id="115" name="Flourish.png" descr="Flourish.png"/>
          <p:cNvPicPr>
            <a:picLocks noChangeAspect="1"/>
          </p:cNvPicPr>
          <p:nvPr/>
        </p:nvPicPr>
        <p:blipFill>
          <a:blip r:embed="rId3"/>
          <a:stretch>
            <a:fillRect/>
          </a:stretch>
        </p:blipFill>
        <p:spPr>
          <a:xfrm rot="19091593" flipH="1">
            <a:off x="5892577" y="69015"/>
            <a:ext cx="14652173" cy="10581458"/>
          </a:xfrm>
          <a:prstGeom prst="rect">
            <a:avLst/>
          </a:prstGeom>
          <a:ln w="12700">
            <a:miter lim="400000"/>
          </a:ln>
        </p:spPr>
      </p:pic>
      <p:pic>
        <p:nvPicPr>
          <p:cNvPr id="3" name="Picture 2" descr="Logo, company name&#10;&#10;Description automatically generated">
            <a:extLst>
              <a:ext uri="{FF2B5EF4-FFF2-40B4-BE49-F238E27FC236}">
                <a16:creationId xmlns:a16="http://schemas.microsoft.com/office/drawing/2014/main" id="{8B6018F5-CDB6-4819-BFEC-D4C6E496C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57" y="5120889"/>
            <a:ext cx="1979868" cy="1300424"/>
          </a:xfrm>
          <a:prstGeom prst="rect">
            <a:avLst/>
          </a:prstGeom>
        </p:spPr>
      </p:pic>
      <p:sp>
        <p:nvSpPr>
          <p:cNvPr id="9" name="TextBox 8">
            <a:extLst>
              <a:ext uri="{FF2B5EF4-FFF2-40B4-BE49-F238E27FC236}">
                <a16:creationId xmlns:a16="http://schemas.microsoft.com/office/drawing/2014/main" id="{509A09A1-7CC4-41CE-AF57-1C612D9ACE7B}"/>
              </a:ext>
            </a:extLst>
          </p:cNvPr>
          <p:cNvSpPr txBox="1"/>
          <p:nvPr/>
        </p:nvSpPr>
        <p:spPr>
          <a:xfrm>
            <a:off x="665261" y="561753"/>
            <a:ext cx="7131297" cy="3754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cs typeface="Calibri"/>
                <a:sym typeface="Calibri"/>
              </a:rPr>
              <a:t>Support First Approach and Legal Intervention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44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Rockwell" panose="02060603020205020403" pitchFamily="18" charset="0"/>
                <a:cs typeface="Calibri"/>
                <a:sym typeface="Calibri"/>
              </a:rPr>
              <a:t>Delivered by the Attendance Team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5A78D5-3A29-DF48-A306-B9AA9DC806BB}"/>
              </a:ext>
            </a:extLst>
          </p:cNvPr>
          <p:cNvPicPr>
            <a:picLocks noChangeAspect="1"/>
          </p:cNvPicPr>
          <p:nvPr/>
        </p:nvPicPr>
        <p:blipFill>
          <a:blip r:embed="rId3"/>
          <a:stretch>
            <a:fillRect/>
          </a:stretch>
        </p:blipFill>
        <p:spPr>
          <a:xfrm rot="1429069">
            <a:off x="729523" y="5413479"/>
            <a:ext cx="4204156" cy="3171042"/>
          </a:xfrm>
          <a:prstGeom prst="rect">
            <a:avLst/>
          </a:prstGeom>
        </p:spPr>
      </p:pic>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716613" y="724444"/>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4" y="541751"/>
            <a:ext cx="8188929" cy="647997"/>
          </a:xfrm>
        </p:spPr>
        <p:txBody>
          <a:bodyPr>
            <a:noAutofit/>
          </a:bodyPr>
          <a:lstStyle/>
          <a:p>
            <a:r>
              <a:rPr lang="en-GB" sz="3200" b="1" dirty="0">
                <a:solidFill>
                  <a:srgbClr val="002060"/>
                </a:solidFill>
                <a:latin typeface="Rockwell" panose="02060603020205020403" pitchFamily="18" charset="0"/>
                <a:cs typeface="Arial"/>
              </a:rPr>
              <a:t>Attendance Contracts</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523999" y="1515204"/>
            <a:ext cx="9144000" cy="3827591"/>
          </a:xfrm>
        </p:spPr>
        <p:txBody>
          <a:bodyPr>
            <a:noAutofit/>
          </a:bodyPr>
          <a:lstStyle/>
          <a:p>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750CE0E6-CFA6-A5D4-7207-3AF9F895DB36}"/>
              </a:ext>
            </a:extLst>
          </p:cNvPr>
          <p:cNvSpPr txBox="1"/>
          <p:nvPr/>
        </p:nvSpPr>
        <p:spPr>
          <a:xfrm>
            <a:off x="1200910" y="1501435"/>
            <a:ext cx="9790176" cy="4401205"/>
          </a:xfrm>
          <a:prstGeom prst="rect">
            <a:avLst/>
          </a:prstGeom>
          <a:solidFill>
            <a:schemeClr val="bg1"/>
          </a:solidFill>
        </p:spPr>
        <p:txBody>
          <a:bodyPr wrap="square">
            <a:spAutoFit/>
          </a:bodyPr>
          <a:lstStyle/>
          <a:p>
            <a:pPr fontAlgn="base"/>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An attendance contract is a formal written agreement between a parent and either the school (with the exception of independent schools and non-maintained special schools) or local authority to address irregular attendance at school or alternative provision. </a:t>
            </a:r>
          </a:p>
          <a:p>
            <a:pPr marL="342900" indent="-342900" fontAlgn="base">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It is not legally binding</a:t>
            </a:r>
          </a:p>
          <a:p>
            <a:pPr marL="342900" indent="-34290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Formal route to secure engagement with support</a:t>
            </a:r>
          </a:p>
          <a:p>
            <a:pPr marL="342900" indent="-342900" fontAlgn="base">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Not a punitive tool, intended to provide support and offer an alternative to prosecution</a:t>
            </a:r>
          </a:p>
          <a:p>
            <a:pPr marL="342900" indent="-34290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Parents cannot be compelled to enter an attendance contract, </a:t>
            </a:r>
            <a:r>
              <a:rPr lang="en-GB" sz="2000" dirty="0">
                <a:solidFill>
                  <a:srgbClr val="002060"/>
                </a:solidFill>
                <a:highlight>
                  <a:srgbClr val="FFFFFF"/>
                </a:highlight>
                <a:latin typeface="Helvetica" panose="020B0604020202020204" pitchFamily="34" charset="0"/>
                <a:cs typeface="Helvetica" panose="020B0604020202020204" pitchFamily="34" charset="0"/>
              </a:rPr>
              <a:t>and they cannot be agreed in a parent’s absence</a:t>
            </a:r>
          </a:p>
          <a:p>
            <a:pPr marL="342900" indent="-34290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Attendance contract should always be explored before moving forward to an education supervision order or prosecution</a:t>
            </a:r>
          </a:p>
          <a:p>
            <a:pPr marL="342900" indent="-342900" fontAlgn="base">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The aim is for parent(s), and the pupils where they are old enough and school to work in partnership to improve attendance. </a:t>
            </a:r>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2252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611172" y="2870744"/>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3" y="234453"/>
            <a:ext cx="8188929" cy="647997"/>
          </a:xfrm>
        </p:spPr>
        <p:txBody>
          <a:bodyPr>
            <a:noAutofit/>
          </a:bodyPr>
          <a:lstStyle/>
          <a:p>
            <a:r>
              <a:rPr lang="en-GB" sz="3200" b="1" dirty="0">
                <a:solidFill>
                  <a:srgbClr val="002060"/>
                </a:solidFill>
                <a:latin typeface="Rockwell" panose="02060603020205020403" pitchFamily="18" charset="0"/>
                <a:cs typeface="Arial"/>
              </a:rPr>
              <a:t>Attendance Contracts in practice</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326384" y="1189748"/>
            <a:ext cx="9717026" cy="4809635"/>
          </a:xfrm>
          <a:solidFill>
            <a:schemeClr val="bg1"/>
          </a:solidFill>
        </p:spPr>
        <p:txBody>
          <a:bodyPr>
            <a:noAutofit/>
          </a:bodyPr>
          <a:lstStyle/>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A meeting should be arranged with parents and pupil</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The meeting should explain the purpose of an attendance contract and why using one will be beneficial in the family’s circumstances</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The parent(s) should be asked to outline their views on the pupil's attendance at school, any underlying issues and how they believe these should be addressed</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Parents should be asked to share their views on the attendance contract and what type of support they think would be helpful</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Combined or separate contracts can be arranged to suit needs</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If parents fail to attend further attempts should be made </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All attempts at support should be recorded</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Attendance contracts do not have a minimum or maximum duration</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Contracts should be written together and signed</a:t>
            </a:r>
          </a:p>
          <a:p>
            <a:pPr marL="342900" indent="-342900" algn="l">
              <a:buFont typeface="Wingdings" panose="05000000000000000000" pitchFamily="2" charset="2"/>
              <a:buChar char="Ø"/>
            </a:pPr>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20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8784" y="395667"/>
            <a:ext cx="8188929" cy="647997"/>
          </a:xfrm>
        </p:spPr>
        <p:txBody>
          <a:bodyPr>
            <a:noAutofit/>
          </a:bodyPr>
          <a:lstStyle/>
          <a:p>
            <a:pPr algn="l"/>
            <a:r>
              <a:rPr lang="en-GB" sz="3200" b="1" dirty="0">
                <a:solidFill>
                  <a:srgbClr val="002060"/>
                </a:solidFill>
                <a:latin typeface="Rockwell" panose="02060603020205020403" pitchFamily="18" charset="0"/>
                <a:cs typeface="Arial"/>
              </a:rPr>
              <a:t>Non-compliance with an attendance contract</a:t>
            </a:r>
            <a:endParaRPr lang="en-GB" sz="2000" b="1" dirty="0">
              <a:solidFill>
                <a:srgbClr val="002060"/>
              </a:solidFill>
              <a:latin typeface="Rockwell" panose="02060603020205020403" pitchFamily="18" charset="0"/>
              <a:cs typeface="Arial" panose="020B0604020202020204" pitchFamily="34" charset="0"/>
            </a:endParaRPr>
          </a:p>
        </p:txBody>
      </p:sp>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208784" y="1367663"/>
            <a:ext cx="9163816" cy="4809635"/>
          </a:xfrm>
          <a:solidFill>
            <a:schemeClr val="bg1"/>
          </a:solidFill>
        </p:spPr>
        <p:txBody>
          <a:bodyPr>
            <a:noAutofit/>
          </a:bodyPr>
          <a:lstStyle/>
          <a:p>
            <a:pPr algn="l"/>
            <a:r>
              <a:rPr lang="en-GB" sz="2000" dirty="0">
                <a:solidFill>
                  <a:srgbClr val="002060"/>
                </a:solidFill>
                <a:highlight>
                  <a:srgbClr val="FFFFFF"/>
                </a:highlight>
                <a:latin typeface="Helvetica" panose="020B0604020202020204" pitchFamily="34" charset="0"/>
                <a:cs typeface="Helvetica" panose="020B0604020202020204" pitchFamily="34" charset="0"/>
              </a:rPr>
              <a:t>The school should work in partnership with the parent to gain their cooperation and compliance throughout the attendance contract process. </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Lead practitioner should contact parent and seek an explanation and decide whether it is reasonable</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When a contract is proving difficult to comply with through no fault of the parent it should be reviewed and amended</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Where no explanation is given, or lead practitioner is not satisfied with the explanation a warning letter that the contract may be terminated should be issued and another course of action pursued</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In instances of non-compliance the contract should be reviewed ultimately school will need decide whether the non-compliance is undermining the contract and whether it is no longer useful, and an alternative course of action should be taken</a:t>
            </a:r>
          </a:p>
          <a:p>
            <a:pPr marL="342900" indent="-342900" algn="l">
              <a:buFont typeface="Wingdings" panose="05000000000000000000" pitchFamily="2" charset="2"/>
              <a:buChar char="Ø"/>
            </a:pPr>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pPr marL="342900" indent="-342900" algn="l">
              <a:buFont typeface="Wingdings" panose="05000000000000000000" pitchFamily="2" charset="2"/>
              <a:buChar char="Ø"/>
            </a:pPr>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graphicFrame>
        <p:nvGraphicFramePr>
          <p:cNvPr id="3" name="Diagram 2">
            <a:extLst>
              <a:ext uri="{FF2B5EF4-FFF2-40B4-BE49-F238E27FC236}">
                <a16:creationId xmlns:a16="http://schemas.microsoft.com/office/drawing/2014/main" id="{0D8FF503-E853-F952-E767-9B4FCF96E632}"/>
              </a:ext>
            </a:extLst>
          </p:cNvPr>
          <p:cNvGraphicFramePr/>
          <p:nvPr>
            <p:extLst>
              <p:ext uri="{D42A27DB-BD31-4B8C-83A1-F6EECF244321}">
                <p14:modId xmlns:p14="http://schemas.microsoft.com/office/powerpoint/2010/main" val="386938187"/>
              </p:ext>
            </p:extLst>
          </p:nvPr>
        </p:nvGraphicFramePr>
        <p:xfrm>
          <a:off x="6565900" y="6510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1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716613" y="724444"/>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3" y="202693"/>
            <a:ext cx="8188929" cy="647997"/>
          </a:xfrm>
        </p:spPr>
        <p:txBody>
          <a:bodyPr>
            <a:noAutofit/>
          </a:bodyPr>
          <a:lstStyle/>
          <a:p>
            <a:r>
              <a:rPr lang="en-GB" sz="3200" b="1" dirty="0">
                <a:solidFill>
                  <a:srgbClr val="002060"/>
                </a:solidFill>
                <a:latin typeface="Rockwell" panose="02060603020205020403" pitchFamily="18" charset="0"/>
                <a:cs typeface="Arial"/>
              </a:rPr>
              <a:t>Notice to Improve</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523999" y="1515204"/>
            <a:ext cx="9144000" cy="3827591"/>
          </a:xfrm>
        </p:spPr>
        <p:txBody>
          <a:bodyPr>
            <a:noAutofit/>
          </a:bodyPr>
          <a:lstStyle/>
          <a:p>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7ADECC84-BDBA-1026-6E15-FCCC0FFE645F}"/>
              </a:ext>
            </a:extLst>
          </p:cNvPr>
          <p:cNvSpPr txBox="1"/>
          <p:nvPr/>
        </p:nvSpPr>
        <p:spPr>
          <a:xfrm>
            <a:off x="1200909" y="1055892"/>
            <a:ext cx="9357363" cy="5632311"/>
          </a:xfrm>
          <a:prstGeom prst="rect">
            <a:avLst/>
          </a:prstGeom>
          <a:solidFill>
            <a:schemeClr val="bg1"/>
          </a:solidFill>
        </p:spPr>
        <p:txBody>
          <a:bodyPr wrap="square">
            <a:spAutoFit/>
          </a:bodyPr>
          <a:lstStyle/>
          <a:p>
            <a:pPr marL="285750" indent="-28575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The Notice to Improve may be used to offer parent/s a final opportunity to engage with support and improve the attendance levels of the child concerned. </a:t>
            </a:r>
          </a:p>
          <a:p>
            <a:pPr algn="l" rtl="0" fontAlgn="base"/>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a:p>
            <a:pPr marL="285750" indent="-28575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Schools across Norfolk may issue a Notice to Improve to any parent whose child’s absence levels have triggered the national threshold for </a:t>
            </a:r>
            <a:r>
              <a:rPr lang="en-GB" sz="2000" dirty="0">
                <a:solidFill>
                  <a:srgbClr val="002060"/>
                </a:solidFill>
                <a:highlight>
                  <a:srgbClr val="FFFFFF"/>
                </a:highlight>
                <a:latin typeface="Helvetica" panose="020B0604020202020204" pitchFamily="34" charset="0"/>
                <a:cs typeface="Helvetica" panose="020B0604020202020204" pitchFamily="34" charset="0"/>
              </a:rPr>
              <a:t>legal intervention</a:t>
            </a: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 – i.e. 10 sessions of unauthorised absence in a rolling period of 10 school weeks.  </a:t>
            </a:r>
          </a:p>
          <a:p>
            <a:pPr algn="l" rtl="0" fontAlgn="base"/>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a:p>
            <a:pPr marL="285750" indent="-28575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Where a parent fails to engage with the offer of support during the Notice to Improve validity period and/or further unauthorised absences are recorded for the pupil and/or the pupil fails to make significant improvements in their attendance patterns, a </a:t>
            </a:r>
            <a:r>
              <a:rPr lang="en-GB" sz="2000" dirty="0">
                <a:solidFill>
                  <a:srgbClr val="002060"/>
                </a:solidFill>
                <a:highlight>
                  <a:srgbClr val="FFFFFF"/>
                </a:highlight>
                <a:latin typeface="Helvetica" panose="020B0604020202020204" pitchFamily="34" charset="0"/>
                <a:cs typeface="Helvetica" panose="020B0604020202020204" pitchFamily="34" charset="0"/>
              </a:rPr>
              <a:t>referral for legal intervention can be submitted. </a:t>
            </a: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  </a:t>
            </a:r>
          </a:p>
          <a:p>
            <a:pPr marL="285750" indent="-285750" fontAlgn="base">
              <a:buFont typeface="Wingdings" panose="05000000000000000000" pitchFamily="2" charset="2"/>
              <a:buChar char="Ø"/>
            </a:pPr>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All Notices to Improve issued by Norfolk schools will have a validity period of 6 school weeks (a maximum of 30 school days) and will clearly list the attempts which have been made and support which has already been offered to resolve the absence concerns. </a:t>
            </a:r>
          </a:p>
          <a:p>
            <a:pPr algn="l" rtl="0" fontAlgn="base"/>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4369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7465037">
            <a:off x="9716613" y="724444"/>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4" y="466101"/>
            <a:ext cx="8188929" cy="647997"/>
          </a:xfrm>
        </p:spPr>
        <p:txBody>
          <a:bodyPr>
            <a:noAutofit/>
          </a:bodyPr>
          <a:lstStyle/>
          <a:p>
            <a:r>
              <a:rPr lang="en-GB" sz="3200" b="1" dirty="0">
                <a:solidFill>
                  <a:srgbClr val="002060"/>
                </a:solidFill>
                <a:latin typeface="Rockwell" panose="02060603020205020403" pitchFamily="18" charset="0"/>
                <a:cs typeface="Arial"/>
              </a:rPr>
              <a:t>Notice to Improve continued</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3803332">
            <a:off x="-1431405" y="4587380"/>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523999" y="1515204"/>
            <a:ext cx="9144000" cy="3827591"/>
          </a:xfrm>
        </p:spPr>
        <p:txBody>
          <a:bodyPr>
            <a:noAutofit/>
          </a:bodyPr>
          <a:lstStyle/>
          <a:p>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7ADECC84-BDBA-1026-6E15-FCCC0FFE645F}"/>
              </a:ext>
            </a:extLst>
          </p:cNvPr>
          <p:cNvSpPr txBox="1"/>
          <p:nvPr/>
        </p:nvSpPr>
        <p:spPr>
          <a:xfrm>
            <a:off x="1200910" y="1578379"/>
            <a:ext cx="9790176" cy="4401205"/>
          </a:xfrm>
          <a:prstGeom prst="rect">
            <a:avLst/>
          </a:prstGeom>
          <a:solidFill>
            <a:schemeClr val="bg1"/>
          </a:solidFill>
        </p:spPr>
        <p:txBody>
          <a:bodyPr wrap="square">
            <a:spAutoFit/>
          </a:bodyPr>
          <a:lstStyle/>
          <a:p>
            <a:pPr marL="285750" indent="-28575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Parents should be provided with clear contact details for the staff member/s within the school that they should contact to access the support that remains available during the Notice to Improve validity period.  </a:t>
            </a:r>
          </a:p>
          <a:p>
            <a:pPr marL="285750" indent="-285750" algn="l" rtl="0" fontAlgn="base">
              <a:buFont typeface="Wingdings" panose="05000000000000000000" pitchFamily="2" charset="2"/>
              <a:buChar char="Ø"/>
            </a:pPr>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a:p>
            <a:pPr marL="285750" indent="-28575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Attendance records will be reviewed daily throughout the improvement period by school and, where further unauthorised absence is recorded, consideration will be given as to whether a referral should be submitted. Schools are not required to wait until 30 school days have passed before considering a referral – decisions will need to be taken on a case-by-case basis, based on the level of parental/pupil engagement and/or level of attendance improvement noted.  </a:t>
            </a:r>
          </a:p>
          <a:p>
            <a:pPr marL="285750" indent="-285750" algn="l" rtl="0" fontAlgn="base">
              <a:buFont typeface="Wingdings" panose="05000000000000000000" pitchFamily="2" charset="2"/>
              <a:buChar char="Ø"/>
            </a:pPr>
            <a:endParaRPr lang="en-GB" sz="2000" b="0" i="0" dirty="0">
              <a:solidFill>
                <a:srgbClr val="002060"/>
              </a:solidFill>
              <a:effectLst/>
              <a:highlight>
                <a:srgbClr val="FFFFFF"/>
              </a:highlight>
              <a:latin typeface="Helvetica" panose="020B0604020202020204" pitchFamily="34" charset="0"/>
              <a:cs typeface="Helvetica" panose="020B0604020202020204" pitchFamily="34" charset="0"/>
            </a:endParaRPr>
          </a:p>
          <a:p>
            <a:pPr marL="285750" indent="-28575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Sufficient improvement during the Notice to Improve validity period may include evidence of no further unauthorised absences within the improvement period or a sufficient amount of improvement tailored to the specific family circumstances. </a:t>
            </a:r>
          </a:p>
        </p:txBody>
      </p:sp>
    </p:spTree>
    <p:extLst>
      <p:ext uri="{BB962C8B-B14F-4D97-AF65-F5344CB8AC3E}">
        <p14:creationId xmlns:p14="http://schemas.microsoft.com/office/powerpoint/2010/main" val="410439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904C1A-A48D-54E9-A111-312BA4388713}"/>
              </a:ext>
            </a:extLst>
          </p:cNvPr>
          <p:cNvPicPr>
            <a:picLocks noChangeAspect="1"/>
          </p:cNvPicPr>
          <p:nvPr/>
        </p:nvPicPr>
        <p:blipFill>
          <a:blip r:embed="rId3"/>
          <a:stretch>
            <a:fillRect/>
          </a:stretch>
        </p:blipFill>
        <p:spPr>
          <a:xfrm rot="7574541">
            <a:off x="3145620" y="5372846"/>
            <a:ext cx="3691554" cy="2784405"/>
          </a:xfrm>
          <a:prstGeom prst="rect">
            <a:avLst/>
          </a:prstGeom>
        </p:spPr>
      </p:pic>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8072334">
            <a:off x="9843613" y="49821"/>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4" y="466101"/>
            <a:ext cx="8188929" cy="647997"/>
          </a:xfrm>
        </p:spPr>
        <p:txBody>
          <a:bodyPr>
            <a:noAutofit/>
          </a:bodyPr>
          <a:lstStyle/>
          <a:p>
            <a:r>
              <a:rPr lang="en-GB" sz="3200" b="1" dirty="0">
                <a:solidFill>
                  <a:srgbClr val="002060"/>
                </a:solidFill>
                <a:latin typeface="Rockwell" panose="02060603020205020403" pitchFamily="18" charset="0"/>
                <a:cs typeface="Arial"/>
              </a:rPr>
              <a:t>When support is not appropriate</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12745249">
            <a:off x="-1527980" y="-20245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523998" y="1286604"/>
            <a:ext cx="9144000" cy="4923696"/>
          </a:xfrm>
          <a:solidFill>
            <a:schemeClr val="bg1"/>
          </a:solidFill>
        </p:spPr>
        <p:txBody>
          <a:bodyPr>
            <a:noAutofit/>
          </a:bodyPr>
          <a:lstStyle/>
          <a:p>
            <a:r>
              <a:rPr lang="en-GB" sz="2400" dirty="0">
                <a:solidFill>
                  <a:srgbClr val="002060"/>
                </a:solidFill>
                <a:highlight>
                  <a:srgbClr val="FFFFFF"/>
                </a:highlight>
                <a:latin typeface="Helvetica" panose="020B0604020202020204" pitchFamily="34" charset="0"/>
                <a:cs typeface="Helvetica" panose="020B0604020202020204" pitchFamily="34" charset="0"/>
              </a:rPr>
              <a:t>There will be very limited occasions when the Support First Approach is not appropriate when supporting a pupil and family with poor attendance.  </a:t>
            </a:r>
          </a:p>
          <a:p>
            <a:r>
              <a:rPr lang="en-GB" sz="2400" dirty="0">
                <a:solidFill>
                  <a:srgbClr val="002060"/>
                </a:solidFill>
                <a:highlight>
                  <a:srgbClr val="FFFFFF"/>
                </a:highlight>
                <a:latin typeface="Helvetica" panose="020B0604020202020204" pitchFamily="34" charset="0"/>
                <a:cs typeface="Helvetica" panose="020B0604020202020204" pitchFamily="34" charset="0"/>
              </a:rPr>
              <a:t>It is likely that it will be a leave of absence during term time (e.g. a family holiday) that the headteacher/principal does not believe counts as an exceptional circumstance to be absent from school with authorisation. These scenarios are likely to be appropriate to refer for a penalty notice. However, the following key consideration should still be made: </a:t>
            </a:r>
          </a:p>
          <a:p>
            <a:pPr algn="l"/>
            <a:endParaRPr lang="en-GB" sz="2400" dirty="0">
              <a:solidFill>
                <a:srgbClr val="002060"/>
              </a:solidFill>
              <a:highlight>
                <a:srgbClr val="FFFFFF"/>
              </a:highlight>
              <a:latin typeface="Helvetica" panose="020B0604020202020204" pitchFamily="34" charset="0"/>
              <a:cs typeface="Helvetica" panose="020B0604020202020204" pitchFamily="34" charset="0"/>
            </a:endParaRPr>
          </a:p>
          <a:p>
            <a:pPr algn="l"/>
            <a:r>
              <a:rPr lang="en-GB" sz="2400" dirty="0">
                <a:solidFill>
                  <a:srgbClr val="002060"/>
                </a:solidFill>
                <a:highlight>
                  <a:srgbClr val="FFFFFF"/>
                </a:highlight>
                <a:latin typeface="Helvetica" panose="020B0604020202020204" pitchFamily="34" charset="0"/>
                <a:cs typeface="Helvetica" panose="020B0604020202020204" pitchFamily="34" charset="0"/>
              </a:rPr>
              <a:t>Key consideration:</a:t>
            </a:r>
          </a:p>
          <a:p>
            <a:pPr marL="342900" indent="-342900" algn="l">
              <a:buFont typeface="Wingdings" panose="05000000000000000000" pitchFamily="2" charset="2"/>
              <a:buChar char="Ø"/>
            </a:pPr>
            <a:r>
              <a:rPr lang="en-GB" sz="2400" dirty="0">
                <a:solidFill>
                  <a:srgbClr val="002060"/>
                </a:solidFill>
                <a:highlight>
                  <a:srgbClr val="FFFFFF"/>
                </a:highlight>
                <a:latin typeface="Helvetica" panose="020B0604020202020204" pitchFamily="34" charset="0"/>
                <a:cs typeface="Helvetica" panose="020B0604020202020204" pitchFamily="34" charset="0"/>
              </a:rPr>
              <a:t>Is a penalty notice the best available tool to improve attendance and change parental behaviour for this family.</a:t>
            </a:r>
          </a:p>
          <a:p>
            <a:pPr algn="l"/>
            <a:endParaRPr lang="en-GB" sz="2400" dirty="0">
              <a:solidFill>
                <a:srgbClr val="002060"/>
              </a:solidFill>
              <a:highlight>
                <a:srgbClr val="FFFFFF"/>
              </a:highlight>
              <a:latin typeface="Helvetica" panose="020B0604020202020204" pitchFamily="34" charset="0"/>
              <a:cs typeface="Helvetica" panose="020B0604020202020204" pitchFamily="34" charset="0"/>
            </a:endParaRPr>
          </a:p>
          <a:p>
            <a:pPr algn="l"/>
            <a:endParaRPr lang="en-GB" sz="2400" dirty="0">
              <a:solidFill>
                <a:srgbClr val="002060"/>
              </a:solidFill>
              <a:highlight>
                <a:srgbClr val="FFFFFF"/>
              </a:highlight>
              <a:latin typeface="Helvetica" panose="020B0604020202020204" pitchFamily="34" charset="0"/>
              <a:cs typeface="Helvetica" panose="020B0604020202020204" pitchFamily="34" charset="0"/>
            </a:endParaRPr>
          </a:p>
          <a:p>
            <a:pPr algn="l"/>
            <a:endParaRPr lang="en-GB" sz="2400" dirty="0">
              <a:solidFill>
                <a:srgbClr val="002060"/>
              </a:solidFill>
              <a:highlight>
                <a:srgbClr val="FFFFFF"/>
              </a:highlight>
              <a:latin typeface="Helvetica" panose="020B0604020202020204" pitchFamily="34" charset="0"/>
              <a:cs typeface="Helvetica" panose="020B0604020202020204" pitchFamily="34" charset="0"/>
            </a:endParaRPr>
          </a:p>
          <a:p>
            <a:endParaRPr lang="en-GB" sz="2400" dirty="0">
              <a:solidFill>
                <a:srgbClr val="002060"/>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9312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2B9D8-5316-F265-3DBA-B2FFBB4EC731}"/>
              </a:ext>
            </a:extLst>
          </p:cNvPr>
          <p:cNvPicPr>
            <a:picLocks noChangeAspect="1"/>
          </p:cNvPicPr>
          <p:nvPr/>
        </p:nvPicPr>
        <p:blipFill>
          <a:blip r:embed="rId3"/>
          <a:stretch>
            <a:fillRect/>
          </a:stretch>
        </p:blipFill>
        <p:spPr>
          <a:xfrm rot="15532125">
            <a:off x="2853096" y="-4412053"/>
            <a:ext cx="6485807" cy="7810450"/>
          </a:xfrm>
          <a:prstGeom prst="rect">
            <a:avLst/>
          </a:prstGeom>
        </p:spPr>
      </p:pic>
      <p:sp>
        <p:nvSpPr>
          <p:cNvPr id="2" name="TextBox 1">
            <a:extLst>
              <a:ext uri="{FF2B5EF4-FFF2-40B4-BE49-F238E27FC236}">
                <a16:creationId xmlns:a16="http://schemas.microsoft.com/office/drawing/2014/main" id="{F9F2DF23-556B-8420-DA21-7A36D066337E}"/>
              </a:ext>
            </a:extLst>
          </p:cNvPr>
          <p:cNvSpPr txBox="1"/>
          <p:nvPr/>
        </p:nvSpPr>
        <p:spPr>
          <a:xfrm>
            <a:off x="2255243" y="425067"/>
            <a:ext cx="7681514" cy="486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332F60"/>
                </a:solidFill>
                <a:effectLst/>
                <a:uLnTx/>
                <a:uFillTx/>
                <a:latin typeface="Rockwell" panose="02060603020205020403" pitchFamily="18" charset="0"/>
                <a:cs typeface="Calibri"/>
                <a:sym typeface="Calibri"/>
              </a:rPr>
              <a:t>Fast Track vs Support First Approach</a:t>
            </a:r>
          </a:p>
        </p:txBody>
      </p:sp>
      <p:sp>
        <p:nvSpPr>
          <p:cNvPr id="4" name="TextBox 3">
            <a:extLst>
              <a:ext uri="{FF2B5EF4-FFF2-40B4-BE49-F238E27FC236}">
                <a16:creationId xmlns:a16="http://schemas.microsoft.com/office/drawing/2014/main" id="{0B5D8093-3FD9-C12A-685B-24C6D4870C01}"/>
              </a:ext>
            </a:extLst>
          </p:cNvPr>
          <p:cNvSpPr txBox="1"/>
          <p:nvPr/>
        </p:nvSpPr>
        <p:spPr>
          <a:xfrm>
            <a:off x="540846" y="1354570"/>
            <a:ext cx="5555154" cy="4770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002060"/>
                </a:solidFill>
                <a:effectLst/>
                <a:uLnTx/>
                <a:uFillTx/>
                <a:latin typeface="Rockwell" panose="02060603020205020403" pitchFamily="18" charset="77"/>
                <a:cs typeface="Calibri"/>
                <a:sym typeface="Calibri"/>
              </a:rPr>
              <a:t>Fast Track</a:t>
            </a:r>
          </a:p>
        </p:txBody>
      </p:sp>
      <p:sp>
        <p:nvSpPr>
          <p:cNvPr id="5" name="TextBox 4">
            <a:extLst>
              <a:ext uri="{FF2B5EF4-FFF2-40B4-BE49-F238E27FC236}">
                <a16:creationId xmlns:a16="http://schemas.microsoft.com/office/drawing/2014/main" id="{B7EEEC60-88D2-9E89-B4A6-E0E5DE0CD68E}"/>
              </a:ext>
            </a:extLst>
          </p:cNvPr>
          <p:cNvSpPr txBox="1"/>
          <p:nvPr/>
        </p:nvSpPr>
        <p:spPr>
          <a:xfrm>
            <a:off x="5779008" y="1354570"/>
            <a:ext cx="6412992" cy="5447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lang="en-GB" sz="2000" kern="0" dirty="0">
              <a:solidFill>
                <a:srgbClr val="332F60"/>
              </a:solidFill>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332F60"/>
              </a:solidFill>
              <a:effectLst/>
              <a:uLnTx/>
              <a:uFillTx/>
              <a:latin typeface="Rockwell" panose="02060603020205020403" pitchFamily="18"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002060"/>
                </a:solidFill>
                <a:effectLst/>
                <a:uLnTx/>
                <a:uFillTx/>
                <a:latin typeface="Rockwell" panose="02060603020205020403" pitchFamily="18" charset="77"/>
                <a:cs typeface="Calibri"/>
                <a:sym typeface="Calibri"/>
              </a:rPr>
              <a:t>Support First Approach</a:t>
            </a:r>
          </a:p>
        </p:txBody>
      </p:sp>
      <p:cxnSp>
        <p:nvCxnSpPr>
          <p:cNvPr id="7" name="Straight Connector 6">
            <a:extLst>
              <a:ext uri="{FF2B5EF4-FFF2-40B4-BE49-F238E27FC236}">
                <a16:creationId xmlns:a16="http://schemas.microsoft.com/office/drawing/2014/main" id="{F24BCD2B-669B-2B62-7904-C5AB6E6488DF}"/>
              </a:ext>
            </a:extLst>
          </p:cNvPr>
          <p:cNvCxnSpPr/>
          <p:nvPr/>
        </p:nvCxnSpPr>
        <p:spPr>
          <a:xfrm>
            <a:off x="938784" y="3279648"/>
            <a:ext cx="4364736" cy="0"/>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92AB62C6-0ACB-384C-1C53-68F37CE175D9}"/>
              </a:ext>
            </a:extLst>
          </p:cNvPr>
          <p:cNvSpPr txBox="1"/>
          <p:nvPr/>
        </p:nvSpPr>
        <p:spPr>
          <a:xfrm>
            <a:off x="475488" y="2864151"/>
            <a:ext cx="4876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000000"/>
                </a:solidFill>
                <a:effectLst/>
                <a:uFillTx/>
                <a:latin typeface="+mn-lt"/>
                <a:ea typeface="+mn-ea"/>
                <a:cs typeface="+mn-cs"/>
                <a:sym typeface="Calibri"/>
              </a:rPr>
              <a:t>A</a:t>
            </a:r>
          </a:p>
        </p:txBody>
      </p:sp>
      <p:sp>
        <p:nvSpPr>
          <p:cNvPr id="9" name="TextBox 8">
            <a:extLst>
              <a:ext uri="{FF2B5EF4-FFF2-40B4-BE49-F238E27FC236}">
                <a16:creationId xmlns:a16="http://schemas.microsoft.com/office/drawing/2014/main" id="{CE8B1867-8E84-F278-B745-8D10C527EF71}"/>
              </a:ext>
            </a:extLst>
          </p:cNvPr>
          <p:cNvSpPr txBox="1"/>
          <p:nvPr/>
        </p:nvSpPr>
        <p:spPr>
          <a:xfrm>
            <a:off x="5368878" y="2864151"/>
            <a:ext cx="4876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000000"/>
                </a:solidFill>
                <a:effectLst/>
                <a:uFillTx/>
                <a:latin typeface="+mn-lt"/>
                <a:ea typeface="+mn-ea"/>
                <a:cs typeface="+mn-cs"/>
                <a:sym typeface="Calibri"/>
              </a:rPr>
              <a:t>B</a:t>
            </a:r>
          </a:p>
        </p:txBody>
      </p:sp>
      <p:sp>
        <p:nvSpPr>
          <p:cNvPr id="10" name="Freeform: Shape 9">
            <a:extLst>
              <a:ext uri="{FF2B5EF4-FFF2-40B4-BE49-F238E27FC236}">
                <a16:creationId xmlns:a16="http://schemas.microsoft.com/office/drawing/2014/main" id="{CEF78CD1-5A4B-F492-2C01-1CED62E2302F}"/>
              </a:ext>
            </a:extLst>
          </p:cNvPr>
          <p:cNvSpPr/>
          <p:nvPr/>
        </p:nvSpPr>
        <p:spPr>
          <a:xfrm>
            <a:off x="6908915" y="2008053"/>
            <a:ext cx="4153178" cy="3157728"/>
          </a:xfrm>
          <a:custGeom>
            <a:avLst/>
            <a:gdLst>
              <a:gd name="connsiteX0" fmla="*/ 349274 w 4153178"/>
              <a:gd name="connsiteY0" fmla="*/ 12192 h 3157728"/>
              <a:gd name="connsiteX1" fmla="*/ 263930 w 4153178"/>
              <a:gd name="connsiteY1" fmla="*/ 146304 h 3157728"/>
              <a:gd name="connsiteX2" fmla="*/ 215162 w 4153178"/>
              <a:gd name="connsiteY2" fmla="*/ 182880 h 3157728"/>
              <a:gd name="connsiteX3" fmla="*/ 166394 w 4153178"/>
              <a:gd name="connsiteY3" fmla="*/ 304800 h 3157728"/>
              <a:gd name="connsiteX4" fmla="*/ 44474 w 4153178"/>
              <a:gd name="connsiteY4" fmla="*/ 536448 h 3157728"/>
              <a:gd name="connsiteX5" fmla="*/ 93242 w 4153178"/>
              <a:gd name="connsiteY5" fmla="*/ 1194816 h 3157728"/>
              <a:gd name="connsiteX6" fmla="*/ 190778 w 4153178"/>
              <a:gd name="connsiteY6" fmla="*/ 1255776 h 3157728"/>
              <a:gd name="connsiteX7" fmla="*/ 532154 w 4153178"/>
              <a:gd name="connsiteY7" fmla="*/ 1072896 h 3157728"/>
              <a:gd name="connsiteX8" fmla="*/ 788186 w 4153178"/>
              <a:gd name="connsiteY8" fmla="*/ 621792 h 3157728"/>
              <a:gd name="connsiteX9" fmla="*/ 861338 w 4153178"/>
              <a:gd name="connsiteY9" fmla="*/ 536448 h 3157728"/>
              <a:gd name="connsiteX10" fmla="*/ 1141754 w 4153178"/>
              <a:gd name="connsiteY10" fmla="*/ 390144 h 3157728"/>
              <a:gd name="connsiteX11" fmla="*/ 1434362 w 4153178"/>
              <a:gd name="connsiteY11" fmla="*/ 353568 h 3157728"/>
              <a:gd name="connsiteX12" fmla="*/ 2056154 w 4153178"/>
              <a:gd name="connsiteY12" fmla="*/ 633984 h 3157728"/>
              <a:gd name="connsiteX13" fmla="*/ 2104922 w 4153178"/>
              <a:gd name="connsiteY13" fmla="*/ 804672 h 3157728"/>
              <a:gd name="connsiteX14" fmla="*/ 2129306 w 4153178"/>
              <a:gd name="connsiteY14" fmla="*/ 999744 h 3157728"/>
              <a:gd name="connsiteX15" fmla="*/ 2056154 w 4153178"/>
              <a:gd name="connsiteY15" fmla="*/ 1328928 h 3157728"/>
              <a:gd name="connsiteX16" fmla="*/ 1909850 w 4153178"/>
              <a:gd name="connsiteY16" fmla="*/ 1524000 h 3157728"/>
              <a:gd name="connsiteX17" fmla="*/ 1251482 w 4153178"/>
              <a:gd name="connsiteY17" fmla="*/ 1792224 h 3157728"/>
              <a:gd name="connsiteX18" fmla="*/ 995450 w 4153178"/>
              <a:gd name="connsiteY18" fmla="*/ 1719072 h 3157728"/>
              <a:gd name="connsiteX19" fmla="*/ 775994 w 4153178"/>
              <a:gd name="connsiteY19" fmla="*/ 1438656 h 3157728"/>
              <a:gd name="connsiteX20" fmla="*/ 654074 w 4153178"/>
              <a:gd name="connsiteY20" fmla="*/ 987552 h 3157728"/>
              <a:gd name="connsiteX21" fmla="*/ 666266 w 4153178"/>
              <a:gd name="connsiteY21" fmla="*/ 560832 h 3157728"/>
              <a:gd name="connsiteX22" fmla="*/ 788186 w 4153178"/>
              <a:gd name="connsiteY22" fmla="*/ 438912 h 3157728"/>
              <a:gd name="connsiteX23" fmla="*/ 1105178 w 4153178"/>
              <a:gd name="connsiteY23" fmla="*/ 329184 h 3157728"/>
              <a:gd name="connsiteX24" fmla="*/ 1373402 w 4153178"/>
              <a:gd name="connsiteY24" fmla="*/ 292608 h 3157728"/>
              <a:gd name="connsiteX25" fmla="*/ 2360954 w 4153178"/>
              <a:gd name="connsiteY25" fmla="*/ 438912 h 3157728"/>
              <a:gd name="connsiteX26" fmla="*/ 2482874 w 4153178"/>
              <a:gd name="connsiteY26" fmla="*/ 573024 h 3157728"/>
              <a:gd name="connsiteX27" fmla="*/ 2531642 w 4153178"/>
              <a:gd name="connsiteY27" fmla="*/ 670560 h 3157728"/>
              <a:gd name="connsiteX28" fmla="*/ 2519450 w 4153178"/>
              <a:gd name="connsiteY28" fmla="*/ 877824 h 3157728"/>
              <a:gd name="connsiteX29" fmla="*/ 2141498 w 4153178"/>
              <a:gd name="connsiteY29" fmla="*/ 1011936 h 3157728"/>
              <a:gd name="connsiteX30" fmla="*/ 1836698 w 4153178"/>
              <a:gd name="connsiteY30" fmla="*/ 1048512 h 3157728"/>
              <a:gd name="connsiteX31" fmla="*/ 1312442 w 4153178"/>
              <a:gd name="connsiteY31" fmla="*/ 1109472 h 3157728"/>
              <a:gd name="connsiteX32" fmla="*/ 1032026 w 4153178"/>
              <a:gd name="connsiteY32" fmla="*/ 1182624 h 3157728"/>
              <a:gd name="connsiteX33" fmla="*/ 739418 w 4153178"/>
              <a:gd name="connsiteY33" fmla="*/ 1255776 h 3157728"/>
              <a:gd name="connsiteX34" fmla="*/ 373658 w 4153178"/>
              <a:gd name="connsiteY34" fmla="*/ 1426464 h 3157728"/>
              <a:gd name="connsiteX35" fmla="*/ 190778 w 4153178"/>
              <a:gd name="connsiteY35" fmla="*/ 1694688 h 3157728"/>
              <a:gd name="connsiteX36" fmla="*/ 166394 w 4153178"/>
              <a:gd name="connsiteY36" fmla="*/ 1804416 h 3157728"/>
              <a:gd name="connsiteX37" fmla="*/ 166394 w 4153178"/>
              <a:gd name="connsiteY37" fmla="*/ 2194560 h 3157728"/>
              <a:gd name="connsiteX38" fmla="*/ 373658 w 4153178"/>
              <a:gd name="connsiteY38" fmla="*/ 2438400 h 3157728"/>
              <a:gd name="connsiteX39" fmla="*/ 1068602 w 4153178"/>
              <a:gd name="connsiteY39" fmla="*/ 2584704 h 3157728"/>
              <a:gd name="connsiteX40" fmla="*/ 1312442 w 4153178"/>
              <a:gd name="connsiteY40" fmla="*/ 2511552 h 3157728"/>
              <a:gd name="connsiteX41" fmla="*/ 1397786 w 4153178"/>
              <a:gd name="connsiteY41" fmla="*/ 2292096 h 3157728"/>
              <a:gd name="connsiteX42" fmla="*/ 1483130 w 4153178"/>
              <a:gd name="connsiteY42" fmla="*/ 1767840 h 3157728"/>
              <a:gd name="connsiteX43" fmla="*/ 1519706 w 4153178"/>
              <a:gd name="connsiteY43" fmla="*/ 1207008 h 3157728"/>
              <a:gd name="connsiteX44" fmla="*/ 1629434 w 4153178"/>
              <a:gd name="connsiteY44" fmla="*/ 1194816 h 3157728"/>
              <a:gd name="connsiteX45" fmla="*/ 1970810 w 4153178"/>
              <a:gd name="connsiteY45" fmla="*/ 1255776 h 3157728"/>
              <a:gd name="connsiteX46" fmla="*/ 2043962 w 4153178"/>
              <a:gd name="connsiteY46" fmla="*/ 1316736 h 3157728"/>
              <a:gd name="connsiteX47" fmla="*/ 2080538 w 4153178"/>
              <a:gd name="connsiteY47" fmla="*/ 1426464 h 3157728"/>
              <a:gd name="connsiteX48" fmla="*/ 2092730 w 4153178"/>
              <a:gd name="connsiteY48" fmla="*/ 1536192 h 3157728"/>
              <a:gd name="connsiteX49" fmla="*/ 2019578 w 4153178"/>
              <a:gd name="connsiteY49" fmla="*/ 1889760 h 3157728"/>
              <a:gd name="connsiteX50" fmla="*/ 2019578 w 4153178"/>
              <a:gd name="connsiteY50" fmla="*/ 2377440 h 3157728"/>
              <a:gd name="connsiteX51" fmla="*/ 2141498 w 4153178"/>
              <a:gd name="connsiteY51" fmla="*/ 2535936 h 3157728"/>
              <a:gd name="connsiteX52" fmla="*/ 2738906 w 4153178"/>
              <a:gd name="connsiteY52" fmla="*/ 2694432 h 3157728"/>
              <a:gd name="connsiteX53" fmla="*/ 3567962 w 4153178"/>
              <a:gd name="connsiteY53" fmla="*/ 2414016 h 3157728"/>
              <a:gd name="connsiteX54" fmla="*/ 3726458 w 4153178"/>
              <a:gd name="connsiteY54" fmla="*/ 1950720 h 3157728"/>
              <a:gd name="connsiteX55" fmla="*/ 3799610 w 4153178"/>
              <a:gd name="connsiteY55" fmla="*/ 1402080 h 3157728"/>
              <a:gd name="connsiteX56" fmla="*/ 3775226 w 4153178"/>
              <a:gd name="connsiteY56" fmla="*/ 829056 h 3157728"/>
              <a:gd name="connsiteX57" fmla="*/ 3702074 w 4153178"/>
              <a:gd name="connsiteY57" fmla="*/ 633984 h 3157728"/>
              <a:gd name="connsiteX58" fmla="*/ 3470426 w 4153178"/>
              <a:gd name="connsiteY58" fmla="*/ 353568 h 3157728"/>
              <a:gd name="connsiteX59" fmla="*/ 3287546 w 4153178"/>
              <a:gd name="connsiteY59" fmla="*/ 256032 h 3157728"/>
              <a:gd name="connsiteX60" fmla="*/ 2775482 w 4153178"/>
              <a:gd name="connsiteY60" fmla="*/ 97536 h 3157728"/>
              <a:gd name="connsiteX61" fmla="*/ 1958618 w 4153178"/>
              <a:gd name="connsiteY61" fmla="*/ 402336 h 3157728"/>
              <a:gd name="connsiteX62" fmla="*/ 1922042 w 4153178"/>
              <a:gd name="connsiteY62" fmla="*/ 658368 h 3157728"/>
              <a:gd name="connsiteX63" fmla="*/ 1934234 w 4153178"/>
              <a:gd name="connsiteY63" fmla="*/ 902208 h 3157728"/>
              <a:gd name="connsiteX64" fmla="*/ 1995194 w 4153178"/>
              <a:gd name="connsiteY64" fmla="*/ 1036320 h 3157728"/>
              <a:gd name="connsiteX65" fmla="*/ 2251226 w 4153178"/>
              <a:gd name="connsiteY65" fmla="*/ 1267968 h 3157728"/>
              <a:gd name="connsiteX66" fmla="*/ 2421914 w 4153178"/>
              <a:gd name="connsiteY66" fmla="*/ 1292352 h 3157728"/>
              <a:gd name="connsiteX67" fmla="*/ 2580410 w 4153178"/>
              <a:gd name="connsiteY67" fmla="*/ 1170432 h 3157728"/>
              <a:gd name="connsiteX68" fmla="*/ 2629178 w 4153178"/>
              <a:gd name="connsiteY68" fmla="*/ 1048512 h 3157728"/>
              <a:gd name="connsiteX69" fmla="*/ 2714522 w 4153178"/>
              <a:gd name="connsiteY69" fmla="*/ 682752 h 3157728"/>
              <a:gd name="connsiteX70" fmla="*/ 2994938 w 4153178"/>
              <a:gd name="connsiteY70" fmla="*/ 121920 h 3157728"/>
              <a:gd name="connsiteX71" fmla="*/ 3190010 w 4153178"/>
              <a:gd name="connsiteY71" fmla="*/ 0 h 3157728"/>
              <a:gd name="connsiteX72" fmla="*/ 3726458 w 4153178"/>
              <a:gd name="connsiteY72" fmla="*/ 36576 h 3157728"/>
              <a:gd name="connsiteX73" fmla="*/ 3872762 w 4153178"/>
              <a:gd name="connsiteY73" fmla="*/ 121920 h 3157728"/>
              <a:gd name="connsiteX74" fmla="*/ 4006874 w 4153178"/>
              <a:gd name="connsiteY74" fmla="*/ 256032 h 3157728"/>
              <a:gd name="connsiteX75" fmla="*/ 4153178 w 4153178"/>
              <a:gd name="connsiteY75" fmla="*/ 609600 h 3157728"/>
              <a:gd name="connsiteX76" fmla="*/ 4140986 w 4153178"/>
              <a:gd name="connsiteY76" fmla="*/ 926592 h 3157728"/>
              <a:gd name="connsiteX77" fmla="*/ 4080026 w 4153178"/>
              <a:gd name="connsiteY77" fmla="*/ 1060704 h 3157728"/>
              <a:gd name="connsiteX78" fmla="*/ 3994682 w 4153178"/>
              <a:gd name="connsiteY78" fmla="*/ 1182624 h 3157728"/>
              <a:gd name="connsiteX79" fmla="*/ 3836186 w 4153178"/>
              <a:gd name="connsiteY79" fmla="*/ 1316736 h 3157728"/>
              <a:gd name="connsiteX80" fmla="*/ 3494810 w 4153178"/>
              <a:gd name="connsiteY80" fmla="*/ 1365504 h 3157728"/>
              <a:gd name="connsiteX81" fmla="*/ 2714522 w 4153178"/>
              <a:gd name="connsiteY81" fmla="*/ 1377696 h 3157728"/>
              <a:gd name="connsiteX82" fmla="*/ 2470682 w 4153178"/>
              <a:gd name="connsiteY82" fmla="*/ 1463040 h 3157728"/>
              <a:gd name="connsiteX83" fmla="*/ 2409722 w 4153178"/>
              <a:gd name="connsiteY83" fmla="*/ 1536192 h 3157728"/>
              <a:gd name="connsiteX84" fmla="*/ 2360954 w 4153178"/>
              <a:gd name="connsiteY84" fmla="*/ 1633728 h 3157728"/>
              <a:gd name="connsiteX85" fmla="*/ 2385338 w 4153178"/>
              <a:gd name="connsiteY85" fmla="*/ 1962912 h 3157728"/>
              <a:gd name="connsiteX86" fmla="*/ 2507258 w 4153178"/>
              <a:gd name="connsiteY86" fmla="*/ 2145792 h 3157728"/>
              <a:gd name="connsiteX87" fmla="*/ 2677946 w 4153178"/>
              <a:gd name="connsiteY87" fmla="*/ 2267712 h 3157728"/>
              <a:gd name="connsiteX88" fmla="*/ 2775482 w 4153178"/>
              <a:gd name="connsiteY88" fmla="*/ 2304288 h 3157728"/>
              <a:gd name="connsiteX89" fmla="*/ 2921786 w 4153178"/>
              <a:gd name="connsiteY89" fmla="*/ 2365248 h 3157728"/>
              <a:gd name="connsiteX90" fmla="*/ 3104666 w 4153178"/>
              <a:gd name="connsiteY90" fmla="*/ 2438400 h 3157728"/>
              <a:gd name="connsiteX91" fmla="*/ 3250970 w 4153178"/>
              <a:gd name="connsiteY91" fmla="*/ 2523744 h 3157728"/>
              <a:gd name="connsiteX92" fmla="*/ 3360698 w 4153178"/>
              <a:gd name="connsiteY92" fmla="*/ 2584704 h 3157728"/>
              <a:gd name="connsiteX93" fmla="*/ 3446042 w 4153178"/>
              <a:gd name="connsiteY93" fmla="*/ 2645664 h 3157728"/>
              <a:gd name="connsiteX94" fmla="*/ 3543578 w 4153178"/>
              <a:gd name="connsiteY94" fmla="*/ 2657856 h 3157728"/>
              <a:gd name="connsiteX95" fmla="*/ 3836186 w 4153178"/>
              <a:gd name="connsiteY95" fmla="*/ 2621280 h 3157728"/>
              <a:gd name="connsiteX96" fmla="*/ 3897146 w 4153178"/>
              <a:gd name="connsiteY96" fmla="*/ 2523744 h 3157728"/>
              <a:gd name="connsiteX97" fmla="*/ 3958106 w 4153178"/>
              <a:gd name="connsiteY97" fmla="*/ 2438400 h 3157728"/>
              <a:gd name="connsiteX98" fmla="*/ 4006874 w 4153178"/>
              <a:gd name="connsiteY98" fmla="*/ 2243328 h 3157728"/>
              <a:gd name="connsiteX99" fmla="*/ 4043450 w 4153178"/>
              <a:gd name="connsiteY99" fmla="*/ 1987296 h 3157728"/>
              <a:gd name="connsiteX100" fmla="*/ 4055642 w 4153178"/>
              <a:gd name="connsiteY100" fmla="*/ 1914144 h 3157728"/>
              <a:gd name="connsiteX101" fmla="*/ 4006874 w 4153178"/>
              <a:gd name="connsiteY101" fmla="*/ 1743456 h 3157728"/>
              <a:gd name="connsiteX102" fmla="*/ 3872762 w 4153178"/>
              <a:gd name="connsiteY102" fmla="*/ 1682496 h 3157728"/>
              <a:gd name="connsiteX103" fmla="*/ 3507002 w 4153178"/>
              <a:gd name="connsiteY103" fmla="*/ 1621536 h 3157728"/>
              <a:gd name="connsiteX104" fmla="*/ 3104666 w 4153178"/>
              <a:gd name="connsiteY104" fmla="*/ 1682496 h 3157728"/>
              <a:gd name="connsiteX105" fmla="*/ 2994938 w 4153178"/>
              <a:gd name="connsiteY105" fmla="*/ 1743456 h 3157728"/>
              <a:gd name="connsiteX106" fmla="*/ 2799866 w 4153178"/>
              <a:gd name="connsiteY106" fmla="*/ 1962912 h 3157728"/>
              <a:gd name="connsiteX107" fmla="*/ 2738906 w 4153178"/>
              <a:gd name="connsiteY107" fmla="*/ 2084832 h 3157728"/>
              <a:gd name="connsiteX108" fmla="*/ 2653562 w 4153178"/>
              <a:gd name="connsiteY108" fmla="*/ 2255520 h 3157728"/>
              <a:gd name="connsiteX109" fmla="*/ 2629178 w 4153178"/>
              <a:gd name="connsiteY109" fmla="*/ 2353056 h 3157728"/>
              <a:gd name="connsiteX110" fmla="*/ 2616986 w 4153178"/>
              <a:gd name="connsiteY110" fmla="*/ 2401824 h 3157728"/>
              <a:gd name="connsiteX111" fmla="*/ 2592602 w 4153178"/>
              <a:gd name="connsiteY111" fmla="*/ 2462784 h 3157728"/>
              <a:gd name="connsiteX112" fmla="*/ 2604794 w 4153178"/>
              <a:gd name="connsiteY112" fmla="*/ 2743200 h 3157728"/>
              <a:gd name="connsiteX113" fmla="*/ 2641370 w 4153178"/>
              <a:gd name="connsiteY113" fmla="*/ 2828544 h 3157728"/>
              <a:gd name="connsiteX114" fmla="*/ 2751098 w 4153178"/>
              <a:gd name="connsiteY114" fmla="*/ 2962656 h 3157728"/>
              <a:gd name="connsiteX115" fmla="*/ 2897402 w 4153178"/>
              <a:gd name="connsiteY115" fmla="*/ 3048000 h 3157728"/>
              <a:gd name="connsiteX116" fmla="*/ 3019322 w 4153178"/>
              <a:gd name="connsiteY116" fmla="*/ 3060192 h 3157728"/>
              <a:gd name="connsiteX117" fmla="*/ 3641114 w 4153178"/>
              <a:gd name="connsiteY117" fmla="*/ 3048000 h 3157728"/>
              <a:gd name="connsiteX118" fmla="*/ 3689882 w 4153178"/>
              <a:gd name="connsiteY118" fmla="*/ 3035808 h 3157728"/>
              <a:gd name="connsiteX119" fmla="*/ 3945914 w 4153178"/>
              <a:gd name="connsiteY119" fmla="*/ 3133344 h 3157728"/>
              <a:gd name="connsiteX120" fmla="*/ 3994682 w 4153178"/>
              <a:gd name="connsiteY120" fmla="*/ 3157728 h 31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153178" h="3157728">
                <a:moveTo>
                  <a:pt x="349274" y="12192"/>
                </a:moveTo>
                <a:cubicBezTo>
                  <a:pt x="332279" y="40517"/>
                  <a:pt x="282980" y="124873"/>
                  <a:pt x="263930" y="146304"/>
                </a:cubicBezTo>
                <a:cubicBezTo>
                  <a:pt x="250430" y="161491"/>
                  <a:pt x="231418" y="170688"/>
                  <a:pt x="215162" y="182880"/>
                </a:cubicBezTo>
                <a:cubicBezTo>
                  <a:pt x="198906" y="223520"/>
                  <a:pt x="184506" y="264953"/>
                  <a:pt x="166394" y="304800"/>
                </a:cubicBezTo>
                <a:cubicBezTo>
                  <a:pt x="117613" y="412117"/>
                  <a:pt x="96843" y="444802"/>
                  <a:pt x="44474" y="536448"/>
                </a:cubicBezTo>
                <a:cubicBezTo>
                  <a:pt x="-18383" y="787876"/>
                  <a:pt x="-25040" y="763933"/>
                  <a:pt x="93242" y="1194816"/>
                </a:cubicBezTo>
                <a:cubicBezTo>
                  <a:pt x="103391" y="1231788"/>
                  <a:pt x="158266" y="1235456"/>
                  <a:pt x="190778" y="1255776"/>
                </a:cubicBezTo>
                <a:cubicBezTo>
                  <a:pt x="352509" y="1208208"/>
                  <a:pt x="431581" y="1217721"/>
                  <a:pt x="532154" y="1072896"/>
                </a:cubicBezTo>
                <a:cubicBezTo>
                  <a:pt x="1058590" y="314828"/>
                  <a:pt x="492429" y="1031302"/>
                  <a:pt x="788186" y="621792"/>
                </a:cubicBezTo>
                <a:cubicBezTo>
                  <a:pt x="810123" y="591417"/>
                  <a:pt x="832890" y="560832"/>
                  <a:pt x="861338" y="536448"/>
                </a:cubicBezTo>
                <a:cubicBezTo>
                  <a:pt x="912774" y="492360"/>
                  <a:pt x="1105112" y="399539"/>
                  <a:pt x="1141754" y="390144"/>
                </a:cubicBezTo>
                <a:cubicBezTo>
                  <a:pt x="1236969" y="365730"/>
                  <a:pt x="1336826" y="365760"/>
                  <a:pt x="1434362" y="353568"/>
                </a:cubicBezTo>
                <a:cubicBezTo>
                  <a:pt x="1883497" y="447573"/>
                  <a:pt x="1921152" y="318979"/>
                  <a:pt x="2056154" y="633984"/>
                </a:cubicBezTo>
                <a:cubicBezTo>
                  <a:pt x="2079463" y="688372"/>
                  <a:pt x="2088666" y="747776"/>
                  <a:pt x="2104922" y="804672"/>
                </a:cubicBezTo>
                <a:cubicBezTo>
                  <a:pt x="2113050" y="869696"/>
                  <a:pt x="2135376" y="934496"/>
                  <a:pt x="2129306" y="999744"/>
                </a:cubicBezTo>
                <a:cubicBezTo>
                  <a:pt x="2118895" y="1111665"/>
                  <a:pt x="2099558" y="1225241"/>
                  <a:pt x="2056154" y="1328928"/>
                </a:cubicBezTo>
                <a:cubicBezTo>
                  <a:pt x="2024769" y="1403904"/>
                  <a:pt x="1975705" y="1476360"/>
                  <a:pt x="1909850" y="1524000"/>
                </a:cubicBezTo>
                <a:cubicBezTo>
                  <a:pt x="1615558" y="1736892"/>
                  <a:pt x="1539697" y="1731547"/>
                  <a:pt x="1251482" y="1792224"/>
                </a:cubicBezTo>
                <a:cubicBezTo>
                  <a:pt x="1166138" y="1767840"/>
                  <a:pt x="1075347" y="1757732"/>
                  <a:pt x="995450" y="1719072"/>
                </a:cubicBezTo>
                <a:cubicBezTo>
                  <a:pt x="894793" y="1670367"/>
                  <a:pt x="816795" y="1531138"/>
                  <a:pt x="775994" y="1438656"/>
                </a:cubicBezTo>
                <a:cubicBezTo>
                  <a:pt x="686321" y="1235396"/>
                  <a:pt x="690262" y="1192615"/>
                  <a:pt x="654074" y="987552"/>
                </a:cubicBezTo>
                <a:cubicBezTo>
                  <a:pt x="658138" y="845312"/>
                  <a:pt x="632477" y="699060"/>
                  <a:pt x="666266" y="560832"/>
                </a:cubicBezTo>
                <a:cubicBezTo>
                  <a:pt x="679913" y="505002"/>
                  <a:pt x="742470" y="473744"/>
                  <a:pt x="788186" y="438912"/>
                </a:cubicBezTo>
                <a:cubicBezTo>
                  <a:pt x="896745" y="356201"/>
                  <a:pt x="970191" y="351074"/>
                  <a:pt x="1105178" y="329184"/>
                </a:cubicBezTo>
                <a:cubicBezTo>
                  <a:pt x="1194250" y="314740"/>
                  <a:pt x="1283994" y="304800"/>
                  <a:pt x="1373402" y="292608"/>
                </a:cubicBezTo>
                <a:cubicBezTo>
                  <a:pt x="1827925" y="318957"/>
                  <a:pt x="2073845" y="190954"/>
                  <a:pt x="2360954" y="438912"/>
                </a:cubicBezTo>
                <a:cubicBezTo>
                  <a:pt x="2406678" y="478401"/>
                  <a:pt x="2447035" y="524386"/>
                  <a:pt x="2482874" y="573024"/>
                </a:cubicBezTo>
                <a:cubicBezTo>
                  <a:pt x="2504437" y="602287"/>
                  <a:pt x="2515386" y="638048"/>
                  <a:pt x="2531642" y="670560"/>
                </a:cubicBezTo>
                <a:cubicBezTo>
                  <a:pt x="2537341" y="721850"/>
                  <a:pt x="2562043" y="828133"/>
                  <a:pt x="2519450" y="877824"/>
                </a:cubicBezTo>
                <a:cubicBezTo>
                  <a:pt x="2445387" y="964230"/>
                  <a:pt x="2215796" y="999015"/>
                  <a:pt x="2141498" y="1011936"/>
                </a:cubicBezTo>
                <a:cubicBezTo>
                  <a:pt x="2040682" y="1029469"/>
                  <a:pt x="1938039" y="1034324"/>
                  <a:pt x="1836698" y="1048512"/>
                </a:cubicBezTo>
                <a:cubicBezTo>
                  <a:pt x="1370230" y="1113818"/>
                  <a:pt x="1698235" y="1088039"/>
                  <a:pt x="1312442" y="1109472"/>
                </a:cubicBezTo>
                <a:cubicBezTo>
                  <a:pt x="1030828" y="1160674"/>
                  <a:pt x="1331093" y="1099550"/>
                  <a:pt x="1032026" y="1182624"/>
                </a:cubicBezTo>
                <a:cubicBezTo>
                  <a:pt x="935156" y="1209532"/>
                  <a:pt x="835017" y="1224651"/>
                  <a:pt x="739418" y="1255776"/>
                </a:cubicBezTo>
                <a:cubicBezTo>
                  <a:pt x="581801" y="1307093"/>
                  <a:pt x="507802" y="1353295"/>
                  <a:pt x="373658" y="1426464"/>
                </a:cubicBezTo>
                <a:cubicBezTo>
                  <a:pt x="307456" y="1511581"/>
                  <a:pt x="235985" y="1595233"/>
                  <a:pt x="190778" y="1694688"/>
                </a:cubicBezTo>
                <a:cubicBezTo>
                  <a:pt x="175274" y="1728798"/>
                  <a:pt x="174522" y="1767840"/>
                  <a:pt x="166394" y="1804416"/>
                </a:cubicBezTo>
                <a:cubicBezTo>
                  <a:pt x="153281" y="1935548"/>
                  <a:pt x="134851" y="2060501"/>
                  <a:pt x="166394" y="2194560"/>
                </a:cubicBezTo>
                <a:cubicBezTo>
                  <a:pt x="188480" y="2288425"/>
                  <a:pt x="290137" y="2395374"/>
                  <a:pt x="373658" y="2438400"/>
                </a:cubicBezTo>
                <a:cubicBezTo>
                  <a:pt x="664428" y="2588191"/>
                  <a:pt x="718296" y="2553795"/>
                  <a:pt x="1068602" y="2584704"/>
                </a:cubicBezTo>
                <a:cubicBezTo>
                  <a:pt x="1149882" y="2560320"/>
                  <a:pt x="1249018" y="2567929"/>
                  <a:pt x="1312442" y="2511552"/>
                </a:cubicBezTo>
                <a:cubicBezTo>
                  <a:pt x="1371105" y="2459407"/>
                  <a:pt x="1376974" y="2367775"/>
                  <a:pt x="1397786" y="2292096"/>
                </a:cubicBezTo>
                <a:cubicBezTo>
                  <a:pt x="1426411" y="2188004"/>
                  <a:pt x="1467442" y="1877656"/>
                  <a:pt x="1483130" y="1767840"/>
                </a:cubicBezTo>
                <a:cubicBezTo>
                  <a:pt x="1495322" y="1580896"/>
                  <a:pt x="1473361" y="1388526"/>
                  <a:pt x="1519706" y="1207008"/>
                </a:cubicBezTo>
                <a:cubicBezTo>
                  <a:pt x="1528810" y="1171351"/>
                  <a:pt x="1592846" y="1190861"/>
                  <a:pt x="1629434" y="1194816"/>
                </a:cubicBezTo>
                <a:cubicBezTo>
                  <a:pt x="1744356" y="1207240"/>
                  <a:pt x="1857018" y="1235456"/>
                  <a:pt x="1970810" y="1255776"/>
                </a:cubicBezTo>
                <a:cubicBezTo>
                  <a:pt x="1995194" y="1276096"/>
                  <a:pt x="2024134" y="1291951"/>
                  <a:pt x="2043962" y="1316736"/>
                </a:cubicBezTo>
                <a:cubicBezTo>
                  <a:pt x="2060657" y="1337605"/>
                  <a:pt x="2073690" y="1399072"/>
                  <a:pt x="2080538" y="1426464"/>
                </a:cubicBezTo>
                <a:cubicBezTo>
                  <a:pt x="2084602" y="1463040"/>
                  <a:pt x="2094480" y="1499433"/>
                  <a:pt x="2092730" y="1536192"/>
                </a:cubicBezTo>
                <a:cubicBezTo>
                  <a:pt x="2088963" y="1615292"/>
                  <a:pt x="2033322" y="1831347"/>
                  <a:pt x="2019578" y="1889760"/>
                </a:cubicBezTo>
                <a:cubicBezTo>
                  <a:pt x="2008556" y="2033043"/>
                  <a:pt x="1985549" y="2253696"/>
                  <a:pt x="2019578" y="2377440"/>
                </a:cubicBezTo>
                <a:cubicBezTo>
                  <a:pt x="2037252" y="2441709"/>
                  <a:pt x="2087747" y="2496519"/>
                  <a:pt x="2141498" y="2535936"/>
                </a:cubicBezTo>
                <a:cubicBezTo>
                  <a:pt x="2326167" y="2671360"/>
                  <a:pt x="2520843" y="2664354"/>
                  <a:pt x="2738906" y="2694432"/>
                </a:cubicBezTo>
                <a:cubicBezTo>
                  <a:pt x="3268882" y="2620049"/>
                  <a:pt x="3373024" y="2774651"/>
                  <a:pt x="3567962" y="2414016"/>
                </a:cubicBezTo>
                <a:cubicBezTo>
                  <a:pt x="3632756" y="2294147"/>
                  <a:pt x="3703046" y="2093530"/>
                  <a:pt x="3726458" y="1950720"/>
                </a:cubicBezTo>
                <a:cubicBezTo>
                  <a:pt x="3756305" y="1768652"/>
                  <a:pt x="3799610" y="1402080"/>
                  <a:pt x="3799610" y="1402080"/>
                </a:cubicBezTo>
                <a:cubicBezTo>
                  <a:pt x="3814385" y="1165677"/>
                  <a:pt x="3828398" y="1106731"/>
                  <a:pt x="3775226" y="829056"/>
                </a:cubicBezTo>
                <a:cubicBezTo>
                  <a:pt x="3762165" y="760850"/>
                  <a:pt x="3734754" y="695260"/>
                  <a:pt x="3702074" y="633984"/>
                </a:cubicBezTo>
                <a:cubicBezTo>
                  <a:pt x="3665757" y="565889"/>
                  <a:pt x="3544024" y="405700"/>
                  <a:pt x="3470426" y="353568"/>
                </a:cubicBezTo>
                <a:cubicBezTo>
                  <a:pt x="3414049" y="313634"/>
                  <a:pt x="3350380" y="284756"/>
                  <a:pt x="3287546" y="256032"/>
                </a:cubicBezTo>
                <a:cubicBezTo>
                  <a:pt x="3040354" y="143030"/>
                  <a:pt x="3043419" y="158431"/>
                  <a:pt x="2775482" y="97536"/>
                </a:cubicBezTo>
                <a:cubicBezTo>
                  <a:pt x="2190343" y="175555"/>
                  <a:pt x="2070672" y="-23470"/>
                  <a:pt x="1958618" y="402336"/>
                </a:cubicBezTo>
                <a:cubicBezTo>
                  <a:pt x="1936678" y="485708"/>
                  <a:pt x="1934234" y="573024"/>
                  <a:pt x="1922042" y="658368"/>
                </a:cubicBezTo>
                <a:cubicBezTo>
                  <a:pt x="1926106" y="739648"/>
                  <a:pt x="1918770" y="822309"/>
                  <a:pt x="1934234" y="902208"/>
                </a:cubicBezTo>
                <a:cubicBezTo>
                  <a:pt x="1943565" y="950419"/>
                  <a:pt x="1969662" y="994374"/>
                  <a:pt x="1995194" y="1036320"/>
                </a:cubicBezTo>
                <a:cubicBezTo>
                  <a:pt x="2065226" y="1151373"/>
                  <a:pt x="2120405" y="1222684"/>
                  <a:pt x="2251226" y="1267968"/>
                </a:cubicBezTo>
                <a:cubicBezTo>
                  <a:pt x="2305538" y="1286768"/>
                  <a:pt x="2365018" y="1284224"/>
                  <a:pt x="2421914" y="1292352"/>
                </a:cubicBezTo>
                <a:cubicBezTo>
                  <a:pt x="2474746" y="1251712"/>
                  <a:pt x="2537241" y="1221219"/>
                  <a:pt x="2580410" y="1170432"/>
                </a:cubicBezTo>
                <a:cubicBezTo>
                  <a:pt x="2608758" y="1137081"/>
                  <a:pt x="2614220" y="1089647"/>
                  <a:pt x="2629178" y="1048512"/>
                </a:cubicBezTo>
                <a:cubicBezTo>
                  <a:pt x="2719861" y="799135"/>
                  <a:pt x="2642859" y="1000116"/>
                  <a:pt x="2714522" y="682752"/>
                </a:cubicBezTo>
                <a:cubicBezTo>
                  <a:pt x="2753755" y="509007"/>
                  <a:pt x="2889816" y="200761"/>
                  <a:pt x="2994938" y="121920"/>
                </a:cubicBezTo>
                <a:cubicBezTo>
                  <a:pt x="3121554" y="26958"/>
                  <a:pt x="3056124" y="66943"/>
                  <a:pt x="3190010" y="0"/>
                </a:cubicBezTo>
                <a:cubicBezTo>
                  <a:pt x="3368826" y="12192"/>
                  <a:pt x="3550018" y="5069"/>
                  <a:pt x="3726458" y="36576"/>
                </a:cubicBezTo>
                <a:cubicBezTo>
                  <a:pt x="3782038" y="46501"/>
                  <a:pt x="3828300" y="87124"/>
                  <a:pt x="3872762" y="121920"/>
                </a:cubicBezTo>
                <a:cubicBezTo>
                  <a:pt x="3922549" y="160884"/>
                  <a:pt x="3970491" y="204329"/>
                  <a:pt x="4006874" y="256032"/>
                </a:cubicBezTo>
                <a:cubicBezTo>
                  <a:pt x="4090430" y="374770"/>
                  <a:pt x="4112455" y="477252"/>
                  <a:pt x="4153178" y="609600"/>
                </a:cubicBezTo>
                <a:cubicBezTo>
                  <a:pt x="4149114" y="715264"/>
                  <a:pt x="4157912" y="822213"/>
                  <a:pt x="4140986" y="926592"/>
                </a:cubicBezTo>
                <a:cubicBezTo>
                  <a:pt x="4133126" y="975064"/>
                  <a:pt x="4104389" y="1018068"/>
                  <a:pt x="4080026" y="1060704"/>
                </a:cubicBezTo>
                <a:cubicBezTo>
                  <a:pt x="4055414" y="1103775"/>
                  <a:pt x="4024446" y="1142938"/>
                  <a:pt x="3994682" y="1182624"/>
                </a:cubicBezTo>
                <a:cubicBezTo>
                  <a:pt x="3948705" y="1243927"/>
                  <a:pt x="3912893" y="1288842"/>
                  <a:pt x="3836186" y="1316736"/>
                </a:cubicBezTo>
                <a:cubicBezTo>
                  <a:pt x="3741399" y="1351204"/>
                  <a:pt x="3594457" y="1362949"/>
                  <a:pt x="3494810" y="1365504"/>
                </a:cubicBezTo>
                <a:cubicBezTo>
                  <a:pt x="3234768" y="1372172"/>
                  <a:pt x="2974618" y="1373632"/>
                  <a:pt x="2714522" y="1377696"/>
                </a:cubicBezTo>
                <a:cubicBezTo>
                  <a:pt x="2635136" y="1397543"/>
                  <a:pt x="2539292" y="1410263"/>
                  <a:pt x="2470682" y="1463040"/>
                </a:cubicBezTo>
                <a:cubicBezTo>
                  <a:pt x="2445523" y="1482393"/>
                  <a:pt x="2426886" y="1509492"/>
                  <a:pt x="2409722" y="1536192"/>
                </a:cubicBezTo>
                <a:cubicBezTo>
                  <a:pt x="2390066" y="1566768"/>
                  <a:pt x="2377210" y="1601216"/>
                  <a:pt x="2360954" y="1633728"/>
                </a:cubicBezTo>
                <a:cubicBezTo>
                  <a:pt x="2346138" y="1781891"/>
                  <a:pt x="2334181" y="1790257"/>
                  <a:pt x="2385338" y="1962912"/>
                </a:cubicBezTo>
                <a:cubicBezTo>
                  <a:pt x="2412566" y="2054806"/>
                  <a:pt x="2443631" y="2087950"/>
                  <a:pt x="2507258" y="2145792"/>
                </a:cubicBezTo>
                <a:cubicBezTo>
                  <a:pt x="2559380" y="2193176"/>
                  <a:pt x="2614472" y="2235975"/>
                  <a:pt x="2677946" y="2267712"/>
                </a:cubicBezTo>
                <a:cubicBezTo>
                  <a:pt x="2709003" y="2283241"/>
                  <a:pt x="2743243" y="2291392"/>
                  <a:pt x="2775482" y="2304288"/>
                </a:cubicBezTo>
                <a:cubicBezTo>
                  <a:pt x="2824535" y="2323909"/>
                  <a:pt x="2872211" y="2346984"/>
                  <a:pt x="2921786" y="2365248"/>
                </a:cubicBezTo>
                <a:cubicBezTo>
                  <a:pt x="3069082" y="2419515"/>
                  <a:pt x="2947494" y="2351955"/>
                  <a:pt x="3104666" y="2438400"/>
                </a:cubicBezTo>
                <a:cubicBezTo>
                  <a:pt x="3154136" y="2465609"/>
                  <a:pt x="3201950" y="2495733"/>
                  <a:pt x="3250970" y="2523744"/>
                </a:cubicBezTo>
                <a:cubicBezTo>
                  <a:pt x="3287299" y="2544503"/>
                  <a:pt x="3326650" y="2560384"/>
                  <a:pt x="3360698" y="2584704"/>
                </a:cubicBezTo>
                <a:cubicBezTo>
                  <a:pt x="3389146" y="2605024"/>
                  <a:pt x="3413583" y="2632680"/>
                  <a:pt x="3446042" y="2645664"/>
                </a:cubicBezTo>
                <a:cubicBezTo>
                  <a:pt x="3476464" y="2657833"/>
                  <a:pt x="3511066" y="2653792"/>
                  <a:pt x="3543578" y="2657856"/>
                </a:cubicBezTo>
                <a:cubicBezTo>
                  <a:pt x="3641114" y="2645664"/>
                  <a:pt x="3744280" y="2656141"/>
                  <a:pt x="3836186" y="2621280"/>
                </a:cubicBezTo>
                <a:cubicBezTo>
                  <a:pt x="3872034" y="2607683"/>
                  <a:pt x="3875879" y="2555645"/>
                  <a:pt x="3897146" y="2523744"/>
                </a:cubicBezTo>
                <a:cubicBezTo>
                  <a:pt x="3916538" y="2494656"/>
                  <a:pt x="3937786" y="2466848"/>
                  <a:pt x="3958106" y="2438400"/>
                </a:cubicBezTo>
                <a:cubicBezTo>
                  <a:pt x="3978190" y="2368107"/>
                  <a:pt x="3994553" y="2317253"/>
                  <a:pt x="4006874" y="2243328"/>
                </a:cubicBezTo>
                <a:cubicBezTo>
                  <a:pt x="4021047" y="2158291"/>
                  <a:pt x="4030816" y="2072576"/>
                  <a:pt x="4043450" y="1987296"/>
                </a:cubicBezTo>
                <a:cubicBezTo>
                  <a:pt x="4047073" y="1962843"/>
                  <a:pt x="4051578" y="1938528"/>
                  <a:pt x="4055642" y="1914144"/>
                </a:cubicBezTo>
                <a:cubicBezTo>
                  <a:pt x="4039386" y="1857248"/>
                  <a:pt x="4043540" y="1789900"/>
                  <a:pt x="4006874" y="1743456"/>
                </a:cubicBezTo>
                <a:cubicBezTo>
                  <a:pt x="3976446" y="1704914"/>
                  <a:pt x="3918965" y="1699129"/>
                  <a:pt x="3872762" y="1682496"/>
                </a:cubicBezTo>
                <a:cubicBezTo>
                  <a:pt x="3697693" y="1619471"/>
                  <a:pt x="3696982" y="1633410"/>
                  <a:pt x="3507002" y="1621536"/>
                </a:cubicBezTo>
                <a:cubicBezTo>
                  <a:pt x="3372890" y="1641856"/>
                  <a:pt x="3236620" y="1651078"/>
                  <a:pt x="3104666" y="1682496"/>
                </a:cubicBezTo>
                <a:cubicBezTo>
                  <a:pt x="3063962" y="1692187"/>
                  <a:pt x="3025730" y="1715127"/>
                  <a:pt x="2994938" y="1743456"/>
                </a:cubicBezTo>
                <a:cubicBezTo>
                  <a:pt x="2922909" y="1809722"/>
                  <a:pt x="2843637" y="1875371"/>
                  <a:pt x="2799866" y="1962912"/>
                </a:cubicBezTo>
                <a:cubicBezTo>
                  <a:pt x="2779546" y="2003552"/>
                  <a:pt x="2758357" y="2043769"/>
                  <a:pt x="2738906" y="2084832"/>
                </a:cubicBezTo>
                <a:cubicBezTo>
                  <a:pt x="2662266" y="2246627"/>
                  <a:pt x="2721534" y="2142233"/>
                  <a:pt x="2653562" y="2255520"/>
                </a:cubicBezTo>
                <a:cubicBezTo>
                  <a:pt x="2628774" y="2379458"/>
                  <a:pt x="2654171" y="2265579"/>
                  <a:pt x="2629178" y="2353056"/>
                </a:cubicBezTo>
                <a:cubicBezTo>
                  <a:pt x="2624575" y="2369168"/>
                  <a:pt x="2622285" y="2385928"/>
                  <a:pt x="2616986" y="2401824"/>
                </a:cubicBezTo>
                <a:cubicBezTo>
                  <a:pt x="2610065" y="2422586"/>
                  <a:pt x="2600730" y="2442464"/>
                  <a:pt x="2592602" y="2462784"/>
                </a:cubicBezTo>
                <a:cubicBezTo>
                  <a:pt x="2596666" y="2556256"/>
                  <a:pt x="2592429" y="2650460"/>
                  <a:pt x="2604794" y="2743200"/>
                </a:cubicBezTo>
                <a:cubicBezTo>
                  <a:pt x="2608885" y="2773879"/>
                  <a:pt x="2626014" y="2801671"/>
                  <a:pt x="2641370" y="2828544"/>
                </a:cubicBezTo>
                <a:cubicBezTo>
                  <a:pt x="2671064" y="2880509"/>
                  <a:pt x="2706957" y="2923420"/>
                  <a:pt x="2751098" y="2962656"/>
                </a:cubicBezTo>
                <a:cubicBezTo>
                  <a:pt x="2797483" y="3003887"/>
                  <a:pt x="2834220" y="3033134"/>
                  <a:pt x="2897402" y="3048000"/>
                </a:cubicBezTo>
                <a:cubicBezTo>
                  <a:pt x="2937159" y="3057355"/>
                  <a:pt x="2978682" y="3056128"/>
                  <a:pt x="3019322" y="3060192"/>
                </a:cubicBezTo>
                <a:lnTo>
                  <a:pt x="3641114" y="3048000"/>
                </a:lnTo>
                <a:cubicBezTo>
                  <a:pt x="3657859" y="3047391"/>
                  <a:pt x="3673746" y="3031290"/>
                  <a:pt x="3689882" y="3035808"/>
                </a:cubicBezTo>
                <a:cubicBezTo>
                  <a:pt x="3777827" y="3060433"/>
                  <a:pt x="3861119" y="3099426"/>
                  <a:pt x="3945914" y="3133344"/>
                </a:cubicBezTo>
                <a:cubicBezTo>
                  <a:pt x="3962789" y="3140094"/>
                  <a:pt x="3994682" y="3157728"/>
                  <a:pt x="3994682" y="3157728"/>
                </a:cubicBezTo>
              </a:path>
            </a:pathLst>
          </a:cu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1E2A5A"/>
              </a:solidFill>
              <a:effectLst/>
              <a:uFillTx/>
            </a:endParaRPr>
          </a:p>
        </p:txBody>
      </p:sp>
      <p:sp>
        <p:nvSpPr>
          <p:cNvPr id="11" name="TextBox 10">
            <a:extLst>
              <a:ext uri="{FF2B5EF4-FFF2-40B4-BE49-F238E27FC236}">
                <a16:creationId xmlns:a16="http://schemas.microsoft.com/office/drawing/2014/main" id="{EC12DDFC-6BCA-7DDF-B810-83DD7976EC78}"/>
              </a:ext>
            </a:extLst>
          </p:cNvPr>
          <p:cNvSpPr txBox="1"/>
          <p:nvPr/>
        </p:nvSpPr>
        <p:spPr>
          <a:xfrm>
            <a:off x="6949489" y="1351471"/>
            <a:ext cx="4876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000000"/>
                </a:solidFill>
                <a:effectLst/>
                <a:uFillTx/>
                <a:latin typeface="+mn-lt"/>
                <a:ea typeface="+mn-ea"/>
                <a:cs typeface="+mn-cs"/>
                <a:sym typeface="Calibri"/>
              </a:rPr>
              <a:t>A</a:t>
            </a:r>
          </a:p>
        </p:txBody>
      </p:sp>
      <p:sp>
        <p:nvSpPr>
          <p:cNvPr id="12" name="TextBox 11">
            <a:extLst>
              <a:ext uri="{FF2B5EF4-FFF2-40B4-BE49-F238E27FC236}">
                <a16:creationId xmlns:a16="http://schemas.microsoft.com/office/drawing/2014/main" id="{088A5C4C-8BB2-C285-4291-BB292FACD5D3}"/>
              </a:ext>
            </a:extLst>
          </p:cNvPr>
          <p:cNvSpPr txBox="1"/>
          <p:nvPr/>
        </p:nvSpPr>
        <p:spPr>
          <a:xfrm>
            <a:off x="10910373" y="4672437"/>
            <a:ext cx="4876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a:ln>
                  <a:noFill/>
                </a:ln>
                <a:solidFill>
                  <a:srgbClr val="000000"/>
                </a:solidFill>
                <a:effectLst/>
                <a:uFillTx/>
                <a:latin typeface="+mn-lt"/>
                <a:ea typeface="+mn-ea"/>
                <a:cs typeface="+mn-cs"/>
                <a:sym typeface="Calibri"/>
              </a:rPr>
              <a:t>B</a:t>
            </a:r>
          </a:p>
        </p:txBody>
      </p:sp>
    </p:spTree>
    <p:extLst>
      <p:ext uri="{BB962C8B-B14F-4D97-AF65-F5344CB8AC3E}">
        <p14:creationId xmlns:p14="http://schemas.microsoft.com/office/powerpoint/2010/main" val="38798505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07B3FA-B7CC-9B69-8C33-06EF4EB195CC}"/>
              </a:ext>
            </a:extLst>
          </p:cNvPr>
          <p:cNvPicPr>
            <a:picLocks noChangeAspect="1"/>
          </p:cNvPicPr>
          <p:nvPr/>
        </p:nvPicPr>
        <p:blipFill>
          <a:blip r:embed="rId3"/>
          <a:stretch>
            <a:fillRect/>
          </a:stretch>
        </p:blipFill>
        <p:spPr>
          <a:xfrm rot="3072043">
            <a:off x="10531171" y="4475203"/>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505205" y="6334830"/>
            <a:ext cx="8797447" cy="690050"/>
          </a:xfrm>
        </p:spPr>
        <p:txBody>
          <a:bodyPr>
            <a:noAutofit/>
          </a:bodyPr>
          <a:lstStyle/>
          <a:p>
            <a:pPr algn="r">
              <a:lnSpc>
                <a:spcPct val="120000"/>
              </a:lnSpc>
            </a:pPr>
            <a:r>
              <a:rPr lang="en-GB" sz="1800" b="1" dirty="0">
                <a:solidFill>
                  <a:srgbClr val="003763"/>
                </a:solidFill>
                <a:latin typeface="Rockwell" panose="02060603020205020403" pitchFamily="18" charset="0"/>
                <a:cs typeface="Arial"/>
                <a:hlinkClick r:id="rId4"/>
              </a:rPr>
              <a:t>Working Together to Improve School Attendance (2024)</a:t>
            </a:r>
            <a:br>
              <a:rPr lang="en-GB" sz="1800" b="1" dirty="0">
                <a:solidFill>
                  <a:srgbClr val="003763"/>
                </a:solidFill>
                <a:latin typeface="Rockwell" panose="02060603020205020403" pitchFamily="18" charset="0"/>
                <a:cs typeface="Arial"/>
                <a:hlinkClick r:id="rId4"/>
              </a:rPr>
            </a:br>
            <a:endParaRPr lang="en-GB" sz="1800" b="1" dirty="0">
              <a:solidFill>
                <a:srgbClr val="003763"/>
              </a:solidFill>
              <a:latin typeface="Rockwell" panose="02060603020205020403" pitchFamily="18" charset="0"/>
              <a:cs typeface="Arial"/>
            </a:endParaRPr>
          </a:p>
        </p:txBody>
      </p:sp>
      <p:sp>
        <p:nvSpPr>
          <p:cNvPr id="10" name="Rectangle: Rounded Corners 9">
            <a:extLst>
              <a:ext uri="{FF2B5EF4-FFF2-40B4-BE49-F238E27FC236}">
                <a16:creationId xmlns:a16="http://schemas.microsoft.com/office/drawing/2014/main" id="{B3DA3833-DF4F-9D3C-3086-4DF0B6F6C327}"/>
              </a:ext>
            </a:extLst>
          </p:cNvPr>
          <p:cNvSpPr/>
          <p:nvPr/>
        </p:nvSpPr>
        <p:spPr>
          <a:xfrm>
            <a:off x="2360764" y="742518"/>
            <a:ext cx="7883329" cy="5007430"/>
          </a:xfrm>
          <a:prstGeom prst="roundRect">
            <a:avLst>
              <a:gd name="adj" fmla="val 7991"/>
            </a:avLst>
          </a:prstGeom>
          <a:solidFill>
            <a:srgbClr val="002060"/>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Rockwell" panose="02060603020205020403" pitchFamily="18" charset="0"/>
                <a:cs typeface="Arial" panose="020B0604020202020204" pitchFamily="34" charset="0"/>
              </a:rPr>
              <a:t>Legal Interventions</a:t>
            </a:r>
          </a:p>
          <a:p>
            <a:pPr marR="0" lvl="0" algn="ctr" defTabSz="685800" rtl="0" eaLnBrk="1" fontAlgn="auto" latinLnBrk="0" hangingPunct="1">
              <a:lnSpc>
                <a:spcPct val="100000"/>
              </a:lnSpc>
              <a:spcBef>
                <a:spcPts val="0"/>
              </a:spcBef>
              <a:spcAft>
                <a:spcPts val="450"/>
              </a:spcAft>
              <a:buClrTx/>
              <a:buSzTx/>
              <a:tabLst/>
              <a:defRPr/>
            </a:pPr>
            <a:endParaRPr lang="en-GB" sz="3600" dirty="0">
              <a:solidFill>
                <a:srgbClr val="002060"/>
              </a:solidFill>
              <a:latin typeface="Rockwell" panose="02060603020205020403" pitchFamily="18" charset="0"/>
              <a:cs typeface="Arial" panose="020B0604020202020204" pitchFamily="34" charset="0"/>
            </a:endParaRPr>
          </a:p>
          <a:p>
            <a:pPr lvl="0" algn="ctr" defTabSz="685800">
              <a:spcAft>
                <a:spcPts val="450"/>
              </a:spcAft>
              <a:defRPr/>
            </a:pPr>
            <a:r>
              <a:rPr lang="en-GB" sz="3600" dirty="0">
                <a:solidFill>
                  <a:schemeClr val="bg1"/>
                </a:solidFill>
                <a:latin typeface="Rockwell" panose="02060603020205020403" pitchFamily="18" charset="0"/>
                <a:cs typeface="Arial" panose="020B0604020202020204" pitchFamily="34" charset="0"/>
              </a:rPr>
              <a:t>Legal interventions should only be used when all voluntary support options are unsuccessful or are not appropriate. </a:t>
            </a:r>
          </a:p>
        </p:txBody>
      </p:sp>
      <p:pic>
        <p:nvPicPr>
          <p:cNvPr id="4" name="Picture 3">
            <a:extLst>
              <a:ext uri="{FF2B5EF4-FFF2-40B4-BE49-F238E27FC236}">
                <a16:creationId xmlns:a16="http://schemas.microsoft.com/office/drawing/2014/main" id="{774C23D7-13EB-D026-8B52-B29B88801906}"/>
              </a:ext>
            </a:extLst>
          </p:cNvPr>
          <p:cNvPicPr>
            <a:picLocks noChangeAspect="1"/>
          </p:cNvPicPr>
          <p:nvPr/>
        </p:nvPicPr>
        <p:blipFill>
          <a:blip r:embed="rId3"/>
          <a:stretch>
            <a:fillRect/>
          </a:stretch>
        </p:blipFill>
        <p:spPr>
          <a:xfrm rot="3072043">
            <a:off x="-1843916" y="-440336"/>
            <a:ext cx="4204156" cy="3171042"/>
          </a:xfrm>
          <a:prstGeom prst="rect">
            <a:avLst/>
          </a:prstGeom>
        </p:spPr>
      </p:pic>
    </p:spTree>
    <p:extLst>
      <p:ext uri="{BB962C8B-B14F-4D97-AF65-F5344CB8AC3E}">
        <p14:creationId xmlns:p14="http://schemas.microsoft.com/office/powerpoint/2010/main" val="4586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5C746-5ABA-647C-64F3-E69DD7D76A72}"/>
              </a:ext>
            </a:extLst>
          </p:cNvPr>
          <p:cNvPicPr>
            <a:picLocks noChangeAspect="1"/>
          </p:cNvPicPr>
          <p:nvPr/>
        </p:nvPicPr>
        <p:blipFill>
          <a:blip r:embed="rId3"/>
          <a:stretch>
            <a:fillRect/>
          </a:stretch>
        </p:blipFill>
        <p:spPr>
          <a:xfrm rot="13239057">
            <a:off x="6634364" y="-5434457"/>
            <a:ext cx="11656569" cy="8792126"/>
          </a:xfrm>
          <a:prstGeom prst="rect">
            <a:avLst/>
          </a:prstGeom>
        </p:spPr>
      </p:pic>
      <p:pic>
        <p:nvPicPr>
          <p:cNvPr id="7" name="Picture 6">
            <a:extLst>
              <a:ext uri="{FF2B5EF4-FFF2-40B4-BE49-F238E27FC236}">
                <a16:creationId xmlns:a16="http://schemas.microsoft.com/office/drawing/2014/main" id="{FCDC8D52-5C67-E977-2299-27AD75789C97}"/>
              </a:ext>
            </a:extLst>
          </p:cNvPr>
          <p:cNvPicPr>
            <a:picLocks noChangeAspect="1"/>
          </p:cNvPicPr>
          <p:nvPr/>
        </p:nvPicPr>
        <p:blipFill>
          <a:blip r:embed="rId4"/>
          <a:stretch>
            <a:fillRect/>
          </a:stretch>
        </p:blipFill>
        <p:spPr>
          <a:xfrm rot="1212849">
            <a:off x="8157344" y="496160"/>
            <a:ext cx="2476775" cy="3498936"/>
          </a:xfrm>
          <a:prstGeom prst="rect">
            <a:avLst/>
          </a:prstGeom>
          <a:ln w="38100">
            <a:solidFill>
              <a:srgbClr val="002060"/>
            </a:solidFill>
          </a:ln>
        </p:spPr>
      </p:pic>
      <p:sp>
        <p:nvSpPr>
          <p:cNvPr id="3" name="Oval 2">
            <a:extLst>
              <a:ext uri="{FF2B5EF4-FFF2-40B4-BE49-F238E27FC236}">
                <a16:creationId xmlns:a16="http://schemas.microsoft.com/office/drawing/2014/main" id="{2B0BCD3B-9FF2-28D6-D44F-5FDC484D1ECB}"/>
              </a:ext>
            </a:extLst>
          </p:cNvPr>
          <p:cNvSpPr>
            <a:spLocks noChangeAspect="1"/>
          </p:cNvSpPr>
          <p:nvPr/>
        </p:nvSpPr>
        <p:spPr>
          <a:xfrm>
            <a:off x="8156650" y="2963040"/>
            <a:ext cx="3807681" cy="3712974"/>
          </a:xfrm>
          <a:prstGeom prst="ellipse">
            <a:avLst/>
          </a:prstGeom>
          <a:solidFill>
            <a:schemeClr val="bg1"/>
          </a:solidFill>
          <a:ln w="76200">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0D244C4-1757-0F15-CBD7-41148B3A174C}"/>
              </a:ext>
            </a:extLst>
          </p:cNvPr>
          <p:cNvSpPr txBox="1"/>
          <p:nvPr/>
        </p:nvSpPr>
        <p:spPr>
          <a:xfrm>
            <a:off x="576291" y="465706"/>
            <a:ext cx="5985376" cy="120032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Rockwell" panose="02060603020205020403" pitchFamily="18" charset="77"/>
                <a:cs typeface="Calibri"/>
                <a:sym typeface="Calibri"/>
              </a:rPr>
              <a:t>National Framework for issuing penalty notices</a:t>
            </a:r>
            <a:endParaRPr kumimoji="0" lang="en-US" sz="3600" b="1" i="0" u="none" strike="noStrike" kern="0" cap="none" spc="0" normalizeH="0" baseline="0" noProof="0" dirty="0">
              <a:ln>
                <a:noFill/>
              </a:ln>
              <a:solidFill>
                <a:srgbClr val="002060"/>
              </a:solidFill>
              <a:effectLst/>
              <a:uLnTx/>
              <a:uFillTx/>
              <a:latin typeface="Rockwell" panose="02060603020205020403" pitchFamily="18" charset="77"/>
              <a:cs typeface="Calibri"/>
              <a:sym typeface="Calibri"/>
            </a:endParaRPr>
          </a:p>
        </p:txBody>
      </p:sp>
      <p:sp>
        <p:nvSpPr>
          <p:cNvPr id="6" name="TextBox 5">
            <a:extLst>
              <a:ext uri="{FF2B5EF4-FFF2-40B4-BE49-F238E27FC236}">
                <a16:creationId xmlns:a16="http://schemas.microsoft.com/office/drawing/2014/main" id="{B8726930-3708-2838-AFDF-A09CFD52A71C}"/>
              </a:ext>
            </a:extLst>
          </p:cNvPr>
          <p:cNvSpPr txBox="1"/>
          <p:nvPr/>
        </p:nvSpPr>
        <p:spPr>
          <a:xfrm>
            <a:off x="325781" y="1867979"/>
            <a:ext cx="7377725" cy="4708981"/>
          </a:xfrm>
          <a:prstGeom prst="rect">
            <a:avLst/>
          </a:prstGeom>
          <a:noFill/>
        </p:spPr>
        <p:txBody>
          <a:bodyPr wrap="square" rtlCol="0">
            <a:spAutoFit/>
          </a:bodyPr>
          <a:lstStyle/>
          <a:p>
            <a:pPr marR="0" lvl="0" algn="l" defTabSz="914400" rtl="0" eaLnBrk="1" fontAlgn="auto" latinLnBrk="0" hangingPunct="0">
              <a:lnSpc>
                <a:spcPct val="100000"/>
              </a:lnSpc>
              <a:spcBef>
                <a:spcPts val="0"/>
              </a:spcBef>
              <a:spcAft>
                <a:spcPts val="0"/>
              </a:spcAft>
              <a:buClrTx/>
              <a:buSzTx/>
              <a:tabLst/>
              <a:defRPr/>
            </a:pPr>
            <a:r>
              <a:rPr kumimoji="0" lang="en-GB" sz="20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The National Framework aims to: </a:t>
            </a:r>
          </a:p>
          <a:p>
            <a:pPr marL="285750" lvl="2" indent="-285750">
              <a:buFont typeface="Arial" panose="020B0604020202020204" pitchFamily="34" charset="0"/>
              <a:buChar char="•"/>
              <a:defRPr/>
            </a:pPr>
            <a:r>
              <a:rPr kumimoji="0" lang="en-GB" sz="20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Make penalty notices more effective </a:t>
            </a:r>
            <a:r>
              <a:rPr kumimoji="0" lang="en-GB" sz="20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by ensuring they are only used in cases where they are the most appropriate tool to change parental behaviour and improve attendance.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Prioritise the support first approach </a:t>
            </a:r>
            <a:r>
              <a:rPr kumimoji="0" lang="en-GB" sz="20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by expecting support to be used in cases where it is appropriate and using penalty notices in cases where support is not appropriate (e.g. a term time holiday) has not worked or has not been engaged with.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Improve consistency in the use of penalty notices across England</a:t>
            </a:r>
            <a:r>
              <a:rPr kumimoji="0" lang="en-GB" sz="20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 by introducing a new national threshold at which they are considered.</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Improve the deterrent effect of a penalty notice </a:t>
            </a:r>
            <a:r>
              <a:rPr kumimoji="0" lang="en-GB" sz="2000" b="0" i="0" u="none" strike="noStrike" kern="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sym typeface="Calibri"/>
              </a:rPr>
              <a:t>by increasing the amount and introducing a new national limit of 2 penalty notices within a 3-year period to break cycles of repeat offending. </a:t>
            </a:r>
          </a:p>
        </p:txBody>
      </p:sp>
      <p:pic>
        <p:nvPicPr>
          <p:cNvPr id="11" name="Picture 10" descr="A qr code with black squares&#10;&#10;Description automatically generated">
            <a:extLst>
              <a:ext uri="{FF2B5EF4-FFF2-40B4-BE49-F238E27FC236}">
                <a16:creationId xmlns:a16="http://schemas.microsoft.com/office/drawing/2014/main" id="{790ECE64-4B2B-1D2D-916F-11781D9108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1690" y="3651127"/>
            <a:ext cx="2336800" cy="2336800"/>
          </a:xfrm>
          <a:prstGeom prst="rect">
            <a:avLst/>
          </a:prstGeom>
        </p:spPr>
      </p:pic>
    </p:spTree>
    <p:extLst>
      <p:ext uri="{BB962C8B-B14F-4D97-AF65-F5344CB8AC3E}">
        <p14:creationId xmlns:p14="http://schemas.microsoft.com/office/powerpoint/2010/main" val="367866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0CDBD5-DED5-189C-EE99-864B711B2895}"/>
              </a:ext>
            </a:extLst>
          </p:cNvPr>
          <p:cNvPicPr>
            <a:picLocks noChangeAspect="1"/>
          </p:cNvPicPr>
          <p:nvPr/>
        </p:nvPicPr>
        <p:blipFill>
          <a:blip r:embed="rId3"/>
          <a:stretch>
            <a:fillRect/>
          </a:stretch>
        </p:blipFill>
        <p:spPr>
          <a:xfrm rot="15023192">
            <a:off x="799288" y="-6638569"/>
            <a:ext cx="10829396" cy="13041162"/>
          </a:xfrm>
          <a:prstGeom prst="rect">
            <a:avLst/>
          </a:prstGeom>
        </p:spPr>
      </p:pic>
      <p:sp>
        <p:nvSpPr>
          <p:cNvPr id="2" name="TextBox 1">
            <a:extLst>
              <a:ext uri="{FF2B5EF4-FFF2-40B4-BE49-F238E27FC236}">
                <a16:creationId xmlns:a16="http://schemas.microsoft.com/office/drawing/2014/main" id="{EAADD649-D0FD-3D92-59B7-120111BFC041}"/>
              </a:ext>
            </a:extLst>
          </p:cNvPr>
          <p:cNvSpPr txBox="1"/>
          <p:nvPr/>
        </p:nvSpPr>
        <p:spPr>
          <a:xfrm>
            <a:off x="2482644" y="302895"/>
            <a:ext cx="7462684"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rgbClr val="002060"/>
                </a:solidFill>
                <a:effectLst/>
                <a:uFillTx/>
                <a:latin typeface="Rockwell" panose="02060603020205020403" pitchFamily="18" charset="0"/>
                <a:sym typeface="Calibri"/>
              </a:rPr>
              <a:t>National Framework</a:t>
            </a:r>
          </a:p>
        </p:txBody>
      </p:sp>
      <p:sp>
        <p:nvSpPr>
          <p:cNvPr id="9" name="Rectangle: Rounded Corners 8">
            <a:extLst>
              <a:ext uri="{FF2B5EF4-FFF2-40B4-BE49-F238E27FC236}">
                <a16:creationId xmlns:a16="http://schemas.microsoft.com/office/drawing/2014/main" id="{AE72136F-368B-4E06-21C4-12228E1211FA}"/>
              </a:ext>
            </a:extLst>
          </p:cNvPr>
          <p:cNvSpPr/>
          <p:nvPr/>
        </p:nvSpPr>
        <p:spPr>
          <a:xfrm>
            <a:off x="281689" y="1638292"/>
            <a:ext cx="2094171" cy="3829907"/>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pitchFamily="18" charset="0"/>
              </a:rPr>
              <a:t>A single consistent threshold of 10 sessions within a rolling 10 school week period</a:t>
            </a:r>
          </a:p>
        </p:txBody>
      </p:sp>
      <p:sp>
        <p:nvSpPr>
          <p:cNvPr id="10" name="Rectangle: Rounded Corners 9">
            <a:extLst>
              <a:ext uri="{FF2B5EF4-FFF2-40B4-BE49-F238E27FC236}">
                <a16:creationId xmlns:a16="http://schemas.microsoft.com/office/drawing/2014/main" id="{7D32623E-EAB4-5D3A-392D-12628B369712}"/>
              </a:ext>
            </a:extLst>
          </p:cNvPr>
          <p:cNvSpPr/>
          <p:nvPr/>
        </p:nvSpPr>
        <p:spPr>
          <a:xfrm>
            <a:off x="2678593" y="1638292"/>
            <a:ext cx="2007106" cy="3829907"/>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pitchFamily="18" charset="0"/>
              </a:rPr>
              <a:t>A requirement that schools make an assessment on a case-by-case basis whether a PN can and should be issued</a:t>
            </a:r>
          </a:p>
        </p:txBody>
      </p:sp>
      <p:sp>
        <p:nvSpPr>
          <p:cNvPr id="12" name="Rectangle: Rounded Corners 11">
            <a:extLst>
              <a:ext uri="{FF2B5EF4-FFF2-40B4-BE49-F238E27FC236}">
                <a16:creationId xmlns:a16="http://schemas.microsoft.com/office/drawing/2014/main" id="{57CDE1A9-2451-6237-A769-340353F4DAA1}"/>
              </a:ext>
            </a:extLst>
          </p:cNvPr>
          <p:cNvSpPr/>
          <p:nvPr/>
        </p:nvSpPr>
        <p:spPr>
          <a:xfrm>
            <a:off x="4988432" y="1638292"/>
            <a:ext cx="2094171" cy="3829907"/>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Rockwell" panose="02060603020205020403" pitchFamily="18" charset="0"/>
              </a:rPr>
              <a:t>An increase to the PN rate to £160 if paid within 28 days and £80 if paid within 21 days</a:t>
            </a:r>
            <a:endParaRPr kumimoji="0" lang="en-US" sz="2000" b="1" i="0" u="none" strike="noStrike" kern="1200" cap="none" spc="0" normalizeH="0" baseline="0" noProof="0" dirty="0">
              <a:ln>
                <a:noFill/>
              </a:ln>
              <a:solidFill>
                <a:srgbClr val="002060"/>
              </a:solidFill>
              <a:effectLst/>
              <a:uLnTx/>
              <a:uFillTx/>
              <a:latin typeface="Rockwell" panose="02060603020205020403" pitchFamily="18" charset="0"/>
            </a:endParaRPr>
          </a:p>
        </p:txBody>
      </p:sp>
      <p:sp>
        <p:nvSpPr>
          <p:cNvPr id="13" name="Rectangle: Rounded Corners 12">
            <a:extLst>
              <a:ext uri="{FF2B5EF4-FFF2-40B4-BE49-F238E27FC236}">
                <a16:creationId xmlns:a16="http://schemas.microsoft.com/office/drawing/2014/main" id="{B483EBE0-6C98-5B3F-9DD2-CFBC3F8CA5F5}"/>
              </a:ext>
            </a:extLst>
          </p:cNvPr>
          <p:cNvSpPr/>
          <p:nvPr/>
        </p:nvSpPr>
        <p:spPr>
          <a:xfrm>
            <a:off x="7385336" y="1638292"/>
            <a:ext cx="2094171" cy="3829907"/>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latin typeface="Rockwell" panose="02060603020205020403" pitchFamily="18" charset="0"/>
              </a:rPr>
              <a:t>Any second penalty notice issued to the same parent for the same child within a rolling 3-year period being charged at a higher rate of £160</a:t>
            </a:r>
            <a:endParaRPr kumimoji="0" lang="en-US" sz="2000" b="1" i="0" u="none" strike="noStrike" kern="1200" cap="none" spc="0" normalizeH="0" baseline="0" noProof="0" dirty="0">
              <a:ln>
                <a:noFill/>
              </a:ln>
              <a:solidFill>
                <a:srgbClr val="002060"/>
              </a:solidFill>
              <a:effectLst/>
              <a:uLnTx/>
              <a:uFillTx/>
              <a:latin typeface="Rockwell" panose="02060603020205020403" pitchFamily="18" charset="0"/>
            </a:endParaRPr>
          </a:p>
        </p:txBody>
      </p:sp>
      <p:sp>
        <p:nvSpPr>
          <p:cNvPr id="14" name="Rectangle: Rounded Corners 13">
            <a:extLst>
              <a:ext uri="{FF2B5EF4-FFF2-40B4-BE49-F238E27FC236}">
                <a16:creationId xmlns:a16="http://schemas.microsoft.com/office/drawing/2014/main" id="{2CBCB703-1E1F-745C-C3DB-A590922FD227}"/>
              </a:ext>
            </a:extLst>
          </p:cNvPr>
          <p:cNvSpPr/>
          <p:nvPr/>
        </p:nvSpPr>
        <p:spPr>
          <a:xfrm>
            <a:off x="9782240" y="1638292"/>
            <a:ext cx="2094171" cy="3829907"/>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pitchFamily="18" charset="0"/>
              </a:rPr>
              <a:t>A national limit of 2 penalty notices that can be issued to a parent for the </a:t>
            </a:r>
            <a:r>
              <a:rPr lang="en-US" sz="2000" b="1" kern="1200" dirty="0">
                <a:solidFill>
                  <a:srgbClr val="002060"/>
                </a:solidFill>
                <a:latin typeface="Rockwell" panose="02060603020205020403" pitchFamily="18" charset="0"/>
              </a:rPr>
              <a:t>same child within a rolling 3-year period</a:t>
            </a:r>
            <a:endParaRPr kumimoji="0" lang="en-US" sz="2000" b="1" i="0" u="none" strike="noStrike" kern="1200" cap="none" spc="0" normalizeH="0" baseline="0" noProof="0" dirty="0">
              <a:ln>
                <a:noFill/>
              </a:ln>
              <a:solidFill>
                <a:srgbClr val="002060"/>
              </a:solidFill>
              <a:effectLst/>
              <a:uLnTx/>
              <a:uFillTx/>
              <a:latin typeface="Rockwell" panose="02060603020205020403" pitchFamily="18" charset="0"/>
            </a:endParaRPr>
          </a:p>
        </p:txBody>
      </p:sp>
      <p:sp>
        <p:nvSpPr>
          <p:cNvPr id="3" name="Rectangle: Rounded Corners 2">
            <a:extLst>
              <a:ext uri="{FF2B5EF4-FFF2-40B4-BE49-F238E27FC236}">
                <a16:creationId xmlns:a16="http://schemas.microsoft.com/office/drawing/2014/main" id="{C37ACAEC-A821-F89E-C5AA-5180925BAA16}"/>
              </a:ext>
            </a:extLst>
          </p:cNvPr>
          <p:cNvSpPr/>
          <p:nvPr/>
        </p:nvSpPr>
        <p:spPr>
          <a:xfrm>
            <a:off x="2166200" y="5670815"/>
            <a:ext cx="8095572" cy="9844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pitchFamily="18" charset="0"/>
              </a:rPr>
              <a:t>3</a:t>
            </a:r>
            <a:r>
              <a:rPr kumimoji="0" lang="en-US" sz="2000" b="1" i="0" u="none" strike="noStrike" kern="1200" cap="none" spc="0" normalizeH="0" baseline="30000" noProof="0" dirty="0">
                <a:ln>
                  <a:noFill/>
                </a:ln>
                <a:solidFill>
                  <a:srgbClr val="002060"/>
                </a:solidFill>
                <a:effectLst/>
                <a:uLnTx/>
                <a:uFillTx/>
                <a:latin typeface="Rockwell" panose="02060603020205020403" pitchFamily="18" charset="0"/>
              </a:rPr>
              <a:t>rd</a:t>
            </a:r>
            <a:r>
              <a:rPr kumimoji="0" lang="en-US" sz="2000" b="1" i="0" u="none" strike="noStrike" kern="1200" cap="none" spc="0" normalizeH="0" baseline="0" noProof="0" dirty="0">
                <a:ln>
                  <a:noFill/>
                </a:ln>
                <a:solidFill>
                  <a:srgbClr val="002060"/>
                </a:solidFill>
                <a:effectLst/>
                <a:uLnTx/>
                <a:uFillTx/>
                <a:latin typeface="Rockwell" panose="02060603020205020403" pitchFamily="18" charset="0"/>
              </a:rPr>
              <a:t> (or subsequent) offence(s) will be prosecuted in the magistrate's court under S444</a:t>
            </a:r>
          </a:p>
        </p:txBody>
      </p:sp>
    </p:spTree>
    <p:extLst>
      <p:ext uri="{BB962C8B-B14F-4D97-AF65-F5344CB8AC3E}">
        <p14:creationId xmlns:p14="http://schemas.microsoft.com/office/powerpoint/2010/main" val="3810791399"/>
      </p:ext>
    </p:extLst>
  </p:cSld>
  <p:clrMapOvr>
    <a:masterClrMapping/>
  </p:clrMapOvr>
  <mc:AlternateContent xmlns:mc="http://schemas.openxmlformats.org/markup-compatibility/2006" xmlns:p14="http://schemas.microsoft.com/office/powerpoint/2010/main">
    <mc:Choice Requires="p14">
      <p:transition spd="slow" p14:dur="2000" advTm="58129"/>
    </mc:Choice>
    <mc:Fallback xmlns="">
      <p:transition spd="slow" advTm="581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 name="Title of…"/>
          <p:cNvSpPr txBox="1"/>
          <p:nvPr/>
        </p:nvSpPr>
        <p:spPr>
          <a:xfrm>
            <a:off x="690457" y="3035676"/>
            <a:ext cx="6572593" cy="7728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endParaRPr kumimoji="0" sz="6600" b="1" i="0" u="none" strike="noStrike" kern="0" cap="none" spc="0" normalizeH="0" baseline="0" noProof="0">
              <a:ln>
                <a:noFill/>
              </a:ln>
              <a:solidFill>
                <a:srgbClr val="1A304A"/>
              </a:solidFill>
              <a:effectLst/>
              <a:uLnTx/>
              <a:uFillTx/>
              <a:latin typeface="Calibri"/>
              <a:cs typeface="Calibri"/>
              <a:sym typeface="Calibri"/>
            </a:endParaRPr>
          </a:p>
        </p:txBody>
      </p:sp>
      <p:pic>
        <p:nvPicPr>
          <p:cNvPr id="115" name="Flourish.png" descr="Flourish.png"/>
          <p:cNvPicPr>
            <a:picLocks noChangeAspect="1"/>
          </p:cNvPicPr>
          <p:nvPr/>
        </p:nvPicPr>
        <p:blipFill>
          <a:blip r:embed="rId3"/>
          <a:stretch>
            <a:fillRect/>
          </a:stretch>
        </p:blipFill>
        <p:spPr>
          <a:xfrm rot="19728877" flipH="1">
            <a:off x="5697015" y="2371261"/>
            <a:ext cx="14652173" cy="8760002"/>
          </a:xfrm>
          <a:prstGeom prst="rect">
            <a:avLst/>
          </a:prstGeom>
          <a:ln w="12700">
            <a:miter lim="400000"/>
          </a:ln>
        </p:spPr>
      </p:pic>
      <p:sp>
        <p:nvSpPr>
          <p:cNvPr id="4" name="TextBox 3">
            <a:extLst>
              <a:ext uri="{FF2B5EF4-FFF2-40B4-BE49-F238E27FC236}">
                <a16:creationId xmlns:a16="http://schemas.microsoft.com/office/drawing/2014/main" id="{56D438D8-6193-6828-8CFD-4D3062EBD5A1}"/>
              </a:ext>
            </a:extLst>
          </p:cNvPr>
          <p:cNvSpPr txBox="1"/>
          <p:nvPr/>
        </p:nvSpPr>
        <p:spPr>
          <a:xfrm>
            <a:off x="690457" y="588852"/>
            <a:ext cx="7449933"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cs typeface="Calibri"/>
                <a:sym typeface="Calibri"/>
              </a:rPr>
              <a:t>Netiquette</a:t>
            </a:r>
            <a:endParaRPr kumimoji="0" lang="en-GB" sz="96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5" name="Oval 4">
            <a:extLst>
              <a:ext uri="{FF2B5EF4-FFF2-40B4-BE49-F238E27FC236}">
                <a16:creationId xmlns:a16="http://schemas.microsoft.com/office/drawing/2014/main" id="{4A815968-B41B-7123-1547-7600EEB2D127}"/>
              </a:ext>
            </a:extLst>
          </p:cNvPr>
          <p:cNvSpPr/>
          <p:nvPr/>
        </p:nvSpPr>
        <p:spPr>
          <a:xfrm>
            <a:off x="623878" y="2045894"/>
            <a:ext cx="2340000" cy="23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6" name="Oval 5">
            <a:extLst>
              <a:ext uri="{FF2B5EF4-FFF2-40B4-BE49-F238E27FC236}">
                <a16:creationId xmlns:a16="http://schemas.microsoft.com/office/drawing/2014/main" id="{08046EDE-E49B-3569-4F0A-4B8F4DEE37C1}"/>
              </a:ext>
            </a:extLst>
          </p:cNvPr>
          <p:cNvSpPr/>
          <p:nvPr/>
        </p:nvSpPr>
        <p:spPr>
          <a:xfrm>
            <a:off x="4665598" y="1976051"/>
            <a:ext cx="2340000" cy="23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7" name="Oval 6">
            <a:extLst>
              <a:ext uri="{FF2B5EF4-FFF2-40B4-BE49-F238E27FC236}">
                <a16:creationId xmlns:a16="http://schemas.microsoft.com/office/drawing/2014/main" id="{359C66B0-1B7C-E2B6-579F-AAC88C4C29CD}"/>
              </a:ext>
            </a:extLst>
          </p:cNvPr>
          <p:cNvSpPr/>
          <p:nvPr/>
        </p:nvSpPr>
        <p:spPr>
          <a:xfrm>
            <a:off x="8529377" y="2045894"/>
            <a:ext cx="2340000" cy="23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12" name="Graphic 11" descr="Radio microphone with solid fill">
            <a:extLst>
              <a:ext uri="{FF2B5EF4-FFF2-40B4-BE49-F238E27FC236}">
                <a16:creationId xmlns:a16="http://schemas.microsoft.com/office/drawing/2014/main" id="{C460EF44-F667-A055-36DB-125D88E4D3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7706" y="2536169"/>
            <a:ext cx="1272343" cy="1272343"/>
          </a:xfrm>
          <a:prstGeom prst="rect">
            <a:avLst/>
          </a:prstGeom>
        </p:spPr>
      </p:pic>
      <p:cxnSp>
        <p:nvCxnSpPr>
          <p:cNvPr id="13" name="Straight Connector 12">
            <a:extLst>
              <a:ext uri="{FF2B5EF4-FFF2-40B4-BE49-F238E27FC236}">
                <a16:creationId xmlns:a16="http://schemas.microsoft.com/office/drawing/2014/main" id="{193EA491-9C91-65FC-5009-27A02DCF30FF}"/>
              </a:ext>
            </a:extLst>
          </p:cNvPr>
          <p:cNvCxnSpPr/>
          <p:nvPr/>
        </p:nvCxnSpPr>
        <p:spPr>
          <a:xfrm>
            <a:off x="1357734" y="2579723"/>
            <a:ext cx="1120439" cy="1272343"/>
          </a:xfrm>
          <a:prstGeom prst="line">
            <a:avLst/>
          </a:prstGeom>
          <a:ln w="76200"/>
        </p:spPr>
        <p:style>
          <a:lnRef idx="1">
            <a:schemeClr val="dk1"/>
          </a:lnRef>
          <a:fillRef idx="0">
            <a:schemeClr val="dk1"/>
          </a:fillRef>
          <a:effectRef idx="0">
            <a:schemeClr val="dk1"/>
          </a:effectRef>
          <a:fontRef idx="minor">
            <a:schemeClr val="tx1"/>
          </a:fontRef>
        </p:style>
      </p:cxnSp>
      <p:pic>
        <p:nvPicPr>
          <p:cNvPr id="14" name="Graphic 13" descr="Raised hand with solid fill">
            <a:extLst>
              <a:ext uri="{FF2B5EF4-FFF2-40B4-BE49-F238E27FC236}">
                <a16:creationId xmlns:a16="http://schemas.microsoft.com/office/drawing/2014/main" id="{2AF06489-B2E2-6BCC-7955-0279B9107C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5810" y="2399504"/>
            <a:ext cx="1272343" cy="1272343"/>
          </a:xfrm>
          <a:prstGeom prst="rect">
            <a:avLst/>
          </a:prstGeom>
        </p:spPr>
      </p:pic>
      <p:pic>
        <p:nvPicPr>
          <p:cNvPr id="15" name="Graphic 14" descr="Chat bubble with solid fill">
            <a:extLst>
              <a:ext uri="{FF2B5EF4-FFF2-40B4-BE49-F238E27FC236}">
                <a16:creationId xmlns:a16="http://schemas.microsoft.com/office/drawing/2014/main" id="{8525F90E-B989-ACD3-AD42-4CD80B2FE2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3205" y="2536169"/>
            <a:ext cx="1272343" cy="1272343"/>
          </a:xfrm>
          <a:prstGeom prst="rect">
            <a:avLst/>
          </a:prstGeom>
        </p:spPr>
      </p:pic>
      <p:sp>
        <p:nvSpPr>
          <p:cNvPr id="18" name="TextBox 17">
            <a:extLst>
              <a:ext uri="{FF2B5EF4-FFF2-40B4-BE49-F238E27FC236}">
                <a16:creationId xmlns:a16="http://schemas.microsoft.com/office/drawing/2014/main" id="{BA6E28A8-FD67-D4CB-EB49-D30BE8B31B36}"/>
              </a:ext>
            </a:extLst>
          </p:cNvPr>
          <p:cNvSpPr txBox="1"/>
          <p:nvPr/>
        </p:nvSpPr>
        <p:spPr>
          <a:xfrm>
            <a:off x="463271" y="4611013"/>
            <a:ext cx="2661212" cy="46166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cs typeface="Calibri"/>
                <a:sym typeface="Calibri"/>
              </a:rPr>
              <a:t>Mute your mic</a:t>
            </a:r>
          </a:p>
        </p:txBody>
      </p:sp>
      <p:sp>
        <p:nvSpPr>
          <p:cNvPr id="19" name="TextBox 18">
            <a:extLst>
              <a:ext uri="{FF2B5EF4-FFF2-40B4-BE49-F238E27FC236}">
                <a16:creationId xmlns:a16="http://schemas.microsoft.com/office/drawing/2014/main" id="{C42E8358-6A4D-64FA-1286-23567A0A910A}"/>
              </a:ext>
            </a:extLst>
          </p:cNvPr>
          <p:cNvSpPr txBox="1"/>
          <p:nvPr/>
        </p:nvSpPr>
        <p:spPr>
          <a:xfrm>
            <a:off x="4744021" y="4472514"/>
            <a:ext cx="2183154" cy="1200329"/>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cs typeface="Calibri"/>
                <a:sym typeface="Calibri"/>
              </a:rPr>
              <a:t>Raise your hand if you want to speak</a:t>
            </a:r>
          </a:p>
        </p:txBody>
      </p:sp>
      <p:sp>
        <p:nvSpPr>
          <p:cNvPr id="20" name="TextBox 19">
            <a:extLst>
              <a:ext uri="{FF2B5EF4-FFF2-40B4-BE49-F238E27FC236}">
                <a16:creationId xmlns:a16="http://schemas.microsoft.com/office/drawing/2014/main" id="{0A8E338F-23C4-F309-2880-A4B1DD60A3B4}"/>
              </a:ext>
            </a:extLst>
          </p:cNvPr>
          <p:cNvSpPr txBox="1"/>
          <p:nvPr/>
        </p:nvSpPr>
        <p:spPr>
          <a:xfrm>
            <a:off x="8290349" y="4611013"/>
            <a:ext cx="2661212" cy="83099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cs typeface="Calibri"/>
                <a:sym typeface="Calibri"/>
              </a:rPr>
              <a:t>Use the CHAT facility to connect</a:t>
            </a:r>
          </a:p>
        </p:txBody>
      </p:sp>
    </p:spTree>
    <p:extLst>
      <p:ext uri="{BB962C8B-B14F-4D97-AF65-F5344CB8AC3E}">
        <p14:creationId xmlns:p14="http://schemas.microsoft.com/office/powerpoint/2010/main" val="191976253"/>
      </p:ext>
    </p:extLst>
  </p:cSld>
  <p:clrMapOvr>
    <a:masterClrMapping/>
  </p:clrMapOvr>
  <p:transition spd="med" advTm="3569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981B1F-20A4-E3FA-965E-DEA018B971C8}"/>
              </a:ext>
            </a:extLst>
          </p:cNvPr>
          <p:cNvPicPr>
            <a:picLocks noChangeAspect="1"/>
          </p:cNvPicPr>
          <p:nvPr/>
        </p:nvPicPr>
        <p:blipFill>
          <a:blip r:embed="rId3"/>
          <a:stretch>
            <a:fillRect/>
          </a:stretch>
        </p:blipFill>
        <p:spPr>
          <a:xfrm rot="7574541">
            <a:off x="885019" y="5297409"/>
            <a:ext cx="3691554" cy="2784405"/>
          </a:xfrm>
          <a:prstGeom prst="rect">
            <a:avLst/>
          </a:prstGeom>
        </p:spPr>
      </p:pic>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716613" y="724444"/>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1925095" y="265590"/>
            <a:ext cx="8188929" cy="647997"/>
          </a:xfrm>
        </p:spPr>
        <p:txBody>
          <a:bodyPr>
            <a:noAutofit/>
          </a:bodyPr>
          <a:lstStyle/>
          <a:p>
            <a:r>
              <a:rPr lang="en-GB" sz="4000" b="1" dirty="0">
                <a:solidFill>
                  <a:srgbClr val="002060"/>
                </a:solidFill>
                <a:latin typeface="Rockwell" panose="02060603020205020403" pitchFamily="18" charset="0"/>
                <a:cs typeface="Arial"/>
              </a:rPr>
              <a:t>National Threshold</a:t>
            </a:r>
            <a:endParaRPr lang="en-GB" sz="28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sp>
        <p:nvSpPr>
          <p:cNvPr id="5" name="TextBox 4">
            <a:extLst>
              <a:ext uri="{FF2B5EF4-FFF2-40B4-BE49-F238E27FC236}">
                <a16:creationId xmlns:a16="http://schemas.microsoft.com/office/drawing/2014/main" id="{7CC285F8-3980-5DE5-8053-016E729EB69D}"/>
              </a:ext>
            </a:extLst>
          </p:cNvPr>
          <p:cNvSpPr txBox="1"/>
          <p:nvPr/>
        </p:nvSpPr>
        <p:spPr>
          <a:xfrm>
            <a:off x="1101483" y="1094536"/>
            <a:ext cx="10239617" cy="5077672"/>
          </a:xfrm>
          <a:prstGeom prst="rect">
            <a:avLst/>
          </a:prstGeom>
          <a:solidFill>
            <a:schemeClr val="bg1"/>
          </a:solidFill>
        </p:spPr>
        <p:txBody>
          <a:bodyPr wrap="square">
            <a:spAutoFit/>
          </a:bodyPr>
          <a:lstStyle/>
          <a:p>
            <a:pPr>
              <a:lnSpc>
                <a:spcPct val="107000"/>
              </a:lnSpc>
              <a:spcAft>
                <a:spcPts val="800"/>
              </a:spcAft>
            </a:pPr>
            <a:r>
              <a:rPr lang="en-GB" sz="2000" dirty="0">
                <a:solidFill>
                  <a:srgbClr val="002060"/>
                </a:solidFill>
                <a:effectLst/>
                <a:latin typeface="Helvetica" panose="020B0604020202020204" pitchFamily="34" charset="0"/>
                <a:ea typeface="Times New Roman" panose="02020603050405020304" pitchFamily="18" charset="0"/>
                <a:cs typeface="Helvetica" panose="020B0604020202020204" pitchFamily="34" charset="0"/>
              </a:rPr>
              <a:t>To ensure consistent delivery of penalty notices, the following national framework criteria will apply:</a:t>
            </a:r>
          </a:p>
          <a:p>
            <a:pPr lvl="0" algn="ctr">
              <a:lnSpc>
                <a:spcPct val="107000"/>
              </a:lnSpc>
              <a:spcAft>
                <a:spcPts val="800"/>
              </a:spcAft>
            </a:pPr>
            <a:r>
              <a:rPr lang="en-GB"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a:t>
            </a:r>
            <a:r>
              <a:rPr lang="en-GB" sz="2400" b="1" dirty="0">
                <a:solidFill>
                  <a:srgbClr val="002060"/>
                </a:solidFill>
                <a:effectLst/>
                <a:latin typeface="Helvetica" panose="020B0604020202020204" pitchFamily="34" charset="0"/>
                <a:ea typeface="Times New Roman" panose="02020603050405020304" pitchFamily="18" charset="0"/>
                <a:cs typeface="Helvetica" panose="020B0604020202020204" pitchFamily="34" charset="0"/>
              </a:rPr>
              <a:t>at least 10 sessions (usually equivalent to 5 school days) lost to unauthorised absence by the pupil within 10 school weeks”</a:t>
            </a:r>
            <a:endParaRPr lang="en-GB" sz="2400" b="1" dirty="0">
              <a:solidFill>
                <a:srgbClr val="002060"/>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en-GB" sz="2000" dirty="0">
                <a:solidFill>
                  <a:srgbClr val="002060"/>
                </a:solidFill>
                <a:effectLst/>
                <a:latin typeface="Helvetica" panose="020B0604020202020204" pitchFamily="34" charset="0"/>
                <a:ea typeface="Calibri" panose="020F0502020204030204" pitchFamily="34" charset="0"/>
                <a:cs typeface="Helvetica" panose="020B0604020202020204" pitchFamily="34" charset="0"/>
              </a:rPr>
              <a:t>Our local arrangements will adopt the National Threshold  for consideration of all legal interventions from September 2024. </a:t>
            </a:r>
          </a:p>
          <a:p>
            <a:pPr>
              <a:lnSpc>
                <a:spcPct val="107000"/>
              </a:lnSpc>
              <a:spcAft>
                <a:spcPts val="800"/>
              </a:spcAft>
            </a:pPr>
            <a:r>
              <a:rPr lang="en-GB" sz="2000" dirty="0">
                <a:solidFill>
                  <a:srgbClr val="002060"/>
                </a:solidFill>
                <a:latin typeface="Helvetica" panose="020B0604020202020204" pitchFamily="34" charset="0"/>
                <a:ea typeface="Calibri" panose="020F0502020204030204" pitchFamily="34" charset="0"/>
                <a:cs typeface="Helvetica" panose="020B0604020202020204" pitchFamily="34" charset="0"/>
              </a:rPr>
              <a:t>What this looks like in practice:</a:t>
            </a:r>
          </a:p>
          <a:p>
            <a:pPr marL="342900" indent="-342900">
              <a:lnSpc>
                <a:spcPct val="107000"/>
              </a:lnSpc>
              <a:spcAft>
                <a:spcPts val="800"/>
              </a:spcAft>
              <a:buFont typeface="Wingdings" panose="05000000000000000000" pitchFamily="2" charset="2"/>
              <a:buChar char="Ø"/>
            </a:pPr>
            <a:r>
              <a:rPr lang="en-GB" sz="2000" dirty="0">
                <a:solidFill>
                  <a:srgbClr val="002060"/>
                </a:solidFill>
                <a:effectLst/>
                <a:latin typeface="Helvetica" panose="020B0604020202020204" pitchFamily="34" charset="0"/>
                <a:ea typeface="Calibri" panose="020F0502020204030204" pitchFamily="34" charset="0"/>
                <a:cs typeface="Helvetica" panose="020B0604020202020204" pitchFamily="34" charset="0"/>
              </a:rPr>
              <a:t>A referral will not be considered for legal intervention unless there is at least 10 sessions of UA absence within a 10-school week period</a:t>
            </a:r>
          </a:p>
          <a:p>
            <a:pPr marL="342900" indent="-342900">
              <a:lnSpc>
                <a:spcPct val="107000"/>
              </a:lnSpc>
              <a:spcAft>
                <a:spcPts val="800"/>
              </a:spcAft>
              <a:buFont typeface="Wingdings" panose="05000000000000000000" pitchFamily="2" charset="2"/>
              <a:buChar char="Ø"/>
            </a:pPr>
            <a:r>
              <a:rPr lang="en-GB" sz="2000" dirty="0">
                <a:solidFill>
                  <a:srgbClr val="002060"/>
                </a:solidFill>
                <a:latin typeface="Helvetica" panose="020B0604020202020204" pitchFamily="34" charset="0"/>
                <a:ea typeface="Calibri" panose="020F0502020204030204" pitchFamily="34" charset="0"/>
                <a:cs typeface="Helvetica" panose="020B0604020202020204" pitchFamily="34" charset="0"/>
              </a:rPr>
              <a:t>The Attendance Team will consider all referrals and decide which legal intervention is most appropriate to apply</a:t>
            </a:r>
          </a:p>
          <a:p>
            <a:endParaRPr lang="en-GB" sz="2000" dirty="0">
              <a:solidFill>
                <a:srgbClr val="002060"/>
              </a:solidFill>
              <a:effectLst/>
              <a:latin typeface="Helvetica" panose="020B0604020202020204" pitchFamily="34" charset="0"/>
              <a:ea typeface="Calibri" panose="020F0502020204030204" pitchFamily="34" charset="0"/>
              <a:cs typeface="Helvetica" panose="020B0604020202020204" pitchFamily="34" charset="0"/>
            </a:endParaRPr>
          </a:p>
          <a:p>
            <a:r>
              <a:rPr lang="en-GB" sz="2000" dirty="0">
                <a:solidFill>
                  <a:srgbClr val="002060"/>
                </a:solidFill>
                <a:effectLst/>
                <a:latin typeface="Helvetica" panose="020B0604020202020204" pitchFamily="34" charset="0"/>
                <a:ea typeface="Calibri" panose="020F0502020204030204" pitchFamily="34" charset="0"/>
                <a:cs typeface="Helvetica" panose="020B0604020202020204" pitchFamily="34" charset="0"/>
              </a:rPr>
              <a:t>A school week means any week in which there is at least one school session. </a:t>
            </a:r>
          </a:p>
        </p:txBody>
      </p:sp>
    </p:spTree>
    <p:extLst>
      <p:ext uri="{BB962C8B-B14F-4D97-AF65-F5344CB8AC3E}">
        <p14:creationId xmlns:p14="http://schemas.microsoft.com/office/powerpoint/2010/main" val="101637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5C746-5ABA-647C-64F3-E69DD7D76A72}"/>
              </a:ext>
            </a:extLst>
          </p:cNvPr>
          <p:cNvPicPr>
            <a:picLocks noChangeAspect="1"/>
          </p:cNvPicPr>
          <p:nvPr/>
        </p:nvPicPr>
        <p:blipFill>
          <a:blip r:embed="rId3"/>
          <a:stretch>
            <a:fillRect/>
          </a:stretch>
        </p:blipFill>
        <p:spPr>
          <a:xfrm rot="13239057">
            <a:off x="6634364" y="-5434457"/>
            <a:ext cx="11656569" cy="8792126"/>
          </a:xfrm>
          <a:prstGeom prst="rect">
            <a:avLst/>
          </a:prstGeom>
        </p:spPr>
      </p:pic>
      <p:pic>
        <p:nvPicPr>
          <p:cNvPr id="7" name="Picture 6">
            <a:extLst>
              <a:ext uri="{FF2B5EF4-FFF2-40B4-BE49-F238E27FC236}">
                <a16:creationId xmlns:a16="http://schemas.microsoft.com/office/drawing/2014/main" id="{D07DE977-F1A0-B8D6-3A55-49848BF49AEE}"/>
              </a:ext>
            </a:extLst>
          </p:cNvPr>
          <p:cNvPicPr>
            <a:picLocks noChangeAspect="1"/>
          </p:cNvPicPr>
          <p:nvPr/>
        </p:nvPicPr>
        <p:blipFill>
          <a:blip r:embed="rId4"/>
          <a:stretch>
            <a:fillRect/>
          </a:stretch>
        </p:blipFill>
        <p:spPr>
          <a:xfrm rot="1278225">
            <a:off x="7799429" y="649895"/>
            <a:ext cx="2423969" cy="3612452"/>
          </a:xfrm>
          <a:prstGeom prst="rect">
            <a:avLst/>
          </a:prstGeom>
          <a:ln w="38100">
            <a:solidFill>
              <a:srgbClr val="1E2A5A"/>
            </a:solidFill>
          </a:ln>
        </p:spPr>
      </p:pic>
      <p:sp>
        <p:nvSpPr>
          <p:cNvPr id="3" name="Oval 2">
            <a:extLst>
              <a:ext uri="{FF2B5EF4-FFF2-40B4-BE49-F238E27FC236}">
                <a16:creationId xmlns:a16="http://schemas.microsoft.com/office/drawing/2014/main" id="{2B0BCD3B-9FF2-28D6-D44F-5FDC484D1ECB}"/>
              </a:ext>
            </a:extLst>
          </p:cNvPr>
          <p:cNvSpPr>
            <a:spLocks noChangeAspect="1"/>
          </p:cNvSpPr>
          <p:nvPr/>
        </p:nvSpPr>
        <p:spPr>
          <a:xfrm>
            <a:off x="8156650" y="2963040"/>
            <a:ext cx="3807681" cy="3712974"/>
          </a:xfrm>
          <a:prstGeom prst="ellipse">
            <a:avLst/>
          </a:prstGeom>
          <a:solidFill>
            <a:schemeClr val="bg1"/>
          </a:solidFill>
          <a:ln w="76200">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5" name="TextBox 4">
            <a:extLst>
              <a:ext uri="{FF2B5EF4-FFF2-40B4-BE49-F238E27FC236}">
                <a16:creationId xmlns:a16="http://schemas.microsoft.com/office/drawing/2014/main" id="{50D244C4-1757-0F15-CBD7-41148B3A174C}"/>
              </a:ext>
            </a:extLst>
          </p:cNvPr>
          <p:cNvSpPr txBox="1"/>
          <p:nvPr/>
        </p:nvSpPr>
        <p:spPr>
          <a:xfrm>
            <a:off x="488609" y="298319"/>
            <a:ext cx="6726370" cy="1754326"/>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Rockwell" panose="02060603020205020403" pitchFamily="18" charset="77"/>
                <a:cs typeface="Calibri"/>
                <a:sym typeface="Calibri"/>
              </a:rPr>
              <a:t>NCC Code of Conduct for issuing Fixed Penalties regarding School Attendance</a:t>
            </a:r>
            <a:endParaRPr kumimoji="0" lang="en-US" sz="3600" b="1" i="0" u="none" strike="noStrike" kern="0" cap="none" spc="0" normalizeH="0" baseline="0" noProof="0" dirty="0">
              <a:ln>
                <a:noFill/>
              </a:ln>
              <a:solidFill>
                <a:srgbClr val="002060"/>
              </a:solidFill>
              <a:effectLst/>
              <a:uLnTx/>
              <a:uFillTx/>
              <a:latin typeface="Rockwell" panose="02060603020205020403" pitchFamily="18" charset="77"/>
              <a:cs typeface="Calibri"/>
              <a:sym typeface="Calibri"/>
            </a:endParaRPr>
          </a:p>
        </p:txBody>
      </p:sp>
      <p:sp>
        <p:nvSpPr>
          <p:cNvPr id="6" name="TextBox 5">
            <a:extLst>
              <a:ext uri="{FF2B5EF4-FFF2-40B4-BE49-F238E27FC236}">
                <a16:creationId xmlns:a16="http://schemas.microsoft.com/office/drawing/2014/main" id="{B8726930-3708-2838-AFDF-A09CFD52A71C}"/>
              </a:ext>
            </a:extLst>
          </p:cNvPr>
          <p:cNvSpPr txBox="1"/>
          <p:nvPr/>
        </p:nvSpPr>
        <p:spPr>
          <a:xfrm>
            <a:off x="325781" y="1758367"/>
            <a:ext cx="6726371" cy="480131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2F60"/>
              </a:solidFill>
              <a:effectLst/>
              <a:uLnTx/>
              <a:uFillTx/>
              <a:latin typeface="Helvetica"/>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Helvetica"/>
                <a:cs typeface="Calibri"/>
                <a:sym typeface="Calibri"/>
              </a:rPr>
              <a:t>Key points: </a:t>
            </a:r>
          </a:p>
          <a:p>
            <a:pPr marL="285750" marR="0" lvl="2"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Helvetica"/>
                <a:cs typeface="Calibri"/>
                <a:sym typeface="Calibri"/>
              </a:rPr>
              <a:t>Penalty notices will continue to be issued by the Attendance Team</a:t>
            </a:r>
          </a:p>
          <a:p>
            <a:pPr marL="285750" marR="0" lvl="2"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Helvetica"/>
                <a:cs typeface="Calibri"/>
                <a:sym typeface="Calibri"/>
              </a:rPr>
              <a:t>Schools wishing to participate in the PN scheme must issue all parents with the NCC FPN Warning Letter </a:t>
            </a:r>
          </a:p>
          <a:p>
            <a:pPr marL="285750" marR="0" lvl="2"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Helvetica"/>
                <a:cs typeface="Calibri"/>
                <a:sym typeface="Calibri"/>
              </a:rPr>
              <a:t>We will continue to use the online referral form </a:t>
            </a:r>
          </a:p>
          <a:p>
            <a:pPr marL="285750" marR="0" lvl="2"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Helvetica"/>
                <a:cs typeface="Calibri"/>
                <a:sym typeface="Calibri"/>
              </a:rPr>
              <a:t>In line with the national framework the requirement for ‘sufficient support’ has been outlined before a PN will be issued for UA absence other than term time holidays and how we intend to use the ‘Notice to Improve’ as part of support process</a:t>
            </a:r>
          </a:p>
          <a:p>
            <a:pPr marL="285750" marR="0" lvl="2"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Helvetica"/>
                <a:cs typeface="Calibri"/>
                <a:sym typeface="Calibri"/>
              </a:rPr>
              <a:t>National Threshold must be adopted; however, discretion will be retained for cases where it is believed parents are deliberately avoiding the National Threshold</a:t>
            </a:r>
          </a:p>
          <a:p>
            <a:pPr marL="285750" marR="0" lvl="2"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Helvetica"/>
                <a:cs typeface="Calibri"/>
                <a:sym typeface="Calibri"/>
              </a:rPr>
              <a:t>To comply with the National </a:t>
            </a:r>
            <a:r>
              <a:rPr kumimoji="0" lang="en-GB" sz="1800" b="0" i="0" u="none" strike="noStrike" kern="0" cap="none" spc="0" normalizeH="0" baseline="0" noProof="0" dirty="0" err="1">
                <a:ln>
                  <a:noFill/>
                </a:ln>
                <a:solidFill>
                  <a:srgbClr val="002060"/>
                </a:solidFill>
                <a:effectLst/>
                <a:uLnTx/>
                <a:uFillTx/>
                <a:latin typeface="Helvetica"/>
                <a:cs typeface="Calibri"/>
                <a:sym typeface="Calibri"/>
              </a:rPr>
              <a:t>Framework</a:t>
            </a:r>
            <a:r>
              <a:rPr kumimoji="0" lang="en-GB" sz="1800" b="0" i="0" u="none" strike="noStrike" kern="0" cap="none" spc="0" normalizeH="0" baseline="0" noProof="0" dirty="0">
                <a:ln>
                  <a:noFill/>
                </a:ln>
                <a:solidFill>
                  <a:srgbClr val="002060"/>
                </a:solidFill>
                <a:effectLst/>
                <a:uLnTx/>
                <a:uFillTx/>
                <a:latin typeface="Helvetica"/>
                <a:cs typeface="Calibri"/>
                <a:sym typeface="Calibri"/>
              </a:rPr>
              <a:t>, checks will be complete with known previous LA’s</a:t>
            </a:r>
          </a:p>
        </p:txBody>
      </p:sp>
      <p:pic>
        <p:nvPicPr>
          <p:cNvPr id="10" name="Picture 9" descr="A qr code with black squares&#10;&#10;Description automatically generated">
            <a:extLst>
              <a:ext uri="{FF2B5EF4-FFF2-40B4-BE49-F238E27FC236}">
                <a16:creationId xmlns:a16="http://schemas.microsoft.com/office/drawing/2014/main" id="{1F6C66C6-A76B-BB4E-5E29-EE4758E4CB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1727" y="3615461"/>
            <a:ext cx="2408129" cy="2408129"/>
          </a:xfrm>
          <a:prstGeom prst="rect">
            <a:avLst/>
          </a:prstGeom>
        </p:spPr>
      </p:pic>
    </p:spTree>
    <p:extLst>
      <p:ext uri="{BB962C8B-B14F-4D97-AF65-F5344CB8AC3E}">
        <p14:creationId xmlns:p14="http://schemas.microsoft.com/office/powerpoint/2010/main" val="2224869237"/>
      </p:ext>
    </p:extLst>
  </p:cSld>
  <p:clrMapOvr>
    <a:masterClrMapping/>
  </p:clrMapOvr>
  <p:transition spd="med" advTm="7631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AA332-7251-9C4F-050D-BFC5624AA454}"/>
              </a:ext>
            </a:extLst>
          </p:cNvPr>
          <p:cNvPicPr>
            <a:picLocks noChangeAspect="1"/>
          </p:cNvPicPr>
          <p:nvPr/>
        </p:nvPicPr>
        <p:blipFill>
          <a:blip r:embed="rId3"/>
          <a:stretch>
            <a:fillRect/>
          </a:stretch>
        </p:blipFill>
        <p:spPr>
          <a:xfrm rot="18302928">
            <a:off x="10379423" y="4939823"/>
            <a:ext cx="3988656" cy="3008498"/>
          </a:xfrm>
          <a:prstGeom prst="rect">
            <a:avLst/>
          </a:prstGeom>
        </p:spPr>
      </p:pic>
      <p:pic>
        <p:nvPicPr>
          <p:cNvPr id="4" name="Picture 3">
            <a:extLst>
              <a:ext uri="{FF2B5EF4-FFF2-40B4-BE49-F238E27FC236}">
                <a16:creationId xmlns:a16="http://schemas.microsoft.com/office/drawing/2014/main" id="{90A17A00-5CBC-9CC6-D1B2-920CC94D8B44}"/>
              </a:ext>
            </a:extLst>
          </p:cNvPr>
          <p:cNvPicPr>
            <a:picLocks noChangeAspect="1"/>
          </p:cNvPicPr>
          <p:nvPr/>
        </p:nvPicPr>
        <p:blipFill>
          <a:blip r:embed="rId3"/>
          <a:stretch>
            <a:fillRect/>
          </a:stretch>
        </p:blipFill>
        <p:spPr>
          <a:xfrm rot="9561920">
            <a:off x="-3086025" y="-2925225"/>
            <a:ext cx="6557043" cy="4945739"/>
          </a:xfrm>
          <a:prstGeom prst="rect">
            <a:avLst/>
          </a:prstGeom>
        </p:spPr>
      </p:pic>
      <p:sp>
        <p:nvSpPr>
          <p:cNvPr id="3" name="Title 1">
            <a:extLst>
              <a:ext uri="{FF2B5EF4-FFF2-40B4-BE49-F238E27FC236}">
                <a16:creationId xmlns:a16="http://schemas.microsoft.com/office/drawing/2014/main" id="{13111896-6B4A-C17D-9411-D79B13FCF886}"/>
              </a:ext>
            </a:extLst>
          </p:cNvPr>
          <p:cNvSpPr txBox="1">
            <a:spLocks/>
          </p:cNvSpPr>
          <p:nvPr/>
        </p:nvSpPr>
        <p:spPr>
          <a:xfrm>
            <a:off x="1325662" y="194890"/>
            <a:ext cx="9292024" cy="782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332F60"/>
                </a:solidFill>
                <a:effectLst/>
                <a:uLnTx/>
                <a:uFillTx/>
                <a:latin typeface="Rockwell" panose="02060603020205020403" pitchFamily="18" charset="77"/>
                <a:cs typeface="Arial" panose="020B0604020202020204" pitchFamily="34" charset="0"/>
                <a:sym typeface="Calibri"/>
              </a:rPr>
              <a:t>Making a referral for consideration of legal intervention</a:t>
            </a:r>
          </a:p>
        </p:txBody>
      </p:sp>
      <p:sp>
        <p:nvSpPr>
          <p:cNvPr id="7" name="Rectangle: Rounded Corners 6">
            <a:extLst>
              <a:ext uri="{FF2B5EF4-FFF2-40B4-BE49-F238E27FC236}">
                <a16:creationId xmlns:a16="http://schemas.microsoft.com/office/drawing/2014/main" id="{A15FC53D-B172-5D5C-0DB8-68A0649E9527}"/>
              </a:ext>
            </a:extLst>
          </p:cNvPr>
          <p:cNvSpPr/>
          <p:nvPr/>
        </p:nvSpPr>
        <p:spPr>
          <a:xfrm>
            <a:off x="6501305" y="1095710"/>
            <a:ext cx="3923460" cy="712343"/>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Other UA that meets National Threshold</a:t>
            </a:r>
          </a:p>
        </p:txBody>
      </p:sp>
      <p:sp>
        <p:nvSpPr>
          <p:cNvPr id="8" name="Rectangle: Rounded Corners 7">
            <a:extLst>
              <a:ext uri="{FF2B5EF4-FFF2-40B4-BE49-F238E27FC236}">
                <a16:creationId xmlns:a16="http://schemas.microsoft.com/office/drawing/2014/main" id="{F6C8AC1D-05CA-EE52-F17F-6973CF7E2E3F}"/>
              </a:ext>
            </a:extLst>
          </p:cNvPr>
          <p:cNvSpPr/>
          <p:nvPr/>
        </p:nvSpPr>
        <p:spPr>
          <a:xfrm>
            <a:off x="4134270" y="1926177"/>
            <a:ext cx="3923460" cy="712344"/>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Submit online referral form</a:t>
            </a:r>
          </a:p>
        </p:txBody>
      </p:sp>
      <p:sp>
        <p:nvSpPr>
          <p:cNvPr id="9" name="Rectangle: Rounded Corners 8">
            <a:extLst>
              <a:ext uri="{FF2B5EF4-FFF2-40B4-BE49-F238E27FC236}">
                <a16:creationId xmlns:a16="http://schemas.microsoft.com/office/drawing/2014/main" id="{269D28CE-C559-AB8E-4F26-9A75F98BBEDC}"/>
              </a:ext>
            </a:extLst>
          </p:cNvPr>
          <p:cNvSpPr/>
          <p:nvPr/>
        </p:nvSpPr>
        <p:spPr>
          <a:xfrm>
            <a:off x="6501305" y="2770778"/>
            <a:ext cx="4511842" cy="9844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Referral will be reviewed at panel</a:t>
            </a:r>
          </a:p>
        </p:txBody>
      </p:sp>
      <p:sp>
        <p:nvSpPr>
          <p:cNvPr id="10" name="Rectangle: Rounded Corners 9">
            <a:extLst>
              <a:ext uri="{FF2B5EF4-FFF2-40B4-BE49-F238E27FC236}">
                <a16:creationId xmlns:a16="http://schemas.microsoft.com/office/drawing/2014/main" id="{A93A43B3-FF42-82CB-A970-EB6D83D451B5}"/>
              </a:ext>
            </a:extLst>
          </p:cNvPr>
          <p:cNvSpPr/>
          <p:nvPr/>
        </p:nvSpPr>
        <p:spPr>
          <a:xfrm>
            <a:off x="6096000" y="4025558"/>
            <a:ext cx="5502442" cy="1340965"/>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Decision will be made to either:</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Issue FPN</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List under S441</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List under S441a</a:t>
            </a:r>
          </a:p>
        </p:txBody>
      </p:sp>
      <p:sp>
        <p:nvSpPr>
          <p:cNvPr id="11" name="Rectangle: Rounded Corners 10">
            <a:extLst>
              <a:ext uri="{FF2B5EF4-FFF2-40B4-BE49-F238E27FC236}">
                <a16:creationId xmlns:a16="http://schemas.microsoft.com/office/drawing/2014/main" id="{0EF699E2-6FB6-F3AB-865B-3D2EE14F54D2}"/>
              </a:ext>
            </a:extLst>
          </p:cNvPr>
          <p:cNvSpPr/>
          <p:nvPr/>
        </p:nvSpPr>
        <p:spPr>
          <a:xfrm>
            <a:off x="2048214" y="1151502"/>
            <a:ext cx="3923460" cy="424452"/>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Term time holiday</a:t>
            </a:r>
          </a:p>
        </p:txBody>
      </p:sp>
      <p:sp>
        <p:nvSpPr>
          <p:cNvPr id="12" name="Rectangle: Rounded Corners 11">
            <a:extLst>
              <a:ext uri="{FF2B5EF4-FFF2-40B4-BE49-F238E27FC236}">
                <a16:creationId xmlns:a16="http://schemas.microsoft.com/office/drawing/2014/main" id="{9DB7C545-A8DA-7D2C-F216-DDB5E19D2C4A}"/>
              </a:ext>
            </a:extLst>
          </p:cNvPr>
          <p:cNvSpPr/>
          <p:nvPr/>
        </p:nvSpPr>
        <p:spPr>
          <a:xfrm>
            <a:off x="1031471" y="2770779"/>
            <a:ext cx="4511842" cy="9844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Referral will be processed by FPN Officer and issued</a:t>
            </a:r>
          </a:p>
        </p:txBody>
      </p:sp>
      <p:sp>
        <p:nvSpPr>
          <p:cNvPr id="13" name="Rectangle: Rounded Corners 12">
            <a:extLst>
              <a:ext uri="{FF2B5EF4-FFF2-40B4-BE49-F238E27FC236}">
                <a16:creationId xmlns:a16="http://schemas.microsoft.com/office/drawing/2014/main" id="{923F7948-CBF7-4CE5-29FD-D777F49335B8}"/>
              </a:ext>
            </a:extLst>
          </p:cNvPr>
          <p:cNvSpPr/>
          <p:nvPr/>
        </p:nvSpPr>
        <p:spPr>
          <a:xfrm>
            <a:off x="1325662" y="4219478"/>
            <a:ext cx="3923460" cy="9844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If parent chooses not to pay case will be referred via SJP</a:t>
            </a:r>
          </a:p>
        </p:txBody>
      </p:sp>
      <p:sp>
        <p:nvSpPr>
          <p:cNvPr id="14" name="Rectangle: Rounded Corners 13">
            <a:extLst>
              <a:ext uri="{FF2B5EF4-FFF2-40B4-BE49-F238E27FC236}">
                <a16:creationId xmlns:a16="http://schemas.microsoft.com/office/drawing/2014/main" id="{B0843C7D-D7E7-0FF6-17F1-B249D206DC81}"/>
              </a:ext>
            </a:extLst>
          </p:cNvPr>
          <p:cNvSpPr/>
          <p:nvPr/>
        </p:nvSpPr>
        <p:spPr>
          <a:xfrm>
            <a:off x="6096000" y="5711184"/>
            <a:ext cx="5502442" cy="9844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If panel decides to list in the magistrates court an AEO will contact you to support with putting together a prosecution pack</a:t>
            </a:r>
          </a:p>
        </p:txBody>
      </p:sp>
      <p:sp>
        <p:nvSpPr>
          <p:cNvPr id="15" name="Arrow: Curved Right 14">
            <a:extLst>
              <a:ext uri="{FF2B5EF4-FFF2-40B4-BE49-F238E27FC236}">
                <a16:creationId xmlns:a16="http://schemas.microsoft.com/office/drawing/2014/main" id="{319173DD-D6A8-FE04-E1BA-F45ADC25B4DF}"/>
              </a:ext>
            </a:extLst>
          </p:cNvPr>
          <p:cNvSpPr/>
          <p:nvPr/>
        </p:nvSpPr>
        <p:spPr>
          <a:xfrm>
            <a:off x="1031471" y="1241040"/>
            <a:ext cx="731520" cy="1216152"/>
          </a:xfrm>
          <a:prstGeom prst="curved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Arrow: Curved Left 15">
            <a:extLst>
              <a:ext uri="{FF2B5EF4-FFF2-40B4-BE49-F238E27FC236}">
                <a16:creationId xmlns:a16="http://schemas.microsoft.com/office/drawing/2014/main" id="{4775F1DF-F9AE-310F-F296-C6E9C831A179}"/>
              </a:ext>
            </a:extLst>
          </p:cNvPr>
          <p:cNvSpPr/>
          <p:nvPr/>
        </p:nvSpPr>
        <p:spPr>
          <a:xfrm>
            <a:off x="11544701" y="5126991"/>
            <a:ext cx="647299" cy="1207250"/>
          </a:xfrm>
          <a:prstGeom prst="curved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7" name="Arrow: Curved Right 16">
            <a:extLst>
              <a:ext uri="{FF2B5EF4-FFF2-40B4-BE49-F238E27FC236}">
                <a16:creationId xmlns:a16="http://schemas.microsoft.com/office/drawing/2014/main" id="{67B17238-5B0F-3DB9-2CFC-C6550AFCDE65}"/>
              </a:ext>
            </a:extLst>
          </p:cNvPr>
          <p:cNvSpPr/>
          <p:nvPr/>
        </p:nvSpPr>
        <p:spPr>
          <a:xfrm rot="20776390">
            <a:off x="406800" y="3637806"/>
            <a:ext cx="657420" cy="1225293"/>
          </a:xfrm>
          <a:prstGeom prst="curved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8" name="Arrow: Curved Left 17">
            <a:extLst>
              <a:ext uri="{FF2B5EF4-FFF2-40B4-BE49-F238E27FC236}">
                <a16:creationId xmlns:a16="http://schemas.microsoft.com/office/drawing/2014/main" id="{A3568815-6215-06CB-A8DB-304B1B7FBCF1}"/>
              </a:ext>
            </a:extLst>
          </p:cNvPr>
          <p:cNvSpPr/>
          <p:nvPr/>
        </p:nvSpPr>
        <p:spPr>
          <a:xfrm rot="20905733">
            <a:off x="11357287" y="3012228"/>
            <a:ext cx="647299" cy="1607898"/>
          </a:xfrm>
          <a:prstGeom prst="curved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9" name="Arrow: Curved Left 18">
            <a:extLst>
              <a:ext uri="{FF2B5EF4-FFF2-40B4-BE49-F238E27FC236}">
                <a16:creationId xmlns:a16="http://schemas.microsoft.com/office/drawing/2014/main" id="{F22CE87E-00F8-80EC-25EA-C0E194496930}"/>
              </a:ext>
            </a:extLst>
          </p:cNvPr>
          <p:cNvSpPr/>
          <p:nvPr/>
        </p:nvSpPr>
        <p:spPr>
          <a:xfrm>
            <a:off x="10793776" y="1237552"/>
            <a:ext cx="715912" cy="1340965"/>
          </a:xfrm>
          <a:prstGeom prst="curved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0" name="Arrow: Left 19">
            <a:extLst>
              <a:ext uri="{FF2B5EF4-FFF2-40B4-BE49-F238E27FC236}">
                <a16:creationId xmlns:a16="http://schemas.microsoft.com/office/drawing/2014/main" id="{C908D2D8-A6C1-F182-1BB2-868C42D792B3}"/>
              </a:ext>
            </a:extLst>
          </p:cNvPr>
          <p:cNvSpPr/>
          <p:nvPr/>
        </p:nvSpPr>
        <p:spPr>
          <a:xfrm rot="1817735">
            <a:off x="5576513" y="3614938"/>
            <a:ext cx="577092" cy="364318"/>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21" name="Rectangle: Rounded Corners 20">
            <a:extLst>
              <a:ext uri="{FF2B5EF4-FFF2-40B4-BE49-F238E27FC236}">
                <a16:creationId xmlns:a16="http://schemas.microsoft.com/office/drawing/2014/main" id="{73749AD6-82C4-1300-B382-DD50EDAB52D4}"/>
              </a:ext>
            </a:extLst>
          </p:cNvPr>
          <p:cNvSpPr/>
          <p:nvPr/>
        </p:nvSpPr>
        <p:spPr>
          <a:xfrm>
            <a:off x="1397231" y="5706498"/>
            <a:ext cx="3923460" cy="9844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2F60"/>
                </a:solidFill>
                <a:effectLst/>
                <a:uLnTx/>
                <a:uFillTx/>
                <a:latin typeface="Rockwell" panose="02060603020205020403" pitchFamily="18" charset="0"/>
                <a:cs typeface="Calibri"/>
                <a:sym typeface="Calibri"/>
              </a:rPr>
              <a:t>Case will be listed and prosecuted in the magistrate's court</a:t>
            </a:r>
          </a:p>
        </p:txBody>
      </p:sp>
      <p:sp>
        <p:nvSpPr>
          <p:cNvPr id="22" name="Arrow: Left 21">
            <a:extLst>
              <a:ext uri="{FF2B5EF4-FFF2-40B4-BE49-F238E27FC236}">
                <a16:creationId xmlns:a16="http://schemas.microsoft.com/office/drawing/2014/main" id="{3BAA33A5-D12B-0E71-EC68-ADFCFAFA3859}"/>
              </a:ext>
            </a:extLst>
          </p:cNvPr>
          <p:cNvSpPr/>
          <p:nvPr/>
        </p:nvSpPr>
        <p:spPr>
          <a:xfrm>
            <a:off x="5446863" y="5970520"/>
            <a:ext cx="522965" cy="295412"/>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249303873"/>
      </p:ext>
    </p:extLst>
  </p:cSld>
  <p:clrMapOvr>
    <a:masterClrMapping/>
  </p:clrMapOvr>
  <p:transition spd="med" advTm="24924"/>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F2DF23-556B-8420-DA21-7A36D066337E}"/>
              </a:ext>
            </a:extLst>
          </p:cNvPr>
          <p:cNvSpPr txBox="1"/>
          <p:nvPr/>
        </p:nvSpPr>
        <p:spPr>
          <a:xfrm>
            <a:off x="4067722" y="585522"/>
            <a:ext cx="6527688" cy="634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Rockwell" panose="02060603020205020403" pitchFamily="18" charset="0"/>
                <a:cs typeface="Calibri"/>
                <a:sym typeface="Calibri"/>
              </a:rPr>
              <a:t>Next steps</a:t>
            </a:r>
          </a:p>
        </p:txBody>
      </p:sp>
      <p:pic>
        <p:nvPicPr>
          <p:cNvPr id="3" name="Picture 2">
            <a:extLst>
              <a:ext uri="{FF2B5EF4-FFF2-40B4-BE49-F238E27FC236}">
                <a16:creationId xmlns:a16="http://schemas.microsoft.com/office/drawing/2014/main" id="{C5F2B9D8-5316-F265-3DBA-B2FFBB4EC731}"/>
              </a:ext>
            </a:extLst>
          </p:cNvPr>
          <p:cNvPicPr>
            <a:picLocks noChangeAspect="1"/>
          </p:cNvPicPr>
          <p:nvPr/>
        </p:nvPicPr>
        <p:blipFill>
          <a:blip r:embed="rId3"/>
          <a:stretch>
            <a:fillRect/>
          </a:stretch>
        </p:blipFill>
        <p:spPr>
          <a:xfrm rot="1756391">
            <a:off x="9365076" y="3052065"/>
            <a:ext cx="4275460" cy="5148668"/>
          </a:xfrm>
          <a:prstGeom prst="rect">
            <a:avLst/>
          </a:prstGeom>
        </p:spPr>
      </p:pic>
      <p:sp>
        <p:nvSpPr>
          <p:cNvPr id="4" name="TextBox 3">
            <a:extLst>
              <a:ext uri="{FF2B5EF4-FFF2-40B4-BE49-F238E27FC236}">
                <a16:creationId xmlns:a16="http://schemas.microsoft.com/office/drawing/2014/main" id="{0B5D8093-3FD9-C12A-685B-24C6D4870C01}"/>
              </a:ext>
            </a:extLst>
          </p:cNvPr>
          <p:cNvSpPr txBox="1"/>
          <p:nvPr/>
        </p:nvSpPr>
        <p:spPr>
          <a:xfrm>
            <a:off x="3195146" y="1944356"/>
            <a:ext cx="7993553"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chemeClr val="bg1"/>
                </a:solidFill>
                <a:effectLst/>
                <a:uLnTx/>
                <a:uFillTx/>
                <a:latin typeface="Rockwell" panose="02060603020205020403" pitchFamily="18" charset="77"/>
                <a:cs typeface="Calibri"/>
                <a:sym typeface="Calibri"/>
              </a:rPr>
              <a:t>What we are doing:</a:t>
            </a:r>
          </a:p>
          <a:p>
            <a:pPr marL="457200" marR="0" lvl="0" indent="-45720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chemeClr val="bg1"/>
                </a:solidFill>
                <a:latin typeface="Rockwell" panose="02060603020205020403" pitchFamily="18" charset="77"/>
                <a:cs typeface="Calibri"/>
                <a:sym typeface="Calibri"/>
              </a:rPr>
              <a:t>Updating the toolkit </a:t>
            </a:r>
            <a:r>
              <a:rPr kumimoji="0" lang="en-GB" sz="2800" b="0" i="0" u="none" strike="noStrike" kern="0" cap="none" spc="0" normalizeH="0" baseline="0" noProof="0" dirty="0">
                <a:ln>
                  <a:noFill/>
                </a:ln>
                <a:solidFill>
                  <a:schemeClr val="bg1"/>
                </a:solidFill>
                <a:effectLst/>
                <a:uLnTx/>
                <a:uFillTx/>
                <a:latin typeface="Rockwell" panose="02060603020205020403" pitchFamily="18" charset="77"/>
                <a:cs typeface="Calibri"/>
                <a:sym typeface="Calibri"/>
              </a:rPr>
              <a:t> </a:t>
            </a:r>
          </a:p>
          <a:p>
            <a:pPr marL="457200" marR="0" lvl="0" indent="-45720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800" kern="0" dirty="0">
                <a:solidFill>
                  <a:schemeClr val="bg1"/>
                </a:solidFill>
                <a:latin typeface="Rockwell" panose="02060603020205020403" pitchFamily="18" charset="77"/>
                <a:cs typeface="Calibri"/>
                <a:sym typeface="Calibri"/>
              </a:rPr>
              <a:t>Revising and publishing letter templates</a:t>
            </a:r>
          </a:p>
          <a:p>
            <a:pPr marL="457200" marR="0" lvl="0" indent="-45720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chemeClr val="bg1"/>
                </a:solidFill>
                <a:effectLst/>
                <a:uLnTx/>
                <a:uFillTx/>
                <a:latin typeface="Rockwell" panose="02060603020205020403" pitchFamily="18" charset="77"/>
                <a:cs typeface="Calibri"/>
                <a:sym typeface="Calibri"/>
              </a:rPr>
              <a:t>Creating a checklist and flow chart </a:t>
            </a:r>
            <a:endParaRPr lang="en-GB" sz="2800" kern="0" dirty="0">
              <a:solidFill>
                <a:schemeClr val="bg1"/>
              </a:solidFill>
              <a:latin typeface="Rockwell" panose="02060603020205020403" pitchFamily="18"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chemeClr val="bg1"/>
                </a:solidFill>
                <a:effectLst/>
                <a:uLnTx/>
                <a:uFillTx/>
                <a:latin typeface="Rockwell" panose="02060603020205020403" pitchFamily="18" charset="77"/>
                <a:cs typeface="Calibri"/>
                <a:sym typeface="Calibri"/>
              </a:rPr>
              <a:t>We will be holding a series of supportive webinars</a:t>
            </a:r>
            <a:r>
              <a:rPr lang="en-GB" sz="2800" kern="0" dirty="0">
                <a:solidFill>
                  <a:schemeClr val="bg1"/>
                </a:solidFill>
                <a:latin typeface="Rockwell" panose="02060603020205020403" pitchFamily="18" charset="77"/>
                <a:cs typeface="Calibri"/>
                <a:sym typeface="Calibri"/>
              </a:rPr>
              <a:t> </a:t>
            </a:r>
            <a:endParaRPr kumimoji="0" lang="en-GB" sz="2000" b="0" i="0" u="none" strike="noStrike" kern="0" cap="none" spc="0" normalizeH="0" baseline="0" noProof="0" dirty="0">
              <a:ln>
                <a:noFill/>
              </a:ln>
              <a:solidFill>
                <a:schemeClr val="bg1"/>
              </a:solidFill>
              <a:effectLst/>
              <a:uLnTx/>
              <a:uFillTx/>
              <a:latin typeface="Rockwell" panose="02060603020205020403" pitchFamily="18" charset="77"/>
              <a:cs typeface="Calibri"/>
              <a:sym typeface="Calibri"/>
            </a:endParaRPr>
          </a:p>
        </p:txBody>
      </p:sp>
      <p:pic>
        <p:nvPicPr>
          <p:cNvPr id="5" name="Picture 4">
            <a:extLst>
              <a:ext uri="{FF2B5EF4-FFF2-40B4-BE49-F238E27FC236}">
                <a16:creationId xmlns:a16="http://schemas.microsoft.com/office/drawing/2014/main" id="{9AF07182-1A28-4660-FA0A-5F7F9B83535B}"/>
              </a:ext>
            </a:extLst>
          </p:cNvPr>
          <p:cNvPicPr>
            <a:picLocks noChangeAspect="1"/>
          </p:cNvPicPr>
          <p:nvPr/>
        </p:nvPicPr>
        <p:blipFill>
          <a:blip r:embed="rId3"/>
          <a:stretch>
            <a:fillRect/>
          </a:stretch>
        </p:blipFill>
        <p:spPr>
          <a:xfrm rot="12488749">
            <a:off x="-1327565" y="-1219763"/>
            <a:ext cx="4275460" cy="5148668"/>
          </a:xfrm>
          <a:prstGeom prst="rect">
            <a:avLst/>
          </a:prstGeom>
        </p:spPr>
      </p:pic>
    </p:spTree>
    <p:extLst>
      <p:ext uri="{BB962C8B-B14F-4D97-AF65-F5344CB8AC3E}">
        <p14:creationId xmlns:p14="http://schemas.microsoft.com/office/powerpoint/2010/main" val="34085909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 name="Title of…"/>
          <p:cNvSpPr txBox="1"/>
          <p:nvPr/>
        </p:nvSpPr>
        <p:spPr>
          <a:xfrm>
            <a:off x="690457" y="3035676"/>
            <a:ext cx="6572593" cy="7728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endParaRPr kumimoji="0" sz="6600" b="1" i="0" u="none" strike="noStrike" kern="0" cap="none" spc="0" normalizeH="0" baseline="0" noProof="0">
              <a:ln>
                <a:noFill/>
              </a:ln>
              <a:solidFill>
                <a:srgbClr val="1A304A"/>
              </a:solidFill>
              <a:effectLst/>
              <a:uLnTx/>
              <a:uFillTx/>
              <a:latin typeface="Calibri"/>
              <a:cs typeface="Calibri"/>
              <a:sym typeface="Calibri"/>
            </a:endParaRPr>
          </a:p>
        </p:txBody>
      </p:sp>
      <p:pic>
        <p:nvPicPr>
          <p:cNvPr id="115" name="Flourish.png" descr="Flourish.png"/>
          <p:cNvPicPr>
            <a:picLocks noChangeAspect="1"/>
          </p:cNvPicPr>
          <p:nvPr/>
        </p:nvPicPr>
        <p:blipFill>
          <a:blip r:embed="rId3"/>
          <a:stretch>
            <a:fillRect/>
          </a:stretch>
        </p:blipFill>
        <p:spPr>
          <a:xfrm rot="19728877" flipH="1">
            <a:off x="5225433" y="681409"/>
            <a:ext cx="14652173" cy="10581458"/>
          </a:xfrm>
          <a:prstGeom prst="rect">
            <a:avLst/>
          </a:prstGeom>
          <a:ln w="12700">
            <a:miter lim="400000"/>
          </a:ln>
        </p:spPr>
      </p:pic>
      <p:pic>
        <p:nvPicPr>
          <p:cNvPr id="11" name="Picture 10" descr="Logo, company name&#10;&#10;Description automatically generated">
            <a:extLst>
              <a:ext uri="{FF2B5EF4-FFF2-40B4-BE49-F238E27FC236}">
                <a16:creationId xmlns:a16="http://schemas.microsoft.com/office/drawing/2014/main" id="{A5D1232C-9D6F-1B68-78BF-E41CA0E022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20" y="4919348"/>
            <a:ext cx="2059709" cy="1352865"/>
          </a:xfrm>
          <a:prstGeom prst="rect">
            <a:avLst/>
          </a:prstGeom>
        </p:spPr>
      </p:pic>
      <p:sp>
        <p:nvSpPr>
          <p:cNvPr id="4" name="TextBox 3">
            <a:extLst>
              <a:ext uri="{FF2B5EF4-FFF2-40B4-BE49-F238E27FC236}">
                <a16:creationId xmlns:a16="http://schemas.microsoft.com/office/drawing/2014/main" id="{56D438D8-6193-6828-8CFD-4D3062EBD5A1}"/>
              </a:ext>
            </a:extLst>
          </p:cNvPr>
          <p:cNvSpPr txBox="1"/>
          <p:nvPr/>
        </p:nvSpPr>
        <p:spPr>
          <a:xfrm>
            <a:off x="690457" y="588852"/>
            <a:ext cx="7449933"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96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cs typeface="Calibri"/>
                <a:sym typeface="Calibri"/>
              </a:rPr>
              <a:t>Questions?</a:t>
            </a:r>
            <a:endParaRPr kumimoji="0" lang="en-GB" sz="96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33712567"/>
      </p:ext>
    </p:extLst>
  </p:cSld>
  <p:clrMapOvr>
    <a:masterClrMapping/>
  </p:clrMapOvr>
  <p:transition spd="med" advTm="3569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F1004-7EFB-512C-63C3-090B132C0D03}"/>
              </a:ext>
            </a:extLst>
          </p:cNvPr>
          <p:cNvPicPr>
            <a:picLocks noChangeAspect="1"/>
          </p:cNvPicPr>
          <p:nvPr/>
        </p:nvPicPr>
        <p:blipFill>
          <a:blip r:embed="rId3"/>
          <a:stretch>
            <a:fillRect/>
          </a:stretch>
        </p:blipFill>
        <p:spPr>
          <a:xfrm rot="4743901">
            <a:off x="9885122" y="-1732587"/>
            <a:ext cx="4275460" cy="5148668"/>
          </a:xfrm>
          <a:prstGeom prst="rect">
            <a:avLst/>
          </a:prstGeom>
        </p:spPr>
      </p:pic>
      <p:pic>
        <p:nvPicPr>
          <p:cNvPr id="2" name="Picture 1">
            <a:extLst>
              <a:ext uri="{FF2B5EF4-FFF2-40B4-BE49-F238E27FC236}">
                <a16:creationId xmlns:a16="http://schemas.microsoft.com/office/drawing/2014/main" id="{0B0A6F45-67DD-2955-B176-B7231F38971A}"/>
              </a:ext>
            </a:extLst>
          </p:cNvPr>
          <p:cNvPicPr>
            <a:picLocks noChangeAspect="1"/>
          </p:cNvPicPr>
          <p:nvPr/>
        </p:nvPicPr>
        <p:blipFill>
          <a:blip r:embed="rId3"/>
          <a:stretch>
            <a:fillRect/>
          </a:stretch>
        </p:blipFill>
        <p:spPr>
          <a:xfrm rot="12038022">
            <a:off x="-1496401" y="-1474352"/>
            <a:ext cx="4275460" cy="5148668"/>
          </a:xfrm>
          <a:prstGeom prst="rect">
            <a:avLst/>
          </a:prstGeom>
        </p:spPr>
      </p:pic>
      <p:pic>
        <p:nvPicPr>
          <p:cNvPr id="7" name="Flourish Logo2.png">
            <a:extLst>
              <a:ext uri="{FF2B5EF4-FFF2-40B4-BE49-F238E27FC236}">
                <a16:creationId xmlns:a16="http://schemas.microsoft.com/office/drawing/2014/main" id="{EB86F6AF-4BD9-398F-D90E-2C277F87CD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40849" y="6054019"/>
            <a:ext cx="562798" cy="370212"/>
          </a:xfrm>
          <a:prstGeom prst="rect">
            <a:avLst/>
          </a:prstGeom>
          <a:ln w="12700">
            <a:miter lim="400000"/>
          </a:ln>
        </p:spPr>
      </p:pic>
      <p:pic>
        <p:nvPicPr>
          <p:cNvPr id="8" name="Stacked New NCC Logo 376.jpg">
            <a:extLst>
              <a:ext uri="{FF2B5EF4-FFF2-40B4-BE49-F238E27FC236}">
                <a16:creationId xmlns:a16="http://schemas.microsoft.com/office/drawing/2014/main" id="{C59A9925-D2BF-A862-F38A-7A36A94B4A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127014" y="6147772"/>
            <a:ext cx="849988" cy="258291"/>
          </a:xfrm>
          <a:prstGeom prst="rect">
            <a:avLst/>
          </a:prstGeom>
          <a:ln w="12700">
            <a:miter lim="400000"/>
          </a:ln>
        </p:spPr>
      </p:pic>
      <p:pic>
        <p:nvPicPr>
          <p:cNvPr id="9" name="Vital Signs for Children Logo (1).jpg">
            <a:extLst>
              <a:ext uri="{FF2B5EF4-FFF2-40B4-BE49-F238E27FC236}">
                <a16:creationId xmlns:a16="http://schemas.microsoft.com/office/drawing/2014/main" id="{83B32CA9-BD9A-C1A3-0906-F43D4657F1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14440" y="6125171"/>
            <a:ext cx="666219" cy="258291"/>
          </a:xfrm>
          <a:prstGeom prst="rect">
            <a:avLst/>
          </a:prstGeom>
          <a:ln w="12700">
            <a:miter lim="400000"/>
          </a:ln>
        </p:spPr>
      </p:pic>
      <p:sp>
        <p:nvSpPr>
          <p:cNvPr id="13" name="TextBox 12">
            <a:extLst>
              <a:ext uri="{FF2B5EF4-FFF2-40B4-BE49-F238E27FC236}">
                <a16:creationId xmlns:a16="http://schemas.microsoft.com/office/drawing/2014/main" id="{17494841-0E53-340A-C9B9-3E206A1B3F51}"/>
              </a:ext>
            </a:extLst>
          </p:cNvPr>
          <p:cNvSpPr txBox="1"/>
          <p:nvPr/>
        </p:nvSpPr>
        <p:spPr>
          <a:xfrm>
            <a:off x="2352958" y="1008755"/>
            <a:ext cx="7222842"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0" i="0" u="none" strike="noStrike" kern="0" cap="none" spc="0" normalizeH="0" baseline="0" noProof="0" dirty="0">
                <a:ln>
                  <a:noFill/>
                </a:ln>
                <a:solidFill>
                  <a:schemeClr val="bg1"/>
                </a:solidFill>
                <a:effectLst/>
                <a:uLnTx/>
                <a:uFillTx/>
                <a:latin typeface="Helvetica"/>
                <a:cs typeface="Helvetica"/>
              </a:rPr>
              <a:t>Further support and guidance can be found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bg1"/>
                </a:solidFill>
                <a:effectLst/>
                <a:uLnTx/>
                <a:uFillTx/>
                <a:latin typeface="Helvetica"/>
                <a:cs typeface="Helvetica"/>
                <a:hlinkClick r:id="rId7">
                  <a:extLst>
                    <a:ext uri="{A12FA001-AC4F-418D-AE19-62706E023703}">
                      <ahyp:hlinkClr xmlns:ahyp="http://schemas.microsoft.com/office/drawing/2018/hyperlinkcolor" val="tx"/>
                    </a:ext>
                  </a:extLst>
                </a:hlinkClick>
              </a:rPr>
              <a:t>School attendance - Schools (norfolk.gov.uk)</a:t>
            </a:r>
            <a:endParaRPr kumimoji="0" lang="en-GB" sz="2400" b="0" i="0" u="none" strike="noStrike" kern="0" cap="none" spc="0" normalizeH="0" baseline="0" noProof="0" dirty="0">
              <a:ln>
                <a:noFill/>
              </a:ln>
              <a:solidFill>
                <a:schemeClr val="bg1"/>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2400" b="0" i="0" u="none" strike="noStrike" kern="0" cap="none" spc="0" normalizeH="0" baseline="0" noProof="0" dirty="0">
              <a:ln>
                <a:noFill/>
              </a:ln>
              <a:solidFill>
                <a:schemeClr val="bg1"/>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0" i="0" u="none" strike="noStrike" kern="0" cap="none" spc="0" normalizeH="0" baseline="0" noProof="0" dirty="0">
                <a:ln>
                  <a:noFill/>
                </a:ln>
                <a:solidFill>
                  <a:schemeClr val="bg1"/>
                </a:solidFill>
                <a:effectLst/>
                <a:uLnTx/>
                <a:uFillTx/>
                <a:latin typeface="Helvetica"/>
                <a:cs typeface="Helvetica"/>
              </a:rPr>
              <a:t>If you have any further questions that have not been answered today, then please contact the Attendance Team on 01603 233681 or at </a:t>
            </a:r>
            <a:r>
              <a:rPr kumimoji="0" lang="en-GB" sz="2400" b="0" i="0" u="none" strike="noStrike" kern="0" cap="none" spc="0" normalizeH="0" baseline="0" noProof="0" dirty="0">
                <a:ln>
                  <a:noFill/>
                </a:ln>
                <a:solidFill>
                  <a:schemeClr val="bg1"/>
                </a:solidFill>
                <a:effectLst/>
                <a:uLnTx/>
                <a:uFillTx/>
                <a:latin typeface="Helvetica"/>
                <a:cs typeface="Helvetica"/>
                <a:hlinkClick r:id="rId8">
                  <a:extLst>
                    <a:ext uri="{A12FA001-AC4F-418D-AE19-62706E023703}">
                      <ahyp:hlinkClr xmlns:ahyp="http://schemas.microsoft.com/office/drawing/2018/hyperlinkcolor" val="tx"/>
                    </a:ext>
                  </a:extLst>
                </a:hlinkClick>
              </a:rPr>
              <a:t>csattendance@norfolk.gov.uk</a:t>
            </a:r>
            <a:r>
              <a:rPr kumimoji="0" lang="en-GB" sz="2400" b="0" i="0" u="none" strike="noStrike" kern="0" cap="none" spc="0" normalizeH="0" baseline="0" noProof="0" dirty="0">
                <a:ln>
                  <a:noFill/>
                </a:ln>
                <a:solidFill>
                  <a:schemeClr val="bg1"/>
                </a:solidFill>
                <a:effectLst/>
                <a:uLnTx/>
                <a:uFillTx/>
                <a:latin typeface="Helvetica"/>
                <a:cs typeface="Helvetica"/>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2400" kern="0" dirty="0">
              <a:solidFill>
                <a:schemeClr val="bg1"/>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400" b="0" i="0" u="none" strike="noStrike" kern="0" cap="none" spc="0" normalizeH="0" baseline="0" noProof="0" dirty="0">
                <a:ln>
                  <a:noFill/>
                </a:ln>
                <a:solidFill>
                  <a:schemeClr val="bg1"/>
                </a:solidFill>
                <a:effectLst/>
                <a:uLnTx/>
                <a:uFillTx/>
                <a:latin typeface="Helvetica"/>
                <a:cs typeface="Helvetica"/>
              </a:rPr>
              <a:t>The DfE have a range of recorded webinars to support schools with implementing the requirements of the Working together to improve school attendance guidance and these can be accessed via their </a:t>
            </a:r>
            <a:r>
              <a:rPr kumimoji="0" lang="en-GB" sz="2400" b="0" i="0" u="none" strike="noStrike" kern="0" cap="none" spc="0" normalizeH="0" baseline="0" noProof="0" dirty="0">
                <a:ln>
                  <a:noFill/>
                </a:ln>
                <a:solidFill>
                  <a:schemeClr val="bg1"/>
                </a:solidFill>
                <a:effectLst/>
                <a:uLnTx/>
                <a:uFillTx/>
                <a:latin typeface="Helvetica"/>
                <a:cs typeface="Helvetica"/>
                <a:hlinkClick r:id="rId9"/>
              </a:rPr>
              <a:t>YouTube page</a:t>
            </a:r>
            <a:r>
              <a:rPr kumimoji="0" lang="en-GB" sz="2400" b="0" i="0" u="none" strike="noStrike" kern="0" cap="none" spc="0" normalizeH="0" baseline="0" noProof="0" dirty="0">
                <a:ln>
                  <a:noFill/>
                </a:ln>
                <a:solidFill>
                  <a:schemeClr val="bg1"/>
                </a:solidFill>
                <a:effectLst/>
                <a:uLnTx/>
                <a:uFillTx/>
                <a:latin typeface="Helvetica"/>
                <a:cs typeface="Helvetica"/>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2200" kern="0" dirty="0">
              <a:solidFill>
                <a:schemeClr val="bg1"/>
              </a:solidFill>
              <a:latin typeface="Helvetica"/>
              <a:cs typeface="Helvetica"/>
            </a:endParaRPr>
          </a:p>
        </p:txBody>
      </p:sp>
    </p:spTree>
    <p:extLst>
      <p:ext uri="{BB962C8B-B14F-4D97-AF65-F5344CB8AC3E}">
        <p14:creationId xmlns:p14="http://schemas.microsoft.com/office/powerpoint/2010/main" val="2697273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15" name="Flourish.png" descr="Flourish.png"/>
          <p:cNvPicPr>
            <a:picLocks noChangeAspect="1"/>
          </p:cNvPicPr>
          <p:nvPr/>
        </p:nvPicPr>
        <p:blipFill>
          <a:blip r:embed="rId3"/>
          <a:stretch>
            <a:fillRect/>
          </a:stretch>
        </p:blipFill>
        <p:spPr>
          <a:xfrm rot="16887411" flipH="1">
            <a:off x="-2632851" y="4120422"/>
            <a:ext cx="8444018" cy="5048372"/>
          </a:xfrm>
          <a:prstGeom prst="rect">
            <a:avLst/>
          </a:prstGeom>
          <a:ln w="12700">
            <a:miter lim="400000"/>
          </a:ln>
        </p:spPr>
      </p:pic>
      <p:sp>
        <p:nvSpPr>
          <p:cNvPr id="6" name="Oval 5">
            <a:extLst>
              <a:ext uri="{FF2B5EF4-FFF2-40B4-BE49-F238E27FC236}">
                <a16:creationId xmlns:a16="http://schemas.microsoft.com/office/drawing/2014/main" id="{246519B8-A7AC-1E5D-5A02-B2A57B11E5B7}"/>
              </a:ext>
            </a:extLst>
          </p:cNvPr>
          <p:cNvSpPr/>
          <p:nvPr/>
        </p:nvSpPr>
        <p:spPr>
          <a:xfrm>
            <a:off x="3946076" y="-977810"/>
            <a:ext cx="8388626" cy="83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2" name="Oval 1">
            <a:extLst>
              <a:ext uri="{FF2B5EF4-FFF2-40B4-BE49-F238E27FC236}">
                <a16:creationId xmlns:a16="http://schemas.microsoft.com/office/drawing/2014/main" id="{E1F65B73-049A-8779-6E07-7815CD596D2F}"/>
              </a:ext>
            </a:extLst>
          </p:cNvPr>
          <p:cNvSpPr/>
          <p:nvPr/>
        </p:nvSpPr>
        <p:spPr>
          <a:xfrm>
            <a:off x="3803374" y="-967410"/>
            <a:ext cx="8388626" cy="83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0">
              <a:lnSpc>
                <a:spcPct val="100000"/>
              </a:lnSpc>
              <a:spcBef>
                <a:spcPts val="0"/>
              </a:spcBef>
              <a:spcAft>
                <a:spcPts val="600"/>
              </a:spcAft>
              <a:buClrTx/>
              <a:buSzTx/>
              <a:buFontTx/>
              <a:buNone/>
              <a:tabLst/>
              <a:defRPr/>
            </a:pPr>
            <a:endParaRPr kumimoji="0" lang="en-GB" altLang="en-US" sz="1400" b="0" i="0" u="none" strike="noStrike" kern="0" cap="none" spc="0" normalizeH="0" baseline="0" noProof="0" dirty="0">
              <a:ln>
                <a:noFill/>
              </a:ln>
              <a:solidFill>
                <a:srgbClr val="332F60"/>
              </a:solidFill>
              <a:effectLst/>
              <a:uLnTx/>
              <a:uFillTx/>
              <a:latin typeface="Arial" panose="020B0604020202020204" pitchFamily="34" charset="0"/>
              <a:cs typeface="Arial" panose="020B0604020202020204" pitchFamily="34" charset="0"/>
              <a:sym typeface="Calibri"/>
            </a:endParaRPr>
          </a:p>
        </p:txBody>
      </p:sp>
      <p:sp>
        <p:nvSpPr>
          <p:cNvPr id="112" name="Title of…"/>
          <p:cNvSpPr txBox="1"/>
          <p:nvPr/>
        </p:nvSpPr>
        <p:spPr>
          <a:xfrm>
            <a:off x="690457" y="3035676"/>
            <a:ext cx="6572593" cy="7728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endParaRPr kumimoji="0" sz="6600" b="1" i="0" u="none" strike="noStrike" kern="0" cap="none" spc="0" normalizeH="0" baseline="0" noProof="0">
              <a:ln>
                <a:noFill/>
              </a:ln>
              <a:solidFill>
                <a:srgbClr val="1A304A"/>
              </a:solidFill>
              <a:effectLst/>
              <a:uLnTx/>
              <a:uFillTx/>
              <a:latin typeface="Calibri"/>
              <a:cs typeface="Calibri"/>
              <a:sym typeface="Calibri"/>
            </a:endParaRPr>
          </a:p>
        </p:txBody>
      </p:sp>
      <p:sp>
        <p:nvSpPr>
          <p:cNvPr id="4" name="TextBox 3">
            <a:extLst>
              <a:ext uri="{FF2B5EF4-FFF2-40B4-BE49-F238E27FC236}">
                <a16:creationId xmlns:a16="http://schemas.microsoft.com/office/drawing/2014/main" id="{56D438D8-6193-6828-8CFD-4D3062EBD5A1}"/>
              </a:ext>
            </a:extLst>
          </p:cNvPr>
          <p:cNvSpPr txBox="1"/>
          <p:nvPr/>
        </p:nvSpPr>
        <p:spPr>
          <a:xfrm>
            <a:off x="368774" y="398987"/>
            <a:ext cx="3756283"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cs typeface="Calibri"/>
                <a:sym typeface="Calibri"/>
              </a:rPr>
              <a:t>Learning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FFC000">
                    <a:lumMod val="60000"/>
                    <a:lumOff val="40000"/>
                  </a:srgbClr>
                </a:solidFill>
                <a:effectLst/>
                <a:uLnTx/>
                <a:uFillTx/>
                <a:latin typeface="Rockwell" panose="02060603020205020403" pitchFamily="18" charset="0"/>
                <a:cs typeface="Calibri"/>
                <a:sym typeface="Calibri"/>
              </a:rPr>
              <a:t>outcomes</a:t>
            </a:r>
            <a:endParaRPr kumimoji="0" lang="en-GB" sz="72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3" name="TextBox 2">
            <a:extLst>
              <a:ext uri="{FF2B5EF4-FFF2-40B4-BE49-F238E27FC236}">
                <a16:creationId xmlns:a16="http://schemas.microsoft.com/office/drawing/2014/main" id="{F6C62AD8-8EAE-C85F-4FCC-29FD213525C7}"/>
              </a:ext>
            </a:extLst>
          </p:cNvPr>
          <p:cNvSpPr txBox="1"/>
          <p:nvPr/>
        </p:nvSpPr>
        <p:spPr>
          <a:xfrm>
            <a:off x="4973016" y="635021"/>
            <a:ext cx="6187857" cy="74481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332F60"/>
                </a:solidFill>
                <a:effectLst/>
                <a:uLnTx/>
                <a:uFillTx/>
                <a:latin typeface="+mj-lt"/>
                <a:ea typeface="+mn-ea"/>
                <a:cs typeface="Calibri"/>
                <a:sym typeface="Calibri"/>
              </a:rPr>
              <a:t>By the end of this session, you will:</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800" b="1" i="0" u="none" strike="noStrike" kern="0" cap="none" spc="0" normalizeH="0" baseline="0" noProof="0" dirty="0">
                <a:ln>
                  <a:noFill/>
                </a:ln>
                <a:solidFill>
                  <a:srgbClr val="332F60"/>
                </a:solidFill>
                <a:effectLst/>
                <a:uLnTx/>
                <a:uFillTx/>
                <a:latin typeface="+mj-lt"/>
                <a:ea typeface="+mn-ea"/>
                <a:cs typeface="Calibri"/>
                <a:sym typeface="Calibri"/>
              </a:rPr>
              <a:t>Gain improved knowledge and understanding of the S</a:t>
            </a:r>
            <a:r>
              <a:rPr lang="en-GB" sz="2800" b="1" kern="0" dirty="0" err="1">
                <a:solidFill>
                  <a:srgbClr val="332F60"/>
                </a:solidFill>
                <a:latin typeface="+mj-lt"/>
                <a:cs typeface="Calibri"/>
                <a:sym typeface="Calibri"/>
              </a:rPr>
              <a:t>upport</a:t>
            </a:r>
            <a:r>
              <a:rPr lang="en-GB" sz="2800" b="1" kern="0" dirty="0">
                <a:solidFill>
                  <a:srgbClr val="332F60"/>
                </a:solidFill>
                <a:latin typeface="+mj-lt"/>
                <a:cs typeface="Calibri"/>
                <a:sym typeface="Calibri"/>
              </a:rPr>
              <a:t> First Approach and what will need to be evidenced as sufficient support.</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GB" sz="2800" b="1" kern="0" dirty="0">
                <a:solidFill>
                  <a:srgbClr val="332F60"/>
                </a:solidFill>
                <a:latin typeface="+mj-lt"/>
                <a:cs typeface="Calibri"/>
                <a:sym typeface="Calibri"/>
              </a:rPr>
              <a:t>Understand when it would be appropriate to refer for legal intervention and how this fits with the National Framework. </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GB" sz="2800" b="1" kern="0" dirty="0">
                <a:solidFill>
                  <a:srgbClr val="332F60"/>
                </a:solidFill>
                <a:latin typeface="+mj-lt"/>
                <a:cs typeface="Calibri"/>
                <a:sym typeface="Calibri"/>
              </a:rPr>
              <a:t>Understand the role of the Attendance team and how to access support.  </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lang="en-GB" sz="3200" b="1" kern="0" dirty="0">
              <a:solidFill>
                <a:srgbClr val="332F60"/>
              </a:solidFill>
              <a:latin typeface="Calibri"/>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3200" b="1" i="0" u="none" strike="noStrike" kern="0" cap="none" spc="0" normalizeH="0" baseline="0" noProof="0" dirty="0">
              <a:ln>
                <a:noFill/>
              </a:ln>
              <a:solidFill>
                <a:srgbClr val="332F60"/>
              </a:solidFill>
              <a:effectLst/>
              <a:uLnTx/>
              <a:uFillTx/>
              <a:latin typeface="Calibri"/>
              <a:ea typeface="+mn-ea"/>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3200" b="1" i="0" u="none" strike="noStrike" kern="0" cap="none" spc="0" normalizeH="0" baseline="0" noProof="0" dirty="0">
              <a:ln>
                <a:noFill/>
              </a:ln>
              <a:solidFill>
                <a:srgbClr val="332F60"/>
              </a:solidFill>
              <a:effectLst/>
              <a:uLnTx/>
              <a:uFillTx/>
              <a:latin typeface="Calibri"/>
              <a:ea typeface="+mn-ea"/>
              <a:cs typeface="Calibri"/>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1917451870"/>
      </p:ext>
    </p:extLst>
  </p:cSld>
  <p:clrMapOvr>
    <a:masterClrMapping/>
  </p:clrMapOvr>
  <p:transition spd="med" advTm="3569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07B3FA-B7CC-9B69-8C33-06EF4EB195CC}"/>
              </a:ext>
            </a:extLst>
          </p:cNvPr>
          <p:cNvPicPr>
            <a:picLocks noChangeAspect="1"/>
          </p:cNvPicPr>
          <p:nvPr/>
        </p:nvPicPr>
        <p:blipFill>
          <a:blip r:embed="rId3"/>
          <a:stretch>
            <a:fillRect/>
          </a:stretch>
        </p:blipFill>
        <p:spPr>
          <a:xfrm rot="3072043">
            <a:off x="10531171" y="4475203"/>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505205" y="6334830"/>
            <a:ext cx="8797447" cy="690050"/>
          </a:xfrm>
        </p:spPr>
        <p:txBody>
          <a:bodyPr>
            <a:noAutofit/>
          </a:bodyPr>
          <a:lstStyle/>
          <a:p>
            <a:pPr algn="r">
              <a:lnSpc>
                <a:spcPct val="120000"/>
              </a:lnSpc>
            </a:pPr>
            <a:r>
              <a:rPr lang="en-GB" sz="1800" b="1" dirty="0">
                <a:solidFill>
                  <a:srgbClr val="003763"/>
                </a:solidFill>
                <a:latin typeface="Rockwell" panose="02060603020205020403" pitchFamily="18" charset="0"/>
                <a:cs typeface="Arial"/>
                <a:hlinkClick r:id="rId4"/>
              </a:rPr>
              <a:t>Working Together to Improve School Attendance (2024)</a:t>
            </a:r>
            <a:br>
              <a:rPr lang="en-GB" sz="1800" b="1" dirty="0">
                <a:solidFill>
                  <a:srgbClr val="003763"/>
                </a:solidFill>
                <a:latin typeface="Rockwell" panose="02060603020205020403" pitchFamily="18" charset="0"/>
                <a:cs typeface="Arial"/>
                <a:hlinkClick r:id="rId4"/>
              </a:rPr>
            </a:br>
            <a:endParaRPr lang="en-GB" sz="1800" b="1" dirty="0">
              <a:solidFill>
                <a:srgbClr val="003763"/>
              </a:solidFill>
              <a:latin typeface="Rockwell" panose="02060603020205020403" pitchFamily="18" charset="0"/>
              <a:cs typeface="Arial"/>
            </a:endParaRPr>
          </a:p>
        </p:txBody>
      </p:sp>
      <p:sp>
        <p:nvSpPr>
          <p:cNvPr id="10" name="Rectangle: Rounded Corners 9">
            <a:extLst>
              <a:ext uri="{FF2B5EF4-FFF2-40B4-BE49-F238E27FC236}">
                <a16:creationId xmlns:a16="http://schemas.microsoft.com/office/drawing/2014/main" id="{B3DA3833-DF4F-9D3C-3086-4DF0B6F6C327}"/>
              </a:ext>
            </a:extLst>
          </p:cNvPr>
          <p:cNvSpPr/>
          <p:nvPr/>
        </p:nvSpPr>
        <p:spPr>
          <a:xfrm>
            <a:off x="2360764" y="742518"/>
            <a:ext cx="7883329" cy="5007430"/>
          </a:xfrm>
          <a:prstGeom prst="roundRect">
            <a:avLst>
              <a:gd name="adj" fmla="val 7991"/>
            </a:avLst>
          </a:prstGeom>
          <a:solidFill>
            <a:srgbClr val="002060"/>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Rockwell" panose="02060603020205020403" pitchFamily="18" charset="0"/>
                <a:cs typeface="Arial" panose="020B0604020202020204" pitchFamily="34" charset="0"/>
              </a:rPr>
              <a:t>Expectations of schools</a:t>
            </a:r>
          </a:p>
          <a:p>
            <a:pPr marR="0" lvl="0" algn="ctr" defTabSz="685800" rtl="0" eaLnBrk="1" fontAlgn="auto" latinLnBrk="0" hangingPunct="1">
              <a:lnSpc>
                <a:spcPct val="100000"/>
              </a:lnSpc>
              <a:spcBef>
                <a:spcPts val="0"/>
              </a:spcBef>
              <a:spcAft>
                <a:spcPts val="450"/>
              </a:spcAft>
              <a:buClrTx/>
              <a:buSzTx/>
              <a:tabLst/>
              <a:defRPr/>
            </a:pPr>
            <a:endParaRPr lang="en-GB" sz="3600" dirty="0">
              <a:solidFill>
                <a:srgbClr val="002060"/>
              </a:solidFill>
              <a:latin typeface="Rockwell" panose="02060603020205020403" pitchFamily="18" charset="0"/>
              <a:cs typeface="Arial" panose="020B0604020202020204" pitchFamily="34" charset="0"/>
            </a:endParaRPr>
          </a:p>
          <a:p>
            <a:pPr marR="0" lvl="0" algn="ctr" defTabSz="685800" rtl="0" eaLnBrk="1" fontAlgn="auto" latinLnBrk="0" hangingPunct="1">
              <a:lnSpc>
                <a:spcPct val="100000"/>
              </a:lnSpc>
              <a:spcBef>
                <a:spcPts val="0"/>
              </a:spcBef>
              <a:spcAft>
                <a:spcPts val="450"/>
              </a:spcAft>
              <a:buClrTx/>
              <a:buSzTx/>
              <a:tabLst/>
              <a:defRPr/>
            </a:pPr>
            <a:r>
              <a:rPr kumimoji="0" lang="en-GB" sz="3600" b="0" i="0" u="none" strike="noStrike" kern="1200" cap="none" spc="0" normalizeH="0" baseline="0" noProof="0" dirty="0">
                <a:ln>
                  <a:noFill/>
                </a:ln>
                <a:solidFill>
                  <a:schemeClr val="bg1"/>
                </a:solidFill>
                <a:effectLst/>
                <a:uLnTx/>
                <a:uFillTx/>
                <a:latin typeface="Rockwell" panose="02060603020205020403" pitchFamily="18" charset="0"/>
                <a:cs typeface="Arial" panose="020B0604020202020204" pitchFamily="34" charset="0"/>
              </a:rPr>
              <a:t>Build strong relationships</a:t>
            </a:r>
            <a:r>
              <a:rPr kumimoji="0" lang="en-GB" sz="3600" b="0" i="0" u="none" strike="noStrike" kern="1200" cap="none" spc="0" normalizeH="0" noProof="0" dirty="0">
                <a:ln>
                  <a:noFill/>
                </a:ln>
                <a:solidFill>
                  <a:schemeClr val="bg1"/>
                </a:solidFill>
                <a:effectLst/>
                <a:uLnTx/>
                <a:uFillTx/>
                <a:latin typeface="Rockwell" panose="02060603020205020403" pitchFamily="18" charset="0"/>
                <a:cs typeface="Arial" panose="020B0604020202020204" pitchFamily="34" charset="0"/>
              </a:rPr>
              <a:t> and work jointly with families, listening to and understanding barriers to attendance and working in partnership with families to remove them. </a:t>
            </a:r>
            <a:endParaRPr kumimoji="0" lang="en-GB"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4C23D7-13EB-D026-8B52-B29B88801906}"/>
              </a:ext>
            </a:extLst>
          </p:cNvPr>
          <p:cNvPicPr>
            <a:picLocks noChangeAspect="1"/>
          </p:cNvPicPr>
          <p:nvPr/>
        </p:nvPicPr>
        <p:blipFill>
          <a:blip r:embed="rId3"/>
          <a:stretch>
            <a:fillRect/>
          </a:stretch>
        </p:blipFill>
        <p:spPr>
          <a:xfrm rot="3072043">
            <a:off x="-1843916" y="-440336"/>
            <a:ext cx="4204156" cy="3171042"/>
          </a:xfrm>
          <a:prstGeom prst="rect">
            <a:avLst/>
          </a:prstGeom>
        </p:spPr>
      </p:pic>
    </p:spTree>
    <p:extLst>
      <p:ext uri="{BB962C8B-B14F-4D97-AF65-F5344CB8AC3E}">
        <p14:creationId xmlns:p14="http://schemas.microsoft.com/office/powerpoint/2010/main" val="37048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4197920">
            <a:off x="9948261" y="1843478"/>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4" y="466101"/>
            <a:ext cx="8188929" cy="647997"/>
          </a:xfrm>
        </p:spPr>
        <p:txBody>
          <a:bodyPr>
            <a:noAutofit/>
          </a:bodyPr>
          <a:lstStyle/>
          <a:p>
            <a:r>
              <a:rPr lang="en-GB" sz="3200" b="1" dirty="0">
                <a:solidFill>
                  <a:srgbClr val="002060"/>
                </a:solidFill>
                <a:latin typeface="Rockwell" panose="02060603020205020403" pitchFamily="18" charset="0"/>
                <a:cs typeface="Arial"/>
              </a:rPr>
              <a:t>Time to say goodbye to ‘Fast Track’</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523999" y="1515204"/>
            <a:ext cx="9144000" cy="3827591"/>
          </a:xfrm>
        </p:spPr>
        <p:txBody>
          <a:bodyPr>
            <a:noAutofit/>
          </a:bodyPr>
          <a:lstStyle/>
          <a:p>
            <a:r>
              <a:rPr lang="en-GB" sz="2400" b="0" i="0" dirty="0">
                <a:solidFill>
                  <a:srgbClr val="002060"/>
                </a:solidFill>
                <a:effectLst/>
                <a:highlight>
                  <a:srgbClr val="FFFFFF"/>
                </a:highlight>
                <a:latin typeface="Helvetica" panose="020B0604020202020204" pitchFamily="34" charset="0"/>
                <a:cs typeface="Helvetica" panose="020B0604020202020204" pitchFamily="34" charset="0"/>
              </a:rPr>
              <a:t>Where difficulties arise with school attendance, schools and professionals should take a ‘support first’ approach in line with the DfE’s Working together to improve school attendance statutory guidance, only resorting to legal enforcement when necessary. </a:t>
            </a:r>
          </a:p>
          <a:p>
            <a:endParaRPr lang="en-GB" sz="2400" b="0" i="0" dirty="0">
              <a:solidFill>
                <a:srgbClr val="002060"/>
              </a:solidFill>
              <a:effectLst/>
              <a:highlight>
                <a:srgbClr val="FFFFFF"/>
              </a:highlight>
              <a:latin typeface="Helvetica" panose="020B0604020202020204" pitchFamily="34" charset="0"/>
              <a:cs typeface="Helvetica" panose="020B0604020202020204" pitchFamily="34" charset="0"/>
            </a:endParaRPr>
          </a:p>
          <a:p>
            <a:r>
              <a:rPr lang="en-GB" sz="2400" b="0" i="0" dirty="0">
                <a:solidFill>
                  <a:srgbClr val="002060"/>
                </a:solidFill>
                <a:effectLst/>
                <a:highlight>
                  <a:srgbClr val="FFFFFF"/>
                </a:highlight>
                <a:latin typeface="Helvetica" panose="020B0604020202020204" pitchFamily="34" charset="0"/>
                <a:cs typeface="Helvetica" panose="020B0604020202020204" pitchFamily="34" charset="0"/>
              </a:rPr>
              <a:t>The aim is that the need for legal enforcement is reduced by taking a supportive approach to tackle the barriers to attendance and intervening early before absence becomes entrenched.  </a:t>
            </a:r>
          </a:p>
          <a:p>
            <a:endParaRPr lang="en-GB" sz="2400" dirty="0">
              <a:solidFill>
                <a:srgbClr val="002060"/>
              </a:solidFill>
              <a:highlight>
                <a:srgbClr val="FFFFFF"/>
              </a:highlight>
              <a:latin typeface="Helvetica" panose="020B0604020202020204" pitchFamily="34" charset="0"/>
              <a:cs typeface="Helvetica" panose="020B0604020202020204" pitchFamily="34" charset="0"/>
            </a:endParaRPr>
          </a:p>
          <a:p>
            <a:r>
              <a:rPr lang="en-GB" sz="2400" dirty="0">
                <a:solidFill>
                  <a:srgbClr val="002060"/>
                </a:solidFill>
                <a:highlight>
                  <a:srgbClr val="FFFFFF"/>
                </a:highlight>
                <a:latin typeface="Helvetica" panose="020B0604020202020204" pitchFamily="34" charset="0"/>
                <a:cs typeface="Helvetica" panose="020B0604020202020204" pitchFamily="34" charset="0"/>
              </a:rPr>
              <a:t>To bring our local arrangements in line with </a:t>
            </a:r>
            <a:r>
              <a:rPr lang="en-GB" sz="2400" dirty="0">
                <a:solidFill>
                  <a:srgbClr val="002060"/>
                </a:solidFill>
                <a:highlight>
                  <a:srgbClr val="FFFFFF"/>
                </a:highlight>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Working together to improve school attendance </a:t>
            </a:r>
            <a:r>
              <a:rPr lang="en-GB" sz="2400" dirty="0">
                <a:solidFill>
                  <a:srgbClr val="002060"/>
                </a:solidFill>
                <a:highlight>
                  <a:srgbClr val="FFFFFF"/>
                </a:highlight>
                <a:latin typeface="Helvetica" panose="020B0604020202020204" pitchFamily="34" charset="0"/>
                <a:cs typeface="Helvetica" panose="020B0604020202020204" pitchFamily="34" charset="0"/>
              </a:rPr>
              <a:t>we will be retiring the ‘Fast Track’ process and terminology and adopting the ‘Support First’ approach. </a:t>
            </a:r>
            <a:endParaRPr lang="en-GB" sz="24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0506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B53B38-E35E-D767-D700-DE0D26E35483}"/>
              </a:ext>
            </a:extLst>
          </p:cNvPr>
          <p:cNvPicPr>
            <a:picLocks noChangeAspect="1"/>
          </p:cNvPicPr>
          <p:nvPr/>
        </p:nvPicPr>
        <p:blipFill>
          <a:blip r:embed="rId3"/>
          <a:stretch>
            <a:fillRect/>
          </a:stretch>
        </p:blipFill>
        <p:spPr>
          <a:xfrm rot="1588857">
            <a:off x="8735705" y="-1964683"/>
            <a:ext cx="5565934" cy="3709832"/>
          </a:xfrm>
          <a:prstGeom prst="rect">
            <a:avLst/>
          </a:prstGeom>
        </p:spPr>
      </p:pic>
      <p:pic>
        <p:nvPicPr>
          <p:cNvPr id="4" name="Picture 3">
            <a:extLst>
              <a:ext uri="{FF2B5EF4-FFF2-40B4-BE49-F238E27FC236}">
                <a16:creationId xmlns:a16="http://schemas.microsoft.com/office/drawing/2014/main" id="{E80DF63B-767E-DDC3-25A6-B188409B472B}"/>
              </a:ext>
            </a:extLst>
          </p:cNvPr>
          <p:cNvPicPr>
            <a:picLocks noChangeAspect="1"/>
          </p:cNvPicPr>
          <p:nvPr/>
        </p:nvPicPr>
        <p:blipFill>
          <a:blip r:embed="rId3"/>
          <a:stretch>
            <a:fillRect/>
          </a:stretch>
        </p:blipFill>
        <p:spPr>
          <a:xfrm rot="1588857">
            <a:off x="-2212088" y="5183264"/>
            <a:ext cx="6370005" cy="4245765"/>
          </a:xfrm>
          <a:prstGeom prst="rect">
            <a:avLst/>
          </a:prstGeom>
        </p:spPr>
      </p:pic>
      <p:sp>
        <p:nvSpPr>
          <p:cNvPr id="16" name="Title 1">
            <a:extLst>
              <a:ext uri="{FF2B5EF4-FFF2-40B4-BE49-F238E27FC236}">
                <a16:creationId xmlns:a16="http://schemas.microsoft.com/office/drawing/2014/main" id="{31FB040D-880E-41A3-9D33-8E23ECC41881}"/>
              </a:ext>
            </a:extLst>
          </p:cNvPr>
          <p:cNvSpPr txBox="1">
            <a:spLocks/>
          </p:cNvSpPr>
          <p:nvPr/>
        </p:nvSpPr>
        <p:spPr>
          <a:xfrm>
            <a:off x="705634" y="287586"/>
            <a:ext cx="10901150"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200" b="1" dirty="0">
                <a:solidFill>
                  <a:srgbClr val="002060"/>
                </a:solidFill>
                <a:latin typeface="Rockwell" panose="02060603020205020403" pitchFamily="18" charset="0"/>
                <a:cs typeface="Arial"/>
              </a:rPr>
              <a:t>Support First Approach </a:t>
            </a:r>
            <a:endPar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sym typeface="Calibri"/>
            </a:endParaRPr>
          </a:p>
        </p:txBody>
      </p:sp>
      <p:sp>
        <p:nvSpPr>
          <p:cNvPr id="3" name="TextBox 2">
            <a:extLst>
              <a:ext uri="{FF2B5EF4-FFF2-40B4-BE49-F238E27FC236}">
                <a16:creationId xmlns:a16="http://schemas.microsoft.com/office/drawing/2014/main" id="{16DAD3C6-92E7-3FB3-F7A4-93DD057B41DC}"/>
              </a:ext>
            </a:extLst>
          </p:cNvPr>
          <p:cNvSpPr txBox="1"/>
          <p:nvPr/>
        </p:nvSpPr>
        <p:spPr>
          <a:xfrm>
            <a:off x="705634" y="1013730"/>
            <a:ext cx="5120640" cy="5078313"/>
          </a:xfrm>
          <a:prstGeom prst="rect">
            <a:avLst/>
          </a:prstGeom>
          <a:solidFill>
            <a:schemeClr val="bg1"/>
          </a:solidFill>
          <a:ln w="19050">
            <a:solidFill>
              <a:srgbClr val="002060"/>
            </a:solidFill>
          </a:ln>
        </p:spPr>
        <p:txBody>
          <a:bodyPr wrap="square" rtlCol="0">
            <a:spAutoFit/>
          </a:bodyPr>
          <a:lstStyle/>
          <a:p>
            <a:pPr marL="0" marR="0" lvl="2" indent="0" algn="ctr" defTabSz="914400" rtl="0" eaLnBrk="1" fontAlgn="auto" latinLnBrk="0" hangingPunct="0">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2060"/>
                </a:solidFill>
                <a:effectLst/>
                <a:uLnTx/>
                <a:uFillTx/>
                <a:latin typeface="Helvetica"/>
                <a:ea typeface="+mn-ea"/>
                <a:cs typeface="Calibri"/>
                <a:sym typeface="Calibri"/>
              </a:rPr>
              <a:t>For schools</a:t>
            </a:r>
          </a:p>
          <a:p>
            <a:pPr algn="l"/>
            <a:r>
              <a:rPr lang="en-GB" sz="1800" dirty="0">
                <a:solidFill>
                  <a:srgbClr val="002060"/>
                </a:solidFill>
                <a:highlight>
                  <a:srgbClr val="FFFFFF"/>
                </a:highlight>
                <a:latin typeface="Helvetica" panose="020B0604020202020204" pitchFamily="34" charset="0"/>
                <a:cs typeface="Helvetica" panose="020B0604020202020204" pitchFamily="34" charset="0"/>
              </a:rPr>
              <a:t>Support First Approach for encouraging pupils to attend school involves several key principles:</a:t>
            </a:r>
          </a:p>
          <a:p>
            <a:pPr marL="457200" indent="-457200" algn="l">
              <a:buAutoNum type="arabicPeriod"/>
            </a:pPr>
            <a:r>
              <a:rPr lang="en-GB" sz="1800" i="1" dirty="0">
                <a:solidFill>
                  <a:srgbClr val="002060"/>
                </a:solidFill>
                <a:highlight>
                  <a:srgbClr val="FFFFFF"/>
                </a:highlight>
                <a:latin typeface="Helvetica" panose="020B0604020202020204" pitchFamily="34" charset="0"/>
                <a:cs typeface="Helvetica" panose="020B0604020202020204" pitchFamily="34" charset="0"/>
              </a:rPr>
              <a:t>Sharing Attendance Data</a:t>
            </a:r>
            <a:r>
              <a:rPr lang="en-GB" sz="1800" dirty="0">
                <a:solidFill>
                  <a:srgbClr val="002060"/>
                </a:solidFill>
                <a:highlight>
                  <a:srgbClr val="FFFFFF"/>
                </a:highlight>
                <a:latin typeface="Helvetica" panose="020B0604020202020204" pitchFamily="34" charset="0"/>
                <a:cs typeface="Helvetica" panose="020B0604020202020204" pitchFamily="34" charset="0"/>
              </a:rPr>
              <a:t>: Schools now/will share daily attendance, interrogating this data helps schools identify children who are persistently absent (PA) or at risk of becoming PA. </a:t>
            </a:r>
          </a:p>
          <a:p>
            <a:pPr marL="457200" indent="-457200" algn="l">
              <a:buAutoNum type="arabicPeriod"/>
            </a:pPr>
            <a:r>
              <a:rPr lang="en-GB" sz="1800" i="1" dirty="0">
                <a:solidFill>
                  <a:srgbClr val="002060"/>
                </a:solidFill>
                <a:highlight>
                  <a:srgbClr val="FFFFFF"/>
                </a:highlight>
                <a:latin typeface="Helvetica" panose="020B0604020202020204" pitchFamily="34" charset="0"/>
                <a:cs typeface="Helvetica" panose="020B0604020202020204" pitchFamily="34" charset="0"/>
              </a:rPr>
              <a:t>Strengths-Based Approach</a:t>
            </a:r>
            <a:r>
              <a:rPr lang="en-GB" sz="1800" dirty="0">
                <a:solidFill>
                  <a:srgbClr val="002060"/>
                </a:solidFill>
                <a:highlight>
                  <a:srgbClr val="FFFFFF"/>
                </a:highlight>
                <a:latin typeface="Helvetica" panose="020B0604020202020204" pitchFamily="34" charset="0"/>
                <a:cs typeface="Helvetica" panose="020B0604020202020204" pitchFamily="34" charset="0"/>
              </a:rPr>
              <a:t>: schools adopt a proactive, positive and supportive behaviour approach. Encouraging and rewarding positive behaviour, as well as explicitly modelling and reinforcing it</a:t>
            </a:r>
            <a:r>
              <a:rPr lang="en-GB" dirty="0">
                <a:solidFill>
                  <a:srgbClr val="002060"/>
                </a:solidFill>
                <a:highlight>
                  <a:srgbClr val="FFFFFF"/>
                </a:highlight>
                <a:latin typeface="Helvetica" panose="020B0604020202020204" pitchFamily="34" charset="0"/>
                <a:cs typeface="Helvetica" panose="020B0604020202020204" pitchFamily="34" charset="0"/>
              </a:rPr>
              <a:t>.</a:t>
            </a:r>
            <a:endParaRPr lang="en-GB" sz="1800" dirty="0">
              <a:solidFill>
                <a:srgbClr val="002060"/>
              </a:solidFill>
              <a:highlight>
                <a:srgbClr val="FFFFFF"/>
              </a:highlight>
              <a:latin typeface="Helvetica" panose="020B0604020202020204" pitchFamily="34" charset="0"/>
              <a:cs typeface="Helvetica" panose="020B0604020202020204" pitchFamily="34" charset="0"/>
            </a:endParaRPr>
          </a:p>
          <a:p>
            <a:pPr marL="457200" indent="-457200" algn="l">
              <a:buAutoNum type="arabicPeriod"/>
            </a:pPr>
            <a:r>
              <a:rPr lang="en-GB" sz="1800" i="1" dirty="0">
                <a:solidFill>
                  <a:srgbClr val="002060"/>
                </a:solidFill>
                <a:highlight>
                  <a:srgbClr val="FFFFFF"/>
                </a:highlight>
                <a:latin typeface="Helvetica" panose="020B0604020202020204" pitchFamily="34" charset="0"/>
                <a:cs typeface="Helvetica" panose="020B0604020202020204" pitchFamily="34" charset="0"/>
              </a:rPr>
              <a:t>Community and Belonging</a:t>
            </a:r>
            <a:r>
              <a:rPr lang="en-GB" sz="1800" dirty="0">
                <a:solidFill>
                  <a:srgbClr val="002060"/>
                </a:solidFill>
                <a:highlight>
                  <a:srgbClr val="FFFFFF"/>
                </a:highlight>
                <a:latin typeface="Helvetica" panose="020B0604020202020204" pitchFamily="34" charset="0"/>
                <a:cs typeface="Helvetica" panose="020B0604020202020204" pitchFamily="34" charset="0"/>
              </a:rPr>
              <a:t>: building a culture of community and belonging benefits all pupils. Schools focus on positive transitions between classes and years to enhance attendance levels. </a:t>
            </a:r>
          </a:p>
        </p:txBody>
      </p:sp>
      <p:sp>
        <p:nvSpPr>
          <p:cNvPr id="8" name="TextBox 7">
            <a:extLst>
              <a:ext uri="{FF2B5EF4-FFF2-40B4-BE49-F238E27FC236}">
                <a16:creationId xmlns:a16="http://schemas.microsoft.com/office/drawing/2014/main" id="{B1A5AB66-2302-FBAA-F75D-370F8BAA8B80}"/>
              </a:ext>
            </a:extLst>
          </p:cNvPr>
          <p:cNvSpPr txBox="1"/>
          <p:nvPr/>
        </p:nvSpPr>
        <p:spPr>
          <a:xfrm>
            <a:off x="6486144" y="1013730"/>
            <a:ext cx="5120640" cy="5632311"/>
          </a:xfrm>
          <a:prstGeom prst="rect">
            <a:avLst/>
          </a:prstGeom>
          <a:solidFill>
            <a:schemeClr val="bg1"/>
          </a:solidFill>
          <a:ln w="19050">
            <a:solidFill>
              <a:srgbClr val="002060"/>
            </a:solidFill>
          </a:ln>
        </p:spPr>
        <p:txBody>
          <a:bodyPr wrap="square" rtlCol="0">
            <a:spAutoFit/>
          </a:bodyPr>
          <a:lstStyle/>
          <a:p>
            <a:pPr marL="0" marR="0" lvl="2" indent="0" algn="ctr" defTabSz="914400" rtl="0" eaLnBrk="1" fontAlgn="auto" latinLnBrk="0" hangingPunct="0">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002060"/>
                </a:solidFill>
                <a:effectLst/>
                <a:uLnTx/>
                <a:uFillTx/>
                <a:latin typeface="Helvetica"/>
                <a:ea typeface="+mn-ea"/>
                <a:cs typeface="Calibri"/>
                <a:sym typeface="Calibri"/>
              </a:rPr>
              <a:t>For Parents</a:t>
            </a:r>
          </a:p>
          <a:p>
            <a:pPr marL="0" marR="0" lvl="2" indent="0" defTabSz="914400" rtl="0" eaLnBrk="1" fontAlgn="auto" latinLnBrk="0" hangingPunct="0">
              <a:lnSpc>
                <a:spcPct val="100000"/>
              </a:lnSpc>
              <a:spcBef>
                <a:spcPts val="0"/>
              </a:spcBef>
              <a:spcAft>
                <a:spcPts val="0"/>
              </a:spcAft>
              <a:buClrTx/>
              <a:buSzTx/>
              <a:buFontTx/>
              <a:buNone/>
              <a:tabLst/>
              <a:defRPr/>
            </a:pPr>
            <a:r>
              <a:rPr lang="en-GB" kern="0" dirty="0">
                <a:solidFill>
                  <a:srgbClr val="002060"/>
                </a:solidFill>
                <a:latin typeface="Helvetica"/>
                <a:cs typeface="Calibri"/>
                <a:sym typeface="Calibri"/>
              </a:rPr>
              <a:t>Parents play a crucial role in the support-first approach for improving school attendance. </a:t>
            </a:r>
          </a:p>
          <a:p>
            <a:pPr marL="457200" marR="0" lvl="2" indent="-457200" defTabSz="914400" rtl="0" eaLnBrk="1" fontAlgn="auto" latinLnBrk="0" hangingPunct="0">
              <a:lnSpc>
                <a:spcPct val="100000"/>
              </a:lnSpc>
              <a:spcBef>
                <a:spcPts val="0"/>
              </a:spcBef>
              <a:spcAft>
                <a:spcPts val="0"/>
              </a:spcAft>
              <a:buClrTx/>
              <a:buSzTx/>
              <a:buFont typeface="+mj-lt"/>
              <a:buAutoNum type="arabicPeriod"/>
              <a:tabLst/>
              <a:defRPr/>
            </a:pPr>
            <a:r>
              <a:rPr kumimoji="0" lang="en-GB" i="1" u="none" strike="noStrike" kern="0" cap="none" spc="0" normalizeH="0" baseline="0" noProof="0" dirty="0">
                <a:ln>
                  <a:noFill/>
                </a:ln>
                <a:solidFill>
                  <a:srgbClr val="002060"/>
                </a:solidFill>
                <a:effectLst/>
                <a:uLnTx/>
                <a:uFillTx/>
                <a:latin typeface="Helvetica"/>
                <a:ea typeface="+mn-ea"/>
                <a:cs typeface="Calibri"/>
                <a:sym typeface="Calibri"/>
              </a:rPr>
              <a:t>Engagement and Communication</a:t>
            </a:r>
            <a:r>
              <a:rPr kumimoji="0" lang="en-GB" i="0" u="none" strike="noStrike" kern="0" cap="none" spc="0" normalizeH="0" baseline="0" noProof="0" dirty="0">
                <a:ln>
                  <a:noFill/>
                </a:ln>
                <a:solidFill>
                  <a:srgbClr val="002060"/>
                </a:solidFill>
                <a:effectLst/>
                <a:uLnTx/>
                <a:uFillTx/>
                <a:latin typeface="Helvetica"/>
                <a:ea typeface="+mn-ea"/>
                <a:cs typeface="Calibri"/>
                <a:sym typeface="Calibri"/>
              </a:rPr>
              <a:t>: Parents are encouraged to actively engage with the school. Regular communication helps address issues promptly</a:t>
            </a:r>
            <a:r>
              <a:rPr lang="en-GB" kern="0" dirty="0">
                <a:solidFill>
                  <a:srgbClr val="002060"/>
                </a:solidFill>
                <a:latin typeface="Helvetica"/>
                <a:cs typeface="Calibri"/>
                <a:sym typeface="Calibri"/>
              </a:rPr>
              <a:t>. Schools may use newsletters, parent-teacher meetings, and digital platforms to keep parents informed. </a:t>
            </a:r>
          </a:p>
          <a:p>
            <a:pPr marL="457200" marR="0" lvl="2" indent="-457200" defTabSz="914400" rtl="0" eaLnBrk="1" fontAlgn="auto" latinLnBrk="0" hangingPunct="0">
              <a:lnSpc>
                <a:spcPct val="100000"/>
              </a:lnSpc>
              <a:spcBef>
                <a:spcPts val="0"/>
              </a:spcBef>
              <a:spcAft>
                <a:spcPts val="0"/>
              </a:spcAft>
              <a:buClrTx/>
              <a:buSzTx/>
              <a:buFont typeface="+mj-lt"/>
              <a:buAutoNum type="arabicPeriod"/>
              <a:tabLst/>
              <a:defRPr/>
            </a:pPr>
            <a:r>
              <a:rPr kumimoji="0" lang="en-GB" i="1" u="none" strike="noStrike" kern="0" cap="none" spc="0" normalizeH="0" baseline="0" noProof="0" dirty="0">
                <a:ln>
                  <a:noFill/>
                </a:ln>
                <a:solidFill>
                  <a:srgbClr val="002060"/>
                </a:solidFill>
                <a:effectLst/>
                <a:uLnTx/>
                <a:uFillTx/>
                <a:latin typeface="Helvetica"/>
                <a:ea typeface="+mn-ea"/>
                <a:cs typeface="Calibri"/>
                <a:sym typeface="Calibri"/>
              </a:rPr>
              <a:t>Collaboration</a:t>
            </a:r>
            <a:r>
              <a:rPr kumimoji="0" lang="en-GB" i="0" u="none" strike="noStrike" kern="0" cap="none" spc="0" normalizeH="0" baseline="0" noProof="0" dirty="0">
                <a:ln>
                  <a:noFill/>
                </a:ln>
                <a:solidFill>
                  <a:srgbClr val="002060"/>
                </a:solidFill>
                <a:effectLst/>
                <a:uLnTx/>
                <a:uFillTx/>
                <a:latin typeface="Helvetica"/>
                <a:ea typeface="+mn-ea"/>
                <a:cs typeface="Calibri"/>
                <a:sym typeface="Calibri"/>
              </a:rPr>
              <a:t>: </a:t>
            </a:r>
            <a:r>
              <a:rPr lang="en-GB" kern="0" dirty="0">
                <a:solidFill>
                  <a:srgbClr val="002060"/>
                </a:solidFill>
                <a:latin typeface="Helvetica"/>
                <a:cs typeface="Calibri"/>
                <a:sym typeface="Calibri"/>
              </a:rPr>
              <a:t>Parents collaborate with schools to identify barriers to attendance. They work together to find solutions, whether related to health, transportation, or other challenges. </a:t>
            </a:r>
          </a:p>
          <a:p>
            <a:pPr marL="457200" marR="0" lvl="2" indent="-457200" defTabSz="914400" rtl="0" eaLnBrk="1" fontAlgn="auto" latinLnBrk="0" hangingPunct="0">
              <a:lnSpc>
                <a:spcPct val="100000"/>
              </a:lnSpc>
              <a:spcBef>
                <a:spcPts val="0"/>
              </a:spcBef>
              <a:spcAft>
                <a:spcPts val="0"/>
              </a:spcAft>
              <a:buClrTx/>
              <a:buSzTx/>
              <a:buFont typeface="+mj-lt"/>
              <a:buAutoNum type="arabicPeriod"/>
              <a:tabLst/>
              <a:defRPr/>
            </a:pPr>
            <a:r>
              <a:rPr kumimoji="0" lang="en-GB" i="1" u="none" strike="noStrike" kern="0" cap="none" spc="0" normalizeH="0" baseline="0" noProof="0" dirty="0">
                <a:ln>
                  <a:noFill/>
                </a:ln>
                <a:solidFill>
                  <a:srgbClr val="002060"/>
                </a:solidFill>
                <a:effectLst/>
                <a:uLnTx/>
                <a:uFillTx/>
                <a:latin typeface="Helvetica"/>
                <a:ea typeface="+mn-ea"/>
                <a:cs typeface="Calibri"/>
                <a:sym typeface="Calibri"/>
              </a:rPr>
              <a:t>Positive reinforcement</a:t>
            </a:r>
            <a:r>
              <a:rPr kumimoji="0" lang="en-GB" i="0" u="none" strike="noStrike" kern="0" cap="none" spc="0" normalizeH="0" baseline="0" noProof="0" dirty="0">
                <a:ln>
                  <a:noFill/>
                </a:ln>
                <a:solidFill>
                  <a:srgbClr val="002060"/>
                </a:solidFill>
                <a:effectLst/>
                <a:uLnTx/>
                <a:uFillTx/>
                <a:latin typeface="Helvetica"/>
                <a:ea typeface="+mn-ea"/>
                <a:cs typeface="Calibri"/>
                <a:sym typeface="Calibri"/>
              </a:rPr>
              <a:t>: Parents can reinforce positive attendance behaviours at home. Celebrating achievements, creating routines, and emphasising the importance of education contributing to a positive environment.  </a:t>
            </a:r>
          </a:p>
        </p:txBody>
      </p:sp>
    </p:spTree>
    <p:extLst>
      <p:ext uri="{BB962C8B-B14F-4D97-AF65-F5344CB8AC3E}">
        <p14:creationId xmlns:p14="http://schemas.microsoft.com/office/powerpoint/2010/main" val="41780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5A78D5-3A29-DF48-A306-B9AA9DC806BB}"/>
              </a:ext>
            </a:extLst>
          </p:cNvPr>
          <p:cNvPicPr>
            <a:picLocks noChangeAspect="1"/>
          </p:cNvPicPr>
          <p:nvPr/>
        </p:nvPicPr>
        <p:blipFill>
          <a:blip r:embed="rId3"/>
          <a:stretch>
            <a:fillRect/>
          </a:stretch>
        </p:blipFill>
        <p:spPr>
          <a:xfrm rot="1429069">
            <a:off x="729523" y="5413479"/>
            <a:ext cx="4204156" cy="3171042"/>
          </a:xfrm>
          <a:prstGeom prst="rect">
            <a:avLst/>
          </a:prstGeom>
        </p:spPr>
      </p:pic>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716613" y="724444"/>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2001534" y="541751"/>
            <a:ext cx="8188929" cy="647997"/>
          </a:xfrm>
        </p:spPr>
        <p:txBody>
          <a:bodyPr>
            <a:noAutofit/>
          </a:bodyPr>
          <a:lstStyle/>
          <a:p>
            <a:r>
              <a:rPr lang="en-GB" sz="3200" b="1" dirty="0">
                <a:solidFill>
                  <a:srgbClr val="002060"/>
                </a:solidFill>
                <a:latin typeface="Rockwell" panose="02060603020205020403" pitchFamily="18" charset="0"/>
                <a:cs typeface="Arial"/>
              </a:rPr>
              <a:t>What does ‘Support First’ look like in practice </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523999" y="1515204"/>
            <a:ext cx="9144000" cy="3827591"/>
          </a:xfrm>
        </p:spPr>
        <p:txBody>
          <a:bodyPr>
            <a:noAutofit/>
          </a:bodyPr>
          <a:lstStyle/>
          <a:p>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2AD1D983-9745-48B8-0593-53AB179A03E1}"/>
              </a:ext>
            </a:extLst>
          </p:cNvPr>
          <p:cNvSpPr txBox="1"/>
          <p:nvPr/>
        </p:nvSpPr>
        <p:spPr>
          <a:xfrm>
            <a:off x="1389885" y="1280892"/>
            <a:ext cx="9412225" cy="5324535"/>
          </a:xfrm>
          <a:prstGeom prst="rect">
            <a:avLst/>
          </a:prstGeom>
          <a:solidFill>
            <a:schemeClr val="bg1"/>
          </a:solidFill>
        </p:spPr>
        <p:txBody>
          <a:bodyPr wrap="square">
            <a:spAutoFit/>
          </a:bodyPr>
          <a:lstStyle/>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ensuring a first-day response to any absence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communicating with the child’s parents to understand the barriers to school attendance (steps need to be taken to ensure that each “parent” is included and receives correspondence)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completing wishes and feelings work with the child to understand their views on why they are absent from school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offering a minimum of 3 meetings with child’s parents before considering possible legal intervention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agreeing an effective plan with parents to support improvement in attendance - which could lead to the creation of an attendance contract with parents,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referrals to wider support services where appropriate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confirming that parents are aware of their legal responsibilities regarding ensuring their child’s regular attendance at school by issuing a Notice to Improve </a:t>
            </a:r>
          </a:p>
          <a:p>
            <a:pPr marL="342900" indent="-342900" algn="l" rtl="0" fontAlgn="base">
              <a:buFont typeface="Wingdings" panose="05000000000000000000" pitchFamily="2" charset="2"/>
              <a:buChar char="Ø"/>
            </a:pPr>
            <a:r>
              <a:rPr lang="en-GB" sz="2000" b="0" i="0" dirty="0">
                <a:solidFill>
                  <a:srgbClr val="002060"/>
                </a:solidFill>
                <a:effectLst/>
                <a:highlight>
                  <a:srgbClr val="FFFFFF"/>
                </a:highlight>
                <a:latin typeface="Helvetica" panose="020B0604020202020204" pitchFamily="34" charset="0"/>
                <a:cs typeface="Helvetica" panose="020B0604020202020204" pitchFamily="34" charset="0"/>
              </a:rPr>
              <a:t>where safeguarding concerns are identified for a pupil/family, appropriate liaison between relevant agencies including social care, police, health, other educational establishments, etc.  </a:t>
            </a:r>
          </a:p>
        </p:txBody>
      </p:sp>
    </p:spTree>
    <p:extLst>
      <p:ext uri="{BB962C8B-B14F-4D97-AF65-F5344CB8AC3E}">
        <p14:creationId xmlns:p14="http://schemas.microsoft.com/office/powerpoint/2010/main" val="262572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1527980" y="-202454"/>
            <a:ext cx="3691554" cy="2784405"/>
          </a:xfrm>
          <a:prstGeom prst="rect">
            <a:avLst/>
          </a:prstGeom>
        </p:spPr>
      </p:pic>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433378" y="3125505"/>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1580696" y="232361"/>
            <a:ext cx="9030608" cy="647997"/>
          </a:xfrm>
        </p:spPr>
        <p:txBody>
          <a:bodyPr>
            <a:noAutofit/>
          </a:bodyPr>
          <a:lstStyle/>
          <a:p>
            <a:r>
              <a:rPr lang="en-GB" sz="3200" b="1" dirty="0">
                <a:solidFill>
                  <a:srgbClr val="002060"/>
                </a:solidFill>
                <a:latin typeface="Rockwell" panose="02060603020205020403" pitchFamily="18" charset="0"/>
                <a:cs typeface="Arial"/>
              </a:rPr>
              <a:t>Parental engagement – whole school culture </a:t>
            </a:r>
            <a:endParaRPr lang="en-GB" sz="2000" b="1" dirty="0">
              <a:solidFill>
                <a:srgbClr val="002060"/>
              </a:solidFill>
              <a:latin typeface="Rockwell" panose="02060603020205020403" pitchFamily="18" charset="0"/>
              <a:cs typeface="Arial" panose="020B0604020202020204" pitchFamily="34" charset="0"/>
            </a:endParaRPr>
          </a:p>
        </p:txBody>
      </p:sp>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141971" y="1280006"/>
            <a:ext cx="9908058" cy="4442956"/>
          </a:xfrm>
          <a:solidFill>
            <a:schemeClr val="bg1"/>
          </a:solidFill>
        </p:spPr>
        <p:txBody>
          <a:bodyPr>
            <a:noAutofit/>
          </a:bodyPr>
          <a:lstStyle/>
          <a:p>
            <a:pPr algn="l"/>
            <a:r>
              <a:rPr lang="en-GB" sz="2000" dirty="0">
                <a:solidFill>
                  <a:srgbClr val="002060"/>
                </a:solidFill>
                <a:highlight>
                  <a:srgbClr val="FFFFFF"/>
                </a:highlight>
                <a:latin typeface="Helvetica" panose="020B0604020202020204" pitchFamily="34" charset="0"/>
                <a:cs typeface="Helvetica" panose="020B0604020202020204" pitchFamily="34" charset="0"/>
              </a:rPr>
              <a:t>Parental engagement plays a crucial role in children’s success at school. When it comes to encouraging meaningful parental involvement, schools can adopt several strategies:</a:t>
            </a:r>
          </a:p>
          <a:p>
            <a:pPr marL="457200" indent="-457200" algn="l">
              <a:buFont typeface="+mj-lt"/>
              <a:buAutoNum type="arabicPeriod"/>
            </a:pPr>
            <a:r>
              <a:rPr lang="en-GB" sz="2000" b="1" dirty="0">
                <a:solidFill>
                  <a:srgbClr val="002060"/>
                </a:solidFill>
                <a:highlight>
                  <a:srgbClr val="FFFFFF"/>
                </a:highlight>
                <a:latin typeface="Helvetica" panose="020B0604020202020204" pitchFamily="34" charset="0"/>
                <a:cs typeface="Helvetica" panose="020B0604020202020204" pitchFamily="34" charset="0"/>
              </a:rPr>
              <a:t>Connect with Parents</a:t>
            </a:r>
            <a:r>
              <a:rPr lang="en-GB" sz="2000" dirty="0">
                <a:solidFill>
                  <a:srgbClr val="002060"/>
                </a:solidFill>
                <a:highlight>
                  <a:srgbClr val="FFFFFF"/>
                </a:highlight>
                <a:latin typeface="Helvetica" panose="020B0604020202020204" pitchFamily="34" charset="0"/>
                <a:cs typeface="Helvetica" panose="020B0604020202020204" pitchFamily="34" charset="0"/>
              </a:rPr>
              <a:t>: Establish regular communication channels with parents. Provide updates, share information about school activities, and create opportunities for dialogue. </a:t>
            </a:r>
          </a:p>
          <a:p>
            <a:pPr marL="457200" indent="-457200" algn="l">
              <a:buFont typeface="+mj-lt"/>
              <a:buAutoNum type="arabicPeriod"/>
            </a:pPr>
            <a:r>
              <a:rPr lang="en-GB" sz="2000" b="1" dirty="0">
                <a:solidFill>
                  <a:srgbClr val="002060"/>
                </a:solidFill>
                <a:highlight>
                  <a:srgbClr val="FFFFFF"/>
                </a:highlight>
                <a:latin typeface="Helvetica" panose="020B0604020202020204" pitchFamily="34" charset="0"/>
                <a:cs typeface="Helvetica" panose="020B0604020202020204" pitchFamily="34" charset="0"/>
              </a:rPr>
              <a:t>Offer a Variety of Activities</a:t>
            </a:r>
            <a:r>
              <a:rPr lang="en-GB" sz="2000" dirty="0">
                <a:solidFill>
                  <a:srgbClr val="002060"/>
                </a:solidFill>
                <a:highlight>
                  <a:srgbClr val="FFFFFF"/>
                </a:highlight>
                <a:latin typeface="Helvetica" panose="020B0604020202020204" pitchFamily="34" charset="0"/>
                <a:cs typeface="Helvetica" panose="020B0604020202020204" pitchFamily="34" charset="0"/>
              </a:rPr>
              <a:t>: Engage parents by organising diverse activities. These could include parent-teacher conferences, workshops, open houses, and volunteering opportunities. By involving parents in different ways, schools can foster a sense of community. </a:t>
            </a:r>
          </a:p>
          <a:p>
            <a:pPr marL="457200" indent="-457200" algn="l">
              <a:buFont typeface="+mj-lt"/>
              <a:buAutoNum type="arabicPeriod"/>
            </a:pPr>
            <a:r>
              <a:rPr lang="en-GB" sz="2000" b="1" dirty="0">
                <a:solidFill>
                  <a:srgbClr val="002060"/>
                </a:solidFill>
                <a:highlight>
                  <a:srgbClr val="FFFFFF"/>
                </a:highlight>
                <a:latin typeface="Helvetica" panose="020B0604020202020204" pitchFamily="34" charset="0"/>
                <a:cs typeface="Helvetica" panose="020B0604020202020204" pitchFamily="34" charset="0"/>
              </a:rPr>
              <a:t>Address Challenges</a:t>
            </a:r>
            <a:r>
              <a:rPr lang="en-GB" sz="2000" dirty="0">
                <a:solidFill>
                  <a:srgbClr val="002060"/>
                </a:solidFill>
                <a:highlight>
                  <a:srgbClr val="FFFFFF"/>
                </a:highlight>
                <a:latin typeface="Helvetica" panose="020B0604020202020204" pitchFamily="34" charset="0"/>
                <a:cs typeface="Helvetica" panose="020B0604020202020204" pitchFamily="34" charset="0"/>
              </a:rPr>
              <a:t>: Recognise common challenges that parents face in engaging with the school. These might include work schedules, language barriers, or lack of confidence. Schools can tailor their approach to accommodate these challenges and sustain parent engagement. </a:t>
            </a:r>
          </a:p>
          <a:p>
            <a:pPr algn="l"/>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675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7F0658-2358-D405-5357-5AC75C8FC867}"/>
              </a:ext>
            </a:extLst>
          </p:cNvPr>
          <p:cNvPicPr>
            <a:picLocks noChangeAspect="1"/>
          </p:cNvPicPr>
          <p:nvPr/>
        </p:nvPicPr>
        <p:blipFill>
          <a:blip r:embed="rId3"/>
          <a:stretch>
            <a:fillRect/>
          </a:stretch>
        </p:blipFill>
        <p:spPr>
          <a:xfrm rot="15293844">
            <a:off x="1878610" y="4547687"/>
            <a:ext cx="4204156" cy="3171042"/>
          </a:xfrm>
          <a:prstGeom prst="rect">
            <a:avLst/>
          </a:prstGeom>
        </p:spPr>
      </p:pic>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9189539" y="-105375"/>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1689598" y="557319"/>
            <a:ext cx="8188929" cy="647997"/>
          </a:xfrm>
        </p:spPr>
        <p:txBody>
          <a:bodyPr>
            <a:noAutofit/>
          </a:bodyPr>
          <a:lstStyle/>
          <a:p>
            <a:r>
              <a:rPr lang="en-GB" sz="3200" b="1" dirty="0">
                <a:solidFill>
                  <a:srgbClr val="002060"/>
                </a:solidFill>
                <a:latin typeface="Rockwell" panose="02060603020205020403" pitchFamily="18" charset="0"/>
                <a:cs typeface="Arial"/>
              </a:rPr>
              <a:t>Parental engagement as part of the ‘Support First’ approach </a:t>
            </a:r>
            <a:endParaRPr lang="en-GB" sz="2000" b="1" dirty="0">
              <a:solidFill>
                <a:srgbClr val="002060"/>
              </a:solidFill>
              <a:latin typeface="Rockwell" panose="02060603020205020403" pitchFamily="18" charset="0"/>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20550322">
            <a:off x="-1563133" y="1625513"/>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141971" y="1660114"/>
            <a:ext cx="9908058" cy="4442956"/>
          </a:xfrm>
          <a:solidFill>
            <a:schemeClr val="bg1"/>
          </a:solidFill>
        </p:spPr>
        <p:txBody>
          <a:bodyPr>
            <a:noAutofit/>
          </a:bodyPr>
          <a:lstStyle/>
          <a:p>
            <a:pPr algn="l"/>
            <a:r>
              <a:rPr lang="en-GB" sz="2000" dirty="0">
                <a:solidFill>
                  <a:srgbClr val="002060"/>
                </a:solidFill>
                <a:highlight>
                  <a:srgbClr val="FFFFFF"/>
                </a:highlight>
                <a:latin typeface="Helvetica" panose="020B0604020202020204" pitchFamily="34" charset="0"/>
                <a:cs typeface="Helvetica" panose="020B0604020202020204" pitchFamily="34" charset="0"/>
              </a:rPr>
              <a:t>Schools will need to be able to evidence the support they have offered; this could be in the form of letters sent to parents, minutes of meetings and a record of telephone conversations for example. The evidence will need to demonstrate how you have attempted to engage a parent for example:</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Various forms of communication other than just letters e.g. texts, direct messages via school-based app, emails and telephone calls.</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Offer of meeting virtually, via the telephone or at a different location e.g. at sibling school, home address or a neutral location to remove any barriers to engagement. </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Consider timings and pressures on parents when offering meeting dates and times e.g. do they have work commitments, other children to consider, caring commitments. Consider offering a range of dates and times for them pick what suits them best. </a:t>
            </a:r>
          </a:p>
          <a:p>
            <a:pPr marL="342900" indent="-342900" algn="l">
              <a:buFont typeface="Wingdings" panose="05000000000000000000" pitchFamily="2" charset="2"/>
              <a:buChar char="Ø"/>
            </a:pPr>
            <a:r>
              <a:rPr lang="en-GB" sz="2000" dirty="0">
                <a:solidFill>
                  <a:srgbClr val="002060"/>
                </a:solidFill>
                <a:highlight>
                  <a:srgbClr val="FFFFFF"/>
                </a:highlight>
                <a:latin typeface="Helvetica" panose="020B0604020202020204" pitchFamily="34" charset="0"/>
                <a:cs typeface="Helvetica" panose="020B0604020202020204" pitchFamily="34" charset="0"/>
              </a:rPr>
              <a:t>Carry out a planned or unannounced home visit. </a:t>
            </a:r>
          </a:p>
          <a:p>
            <a:pPr marL="342900" indent="-342900" algn="l">
              <a:buFont typeface="Wingdings" panose="05000000000000000000" pitchFamily="2" charset="2"/>
              <a:buChar char="Ø"/>
            </a:pPr>
            <a:endParaRPr lang="en-GB" sz="2000" dirty="0">
              <a:solidFill>
                <a:srgbClr val="29314C"/>
              </a:solidFill>
              <a:highlight>
                <a:srgbClr val="FFFFFF"/>
              </a:highlight>
              <a:latin typeface="Helvetica" panose="020B0604020202020204" pitchFamily="34" charset="0"/>
              <a:cs typeface="Helvetica" panose="020B0604020202020204" pitchFamily="34" charset="0"/>
            </a:endParaRPr>
          </a:p>
          <a:p>
            <a:pPr algn="l"/>
            <a:endParaRPr lang="en-GB" sz="2400" dirty="0">
              <a:solidFill>
                <a:srgbClr val="29314C"/>
              </a:solidFill>
              <a:highlight>
                <a:srgbClr val="FFFFFF"/>
              </a:highlight>
              <a:latin typeface="Helvetica" panose="020B0604020202020204" pitchFamily="34" charset="0"/>
              <a:cs typeface="Helvetica" panose="020B0604020202020204" pitchFamily="34" charset="0"/>
            </a:endParaRPr>
          </a:p>
          <a:p>
            <a:endParaRPr lang="en-GB" sz="2400" dirty="0">
              <a:solidFill>
                <a:srgbClr val="29314C"/>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83498860"/>
      </p:ext>
    </p:extLst>
  </p:cSld>
  <p:clrMapOvr>
    <a:masterClrMapping/>
  </p:clrMapOvr>
</p:sld>
</file>

<file path=ppt/theme/theme1.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fb9529-c787-4dab-a577-1685260ec822">
      <Terms xmlns="http://schemas.microsoft.com/office/infopath/2007/PartnerControls"/>
    </lcf76f155ced4ddcb4097134ff3c332f>
    <TaxCatchAll xmlns="5105f7c9-16e7-413d-8dca-fb2fac040a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76A645CCB2194DBD67B5E9E759E945" ma:contentTypeVersion="14" ma:contentTypeDescription="Create a new document." ma:contentTypeScope="" ma:versionID="6512dcc65f99334853e62ce7fa161d0e">
  <xsd:schema xmlns:xsd="http://www.w3.org/2001/XMLSchema" xmlns:xs="http://www.w3.org/2001/XMLSchema" xmlns:p="http://schemas.microsoft.com/office/2006/metadata/properties" xmlns:ns2="9dfb9529-c787-4dab-a577-1685260ec822" xmlns:ns3="5105f7c9-16e7-413d-8dca-fb2fac040af8" targetNamespace="http://schemas.microsoft.com/office/2006/metadata/properties" ma:root="true" ma:fieldsID="c2639e3cc376a703fad71be205afeac6" ns2:_="" ns3:_="">
    <xsd:import namespace="9dfb9529-c787-4dab-a577-1685260ec822"/>
    <xsd:import namespace="5105f7c9-16e7-413d-8dca-fb2fac040a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b9529-c787-4dab-a577-1685260ec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05f7c9-16e7-413d-8dca-fb2fac040a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0ed454a-f92d-4407-b909-db84407fed46}" ma:internalName="TaxCatchAll" ma:showField="CatchAllData" ma:web="5105f7c9-16e7-413d-8dca-fb2fac040a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147905-981F-4FEE-ADC3-5547269D8F1F}">
  <ds:schemaRefs>
    <ds:schemaRef ds:uri="9dfb9529-c787-4dab-a577-1685260ec822"/>
    <ds:schemaRef ds:uri="http://purl.org/dc/terms/"/>
    <ds:schemaRef ds:uri="http://schemas.openxmlformats.org/package/2006/metadata/core-properties"/>
    <ds:schemaRef ds:uri="5105f7c9-16e7-413d-8dca-fb2fac040af8"/>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D35926B-8A63-4F67-8D28-63023D38E233}">
  <ds:schemaRefs>
    <ds:schemaRef ds:uri="http://schemas.microsoft.com/sharepoint/v3/contenttype/forms"/>
  </ds:schemaRefs>
</ds:datastoreItem>
</file>

<file path=customXml/itemProps3.xml><?xml version="1.0" encoding="utf-8"?>
<ds:datastoreItem xmlns:ds="http://schemas.openxmlformats.org/officeDocument/2006/customXml" ds:itemID="{0BC785A2-9E14-49E3-ADA5-E3B2EE7A3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b9529-c787-4dab-a577-1685260ec822"/>
    <ds:schemaRef ds:uri="5105f7c9-16e7-413d-8dca-fb2fac040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35203</TotalTime>
  <Words>4812</Words>
  <Application>Microsoft Office PowerPoint</Application>
  <PresentationFormat>Widescreen</PresentationFormat>
  <Paragraphs>283</Paragraphs>
  <Slides>25</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Arial</vt:lpstr>
      <vt:lpstr>Calibri</vt:lpstr>
      <vt:lpstr>Calibri Light</vt:lpstr>
      <vt:lpstr>Helvetica</vt:lpstr>
      <vt:lpstr>Rockwell</vt:lpstr>
      <vt:lpstr>Symbol</vt:lpstr>
      <vt:lpstr>Wingdings</vt:lpstr>
      <vt:lpstr>5_Office Theme</vt:lpstr>
      <vt:lpstr>Office Theme</vt:lpstr>
      <vt:lpstr>4_Office Theme</vt:lpstr>
      <vt:lpstr>7_Office Theme</vt:lpstr>
      <vt:lpstr>2_Office Theme</vt:lpstr>
      <vt:lpstr>PowerPoint Presentation</vt:lpstr>
      <vt:lpstr>PowerPoint Presentation</vt:lpstr>
      <vt:lpstr>PowerPoint Presentation</vt:lpstr>
      <vt:lpstr>Working Together to Improve School Attendance (2024) </vt:lpstr>
      <vt:lpstr>Time to say goodbye to ‘Fast Track’</vt:lpstr>
      <vt:lpstr>PowerPoint Presentation</vt:lpstr>
      <vt:lpstr>What does ‘Support First’ look like in practice </vt:lpstr>
      <vt:lpstr>Parental engagement – whole school culture </vt:lpstr>
      <vt:lpstr>Parental engagement as part of the ‘Support First’ approach </vt:lpstr>
      <vt:lpstr>Attendance Contracts</vt:lpstr>
      <vt:lpstr>Attendance Contracts in practice</vt:lpstr>
      <vt:lpstr>Non-compliance with an attendance contract</vt:lpstr>
      <vt:lpstr>Notice to Improve</vt:lpstr>
      <vt:lpstr>Notice to Improve continued</vt:lpstr>
      <vt:lpstr>When support is not appropriate</vt:lpstr>
      <vt:lpstr>PowerPoint Presentation</vt:lpstr>
      <vt:lpstr>Working Together to Improve School Attendance (2024) </vt:lpstr>
      <vt:lpstr>PowerPoint Presentation</vt:lpstr>
      <vt:lpstr>PowerPoint Presentation</vt:lpstr>
      <vt:lpstr>National Threshold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Norfolk Futures: Corporate Priorities</dc:title>
  <dc:creator>McDiarmid, Fiona</dc:creator>
  <cp:lastModifiedBy>Katie Griffiths</cp:lastModifiedBy>
  <cp:revision>489</cp:revision>
  <cp:lastPrinted>2019-09-17T12:18:36Z</cp:lastPrinted>
  <dcterms:created xsi:type="dcterms:W3CDTF">2017-09-20T15:18:56Z</dcterms:created>
  <dcterms:modified xsi:type="dcterms:W3CDTF">2024-07-04T14:28:27Z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0x0101005276A645CCB2194DBD67B5E9E759E945</vt:lpwstr>
  </property>
  <property fmtid="{D5CDD505-2E9C-101B-9397-08002B2CF9AE}" pid="3" name="MediaServiceImageTags">
    <vt:lpwstr/>
  </property>
  <property fmtid="{D5CDD505-2E9C-101B-9397-08002B2CF9AE}" pid="4" name="Order">
    <vt:lpwstr>24000.0000000000</vt:lpwstr>
  </property>
</Properties>
</file>