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1" r:id="rId4"/>
    <p:sldMasterId id="2147483842" r:id="rId5"/>
    <p:sldMasterId id="2147483854" r:id="rId6"/>
    <p:sldMasterId id="2147483879" r:id="rId7"/>
    <p:sldMasterId id="2147483891" r:id="rId8"/>
  </p:sldMasterIdLst>
  <p:notesMasterIdLst>
    <p:notesMasterId r:id="rId30"/>
  </p:notesMasterIdLst>
  <p:handoutMasterIdLst>
    <p:handoutMasterId r:id="rId31"/>
  </p:handoutMasterIdLst>
  <p:sldIdLst>
    <p:sldId id="256" r:id="rId9"/>
    <p:sldId id="270" r:id="rId10"/>
    <p:sldId id="412" r:id="rId11"/>
    <p:sldId id="291" r:id="rId12"/>
    <p:sldId id="999" r:id="rId13"/>
    <p:sldId id="2476" r:id="rId14"/>
    <p:sldId id="2481" r:id="rId15"/>
    <p:sldId id="2480" r:id="rId16"/>
    <p:sldId id="2484" r:id="rId17"/>
    <p:sldId id="998" r:id="rId18"/>
    <p:sldId id="2485" r:id="rId19"/>
    <p:sldId id="2477" r:id="rId20"/>
    <p:sldId id="2494" r:id="rId21"/>
    <p:sldId id="2495" r:id="rId22"/>
    <p:sldId id="2483" r:id="rId23"/>
    <p:sldId id="2492" r:id="rId24"/>
    <p:sldId id="2496" r:id="rId25"/>
    <p:sldId id="293" r:id="rId26"/>
    <p:sldId id="2487" r:id="rId27"/>
    <p:sldId id="409" r:id="rId28"/>
    <p:sldId id="2434" r:id="rId29"/>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iffiths, Katie" initials="GK" lastIdx="1" clrIdx="0">
    <p:extLst>
      <p:ext uri="{19B8F6BF-5375-455C-9EA6-DF929625EA0E}">
        <p15:presenceInfo xmlns:p15="http://schemas.microsoft.com/office/powerpoint/2012/main" userId="S-1-5-21-329068152-884357618-682003330-22278" providerId="AD"/>
      </p:ext>
    </p:extLst>
  </p:cmAuthor>
  <p:cmAuthor id="2" name="Birkin, Tracy" initials="BT" lastIdx="4" clrIdx="1">
    <p:extLst>
      <p:ext uri="{19B8F6BF-5375-455C-9EA6-DF929625EA0E}">
        <p15:presenceInfo xmlns:p15="http://schemas.microsoft.com/office/powerpoint/2012/main" userId="S::tracy.birkin@norfolk.gov.uk::1e9f4052-efeb-487f-a710-09cd8fd745f8" providerId="AD"/>
      </p:ext>
    </p:extLst>
  </p:cmAuthor>
  <p:cmAuthor id="3" name="Waters, Kelly" initials="WK" lastIdx="5" clrIdx="2">
    <p:extLst>
      <p:ext uri="{19B8F6BF-5375-455C-9EA6-DF929625EA0E}">
        <p15:presenceInfo xmlns:p15="http://schemas.microsoft.com/office/powerpoint/2012/main" userId="S::easky@norfolk.gov.uk::5de0eb46-d08d-4cd1-b77e-f56a0c5ad8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CD054"/>
    <a:srgbClr val="2FB4BB"/>
    <a:srgbClr val="E54A93"/>
    <a:srgbClr val="1E2A5A"/>
    <a:srgbClr val="29314C"/>
    <a:srgbClr val="000066"/>
    <a:srgbClr val="97BF0D"/>
    <a:srgbClr val="98BF0E"/>
    <a:srgbClr val="A0CE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3296810-A885-4BE3-A3E7-6D5BEEA58F3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snapToGrid="0">
      <p:cViewPr varScale="1">
        <p:scale>
          <a:sx n="96" d="100"/>
          <a:sy n="96" d="100"/>
        </p:scale>
        <p:origin x="36" y="903"/>
      </p:cViewPr>
      <p:guideLst/>
    </p:cSldViewPr>
  </p:slideViewPr>
  <p:notesTextViewPr>
    <p:cViewPr>
      <p:scale>
        <a:sx n="1" d="1"/>
        <a:sy n="1" d="1"/>
      </p:scale>
      <p:origin x="0" y="0"/>
    </p:cViewPr>
  </p:notesTextViewPr>
  <p:notesViewPr>
    <p:cSldViewPr snapToGrid="0">
      <p:cViewPr>
        <p:scale>
          <a:sx n="1" d="2"/>
          <a:sy n="1" d="2"/>
        </p:scale>
        <p:origin x="3399" y="10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notesMaster" Target="notesMasters/notesMaster1.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ley Horne" userId="ca99648b-3396-4769-a831-8968b9ccf78e" providerId="ADAL" clId="{651FF684-466F-4ED0-9754-3D35CD4C9D81}"/>
    <pc:docChg chg="custSel modSld">
      <pc:chgData name="Shelley Horne" userId="ca99648b-3396-4769-a831-8968b9ccf78e" providerId="ADAL" clId="{651FF684-466F-4ED0-9754-3D35CD4C9D81}" dt="2024-07-15T09:03:37.086" v="6" actId="478"/>
      <pc:docMkLst>
        <pc:docMk/>
      </pc:docMkLst>
      <pc:sldChg chg="modNotesTx">
        <pc:chgData name="Shelley Horne" userId="ca99648b-3396-4769-a831-8968b9ccf78e" providerId="ADAL" clId="{651FF684-466F-4ED0-9754-3D35CD4C9D81}" dt="2024-07-15T08:32:12.895" v="0" actId="20577"/>
        <pc:sldMkLst>
          <pc:docMk/>
          <pc:sldMk cId="3040710422" sldId="291"/>
        </pc:sldMkLst>
      </pc:sldChg>
      <pc:sldChg chg="modNotesTx">
        <pc:chgData name="Shelley Horne" userId="ca99648b-3396-4769-a831-8968b9ccf78e" providerId="ADAL" clId="{651FF684-466F-4ED0-9754-3D35CD4C9D81}" dt="2024-07-15T08:32:40.604" v="3" actId="20577"/>
        <pc:sldMkLst>
          <pc:docMk/>
          <pc:sldMk cId="505060041" sldId="998"/>
        </pc:sldMkLst>
      </pc:sldChg>
      <pc:sldChg chg="modNotesTx">
        <pc:chgData name="Shelley Horne" userId="ca99648b-3396-4769-a831-8968b9ccf78e" providerId="ADAL" clId="{651FF684-466F-4ED0-9754-3D35CD4C9D81}" dt="2024-07-15T08:32:19.687" v="1" actId="20577"/>
        <pc:sldMkLst>
          <pc:docMk/>
          <pc:sldMk cId="3704823012" sldId="999"/>
        </pc:sldMkLst>
      </pc:sldChg>
      <pc:sldChg chg="modNotes">
        <pc:chgData name="Shelley Horne" userId="ca99648b-3396-4769-a831-8968b9ccf78e" providerId="ADAL" clId="{651FF684-466F-4ED0-9754-3D35CD4C9D81}" dt="2024-07-15T09:03:37.086" v="6" actId="478"/>
        <pc:sldMkLst>
          <pc:docMk/>
          <pc:sldMk cId="269727382" sldId="2434"/>
        </pc:sldMkLst>
      </pc:sldChg>
      <pc:sldChg chg="modNotesTx">
        <pc:chgData name="Shelley Horne" userId="ca99648b-3396-4769-a831-8968b9ccf78e" providerId="ADAL" clId="{651FF684-466F-4ED0-9754-3D35CD4C9D81}" dt="2024-07-15T08:32:47.205" v="4" actId="20577"/>
        <pc:sldMkLst>
          <pc:docMk/>
          <pc:sldMk cId="2625721231" sldId="2477"/>
        </pc:sldMkLst>
      </pc:sldChg>
      <pc:sldChg chg="modNotesTx">
        <pc:chgData name="Shelley Horne" userId="ca99648b-3396-4769-a831-8968b9ccf78e" providerId="ADAL" clId="{651FF684-466F-4ED0-9754-3D35CD4C9D81}" dt="2024-07-15T08:32:29.410" v="2" actId="20577"/>
        <pc:sldMkLst>
          <pc:docMk/>
          <pc:sldMk cId="2843699747" sldId="2480"/>
        </pc:sldMkLst>
      </pc:sldChg>
      <pc:sldChg chg="modNotesTx">
        <pc:chgData name="Shelley Horne" userId="ca99648b-3396-4769-a831-8968b9ccf78e" providerId="ADAL" clId="{651FF684-466F-4ED0-9754-3D35CD4C9D81}" dt="2024-07-15T08:32:52.062" v="5" actId="20577"/>
        <pc:sldMkLst>
          <pc:docMk/>
          <pc:sldMk cId="363018012" sldId="249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221B30-E24B-4CBB-95DA-370C03AB6A86}"/>
              </a:ext>
            </a:extLst>
          </p:cNvPr>
          <p:cNvSpPr>
            <a:spLocks noGrp="1"/>
          </p:cNvSpPr>
          <p:nvPr>
            <p:ph type="hdr" sz="quarter"/>
          </p:nvPr>
        </p:nvSpPr>
        <p:spPr>
          <a:xfrm>
            <a:off x="0" y="0"/>
            <a:ext cx="2890665" cy="49800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108201-9E6D-4691-BE01-562820D7874D}"/>
              </a:ext>
            </a:extLst>
          </p:cNvPr>
          <p:cNvSpPr>
            <a:spLocks noGrp="1"/>
          </p:cNvSpPr>
          <p:nvPr>
            <p:ph type="dt" sz="quarter" idx="1"/>
          </p:nvPr>
        </p:nvSpPr>
        <p:spPr>
          <a:xfrm>
            <a:off x="3776866" y="0"/>
            <a:ext cx="2890665" cy="498008"/>
          </a:xfrm>
          <a:prstGeom prst="rect">
            <a:avLst/>
          </a:prstGeom>
        </p:spPr>
        <p:txBody>
          <a:bodyPr vert="horz" lIns="91440" tIns="45720" rIns="91440" bIns="45720" rtlCol="0"/>
          <a:lstStyle>
            <a:lvl1pPr algn="r">
              <a:defRPr sz="1200"/>
            </a:lvl1pPr>
          </a:lstStyle>
          <a:p>
            <a:fld id="{19057D5A-F3FD-49DB-851B-B39DA37C1857}" type="datetimeFigureOut">
              <a:rPr lang="en-GB" smtClean="0"/>
              <a:t>15/07/2024</a:t>
            </a:fld>
            <a:endParaRPr lang="en-GB"/>
          </a:p>
        </p:txBody>
      </p:sp>
      <p:sp>
        <p:nvSpPr>
          <p:cNvPr id="4" name="Footer Placeholder 3">
            <a:extLst>
              <a:ext uri="{FF2B5EF4-FFF2-40B4-BE49-F238E27FC236}">
                <a16:creationId xmlns:a16="http://schemas.microsoft.com/office/drawing/2014/main" id="{C127FBC1-6610-4EC7-96EA-28775E242047}"/>
              </a:ext>
            </a:extLst>
          </p:cNvPr>
          <p:cNvSpPr>
            <a:spLocks noGrp="1"/>
          </p:cNvSpPr>
          <p:nvPr>
            <p:ph type="ftr" sz="quarter" idx="2"/>
          </p:nvPr>
        </p:nvSpPr>
        <p:spPr>
          <a:xfrm>
            <a:off x="0" y="9428630"/>
            <a:ext cx="2890665" cy="49800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94F5BAC-0395-4B49-83D5-F189A5FB99E6}"/>
              </a:ext>
            </a:extLst>
          </p:cNvPr>
          <p:cNvSpPr>
            <a:spLocks noGrp="1"/>
          </p:cNvSpPr>
          <p:nvPr>
            <p:ph type="sldNum" sz="quarter" idx="3"/>
          </p:nvPr>
        </p:nvSpPr>
        <p:spPr>
          <a:xfrm>
            <a:off x="3776866" y="9428630"/>
            <a:ext cx="2890665" cy="498008"/>
          </a:xfrm>
          <a:prstGeom prst="rect">
            <a:avLst/>
          </a:prstGeom>
        </p:spPr>
        <p:txBody>
          <a:bodyPr vert="horz" lIns="91440" tIns="45720" rIns="91440" bIns="45720" rtlCol="0" anchor="b"/>
          <a:lstStyle>
            <a:lvl1pPr algn="r">
              <a:defRPr sz="1200"/>
            </a:lvl1pPr>
          </a:lstStyle>
          <a:p>
            <a:fld id="{32936799-E07E-4A8E-A47F-1597A8CA4CAB}" type="slidenum">
              <a:rPr lang="en-GB" smtClean="0"/>
              <a:t>‹#›</a:t>
            </a:fld>
            <a:endParaRPr lang="en-GB"/>
          </a:p>
        </p:txBody>
      </p:sp>
    </p:spTree>
    <p:extLst>
      <p:ext uri="{BB962C8B-B14F-4D97-AF65-F5344CB8AC3E}">
        <p14:creationId xmlns:p14="http://schemas.microsoft.com/office/powerpoint/2010/main" val="412647559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65" cy="49800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6866" y="0"/>
            <a:ext cx="2890665" cy="498008"/>
          </a:xfrm>
          <a:prstGeom prst="rect">
            <a:avLst/>
          </a:prstGeom>
        </p:spPr>
        <p:txBody>
          <a:bodyPr vert="horz" lIns="91440" tIns="45720" rIns="91440" bIns="45720" rtlCol="0"/>
          <a:lstStyle>
            <a:lvl1pPr algn="r">
              <a:defRPr sz="1200"/>
            </a:lvl1pPr>
          </a:lstStyle>
          <a:p>
            <a:fld id="{84331C91-0512-4943-AD63-0B84BA901A82}" type="datetimeFigureOut">
              <a:rPr lang="en-GB" smtClean="0"/>
              <a:t>15/07/2024</a:t>
            </a:fld>
            <a:endParaRPr lang="en-GB"/>
          </a:p>
        </p:txBody>
      </p:sp>
      <p:sp>
        <p:nvSpPr>
          <p:cNvPr id="4" name="Slide Image Placeholder 3"/>
          <p:cNvSpPr>
            <a:spLocks noGrp="1" noRot="1" noChangeAspect="1"/>
          </p:cNvSpPr>
          <p:nvPr>
            <p:ph type="sldImg" idx="2"/>
          </p:nvPr>
        </p:nvSpPr>
        <p:spPr>
          <a:xfrm>
            <a:off x="357188" y="1239838"/>
            <a:ext cx="5954712" cy="33512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598" y="4777365"/>
            <a:ext cx="5335893" cy="390904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630"/>
            <a:ext cx="2890665" cy="49800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6866" y="9428630"/>
            <a:ext cx="2890665" cy="498008"/>
          </a:xfrm>
          <a:prstGeom prst="rect">
            <a:avLst/>
          </a:prstGeom>
        </p:spPr>
        <p:txBody>
          <a:bodyPr vert="horz" lIns="91440" tIns="45720" rIns="91440" bIns="45720" rtlCol="0" anchor="b"/>
          <a:lstStyle>
            <a:lvl1pPr algn="r">
              <a:defRPr sz="1200"/>
            </a:lvl1pPr>
          </a:lstStyle>
          <a:p>
            <a:fld id="{8610194C-BCE9-47EE-A1FC-A411D134C74E}" type="slidenum">
              <a:rPr lang="en-GB" smtClean="0"/>
              <a:t>‹#›</a:t>
            </a:fld>
            <a:endParaRPr lang="en-GB"/>
          </a:p>
        </p:txBody>
      </p:sp>
    </p:spTree>
    <p:extLst>
      <p:ext uri="{BB962C8B-B14F-4D97-AF65-F5344CB8AC3E}">
        <p14:creationId xmlns:p14="http://schemas.microsoft.com/office/powerpoint/2010/main" val="316736038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Tree>
    <p:extLst>
      <p:ext uri="{BB962C8B-B14F-4D97-AF65-F5344CB8AC3E}">
        <p14:creationId xmlns:p14="http://schemas.microsoft.com/office/powerpoint/2010/main" val="190561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279227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73195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dirty="0">
              <a:solidFill>
                <a:srgbClr val="002060"/>
              </a:solidFill>
              <a:effectLst/>
              <a:highlight>
                <a:srgbClr val="FFFFFF"/>
              </a:highlight>
              <a:latin typeface="Helvetica" panose="020B0604020202020204" pitchFamily="34" charset="0"/>
              <a:cs typeface="Helvetica"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288797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endParaRPr lang="en-GB"/>
          </a:p>
        </p:txBody>
      </p:sp>
      <p:sp>
        <p:nvSpPr>
          <p:cNvPr id="5" name="Slide Number Placeholder 4"/>
          <p:cNvSpPr>
            <a:spLocks noGrp="1"/>
          </p:cNvSpPr>
          <p:nvPr>
            <p:ph type="sldNum" sz="quarter" idx="5"/>
          </p:nvPr>
        </p:nvSpPr>
        <p:spPr/>
        <p:txBody>
          <a:bodyPr/>
          <a:lstStyle/>
          <a:p>
            <a:fld id="{8610194C-BCE9-47EE-A1FC-A411D134C74E}" type="slidenum">
              <a:rPr lang="en-GB" smtClean="0"/>
              <a:t>13</a:t>
            </a:fld>
            <a:endParaRPr lang="en-GB"/>
          </a:p>
        </p:txBody>
      </p:sp>
    </p:spTree>
    <p:extLst>
      <p:ext uri="{BB962C8B-B14F-4D97-AF65-F5344CB8AC3E}">
        <p14:creationId xmlns:p14="http://schemas.microsoft.com/office/powerpoint/2010/main" val="2873162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4"/>
          </p:nvPr>
        </p:nvSpPr>
        <p:spPr/>
        <p:txBody>
          <a:bodyPr/>
          <a:lstStyle/>
          <a:p>
            <a:endParaRPr lang="en-GB"/>
          </a:p>
        </p:txBody>
      </p:sp>
      <p:sp>
        <p:nvSpPr>
          <p:cNvPr id="5" name="Slide Number Placeholder 4"/>
          <p:cNvSpPr>
            <a:spLocks noGrp="1"/>
          </p:cNvSpPr>
          <p:nvPr>
            <p:ph type="sldNum" sz="quarter" idx="5"/>
          </p:nvPr>
        </p:nvSpPr>
        <p:spPr/>
        <p:txBody>
          <a:bodyPr/>
          <a:lstStyle/>
          <a:p>
            <a:fld id="{8610194C-BCE9-47EE-A1FC-A411D134C74E}" type="slidenum">
              <a:rPr lang="en-GB" smtClean="0"/>
              <a:t>14</a:t>
            </a:fld>
            <a:endParaRPr lang="en-GB"/>
          </a:p>
        </p:txBody>
      </p:sp>
    </p:spTree>
    <p:extLst>
      <p:ext uri="{BB962C8B-B14F-4D97-AF65-F5344CB8AC3E}">
        <p14:creationId xmlns:p14="http://schemas.microsoft.com/office/powerpoint/2010/main" val="1059458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110970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403205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280741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a:p>
        </p:txBody>
      </p:sp>
    </p:spTree>
    <p:extLst>
      <p:ext uri="{BB962C8B-B14F-4D97-AF65-F5344CB8AC3E}">
        <p14:creationId xmlns:p14="http://schemas.microsoft.com/office/powerpoint/2010/main" val="32563018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226408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250474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261579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5" name="Slide Number Placeholder 4"/>
          <p:cNvSpPr>
            <a:spLocks noGrp="1"/>
          </p:cNvSpPr>
          <p:nvPr>
            <p:ph type="sldNum" sz="quarter" idx="5"/>
          </p:nvPr>
        </p:nvSpPr>
        <p:spPr/>
        <p:txBody>
          <a:bodyPr/>
          <a:lstStyle/>
          <a:p>
            <a:fld id="{8610194C-BCE9-47EE-A1FC-A411D134C74E}" type="slidenum">
              <a:rPr lang="en-GB" smtClean="0"/>
              <a:t>21</a:t>
            </a:fld>
            <a:endParaRPr lang="en-GB"/>
          </a:p>
        </p:txBody>
      </p:sp>
    </p:spTree>
    <p:extLst>
      <p:ext uri="{BB962C8B-B14F-4D97-AF65-F5344CB8AC3E}">
        <p14:creationId xmlns:p14="http://schemas.microsoft.com/office/powerpoint/2010/main" val="109463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824213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sz="12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83000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832787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5100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563780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90317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40920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9" name="Title Text"/>
          <p:cNvSpPr txBox="1">
            <a:spLocks noGrp="1"/>
          </p:cNvSpPr>
          <p:nvPr>
            <p:ph type="title"/>
          </p:nvPr>
        </p:nvSpPr>
        <p:spPr>
          <a:prstGeom prst="rect">
            <a:avLst/>
          </a:prstGeom>
        </p:spPr>
        <p:txBody>
          <a:bodyPr/>
          <a:lstStyle/>
          <a:p>
            <a:r>
              <a:rPr lang="en-US"/>
              <a:t>Click to edit Master title style</a:t>
            </a:r>
            <a:endParaRPr/>
          </a:p>
        </p:txBody>
      </p:sp>
      <p:sp>
        <p:nvSpPr>
          <p:cNvPr id="30" name="Body Level One…"/>
          <p:cNvSpPr txBox="1">
            <a:spLocks noGrp="1"/>
          </p:cNvSpPr>
          <p:nvPr>
            <p:ph type="body"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51084859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4160804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36369317"/>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8"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3197267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2"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346758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2380168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94601453"/>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222359038"/>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38962357"/>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30559217"/>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25518536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38" name="Title Text"/>
          <p:cNvSpPr txBox="1">
            <a:spLocks noGrp="1"/>
          </p:cNvSpPr>
          <p:nvPr>
            <p:ph type="title"/>
          </p:nvPr>
        </p:nvSpPr>
        <p:spPr>
          <a:xfrm>
            <a:off x="839787" y="365125"/>
            <a:ext cx="10515601" cy="1325563"/>
          </a:xfrm>
          <a:prstGeom prst="rect">
            <a:avLst/>
          </a:prstGeom>
        </p:spPr>
        <p:txBody>
          <a:bodyPr/>
          <a:lstStyle/>
          <a:p>
            <a:r>
              <a:rPr lang="en-US"/>
              <a:t>Click to edit Master title style</a:t>
            </a:r>
            <a:endParaRPr/>
          </a:p>
        </p:txBody>
      </p:sp>
      <p:sp>
        <p:nvSpPr>
          <p:cNvPr id="39" name="Body Level One…"/>
          <p:cNvSpPr txBox="1">
            <a:spLocks noGrp="1"/>
          </p:cNvSpPr>
          <p:nvPr>
            <p:ph type="body" sz="quarter" idx="1"/>
          </p:nvPr>
        </p:nvSpPr>
        <p:spPr>
          <a:xfrm>
            <a:off x="839787" y="1681163"/>
            <a:ext cx="5157790"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0" name="Text Placeholder 4"/>
          <p:cNvSpPr>
            <a:spLocks noGrp="1"/>
          </p:cNvSpPr>
          <p:nvPr>
            <p:ph type="body" sz="quarter" idx="13"/>
          </p:nvPr>
        </p:nvSpPr>
        <p:spPr>
          <a:xfrm>
            <a:off x="6172200" y="1681163"/>
            <a:ext cx="5183188" cy="823914"/>
          </a:xfrm>
          <a:prstGeom prst="rect">
            <a:avLst/>
          </a:prstGeom>
        </p:spPr>
        <p:txBody>
          <a:bodyPr anchor="b"/>
          <a:lstStyle/>
          <a:p>
            <a:pPr lvl="0"/>
            <a:r>
              <a:rPr lang="en-US"/>
              <a:t>Click to edit Master text styles</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55663541"/>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04503537"/>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980217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8"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36827877"/>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221067505"/>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827765549"/>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6028F-5189-8A01-9993-9D98329F9B1D}"/>
              </a:ext>
            </a:extLst>
          </p:cNvPr>
          <p:cNvSpPr>
            <a:spLocks noGrp="1"/>
          </p:cNvSpPr>
          <p:nvPr>
            <p:ph type="ctrTitle"/>
          </p:nvPr>
        </p:nvSpPr>
        <p:spPr>
          <a:xfrm>
            <a:off x="1524000" y="1122363"/>
            <a:ext cx="9144000" cy="2387600"/>
          </a:xfrm>
        </p:spPr>
        <p:txBody>
          <a:bodyPr anchor="b"/>
          <a:lstStyle>
            <a:lvl1pPr algn="ctr">
              <a:defRPr sz="4500"/>
            </a:lvl1pPr>
          </a:lstStyle>
          <a:p>
            <a:r>
              <a:rPr lang="en-GB"/>
              <a:t>Click to edit Master title style</a:t>
            </a:r>
          </a:p>
        </p:txBody>
      </p:sp>
      <p:sp>
        <p:nvSpPr>
          <p:cNvPr id="3" name="Subtitle 2">
            <a:extLst>
              <a:ext uri="{FF2B5EF4-FFF2-40B4-BE49-F238E27FC236}">
                <a16:creationId xmlns:a16="http://schemas.microsoft.com/office/drawing/2014/main" id="{7F9238BC-2F0C-0958-37F6-1651B640DCD3}"/>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p>
        </p:txBody>
      </p:sp>
      <p:sp>
        <p:nvSpPr>
          <p:cNvPr id="4" name="Date Placeholder 3">
            <a:extLst>
              <a:ext uri="{FF2B5EF4-FFF2-40B4-BE49-F238E27FC236}">
                <a16:creationId xmlns:a16="http://schemas.microsoft.com/office/drawing/2014/main" id="{12092789-2EB9-8E0D-6B1B-DDD0035936B4}"/>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5" name="Footer Placeholder 4">
            <a:extLst>
              <a:ext uri="{FF2B5EF4-FFF2-40B4-BE49-F238E27FC236}">
                <a16:creationId xmlns:a16="http://schemas.microsoft.com/office/drawing/2014/main" id="{7276A641-4A45-57A7-DA9C-40809078E7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C7EA17-F13D-C984-FB4E-BA23B4374FBF}"/>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39972273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38F8B-72B4-EBE7-1395-F522763192B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3F7F831-9F7C-6996-E359-F4028F4DC14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9E81A91-B620-F556-5E4F-F258A1664A6B}"/>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5" name="Footer Placeholder 4">
            <a:extLst>
              <a:ext uri="{FF2B5EF4-FFF2-40B4-BE49-F238E27FC236}">
                <a16:creationId xmlns:a16="http://schemas.microsoft.com/office/drawing/2014/main" id="{60C108BF-26D6-23CF-BADA-2CFC5C8BCB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618D1B-EDC4-02DC-58F2-2E2110591CD8}"/>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11564262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87B0F-811E-2FA8-47DE-26D369D8410E}"/>
              </a:ext>
            </a:extLst>
          </p:cNvPr>
          <p:cNvSpPr>
            <a:spLocks noGrp="1"/>
          </p:cNvSpPr>
          <p:nvPr>
            <p:ph type="title"/>
          </p:nvPr>
        </p:nvSpPr>
        <p:spPr>
          <a:xfrm>
            <a:off x="831851" y="1709740"/>
            <a:ext cx="10515600" cy="2852737"/>
          </a:xfrm>
        </p:spPr>
        <p:txBody>
          <a:bodyPr anchor="b"/>
          <a:lstStyle>
            <a:lvl1pPr>
              <a:defRPr sz="4500"/>
            </a:lvl1pPr>
          </a:lstStyle>
          <a:p>
            <a:r>
              <a:rPr lang="en-GB"/>
              <a:t>Click to edit Master title style</a:t>
            </a:r>
          </a:p>
        </p:txBody>
      </p:sp>
      <p:sp>
        <p:nvSpPr>
          <p:cNvPr id="3" name="Text Placeholder 2">
            <a:extLst>
              <a:ext uri="{FF2B5EF4-FFF2-40B4-BE49-F238E27FC236}">
                <a16:creationId xmlns:a16="http://schemas.microsoft.com/office/drawing/2014/main" id="{7AFA7091-4E20-D566-C605-67FA8FADB975}"/>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B15D6EC-A2CC-298F-0B0F-524201FACEEB}"/>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5" name="Footer Placeholder 4">
            <a:extLst>
              <a:ext uri="{FF2B5EF4-FFF2-40B4-BE49-F238E27FC236}">
                <a16:creationId xmlns:a16="http://schemas.microsoft.com/office/drawing/2014/main" id="{0C373A41-B3F5-0E6A-5307-7D84C8A479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529A2F-1978-9170-808A-C206447A090F}"/>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129662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6ECE6-548C-F180-2B73-333D5B287BD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8879D7A-01F4-3F46-FCF0-2D3955109CC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5A972BA-A068-590A-99D7-262E43D0274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A1E8F76-4C55-0944-2E0C-724AB89D3F8F}"/>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6" name="Footer Placeholder 5">
            <a:extLst>
              <a:ext uri="{FF2B5EF4-FFF2-40B4-BE49-F238E27FC236}">
                <a16:creationId xmlns:a16="http://schemas.microsoft.com/office/drawing/2014/main" id="{09F28DD7-5B7A-B4F0-3D72-02FDCA04A1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B97200-6187-6DFA-8D33-2B3381C9F002}"/>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41592656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51848-0CA8-C754-B80B-2AD88194A4D2}"/>
              </a:ext>
            </a:extLst>
          </p:cNvPr>
          <p:cNvSpPr>
            <a:spLocks noGrp="1"/>
          </p:cNvSpPr>
          <p:nvPr>
            <p:ph type="title"/>
          </p:nvPr>
        </p:nvSpPr>
        <p:spPr>
          <a:xfrm>
            <a:off x="839788" y="365127"/>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EB77B663-8ECC-8382-1AB1-77982FFAF503}"/>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DBCF6B90-D637-AE75-1899-F9EEB6CEA22D}"/>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B128128-E4BF-7D34-A68A-8010EAA1BBFF}"/>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6794D8AF-7D29-67A1-77F7-2109A49C03EE}"/>
              </a:ext>
            </a:extLst>
          </p:cNvPr>
          <p:cNvSpPr>
            <a:spLocks noGrp="1"/>
          </p:cNvSpPr>
          <p:nvPr>
            <p:ph sz="quarter" idx="4"/>
          </p:nvPr>
        </p:nvSpPr>
        <p:spPr>
          <a:xfrm>
            <a:off x="6172201"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9E43869-CBB4-B970-F5D6-0EDC821FE537}"/>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8" name="Footer Placeholder 7">
            <a:extLst>
              <a:ext uri="{FF2B5EF4-FFF2-40B4-BE49-F238E27FC236}">
                <a16:creationId xmlns:a16="http://schemas.microsoft.com/office/drawing/2014/main" id="{BF7E7D03-276F-F53B-C451-EA89BC80FA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1617B8F-2140-EF17-695A-1E170322127C}"/>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523433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rPr lang="en-US"/>
              <a:t>Click to edit Master title style</a:t>
            </a:r>
            <a:endParaRP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857437382"/>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648BE-EFAA-3F28-CF94-DD754AB6BDF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E93F37D-ABB9-8ADF-0C0D-5CA83E479503}"/>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4" name="Footer Placeholder 3">
            <a:extLst>
              <a:ext uri="{FF2B5EF4-FFF2-40B4-BE49-F238E27FC236}">
                <a16:creationId xmlns:a16="http://schemas.microsoft.com/office/drawing/2014/main" id="{F251270F-5EE4-DF0E-6A0C-0154746252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EAE19CA-2C53-C6FA-B62C-EADE3295652F}"/>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42644415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92F498-E9BA-14F1-4C16-00F62A3A0A0B}"/>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3" name="Footer Placeholder 2">
            <a:extLst>
              <a:ext uri="{FF2B5EF4-FFF2-40B4-BE49-F238E27FC236}">
                <a16:creationId xmlns:a16="http://schemas.microsoft.com/office/drawing/2014/main" id="{C3539FDC-0178-6AAD-8D41-09EC1B00BBC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7FCFC80-45CB-7079-CB7E-6ACE4D7DF939}"/>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32340801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772AC-CEB8-877E-51E0-58353C419E35}"/>
              </a:ext>
            </a:extLst>
          </p:cNvPr>
          <p:cNvSpPr>
            <a:spLocks noGrp="1"/>
          </p:cNvSpPr>
          <p:nvPr>
            <p:ph type="title"/>
          </p:nvPr>
        </p:nvSpPr>
        <p:spPr>
          <a:xfrm>
            <a:off x="839788" y="457200"/>
            <a:ext cx="3932237" cy="1600200"/>
          </a:xfrm>
        </p:spPr>
        <p:txBody>
          <a:bodyPr anchor="b"/>
          <a:lstStyle>
            <a:lvl1pPr>
              <a:defRPr sz="2400"/>
            </a:lvl1pPr>
          </a:lstStyle>
          <a:p>
            <a:r>
              <a:rPr lang="en-GB"/>
              <a:t>Click to edit Master title style</a:t>
            </a:r>
          </a:p>
        </p:txBody>
      </p:sp>
      <p:sp>
        <p:nvSpPr>
          <p:cNvPr id="3" name="Content Placeholder 2">
            <a:extLst>
              <a:ext uri="{FF2B5EF4-FFF2-40B4-BE49-F238E27FC236}">
                <a16:creationId xmlns:a16="http://schemas.microsoft.com/office/drawing/2014/main" id="{503C94B8-B6EE-CA99-169E-E9AEDD6163BC}"/>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73B4963-A7D8-1E2B-5790-22D7F7A197CB}"/>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CFEAB652-0C81-5312-2398-46056E906FAE}"/>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6" name="Footer Placeholder 5">
            <a:extLst>
              <a:ext uri="{FF2B5EF4-FFF2-40B4-BE49-F238E27FC236}">
                <a16:creationId xmlns:a16="http://schemas.microsoft.com/office/drawing/2014/main" id="{FD271865-288C-C4B1-F5BB-42D8E9FBA0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968ACD-1764-8A94-A796-6594BD68830E}"/>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369403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56E7-A9B3-37C4-125E-02E200347F9A}"/>
              </a:ext>
            </a:extLst>
          </p:cNvPr>
          <p:cNvSpPr>
            <a:spLocks noGrp="1"/>
          </p:cNvSpPr>
          <p:nvPr>
            <p:ph type="title"/>
          </p:nvPr>
        </p:nvSpPr>
        <p:spPr>
          <a:xfrm>
            <a:off x="839788" y="457200"/>
            <a:ext cx="3932237" cy="1600200"/>
          </a:xfrm>
        </p:spPr>
        <p:txBody>
          <a:bodyPr anchor="b"/>
          <a:lstStyle>
            <a:lvl1pPr>
              <a:defRPr sz="2400"/>
            </a:lvl1pPr>
          </a:lstStyle>
          <a:p>
            <a:r>
              <a:rPr lang="en-GB"/>
              <a:t>Click to edit Master title style</a:t>
            </a:r>
          </a:p>
        </p:txBody>
      </p:sp>
      <p:sp>
        <p:nvSpPr>
          <p:cNvPr id="3" name="Picture Placeholder 2">
            <a:extLst>
              <a:ext uri="{FF2B5EF4-FFF2-40B4-BE49-F238E27FC236}">
                <a16:creationId xmlns:a16="http://schemas.microsoft.com/office/drawing/2014/main" id="{CE6B8CB6-DD9E-C650-CE5E-27AD13948282}"/>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C4E17421-EDED-7FF6-B9AE-A28EF297322F}"/>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2D96E3E5-E924-B78D-650F-12EF497C1E9D}"/>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6" name="Footer Placeholder 5">
            <a:extLst>
              <a:ext uri="{FF2B5EF4-FFF2-40B4-BE49-F238E27FC236}">
                <a16:creationId xmlns:a16="http://schemas.microsoft.com/office/drawing/2014/main" id="{AE2D43D6-C3D3-B785-DAE3-6266EF4783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55A59F-4612-0B40-03B5-8B02FEBFF72E}"/>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20344937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48DE3-F03A-0C8B-7BD9-85F3406D448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F0A44EC-6026-1E09-02A1-04E6F16A7AA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0F24AF8-C787-75C5-48E4-22375AE681F0}"/>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5" name="Footer Placeholder 4">
            <a:extLst>
              <a:ext uri="{FF2B5EF4-FFF2-40B4-BE49-F238E27FC236}">
                <a16:creationId xmlns:a16="http://schemas.microsoft.com/office/drawing/2014/main" id="{9C31CE52-B207-5555-C892-894C3DBAE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733E3E-ABE7-BA41-4ECF-7DC6475AC97B}"/>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1231844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B42577-604B-4A0A-F2B6-68786D31E70D}"/>
              </a:ext>
            </a:extLst>
          </p:cNvPr>
          <p:cNvSpPr>
            <a:spLocks noGrp="1"/>
          </p:cNvSpPr>
          <p:nvPr>
            <p:ph type="title" orient="vert"/>
          </p:nvPr>
        </p:nvSpPr>
        <p:spPr>
          <a:xfrm>
            <a:off x="8724901"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9E99B5B-8983-026C-096A-50BE6FAB2B42}"/>
              </a:ext>
            </a:extLst>
          </p:cNvPr>
          <p:cNvSpPr>
            <a:spLocks noGrp="1"/>
          </p:cNvSpPr>
          <p:nvPr>
            <p:ph type="body" orient="vert" idx="1"/>
          </p:nvPr>
        </p:nvSpPr>
        <p:spPr>
          <a:xfrm>
            <a:off x="838201"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9584A2A-93C1-7170-0C85-5102D466A37F}"/>
              </a:ext>
            </a:extLst>
          </p:cNvPr>
          <p:cNvSpPr>
            <a:spLocks noGrp="1"/>
          </p:cNvSpPr>
          <p:nvPr>
            <p:ph type="dt" sz="half" idx="10"/>
          </p:nvPr>
        </p:nvSpPr>
        <p:spPr/>
        <p:txBody>
          <a:bodyPr/>
          <a:lstStyle/>
          <a:p>
            <a:fld id="{69BCCC95-9676-4D19-BDBF-4A2649EB5118}" type="datetimeFigureOut">
              <a:rPr lang="en-GB" smtClean="0"/>
              <a:t>15/07/2024</a:t>
            </a:fld>
            <a:endParaRPr lang="en-GB"/>
          </a:p>
        </p:txBody>
      </p:sp>
      <p:sp>
        <p:nvSpPr>
          <p:cNvPr id="5" name="Footer Placeholder 4">
            <a:extLst>
              <a:ext uri="{FF2B5EF4-FFF2-40B4-BE49-F238E27FC236}">
                <a16:creationId xmlns:a16="http://schemas.microsoft.com/office/drawing/2014/main" id="{4B58F045-6450-D511-4B10-C284D6A986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4F40A1-35EC-9207-04A7-84AAE0B751F0}"/>
              </a:ext>
            </a:extLst>
          </p:cNvPr>
          <p:cNvSpPr>
            <a:spLocks noGrp="1"/>
          </p:cNvSpPr>
          <p:nvPr>
            <p:ph type="sldNum" sz="quarter" idx="12"/>
          </p:nvPr>
        </p:nvSpPr>
        <p:spPr/>
        <p:txBody>
          <a:bodyPr/>
          <a:lstStyle/>
          <a:p>
            <a:fld id="{F1A0BFA0-EBB9-48A7-898C-61A74DF9F89A}" type="slidenum">
              <a:rPr lang="en-GB" smtClean="0"/>
              <a:t>‹#›</a:t>
            </a:fld>
            <a:endParaRPr lang="en-GB"/>
          </a:p>
        </p:txBody>
      </p:sp>
    </p:spTree>
    <p:extLst>
      <p:ext uri="{BB962C8B-B14F-4D97-AF65-F5344CB8AC3E}">
        <p14:creationId xmlns:p14="http://schemas.microsoft.com/office/powerpoint/2010/main" val="32419897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99296880"/>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71913710"/>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134191830"/>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9464790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63"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rPr lang="en-US"/>
              <a:t>Click to edit Master title style</a:t>
            </a:r>
            <a:endParaRPr/>
          </a:p>
        </p:txBody>
      </p:sp>
      <p:sp>
        <p:nvSpPr>
          <p:cNvPr id="64" name="Body Level One…"/>
          <p:cNvSpPr txBox="1">
            <a:spLocks noGrp="1"/>
          </p:cNvSpPr>
          <p:nvPr>
            <p:ph type="body" sz="half" idx="1"/>
          </p:nvPr>
        </p:nvSpPr>
        <p:spPr>
          <a:xfrm>
            <a:off x="5183187" y="987425"/>
            <a:ext cx="6172203"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5" name="Text Placeholder 3"/>
          <p:cNvSpPr>
            <a:spLocks noGrp="1"/>
          </p:cNvSpPr>
          <p:nvPr>
            <p:ph type="body" sz="quarter" idx="13"/>
          </p:nvPr>
        </p:nvSpPr>
        <p:spPr>
          <a:xfrm>
            <a:off x="839787" y="2057400"/>
            <a:ext cx="3932238" cy="3811588"/>
          </a:xfrm>
          <a:prstGeom prst="rect">
            <a:avLst/>
          </a:prstGeom>
        </p:spPr>
        <p:txBody>
          <a:bodyPr/>
          <a:lstStyle/>
          <a:p>
            <a:pPr lvl="0"/>
            <a:r>
              <a:rPr lang="en-US"/>
              <a:t>Click to edit Master text styles</a:t>
            </a:r>
          </a:p>
        </p:txBody>
      </p:sp>
      <p:sp>
        <p:nvSpPr>
          <p:cNvPr id="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2067167"/>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09390395"/>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91072175"/>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57339399"/>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8"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00750223"/>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2"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92909131"/>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48243992"/>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2557752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83" name="Title Text"/>
          <p:cNvSpPr txBox="1">
            <a:spLocks noGrp="1"/>
          </p:cNvSpPr>
          <p:nvPr>
            <p:ph type="title"/>
          </p:nvPr>
        </p:nvSpPr>
        <p:spPr>
          <a:prstGeom prst="rect">
            <a:avLst/>
          </a:prstGeom>
        </p:spPr>
        <p:txBody>
          <a:bodyPr/>
          <a:lstStyle/>
          <a:p>
            <a:r>
              <a:rPr lang="en-US"/>
              <a:t>Click to edit Master title style</a:t>
            </a:r>
            <a:endParaRPr/>
          </a:p>
        </p:txBody>
      </p:sp>
      <p:sp>
        <p:nvSpPr>
          <p:cNvPr id="84" name="Body Level One…"/>
          <p:cNvSpPr txBox="1">
            <a:spLocks noGrp="1"/>
          </p:cNvSpPr>
          <p:nvPr>
            <p:ph type="body" idx="1"/>
          </p:nvPr>
        </p:nvSpPr>
        <p:spPr>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35114602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92" name="Title Text"/>
          <p:cNvSpPr txBox="1">
            <a:spLocks noGrp="1"/>
          </p:cNvSpPr>
          <p:nvPr>
            <p:ph type="title"/>
          </p:nvPr>
        </p:nvSpPr>
        <p:spPr>
          <a:xfrm>
            <a:off x="8724900" y="365125"/>
            <a:ext cx="2628900" cy="5811838"/>
          </a:xfrm>
          <a:prstGeom prst="rect">
            <a:avLst/>
          </a:prstGeom>
        </p:spPr>
        <p:txBody>
          <a:bodyPr/>
          <a:lstStyle/>
          <a:p>
            <a:r>
              <a:rPr lang="en-US"/>
              <a:t>Click to edit Master title style</a:t>
            </a:r>
            <a:endParaRPr/>
          </a:p>
        </p:txBody>
      </p:sp>
      <p:sp>
        <p:nvSpPr>
          <p:cNvPr id="93" name="Body Level One…"/>
          <p:cNvSpPr txBox="1">
            <a:spLocks noGrp="1"/>
          </p:cNvSpPr>
          <p:nvPr>
            <p:ph type="body" idx="1"/>
          </p:nvPr>
        </p:nvSpPr>
        <p:spPr>
          <a:xfrm>
            <a:off x="838200" y="365125"/>
            <a:ext cx="7734300" cy="5811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88563106"/>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1722010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6864861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1120454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theme" Target="../theme/theme3.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4.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5.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1"/>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2608072497"/>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7" r:id="rId4"/>
    <p:sldLayoutId id="2147483819" r:id="rId5"/>
    <p:sldLayoutId id="2147483820" r:id="rId6"/>
  </p:sldLayoutIdLst>
  <p:transition spd="med"/>
  <p:txStyles>
    <p:titleStyle>
      <a:lvl1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1pPr>
      <a:lvl2pPr marL="723900" marR="0" indent="-2667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2pPr>
      <a:lvl3pPr marL="1234438" marR="0" indent="-320038"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3pPr>
      <a:lvl4pPr marL="17272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4pPr>
      <a:lvl5pPr marL="21844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5pPr>
      <a:lvl6pPr marL="26416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3200906016"/>
      </p:ext>
    </p:extLst>
  </p:cSld>
  <p:clrMap bg1="lt1" tx1="dk1" bg2="lt2" tx2="dk2" accent1="accent1" accent2="accent2" accent3="accent3" accent4="accent4" accent5="accent5" accent6="accent6" hlink="hlink" folHlink="folHlink"/>
  <p:sldLayoutIdLst>
    <p:sldLayoutId id="2147483843" r:id="rId1"/>
    <p:sldLayoutId id="2147483845" r:id="rId2"/>
    <p:sldLayoutId id="2147483846" r:id="rId3"/>
    <p:sldLayoutId id="2147483847" r:id="rId4"/>
    <p:sldLayoutId id="2147483848" r:id="rId5"/>
    <p:sldLayoutId id="2147483850" r:id="rId6"/>
    <p:sldLayoutId id="2147483851" r:id="rId7"/>
    <p:sldLayoutId id="2147483852" r:id="rId8"/>
    <p:sldLayoutId id="2147483853"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3157867495"/>
      </p:ext>
    </p:extLst>
  </p:cSld>
  <p:clrMap bg1="lt1" tx1="dk1" bg2="lt2" tx2="dk2" accent1="accent1" accent2="accent2" accent3="accent3" accent4="accent4" accent5="accent5" accent6="accent6" hlink="hlink" folHlink="folHlink"/>
  <p:sldLayoutIdLst>
    <p:sldLayoutId id="2147483855" r:id="rId1"/>
    <p:sldLayoutId id="2147483857" r:id="rId2"/>
    <p:sldLayoutId id="2147483858" r:id="rId3"/>
    <p:sldLayoutId id="2147483859" r:id="rId4"/>
    <p:sldLayoutId id="2147483860" r:id="rId5"/>
    <p:sldLayoutId id="2147483861" r:id="rId6"/>
    <p:sldLayoutId id="2147483862" r:id="rId7"/>
    <p:sldLayoutId id="2147483864" r:id="rId8"/>
    <p:sldLayoutId id="2147483865"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85CD63-141B-F0F9-5A22-ECB5C4BE4E8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FCF2FB4-743D-E3E9-F612-A6B4412124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F52EF9D-D1FE-8229-85DD-CD590AE6C5F8}"/>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9BCCC95-9676-4D19-BDBF-4A2649EB5118}" type="datetimeFigureOut">
              <a:rPr lang="en-GB" smtClean="0"/>
              <a:t>15/07/2024</a:t>
            </a:fld>
            <a:endParaRPr lang="en-GB"/>
          </a:p>
        </p:txBody>
      </p:sp>
      <p:sp>
        <p:nvSpPr>
          <p:cNvPr id="5" name="Footer Placeholder 4">
            <a:extLst>
              <a:ext uri="{FF2B5EF4-FFF2-40B4-BE49-F238E27FC236}">
                <a16:creationId xmlns:a16="http://schemas.microsoft.com/office/drawing/2014/main" id="{13DE2D39-8DAB-773E-FBBB-EBDCAFAC5EA2}"/>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96EF4F6-7C9C-1B81-45BF-49AAAA7C076F}"/>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A0BFA0-EBB9-48A7-898C-61A74DF9F89A}" type="slidenum">
              <a:rPr lang="en-GB" smtClean="0"/>
              <a:t>‹#›</a:t>
            </a:fld>
            <a:endParaRPr lang="en-GB"/>
          </a:p>
        </p:txBody>
      </p:sp>
    </p:spTree>
    <p:extLst>
      <p:ext uri="{BB962C8B-B14F-4D97-AF65-F5344CB8AC3E}">
        <p14:creationId xmlns:p14="http://schemas.microsoft.com/office/powerpoint/2010/main" val="1686326568"/>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187108507"/>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www.legislation.gov.uk/uksi/2024/208/contents/made"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6.xml"/><Relationship Id="rId5" Type="http://schemas.openxmlformats.org/officeDocument/2006/relationships/image" Target="../media/image9.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8" Type="http://schemas.openxmlformats.org/officeDocument/2006/relationships/hyperlink" Target="https://www.schools.norfolk.gov.uk/article/29638/Contact-the-CME-Team" TargetMode="External"/><Relationship Id="rId3" Type="http://schemas.openxmlformats.org/officeDocument/2006/relationships/image" Target="../media/image12.png"/><Relationship Id="rId7" Type="http://schemas.openxmlformats.org/officeDocument/2006/relationships/hyperlink" Target="https://www.norfolk.gov.uk/article/38148/School-admissions"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16.emf"/><Relationship Id="rId11" Type="http://schemas.openxmlformats.org/officeDocument/2006/relationships/hyperlink" Target="https://www.youtube.com/playlist?list=PLXjcCX3hH9LXqKNI35VTWirdJnzjO3s2b" TargetMode="External"/><Relationship Id="rId5" Type="http://schemas.openxmlformats.org/officeDocument/2006/relationships/image" Target="../media/image15.png"/><Relationship Id="rId10" Type="http://schemas.openxmlformats.org/officeDocument/2006/relationships/hyperlink" Target="mailto:cme@norfolk.gov.uk" TargetMode="External"/><Relationship Id="rId4" Type="http://schemas.openxmlformats.org/officeDocument/2006/relationships/image" Target="../media/image14.emf"/><Relationship Id="rId9" Type="http://schemas.openxmlformats.org/officeDocument/2006/relationships/hyperlink" Target="mailto:admissions@norfolk.gov.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5.xml"/><Relationship Id="rId4" Type="http://schemas.openxmlformats.org/officeDocument/2006/relationships/hyperlink" Target="https://www.gov.uk/government/publications/working-together-to-improve-school-attend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2" name="Title of…"/>
          <p:cNvSpPr txBox="1"/>
          <p:nvPr/>
        </p:nvSpPr>
        <p:spPr>
          <a:xfrm>
            <a:off x="690457" y="3035676"/>
            <a:ext cx="6572593" cy="7728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marL="0" marR="0" lvl="0" indent="0" algn="l" defTabSz="914400" rtl="0" eaLnBrk="1" fontAlgn="auto" latinLnBrk="0" hangingPunct="0">
              <a:lnSpc>
                <a:spcPct val="60000"/>
              </a:lnSpc>
              <a:spcBef>
                <a:spcPts val="0"/>
              </a:spcBef>
              <a:spcAft>
                <a:spcPts val="0"/>
              </a:spcAft>
              <a:buClrTx/>
              <a:buSzTx/>
              <a:buFontTx/>
              <a:buNone/>
              <a:tabLst/>
              <a:defRPr sz="6600" b="1">
                <a:solidFill>
                  <a:srgbClr val="1A304A"/>
                </a:solidFill>
              </a:defRPr>
            </a:pPr>
            <a:endParaRPr kumimoji="0" sz="6600" b="1" i="0" u="none" strike="noStrike" kern="0" cap="none" spc="0" normalizeH="0" baseline="0" noProof="0">
              <a:ln>
                <a:noFill/>
              </a:ln>
              <a:solidFill>
                <a:srgbClr val="1A304A"/>
              </a:solidFill>
              <a:effectLst/>
              <a:uLnTx/>
              <a:uFillTx/>
              <a:latin typeface="Calibri"/>
              <a:cs typeface="Calibri"/>
              <a:sym typeface="Calibri"/>
            </a:endParaRPr>
          </a:p>
        </p:txBody>
      </p:sp>
      <p:pic>
        <p:nvPicPr>
          <p:cNvPr id="115" name="Flourish.png" descr="Flourish.png"/>
          <p:cNvPicPr>
            <a:picLocks noChangeAspect="1"/>
          </p:cNvPicPr>
          <p:nvPr/>
        </p:nvPicPr>
        <p:blipFill>
          <a:blip r:embed="rId3"/>
          <a:stretch>
            <a:fillRect/>
          </a:stretch>
        </p:blipFill>
        <p:spPr>
          <a:xfrm rot="19091593" flipH="1">
            <a:off x="5892577" y="69015"/>
            <a:ext cx="14652173" cy="10581458"/>
          </a:xfrm>
          <a:prstGeom prst="rect">
            <a:avLst/>
          </a:prstGeom>
          <a:ln w="12700">
            <a:miter lim="400000"/>
          </a:ln>
        </p:spPr>
      </p:pic>
      <p:pic>
        <p:nvPicPr>
          <p:cNvPr id="3" name="Picture 2" descr="Logo, company name&#10;&#10;Description automatically generated">
            <a:extLst>
              <a:ext uri="{FF2B5EF4-FFF2-40B4-BE49-F238E27FC236}">
                <a16:creationId xmlns:a16="http://schemas.microsoft.com/office/drawing/2014/main" id="{8B6018F5-CDB6-4819-BFEC-D4C6E496C3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0457" y="5120889"/>
            <a:ext cx="1979868" cy="1300424"/>
          </a:xfrm>
          <a:prstGeom prst="rect">
            <a:avLst/>
          </a:prstGeom>
        </p:spPr>
      </p:pic>
      <p:sp>
        <p:nvSpPr>
          <p:cNvPr id="9" name="TextBox 8">
            <a:extLst>
              <a:ext uri="{FF2B5EF4-FFF2-40B4-BE49-F238E27FC236}">
                <a16:creationId xmlns:a16="http://schemas.microsoft.com/office/drawing/2014/main" id="{509A09A1-7CC4-41CE-AF57-1C612D9ACE7B}"/>
              </a:ext>
            </a:extLst>
          </p:cNvPr>
          <p:cNvSpPr txBox="1"/>
          <p:nvPr/>
        </p:nvSpPr>
        <p:spPr>
          <a:xfrm>
            <a:off x="665261" y="561753"/>
            <a:ext cx="7131297" cy="40318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4000" b="1">
                <a:solidFill>
                  <a:schemeClr val="accent4">
                    <a:lumMod val="60000"/>
                    <a:lumOff val="40000"/>
                  </a:schemeClr>
                </a:solidFill>
                <a:latin typeface="Rockwell" panose="02060603020205020403" pitchFamily="18" charset="0"/>
                <a:hlinkClick r:id="rId5">
                  <a:extLst>
                    <a:ext uri="{A12FA001-AC4F-418D-AE19-62706E023703}">
                      <ahyp:hlinkClr xmlns:ahyp="http://schemas.microsoft.com/office/drawing/2018/hyperlinkcolor" val="tx"/>
                    </a:ext>
                  </a:extLst>
                </a:hlinkClick>
              </a:rPr>
              <a:t>The School Attendance (Pupil Registration) (England) Regulations 2024 (legislation.gov.uk)</a:t>
            </a:r>
            <a:endParaRPr kumimoji="0" lang="en-GB" sz="4000" b="1" i="0" u="none" strike="noStrike" kern="0" cap="none" spc="0" normalizeH="0" baseline="0" noProof="0">
              <a:ln>
                <a:noFill/>
              </a:ln>
              <a:solidFill>
                <a:schemeClr val="accent4">
                  <a:lumMod val="60000"/>
                  <a:lumOff val="40000"/>
                </a:schemeClr>
              </a:solidFill>
              <a:effectLst/>
              <a:uLnTx/>
              <a:uFillTx/>
              <a:latin typeface="Rockwell" panose="02060603020205020403" pitchFamily="18" charset="0"/>
              <a:cs typeface="Calibri"/>
              <a:sym typeface="Calibri"/>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GB" sz="2400" b="0" i="0" u="none" strike="noStrike" kern="0" cap="none" spc="0" normalizeH="0" baseline="0" noProof="0">
              <a:ln>
                <a:noFill/>
              </a:ln>
              <a:solidFill>
                <a:srgbClr val="FFFFFF"/>
              </a:solidFill>
              <a:effectLst/>
              <a:uLnTx/>
              <a:uFillTx/>
              <a:latin typeface="Rockwell" panose="02060603020205020403" pitchFamily="18" charset="0"/>
              <a:cs typeface="Calibri"/>
              <a:sym typeface="Calibri"/>
            </a:endParaRPr>
          </a:p>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2400" b="0" i="0" u="none" strike="noStrike" kern="0" cap="none" spc="0" normalizeH="0" baseline="0" noProof="0">
                <a:ln>
                  <a:noFill/>
                </a:ln>
                <a:solidFill>
                  <a:srgbClr val="FFFFFF"/>
                </a:solidFill>
                <a:effectLst/>
                <a:uLnTx/>
                <a:uFillTx/>
                <a:latin typeface="Rockwell" panose="02060603020205020403" pitchFamily="18" charset="0"/>
                <a:cs typeface="Calibri"/>
                <a:sym typeface="Calibri"/>
              </a:rPr>
              <a:t>Delivered by </a:t>
            </a:r>
            <a:r>
              <a:rPr lang="en-GB" sz="2400" kern="0">
                <a:solidFill>
                  <a:srgbClr val="FFFFFF"/>
                </a:solidFill>
                <a:latin typeface="Rockwell" panose="02060603020205020403" pitchFamily="18" charset="0"/>
                <a:cs typeface="Calibri"/>
                <a:sym typeface="Calibri"/>
              </a:rPr>
              <a:t>Eric Clarke, Admissions Manager &amp; Shelley Horne, Senior Children Missing Education Officer</a:t>
            </a:r>
            <a:endParaRPr kumimoji="0" lang="en-GB" sz="2400" b="0" i="0" u="none" strike="noStrike" kern="0" cap="none" spc="0" normalizeH="0" baseline="0" noProof="0">
              <a:ln>
                <a:noFill/>
              </a:ln>
              <a:solidFill>
                <a:srgbClr val="FFFFFF"/>
              </a:solidFill>
              <a:effectLst/>
              <a:uLnTx/>
              <a:uFillTx/>
              <a:latin typeface="Rockwell" panose="02060603020205020403" pitchFamily="18" charset="0"/>
              <a:cs typeface="Calibri"/>
              <a:sym typeface="Calibri"/>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4197920">
            <a:off x="9948261" y="1843478"/>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4" y="217713"/>
            <a:ext cx="8188929" cy="1107233"/>
          </a:xfrm>
        </p:spPr>
        <p:txBody>
          <a:bodyPr>
            <a:noAutofit/>
          </a:bodyPr>
          <a:lstStyle/>
          <a:p>
            <a:br>
              <a:rPr lang="en-GB" sz="2800" b="1" i="0">
                <a:solidFill>
                  <a:srgbClr val="FCD054"/>
                </a:solidFill>
                <a:effectLst/>
                <a:highlight>
                  <a:srgbClr val="FFFFFF"/>
                </a:highlight>
                <a:latin typeface="Rockwell" panose="02060603020205020403" pitchFamily="18" charset="0"/>
              </a:rPr>
            </a:br>
            <a:br>
              <a:rPr lang="en-GB" sz="2800" b="1" i="0">
                <a:solidFill>
                  <a:srgbClr val="FCD054"/>
                </a:solidFill>
                <a:effectLst/>
                <a:highlight>
                  <a:srgbClr val="FFFFFF"/>
                </a:highlight>
                <a:latin typeface="Rockwell" panose="02060603020205020403" pitchFamily="18" charset="0"/>
              </a:rPr>
            </a:br>
            <a:br>
              <a:rPr lang="en-GB" sz="2800" b="1" i="0">
                <a:solidFill>
                  <a:srgbClr val="FCD054"/>
                </a:solidFill>
                <a:effectLst/>
                <a:highlight>
                  <a:srgbClr val="FFFFFF"/>
                </a:highlight>
                <a:latin typeface="Rockwell" panose="02060603020205020403" pitchFamily="18" charset="0"/>
              </a:rPr>
            </a:br>
            <a:br>
              <a:rPr lang="en-GB" sz="2800" b="1" i="0">
                <a:solidFill>
                  <a:srgbClr val="FCD054"/>
                </a:solidFill>
                <a:effectLst/>
                <a:highlight>
                  <a:srgbClr val="FFFFFF"/>
                </a:highlight>
                <a:latin typeface="Rockwell" panose="02060603020205020403" pitchFamily="18" charset="0"/>
              </a:rPr>
            </a:br>
            <a:br>
              <a:rPr lang="en-GB" sz="2800" b="1" i="0">
                <a:solidFill>
                  <a:srgbClr val="FCD054"/>
                </a:solidFill>
                <a:effectLst/>
                <a:highlight>
                  <a:srgbClr val="FFFFFF"/>
                </a:highlight>
                <a:latin typeface="Rockwell" panose="02060603020205020403" pitchFamily="18" charset="0"/>
              </a:rPr>
            </a:br>
            <a:br>
              <a:rPr lang="en-GB" sz="2800" b="1" i="0">
                <a:solidFill>
                  <a:srgbClr val="FCD054"/>
                </a:solidFill>
                <a:effectLst/>
                <a:highlight>
                  <a:srgbClr val="FFFFFF"/>
                </a:highlight>
                <a:latin typeface="Rockwell" panose="02060603020205020403" pitchFamily="18" charset="0"/>
              </a:rPr>
            </a:br>
            <a:br>
              <a:rPr lang="en-GB" sz="2800" b="1" i="0">
                <a:solidFill>
                  <a:srgbClr val="FCD054"/>
                </a:solidFill>
                <a:effectLst/>
                <a:highlight>
                  <a:srgbClr val="FFFFFF"/>
                </a:highlight>
                <a:latin typeface="Rockwell" panose="02060603020205020403" pitchFamily="18" charset="0"/>
              </a:rPr>
            </a:br>
            <a:r>
              <a:rPr lang="en-GB" sz="2800" b="1" i="0">
                <a:solidFill>
                  <a:srgbClr val="FCD054"/>
                </a:solidFill>
                <a:effectLst/>
                <a:highlight>
                  <a:srgbClr val="FFFFFF"/>
                </a:highlight>
                <a:latin typeface="Rockwell" panose="02060603020205020403" pitchFamily="18" charset="0"/>
              </a:rPr>
              <a:t>The School Attendance (Pupil Registration) (England) Regulations 2024</a:t>
            </a:r>
            <a:br>
              <a:rPr lang="en-GB" sz="900" b="0" i="0">
                <a:solidFill>
                  <a:srgbClr val="1E1E1E"/>
                </a:solidFill>
                <a:effectLst/>
                <a:highlight>
                  <a:srgbClr val="FFFFFF"/>
                </a:highlight>
                <a:latin typeface="Roboto" panose="02000000000000000000" pitchFamily="2" charset="0"/>
              </a:rPr>
            </a:br>
            <a:endParaRPr lang="en-GB" sz="2000" b="1">
              <a:solidFill>
                <a:srgbClr val="002060"/>
              </a:solidFill>
              <a:latin typeface="Rockwell" panose="02060603020205020403" pitchFamily="18" charset="0"/>
              <a:cs typeface="Arial" panose="020B0604020202020204" pitchFamily="34" charset="0"/>
            </a:endParaRP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7574541">
            <a:off x="-1527980" y="-202454"/>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523999" y="1114098"/>
            <a:ext cx="9144000" cy="4228697"/>
          </a:xfrm>
        </p:spPr>
        <p:txBody>
          <a:bodyPr>
            <a:noAutofit/>
          </a:bodyPr>
          <a:lstStyle/>
          <a:p>
            <a:pPr algn="l"/>
            <a:r>
              <a:rPr lang="en-GB" sz="3200" b="1">
                <a:solidFill>
                  <a:schemeClr val="accent1">
                    <a:lumMod val="75000"/>
                  </a:schemeClr>
                </a:solidFill>
                <a:latin typeface="Helvetica" panose="020B0604020202020204" pitchFamily="34" charset="0"/>
                <a:cs typeface="Helvetica" panose="020B0604020202020204" pitchFamily="34" charset="0"/>
              </a:rPr>
              <a:t>Contents of the admission register (‘the school roll’)</a:t>
            </a:r>
            <a:endParaRPr lang="en-GB" sz="2400">
              <a:solidFill>
                <a:schemeClr val="accent1">
                  <a:lumMod val="75000"/>
                </a:schemeClr>
              </a:solidFill>
              <a:cs typeface="Helvetica" panose="020B0604020202020204" pitchFamily="34" charset="0"/>
            </a:endParaRPr>
          </a:p>
          <a:p>
            <a:pPr marL="342900" indent="-342900" algn="l">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The school admission register, sometimes known as the ‘the school roll’, must be kept in accordance with the School Attendance (Pupil Registration) (England) Regulations 2024. Regulation 8 sets out the contents of the admission register. </a:t>
            </a:r>
          </a:p>
          <a:p>
            <a:pPr marL="342900" indent="-342900" algn="l">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The names of all pupils (both compulsory and non-compulsory school age) must be entered on the admission register.  </a:t>
            </a:r>
          </a:p>
          <a:p>
            <a:pPr marL="342900" indent="-342900" algn="l">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Schools are expected to use an electronic management information system to keep their attendance and admission registers to improve accuracy, speed up the process of sharing and analysing information, and make returns to local authorities and DfE easier. </a:t>
            </a:r>
          </a:p>
          <a:p>
            <a:pPr marL="342900" indent="-342900" algn="l">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Registers are legal records, and all schools must preserve every entry in the attendance or admission register for 6 years from the date the data was entered.</a:t>
            </a:r>
          </a:p>
          <a:p>
            <a:pPr marL="342900" indent="-342900" algn="l">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It is vital that the admission register is kept up to date. Schools should encourage parents to inform them of any changes whenever they occur and must ensure the admission register is amended as soon as possible.</a:t>
            </a:r>
          </a:p>
        </p:txBody>
      </p:sp>
    </p:spTree>
    <p:extLst>
      <p:ext uri="{BB962C8B-B14F-4D97-AF65-F5344CB8AC3E}">
        <p14:creationId xmlns:p14="http://schemas.microsoft.com/office/powerpoint/2010/main" val="50506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3072043">
            <a:off x="9611172" y="2870744"/>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3" y="522513"/>
            <a:ext cx="8188929" cy="847177"/>
          </a:xfrm>
        </p:spPr>
        <p:txBody>
          <a:bodyPr>
            <a:noAutofit/>
          </a:bodyPr>
          <a:lstStyle/>
          <a:p>
            <a:r>
              <a:rPr lang="en-GB" sz="3200" b="1">
                <a:solidFill>
                  <a:srgbClr val="FCD054"/>
                </a:solidFill>
                <a:latin typeface="Rockwell" panose="02060603020205020403" pitchFamily="18" charset="0"/>
                <a:cs typeface="Arial" panose="020B0604020202020204" pitchFamily="34" charset="0"/>
              </a:rPr>
              <a:t>What happens if a parent does not accept the school place offered?</a:t>
            </a: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7574541">
            <a:off x="-1527980" y="-202454"/>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707740" y="1369691"/>
            <a:ext cx="8132946" cy="4623471"/>
          </a:xfrm>
          <a:solidFill>
            <a:schemeClr val="bg1"/>
          </a:solidFill>
        </p:spPr>
        <p:txBody>
          <a:bodyPr>
            <a:noAutofit/>
          </a:bodyPr>
          <a:lstStyle/>
          <a:p>
            <a:pPr algn="l"/>
            <a:endParaRPr lang="en-GB" sz="2400">
              <a:solidFill>
                <a:srgbClr val="29314C"/>
              </a:solidFill>
              <a:highlight>
                <a:srgbClr val="FFFFFF"/>
              </a:highlight>
              <a:latin typeface="Helvetica" panose="020B0604020202020204" pitchFamily="34" charset="0"/>
              <a:cs typeface="Helvetica" panose="020B0604020202020204" pitchFamily="34" charset="0"/>
            </a:endParaRPr>
          </a:p>
          <a:p>
            <a:pPr marL="342900" indent="-342900" algn="l">
              <a:buClr>
                <a:srgbClr val="002060"/>
              </a:buClr>
              <a:buFont typeface="Wingdings" panose="05000000000000000000" pitchFamily="2" charset="2"/>
              <a:buChar char="Ø"/>
            </a:pPr>
            <a:r>
              <a:rPr lang="en-GB" sz="2400">
                <a:solidFill>
                  <a:srgbClr val="002060"/>
                </a:solidFill>
                <a:highlight>
                  <a:srgbClr val="FFFFFF"/>
                </a:highlight>
                <a:latin typeface="Helvetica" panose="020B0604020202020204" pitchFamily="34" charset="0"/>
                <a:cs typeface="Helvetica" panose="020B0604020202020204" pitchFamily="34" charset="0"/>
              </a:rPr>
              <a:t>The Admissions Team and CME Team will work with parent to gain an understanding of why the parent does not want to accept the place.</a:t>
            </a:r>
          </a:p>
          <a:p>
            <a:pPr marL="342900" indent="-342900" algn="l">
              <a:buClr>
                <a:srgbClr val="002060"/>
              </a:buClr>
              <a:buFont typeface="Wingdings" panose="05000000000000000000" pitchFamily="2" charset="2"/>
              <a:buChar char="Ø"/>
            </a:pPr>
            <a:endParaRPr lang="en-GB" sz="2400">
              <a:solidFill>
                <a:srgbClr val="002060"/>
              </a:solidFill>
              <a:highlight>
                <a:srgbClr val="FFFFFF"/>
              </a:highlight>
              <a:latin typeface="Helvetica" panose="020B0604020202020204" pitchFamily="34" charset="0"/>
              <a:cs typeface="Helvetica" panose="020B0604020202020204" pitchFamily="34" charset="0"/>
            </a:endParaRPr>
          </a:p>
          <a:p>
            <a:pPr marL="342900" indent="-342900" algn="l">
              <a:buClr>
                <a:srgbClr val="002060"/>
              </a:buClr>
              <a:buFont typeface="Wingdings" panose="05000000000000000000" pitchFamily="2" charset="2"/>
              <a:buChar char="Ø"/>
            </a:pPr>
            <a:r>
              <a:rPr lang="en-GB" sz="2400">
                <a:solidFill>
                  <a:srgbClr val="002060"/>
                </a:solidFill>
                <a:highlight>
                  <a:srgbClr val="FFFFFF"/>
                </a:highlight>
                <a:latin typeface="Helvetica" panose="020B0604020202020204" pitchFamily="34" charset="0"/>
                <a:cs typeface="Helvetica" panose="020B0604020202020204" pitchFamily="34" charset="0"/>
              </a:rPr>
              <a:t>If this is the only offer the LA can make, the parent will be made aware of their options. They can appeal the decision via appeals process or the LA will look to initiate the School Attendance Order process. </a:t>
            </a:r>
          </a:p>
          <a:p>
            <a:pPr marL="342900" indent="-342900" algn="l">
              <a:buClr>
                <a:srgbClr val="002060"/>
              </a:buClr>
              <a:buFont typeface="Wingdings" panose="05000000000000000000" pitchFamily="2" charset="2"/>
              <a:buChar char="Ø"/>
            </a:pPr>
            <a:endParaRPr lang="en-GB" sz="2400">
              <a:solidFill>
                <a:srgbClr val="002060"/>
              </a:solidFill>
              <a:highlight>
                <a:srgbClr val="FFFFFF"/>
              </a:highlight>
              <a:latin typeface="Helvetica" panose="020B0604020202020204" pitchFamily="34" charset="0"/>
              <a:cs typeface="Helvetica" panose="020B0604020202020204" pitchFamily="34" charset="0"/>
            </a:endParaRPr>
          </a:p>
          <a:p>
            <a:pPr marL="342900" indent="-342900" algn="l">
              <a:buClr>
                <a:srgbClr val="002060"/>
              </a:buClr>
              <a:buFont typeface="Wingdings" panose="05000000000000000000" pitchFamily="2" charset="2"/>
              <a:buChar char="Ø"/>
            </a:pPr>
            <a:r>
              <a:rPr lang="en-GB" sz="2400">
                <a:solidFill>
                  <a:srgbClr val="002060"/>
                </a:solidFill>
                <a:highlight>
                  <a:srgbClr val="FFFFFF"/>
                </a:highlight>
                <a:latin typeface="Helvetica" panose="020B0604020202020204" pitchFamily="34" charset="0"/>
                <a:cs typeface="Helvetica" panose="020B0604020202020204" pitchFamily="34" charset="0"/>
              </a:rPr>
              <a:t>The school that has been offered will be named in a School Attendance Order. Parents could be prosecuted if they are found to be in breach of an order. </a:t>
            </a:r>
          </a:p>
          <a:p>
            <a:endParaRPr lang="en-GB" sz="2400">
              <a:solidFill>
                <a:srgbClr val="29314C"/>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4203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F5A78D5-3A29-DF48-A306-B9AA9DC806BB}"/>
              </a:ext>
            </a:extLst>
          </p:cNvPr>
          <p:cNvPicPr>
            <a:picLocks noChangeAspect="1"/>
          </p:cNvPicPr>
          <p:nvPr/>
        </p:nvPicPr>
        <p:blipFill>
          <a:blip r:embed="rId3"/>
          <a:stretch>
            <a:fillRect/>
          </a:stretch>
        </p:blipFill>
        <p:spPr>
          <a:xfrm rot="1429069">
            <a:off x="729523" y="5413479"/>
            <a:ext cx="4204156" cy="3171042"/>
          </a:xfrm>
          <a:prstGeom prst="rect">
            <a:avLst/>
          </a:prstGeom>
        </p:spPr>
      </p:pic>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3072043">
            <a:off x="9716613" y="724444"/>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4" y="541751"/>
            <a:ext cx="8188929" cy="647997"/>
          </a:xfrm>
        </p:spPr>
        <p:txBody>
          <a:bodyPr>
            <a:noAutofit/>
          </a:bodyPr>
          <a:lstStyle/>
          <a:p>
            <a:br>
              <a:rPr lang="en-GB" sz="4400" b="1">
                <a:solidFill>
                  <a:srgbClr val="FCD054"/>
                </a:solidFill>
                <a:latin typeface="Rockwell" panose="02060603020205020403" pitchFamily="18" charset="0"/>
              </a:rPr>
            </a:br>
            <a:r>
              <a:rPr lang="en-GB" sz="4400" b="1">
                <a:solidFill>
                  <a:srgbClr val="FCD054"/>
                </a:solidFill>
                <a:latin typeface="Rockwell" panose="02060603020205020403" pitchFamily="18" charset="0"/>
              </a:rPr>
              <a:t>Deletion returns: </a:t>
            </a:r>
            <a:endParaRPr lang="en-GB" sz="4400" b="1">
              <a:solidFill>
                <a:srgbClr val="FCD054"/>
              </a:solidFill>
              <a:latin typeface="Rockwell" panose="02060603020205020403" pitchFamily="18" charset="0"/>
              <a:cs typeface="Arial" panose="020B0604020202020204" pitchFamily="34" charset="0"/>
            </a:endParaRP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7574541">
            <a:off x="-1527980" y="-202454"/>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523999" y="1515204"/>
            <a:ext cx="9144000" cy="3827591"/>
          </a:xfrm>
        </p:spPr>
        <p:txBody>
          <a:bodyPr>
            <a:noAutofit/>
          </a:bodyPr>
          <a:lstStyle/>
          <a:p>
            <a:endParaRPr lang="en-GB" sz="2400">
              <a:solidFill>
                <a:srgbClr val="29314C"/>
              </a:solidFill>
              <a:highlight>
                <a:srgbClr val="FFFFFF"/>
              </a:highlight>
              <a:latin typeface="Helvetica" panose="020B0604020202020204" pitchFamily="34" charset="0"/>
              <a:cs typeface="Helvetica" panose="020B0604020202020204" pitchFamily="34" charset="0"/>
            </a:endParaRPr>
          </a:p>
          <a:p>
            <a:endParaRPr lang="en-GB" sz="2400">
              <a:solidFill>
                <a:srgbClr val="29314C"/>
              </a:solidFill>
              <a:latin typeface="Helvetica" panose="020B0604020202020204" pitchFamily="34" charset="0"/>
              <a:cs typeface="Helvetica" panose="020B0604020202020204" pitchFamily="34" charset="0"/>
            </a:endParaRPr>
          </a:p>
        </p:txBody>
      </p:sp>
      <p:sp>
        <p:nvSpPr>
          <p:cNvPr id="7" name="TextBox 6">
            <a:extLst>
              <a:ext uri="{FF2B5EF4-FFF2-40B4-BE49-F238E27FC236}">
                <a16:creationId xmlns:a16="http://schemas.microsoft.com/office/drawing/2014/main" id="{2AD1D983-9745-48B8-0593-53AB179A03E1}"/>
              </a:ext>
            </a:extLst>
          </p:cNvPr>
          <p:cNvSpPr txBox="1"/>
          <p:nvPr/>
        </p:nvSpPr>
        <p:spPr>
          <a:xfrm>
            <a:off x="1412032" y="1280892"/>
            <a:ext cx="8778431" cy="400110"/>
          </a:xfrm>
          <a:prstGeom prst="rect">
            <a:avLst/>
          </a:prstGeom>
          <a:solidFill>
            <a:schemeClr val="bg1"/>
          </a:solidFill>
        </p:spPr>
        <p:txBody>
          <a:bodyPr wrap="square">
            <a:spAutoFit/>
          </a:bodyPr>
          <a:lstStyle/>
          <a:p>
            <a:pPr algn="l" rtl="0" fontAlgn="base"/>
            <a:endParaRPr lang="en-GB" sz="2000" b="0" i="0">
              <a:solidFill>
                <a:srgbClr val="002060"/>
              </a:solidFill>
              <a:effectLst/>
              <a:highlight>
                <a:srgbClr val="FFFFFF"/>
              </a:highlight>
              <a:latin typeface="Helvetica" panose="020B0604020202020204" pitchFamily="34" charset="0"/>
              <a:cs typeface="Helvetica" panose="020B0604020202020204" pitchFamily="34" charset="0"/>
            </a:endParaRPr>
          </a:p>
        </p:txBody>
      </p:sp>
      <p:sp>
        <p:nvSpPr>
          <p:cNvPr id="8" name="TextBox 7">
            <a:extLst>
              <a:ext uri="{FF2B5EF4-FFF2-40B4-BE49-F238E27FC236}">
                <a16:creationId xmlns:a16="http://schemas.microsoft.com/office/drawing/2014/main" id="{13A093A9-4DFA-AFBF-667C-9491289F6BF9}"/>
              </a:ext>
            </a:extLst>
          </p:cNvPr>
          <p:cNvSpPr txBox="1"/>
          <p:nvPr/>
        </p:nvSpPr>
        <p:spPr>
          <a:xfrm>
            <a:off x="1443851" y="1372940"/>
            <a:ext cx="8714791" cy="4062651"/>
          </a:xfrm>
          <a:prstGeom prst="rect">
            <a:avLst/>
          </a:prstGeom>
          <a:noFill/>
        </p:spPr>
        <p:txBody>
          <a:bodyPr wrap="square">
            <a:spAutoFit/>
          </a:bodyPr>
          <a:lstStyle/>
          <a:p>
            <a:pPr>
              <a:buClr>
                <a:srgbClr val="002060"/>
              </a:buClr>
            </a:pPr>
            <a:endParaRPr lang="en-GB" sz="1800">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sz="2400">
                <a:solidFill>
                  <a:srgbClr val="002060"/>
                </a:solidFill>
                <a:latin typeface="Helvetica" panose="020B0604020202020204" pitchFamily="34" charset="0"/>
                <a:cs typeface="Helvetica" panose="020B0604020202020204" pitchFamily="34" charset="0"/>
              </a:rPr>
              <a:t>All schools must make a return to the local authority when a pupil’s name is deleted from the admission register (a Deletion Return). </a:t>
            </a:r>
          </a:p>
          <a:p>
            <a:pPr>
              <a:buClr>
                <a:srgbClr val="002060"/>
              </a:buClr>
            </a:pPr>
            <a:endParaRPr lang="en-GB" sz="2400">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sz="2400">
                <a:solidFill>
                  <a:srgbClr val="002060"/>
                </a:solidFill>
                <a:latin typeface="Helvetica" panose="020B0604020202020204" pitchFamily="34" charset="0"/>
                <a:cs typeface="Helvetica" panose="020B0604020202020204" pitchFamily="34" charset="0"/>
              </a:rPr>
              <a:t>A pupil’s name can only be deleted from the admission register for a reason set out in regulation 9 of the School Attendance (Pupil Registration) (England) Regulations 2024. </a:t>
            </a:r>
          </a:p>
          <a:p>
            <a:pPr marL="285750" indent="-285750">
              <a:buClr>
                <a:srgbClr val="002060"/>
              </a:buClr>
              <a:buFont typeface="Wingdings" panose="05000000000000000000" pitchFamily="2" charset="2"/>
              <a:buChar char="Ø"/>
            </a:pPr>
            <a:endParaRPr lang="en-GB" sz="2400">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sz="2400">
                <a:solidFill>
                  <a:srgbClr val="002060"/>
                </a:solidFill>
                <a:latin typeface="Helvetica" panose="020B0604020202020204" pitchFamily="34" charset="0"/>
                <a:cs typeface="Helvetica" panose="020B0604020202020204" pitchFamily="34" charset="0"/>
              </a:rPr>
              <a:t>Schools cannot retrospectively delete a pupil’s name from the admission register or attendance register.</a:t>
            </a:r>
          </a:p>
        </p:txBody>
      </p:sp>
    </p:spTree>
    <p:extLst>
      <p:ext uri="{BB962C8B-B14F-4D97-AF65-F5344CB8AC3E}">
        <p14:creationId xmlns:p14="http://schemas.microsoft.com/office/powerpoint/2010/main" val="2625721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A3A2E0-1303-AAFC-373A-FD8CD364AA3E}"/>
              </a:ext>
            </a:extLst>
          </p:cNvPr>
          <p:cNvSpPr>
            <a:spLocks noGrp="1"/>
          </p:cNvSpPr>
          <p:nvPr>
            <p:ph type="title"/>
          </p:nvPr>
        </p:nvSpPr>
        <p:spPr>
          <a:xfrm>
            <a:off x="838200" y="365126"/>
            <a:ext cx="10515600" cy="836658"/>
          </a:xfrm>
        </p:spPr>
        <p:txBody>
          <a:bodyPr>
            <a:normAutofit fontScale="90000"/>
          </a:bodyPr>
          <a:lstStyle/>
          <a:p>
            <a:pPr marL="0" marR="0" lvl="0" indent="0" defTabSz="914400" rtl="0" eaLnBrk="1" fontAlgn="auto" latinLnBrk="0" hangingPunct="1">
              <a:lnSpc>
                <a:spcPct val="90000"/>
              </a:lnSpc>
              <a:spcBef>
                <a:spcPct val="0"/>
              </a:spcBef>
              <a:spcAft>
                <a:spcPts val="0"/>
              </a:spcAft>
              <a:tabLst/>
              <a:defRPr/>
            </a:pPr>
            <a:r>
              <a:rPr kumimoji="0" lang="en-GB" sz="3000" b="1" i="0" u="none" strike="noStrike" kern="1200" cap="none" spc="0" normalizeH="0" baseline="0" noProof="0" dirty="0">
                <a:ln>
                  <a:noFill/>
                </a:ln>
                <a:solidFill>
                  <a:srgbClr val="FCD054"/>
                </a:solidFill>
                <a:effectLst/>
                <a:uLnTx/>
                <a:uFillTx/>
                <a:latin typeface="Rockwell"/>
                <a:ea typeface="+mn-ea"/>
                <a:cs typeface="Arial"/>
                <a:sym typeface="Calibri"/>
              </a:rPr>
              <a:t>Changes to deletion of names from Admission Register effective from 19 August 2024</a:t>
            </a:r>
            <a:br>
              <a:rPr lang="en-GB" sz="3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br>
            <a:endParaRPr lang="en-GB"/>
          </a:p>
        </p:txBody>
      </p:sp>
      <p:graphicFrame>
        <p:nvGraphicFramePr>
          <p:cNvPr id="5" name="Table 4">
            <a:extLst>
              <a:ext uri="{FF2B5EF4-FFF2-40B4-BE49-F238E27FC236}">
                <a16:creationId xmlns:a16="http://schemas.microsoft.com/office/drawing/2014/main" id="{25694AD2-B45E-AB42-E213-14AE9AC4128D}"/>
              </a:ext>
            </a:extLst>
          </p:cNvPr>
          <p:cNvGraphicFramePr>
            <a:graphicFrameLocks noGrp="1"/>
          </p:cNvGraphicFramePr>
          <p:nvPr>
            <p:extLst>
              <p:ext uri="{D42A27DB-BD31-4B8C-83A1-F6EECF244321}">
                <p14:modId xmlns:p14="http://schemas.microsoft.com/office/powerpoint/2010/main" val="2067965574"/>
              </p:ext>
            </p:extLst>
          </p:nvPr>
        </p:nvGraphicFramePr>
        <p:xfrm>
          <a:off x="1058092" y="1201784"/>
          <a:ext cx="9509760" cy="3566160"/>
        </p:xfrm>
        <a:graphic>
          <a:graphicData uri="http://schemas.openxmlformats.org/drawingml/2006/table">
            <a:tbl>
              <a:tblPr firstRow="1" firstCol="1" bandRow="1"/>
              <a:tblGrid>
                <a:gridCol w="412886">
                  <a:extLst>
                    <a:ext uri="{9D8B030D-6E8A-4147-A177-3AD203B41FA5}">
                      <a16:colId xmlns:a16="http://schemas.microsoft.com/office/drawing/2014/main" val="2247603117"/>
                    </a:ext>
                  </a:extLst>
                </a:gridCol>
                <a:gridCol w="9096874">
                  <a:extLst>
                    <a:ext uri="{9D8B030D-6E8A-4147-A177-3AD203B41FA5}">
                      <a16:colId xmlns:a16="http://schemas.microsoft.com/office/drawing/2014/main" val="3594252108"/>
                    </a:ext>
                  </a:extLst>
                </a:gridCol>
              </a:tblGrid>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A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Pupil is registered at another school</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5971326"/>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B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Pupil was enrolled in Nursery but not enrolled into Year R</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6934645"/>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C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Ceasing of dual registration</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8813424"/>
                  </a:ext>
                </a:extLst>
              </a:tr>
              <a:tr h="721879">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D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200">
                          <a:solidFill>
                            <a:srgbClr val="002060"/>
                          </a:solidFill>
                          <a:effectLst/>
                          <a:highlight>
                            <a:srgbClr val="FFFFFF"/>
                          </a:highlight>
                          <a:latin typeface="Helvetica" panose="020B0604020202020204" pitchFamily="34" charset="0"/>
                          <a:ea typeface="+mn-ea"/>
                          <a:cs typeface="Helvetica" panose="020B0604020202020204" pitchFamily="34" charset="0"/>
                        </a:rPr>
                        <a:t>A school attendance order relating to the pupil and formerly naming the school has  been amended by the relevant local authority to substitute the name of the school with that of another school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3264171"/>
                  </a:ext>
                </a:extLst>
              </a:tr>
              <a:tr h="721879">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E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200">
                          <a:solidFill>
                            <a:srgbClr val="002060"/>
                          </a:solidFill>
                          <a:effectLst/>
                          <a:latin typeface="Helvetica" panose="020B0604020202020204" pitchFamily="34" charset="0"/>
                          <a:ea typeface="+mn-ea"/>
                          <a:cs typeface="Helvetica" panose="020B0604020202020204" pitchFamily="34" charset="0"/>
                        </a:rPr>
                        <a:t>A school attendance order relating to the pupil and naming the school has been revoked by the relevant local authority on the ground that arrangements have been made for the pupil to receive suitable education otherwise than at school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0070478"/>
                  </a:ext>
                </a:extLst>
              </a:tr>
              <a:tr h="302305">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F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Elective home education</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2668242"/>
                  </a:ext>
                </a:extLst>
              </a:tr>
              <a:tr h="481253">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G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Pupil has moved ceased to attend and the new address is beyond reasonable distance from registered school</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9198951"/>
                  </a:ext>
                </a:extLst>
              </a:tr>
            </a:tbl>
          </a:graphicData>
        </a:graphic>
      </p:graphicFrame>
      <p:pic>
        <p:nvPicPr>
          <p:cNvPr id="6" name="Picture 5">
            <a:extLst>
              <a:ext uri="{FF2B5EF4-FFF2-40B4-BE49-F238E27FC236}">
                <a16:creationId xmlns:a16="http://schemas.microsoft.com/office/drawing/2014/main" id="{51481E48-8B69-6FAF-ADFE-D3E264C71DB2}"/>
              </a:ext>
            </a:extLst>
          </p:cNvPr>
          <p:cNvPicPr>
            <a:picLocks noChangeAspect="1"/>
          </p:cNvPicPr>
          <p:nvPr/>
        </p:nvPicPr>
        <p:blipFill>
          <a:blip r:embed="rId3"/>
          <a:stretch>
            <a:fillRect/>
          </a:stretch>
        </p:blipFill>
        <p:spPr>
          <a:xfrm rot="1588857">
            <a:off x="-2212088" y="5183264"/>
            <a:ext cx="6370005" cy="4245765"/>
          </a:xfrm>
          <a:prstGeom prst="rect">
            <a:avLst/>
          </a:prstGeom>
        </p:spPr>
      </p:pic>
    </p:spTree>
    <p:extLst>
      <p:ext uri="{BB962C8B-B14F-4D97-AF65-F5344CB8AC3E}">
        <p14:creationId xmlns:p14="http://schemas.microsoft.com/office/powerpoint/2010/main" val="36301801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A3A2E0-1303-AAFC-373A-FD8CD364AA3E}"/>
              </a:ext>
            </a:extLst>
          </p:cNvPr>
          <p:cNvSpPr>
            <a:spLocks noGrp="1"/>
          </p:cNvSpPr>
          <p:nvPr>
            <p:ph type="title"/>
          </p:nvPr>
        </p:nvSpPr>
        <p:spPr>
          <a:xfrm>
            <a:off x="838200" y="365126"/>
            <a:ext cx="10515600" cy="836658"/>
          </a:xfrm>
        </p:spPr>
        <p:txBody>
          <a:bodyPr>
            <a:normAutofit fontScale="90000"/>
          </a:bodyPr>
          <a:lstStyle/>
          <a:p>
            <a:pPr marL="0" marR="0" lvl="0" indent="0" defTabSz="914400" rtl="0" eaLnBrk="1" fontAlgn="auto" latinLnBrk="0" hangingPunct="1">
              <a:lnSpc>
                <a:spcPct val="90000"/>
              </a:lnSpc>
              <a:spcBef>
                <a:spcPct val="0"/>
              </a:spcBef>
              <a:spcAft>
                <a:spcPts val="0"/>
              </a:spcAft>
              <a:tabLst/>
              <a:defRPr/>
            </a:pPr>
            <a:r>
              <a:rPr kumimoji="0" lang="en-GB" sz="3000" b="1" i="0" u="none" strike="noStrike" kern="1200" cap="none" spc="0" normalizeH="0" baseline="0" noProof="0" dirty="0">
                <a:ln>
                  <a:noFill/>
                </a:ln>
                <a:solidFill>
                  <a:srgbClr val="FCD054"/>
                </a:solidFill>
                <a:effectLst/>
                <a:uLnTx/>
                <a:uFillTx/>
                <a:latin typeface="Rockwell"/>
                <a:ea typeface="+mn-ea"/>
                <a:cs typeface="Arial"/>
                <a:sym typeface="Calibri"/>
              </a:rPr>
              <a:t>Changes to deletion of names from Admission Register effective from 19 August 2024</a:t>
            </a:r>
            <a:br>
              <a:rPr lang="en-GB" sz="3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br>
            <a:endParaRPr lang="en-GB"/>
          </a:p>
        </p:txBody>
      </p:sp>
      <p:graphicFrame>
        <p:nvGraphicFramePr>
          <p:cNvPr id="5" name="Table 4">
            <a:extLst>
              <a:ext uri="{FF2B5EF4-FFF2-40B4-BE49-F238E27FC236}">
                <a16:creationId xmlns:a16="http://schemas.microsoft.com/office/drawing/2014/main" id="{25694AD2-B45E-AB42-E213-14AE9AC4128D}"/>
              </a:ext>
            </a:extLst>
          </p:cNvPr>
          <p:cNvGraphicFramePr>
            <a:graphicFrameLocks noGrp="1"/>
          </p:cNvGraphicFramePr>
          <p:nvPr>
            <p:extLst>
              <p:ext uri="{D42A27DB-BD31-4B8C-83A1-F6EECF244321}">
                <p14:modId xmlns:p14="http://schemas.microsoft.com/office/powerpoint/2010/main" val="1582449091"/>
              </p:ext>
            </p:extLst>
          </p:nvPr>
        </p:nvGraphicFramePr>
        <p:xfrm>
          <a:off x="1123406" y="1422837"/>
          <a:ext cx="9757954" cy="3696065"/>
        </p:xfrm>
        <a:graphic>
          <a:graphicData uri="http://schemas.openxmlformats.org/drawingml/2006/table">
            <a:tbl>
              <a:tblPr firstRow="1" firstCol="1" bandRow="1"/>
              <a:tblGrid>
                <a:gridCol w="423662">
                  <a:extLst>
                    <a:ext uri="{9D8B030D-6E8A-4147-A177-3AD203B41FA5}">
                      <a16:colId xmlns:a16="http://schemas.microsoft.com/office/drawing/2014/main" val="2247603117"/>
                    </a:ext>
                  </a:extLst>
                </a:gridCol>
                <a:gridCol w="9334292">
                  <a:extLst>
                    <a:ext uri="{9D8B030D-6E8A-4147-A177-3AD203B41FA5}">
                      <a16:colId xmlns:a16="http://schemas.microsoft.com/office/drawing/2014/main" val="3594252108"/>
                    </a:ext>
                  </a:extLst>
                </a:gridCol>
              </a:tblGrid>
              <a:tr h="481253">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H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Pupil has failed to return within 10 days of expected return from agreed leave of absence</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4110081"/>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I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Pupil’s whereabouts are unknown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7989917"/>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J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Pupil is in custody</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8562013"/>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K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rPr>
                        <a:t>Pupil is deceased</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473380"/>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L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Pupil will cease to be of compulsory school age before start of next academic year</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4062868"/>
                  </a:ext>
                </a:extLst>
              </a:tr>
              <a:tr h="481253">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M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Pupil is a boarder, and fees remain outstanding at end of school term to which they apply</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4367951"/>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N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 Pupil’s name has been removed from roll of independent school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0188871"/>
                  </a:ext>
                </a:extLst>
              </a:tr>
              <a:tr h="240626">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O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Permanent exclusion and appeal process has complete</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4796494"/>
                  </a:ext>
                </a:extLst>
              </a:tr>
              <a:tr h="721879">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a:ea typeface="Aptos" panose="020B0004020202020204" pitchFamily="34" charset="0"/>
                          <a:cs typeface="Helvetica"/>
                        </a:rPr>
                        <a:t>* </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Calibri" panose="020F0502020204030204"/>
                          <a:sym typeface="Calibri"/>
                        </a:defRPr>
                      </a:lvl9pPr>
                    </a:lstStyle>
                    <a:p>
                      <a:pPr algn="l"/>
                      <a:r>
                        <a:rPr lang="en-GB" sz="1600" b="1" kern="100">
                          <a:solidFill>
                            <a:srgbClr val="002060"/>
                          </a:solidFill>
                          <a:effectLst/>
                          <a:highlight>
                            <a:srgbClr val="FFFFFF"/>
                          </a:highlight>
                          <a:latin typeface="Helvetica" panose="020B0604020202020204" pitchFamily="34" charset="0"/>
                          <a:ea typeface="Aptos" panose="020B0004020202020204" pitchFamily="34" charset="0"/>
                          <a:cs typeface="Helvetica" panose="020B0604020202020204" pitchFamily="34" charset="0"/>
                        </a:rPr>
                        <a:t>End of school phase and pupil is not transferring via NCC admissions arranged school place (Yr2 state funded infant schools Yr6 state funded junior and primary schools)</a:t>
                      </a:r>
                      <a:endParaRPr lang="en-GB" sz="1600" b="1" kern="100">
                        <a:solidFill>
                          <a:srgbClr val="002060"/>
                        </a:solidFill>
                        <a:effectLst/>
                        <a:latin typeface="Helvetica" panose="020B0604020202020204" pitchFamily="34" charset="0"/>
                        <a:ea typeface="Aptos" panose="020B0004020202020204" pitchFamily="34" charset="0"/>
                        <a:cs typeface="Helvetica"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2135410"/>
                  </a:ext>
                </a:extLst>
              </a:tr>
            </a:tbl>
          </a:graphicData>
        </a:graphic>
      </p:graphicFrame>
      <p:pic>
        <p:nvPicPr>
          <p:cNvPr id="2" name="Picture 1">
            <a:extLst>
              <a:ext uri="{FF2B5EF4-FFF2-40B4-BE49-F238E27FC236}">
                <a16:creationId xmlns:a16="http://schemas.microsoft.com/office/drawing/2014/main" id="{50FCB3F5-4BCB-C666-7D86-42A5504F7F03}"/>
              </a:ext>
            </a:extLst>
          </p:cNvPr>
          <p:cNvPicPr>
            <a:picLocks noChangeAspect="1"/>
          </p:cNvPicPr>
          <p:nvPr/>
        </p:nvPicPr>
        <p:blipFill>
          <a:blip r:embed="rId3"/>
          <a:stretch>
            <a:fillRect/>
          </a:stretch>
        </p:blipFill>
        <p:spPr>
          <a:xfrm rot="1588857">
            <a:off x="-2212088" y="5183264"/>
            <a:ext cx="6370005" cy="4245765"/>
          </a:xfrm>
          <a:prstGeom prst="rect">
            <a:avLst/>
          </a:prstGeom>
        </p:spPr>
      </p:pic>
    </p:spTree>
    <p:extLst>
      <p:ext uri="{BB962C8B-B14F-4D97-AF65-F5344CB8AC3E}">
        <p14:creationId xmlns:p14="http://schemas.microsoft.com/office/powerpoint/2010/main" val="269386668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7465037">
            <a:off x="9716613" y="724444"/>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4" y="466101"/>
            <a:ext cx="8188929" cy="647997"/>
          </a:xfrm>
        </p:spPr>
        <p:txBody>
          <a:bodyPr>
            <a:noAutofit/>
          </a:bodyPr>
          <a:lstStyle/>
          <a:p>
            <a:r>
              <a:rPr lang="en-GB" sz="2400" b="1" dirty="0">
                <a:solidFill>
                  <a:srgbClr val="FCD054"/>
                </a:solidFill>
                <a:latin typeface="Helvetica"/>
                <a:cs typeface="Arial"/>
              </a:rPr>
              <a:t>End of term reminders........</a:t>
            </a:r>
            <a:endParaRPr lang="en-GB" sz="2400" b="1" dirty="0">
              <a:solidFill>
                <a:srgbClr val="FCD054"/>
              </a:solidFill>
              <a:latin typeface="Helvetica"/>
              <a:cs typeface="Arial" panose="020B0604020202020204" pitchFamily="34" charset="0"/>
            </a:endParaRP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3803332">
            <a:off x="-1431405" y="4587380"/>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523999" y="1515204"/>
            <a:ext cx="9144000" cy="3827591"/>
          </a:xfrm>
        </p:spPr>
        <p:txBody>
          <a:bodyPr>
            <a:noAutofit/>
          </a:bodyPr>
          <a:lstStyle/>
          <a:p>
            <a:endParaRPr lang="en-GB" sz="2400">
              <a:solidFill>
                <a:srgbClr val="29314C"/>
              </a:solidFill>
              <a:highlight>
                <a:srgbClr val="FFFFFF"/>
              </a:highlight>
              <a:latin typeface="Helvetica" panose="020B0604020202020204" pitchFamily="34" charset="0"/>
              <a:cs typeface="Helvetica" panose="020B0604020202020204" pitchFamily="34" charset="0"/>
            </a:endParaRPr>
          </a:p>
          <a:p>
            <a:endParaRPr lang="en-GB" sz="2400">
              <a:solidFill>
                <a:srgbClr val="29314C"/>
              </a:solidFill>
              <a:latin typeface="Helvetica" panose="020B0604020202020204" pitchFamily="34" charset="0"/>
              <a:cs typeface="Helvetica" panose="020B0604020202020204" pitchFamily="34" charset="0"/>
            </a:endParaRPr>
          </a:p>
        </p:txBody>
      </p:sp>
      <p:sp>
        <p:nvSpPr>
          <p:cNvPr id="5" name="TextBox 4">
            <a:extLst>
              <a:ext uri="{FF2B5EF4-FFF2-40B4-BE49-F238E27FC236}">
                <a16:creationId xmlns:a16="http://schemas.microsoft.com/office/drawing/2014/main" id="{7ADECC84-BDBA-1026-6E15-FCCC0FFE645F}"/>
              </a:ext>
            </a:extLst>
          </p:cNvPr>
          <p:cNvSpPr txBox="1"/>
          <p:nvPr/>
        </p:nvSpPr>
        <p:spPr>
          <a:xfrm>
            <a:off x="1768113" y="1406502"/>
            <a:ext cx="8661499" cy="5216813"/>
          </a:xfrm>
          <a:prstGeom prst="rect">
            <a:avLst/>
          </a:prstGeom>
          <a:solidFill>
            <a:schemeClr val="bg1"/>
          </a:solidFill>
        </p:spPr>
        <p:txBody>
          <a:bodyPr wrap="square" lIns="91440" tIns="45720" rIns="91440" bIns="45720" anchor="t">
            <a:spAutoFit/>
          </a:bodyPr>
          <a:lstStyle/>
          <a:p>
            <a:r>
              <a:rPr lang="en-GB" sz="1400" dirty="0">
                <a:solidFill>
                  <a:srgbClr val="002060"/>
                </a:solidFill>
                <a:highlight>
                  <a:srgbClr val="FFFFFF"/>
                </a:highlight>
                <a:latin typeface="Helvetica"/>
                <a:ea typeface="Calibri"/>
                <a:cs typeface="Calibri"/>
              </a:rPr>
              <a:t>As we are now very close to the end of term the CME team would like to remind all schools of processes that need to be completed prior to the end of term and the start of the new academic year. Some of the following may not apply to your school; </a:t>
            </a:r>
          </a:p>
          <a:p>
            <a:endParaRPr lang="en-GB" sz="1400" dirty="0">
              <a:solidFill>
                <a:srgbClr val="002060"/>
              </a:solidFill>
              <a:highlight>
                <a:srgbClr val="FFFFFF"/>
              </a:highlight>
              <a:latin typeface="Helvetica"/>
              <a:ea typeface="Calibri"/>
              <a:cs typeface="Calibri"/>
            </a:endParaRPr>
          </a:p>
          <a:p>
            <a:r>
              <a:rPr lang="en-GB" sz="1400" b="1" u="sng" dirty="0">
                <a:solidFill>
                  <a:srgbClr val="002060"/>
                </a:solidFill>
                <a:highlight>
                  <a:srgbClr val="FFFFFF"/>
                </a:highlight>
                <a:latin typeface="Helvetica"/>
                <a:ea typeface="Calibri"/>
                <a:cs typeface="Calibri"/>
              </a:rPr>
              <a:t>Schools where a nursery is attached to the school</a:t>
            </a:r>
            <a:r>
              <a:rPr lang="en-GB" sz="1400" dirty="0">
                <a:solidFill>
                  <a:srgbClr val="002060"/>
                </a:solidFill>
                <a:highlight>
                  <a:srgbClr val="FFFFFF"/>
                </a:highlight>
                <a:latin typeface="Helvetica"/>
                <a:ea typeface="Calibri"/>
                <a:cs typeface="Calibri"/>
              </a:rPr>
              <a:t> </a:t>
            </a:r>
          </a:p>
          <a:p>
            <a:r>
              <a:rPr lang="en-GB" sz="1400" dirty="0">
                <a:solidFill>
                  <a:srgbClr val="002060"/>
                </a:solidFill>
                <a:highlight>
                  <a:srgbClr val="FFFFFF"/>
                </a:highlight>
                <a:latin typeface="Helvetica"/>
                <a:ea typeface="Calibri"/>
                <a:cs typeface="Calibri"/>
              </a:rPr>
              <a:t>If you have a nursery attached to your school and any of the children are not transferring into your reception </a:t>
            </a:r>
            <a:r>
              <a:rPr lang="en-GB" sz="1400">
                <a:solidFill>
                  <a:srgbClr val="002060"/>
                </a:solidFill>
                <a:highlight>
                  <a:srgbClr val="FFFFFF"/>
                </a:highlight>
                <a:latin typeface="Helvetica"/>
                <a:ea typeface="Calibri"/>
                <a:cs typeface="Calibri"/>
              </a:rPr>
              <a:t>class,</a:t>
            </a:r>
            <a:r>
              <a:rPr lang="en-GB" sz="1400" dirty="0">
                <a:solidFill>
                  <a:srgbClr val="002060"/>
                </a:solidFill>
                <a:highlight>
                  <a:srgbClr val="FFFFFF"/>
                </a:highlight>
                <a:latin typeface="Helvetica"/>
                <a:ea typeface="Calibri"/>
                <a:cs typeface="Calibri"/>
              </a:rPr>
              <a:t> you need to complete a Deletion Return selecting regulation B</a:t>
            </a:r>
          </a:p>
          <a:p>
            <a:r>
              <a:rPr lang="en-GB" sz="1400" dirty="0">
                <a:solidFill>
                  <a:srgbClr val="002060"/>
                </a:solidFill>
                <a:highlight>
                  <a:srgbClr val="FFFFFF"/>
                </a:highlight>
                <a:latin typeface="Helvetica"/>
                <a:ea typeface="Calibri"/>
                <a:cs typeface="Calibri"/>
              </a:rPr>
              <a:t> </a:t>
            </a:r>
          </a:p>
          <a:p>
            <a:r>
              <a:rPr lang="en-GB" sz="1400" b="1" u="sng" dirty="0">
                <a:solidFill>
                  <a:srgbClr val="002060"/>
                </a:solidFill>
                <a:highlight>
                  <a:srgbClr val="FFFFFF"/>
                </a:highlight>
                <a:latin typeface="Helvetica"/>
                <a:ea typeface="Calibri"/>
                <a:cs typeface="Calibri"/>
              </a:rPr>
              <a:t>Pupils leaving school at the end of year 2 (Infant Schools) and year 6</a:t>
            </a:r>
            <a:r>
              <a:rPr lang="en-GB" sz="1400" dirty="0">
                <a:solidFill>
                  <a:srgbClr val="002060"/>
                </a:solidFill>
                <a:highlight>
                  <a:srgbClr val="FFFFFF"/>
                </a:highlight>
                <a:latin typeface="Helvetica"/>
                <a:ea typeface="Calibri"/>
                <a:cs typeface="Calibri"/>
              </a:rPr>
              <a:t> </a:t>
            </a:r>
          </a:p>
          <a:p>
            <a:r>
              <a:rPr lang="en-GB" sz="1400" dirty="0">
                <a:solidFill>
                  <a:srgbClr val="002060"/>
                </a:solidFill>
                <a:highlight>
                  <a:srgbClr val="FFFFFF"/>
                </a:highlight>
                <a:latin typeface="Helvetica"/>
                <a:ea typeface="Calibri"/>
                <a:cs typeface="Calibri"/>
              </a:rPr>
              <a:t>Schools are not expected to notify Norfolk County Council of pupils’ leaving school at standard transition times (where the pupil has completed the final year of education normally provided by that school).  </a:t>
            </a:r>
          </a:p>
          <a:p>
            <a:r>
              <a:rPr lang="en-GB" sz="1400" dirty="0">
                <a:solidFill>
                  <a:srgbClr val="002060"/>
                </a:solidFill>
                <a:highlight>
                  <a:srgbClr val="FFFFFF"/>
                </a:highlight>
                <a:latin typeface="Helvetica"/>
                <a:ea typeface="Calibri"/>
                <a:cs typeface="Calibri"/>
              </a:rPr>
              <a:t>However, not all pupils transfer to their expected schools and some pupils may not have agreed transfer places at the end of the school year. Therefore, Norfolk schools are requested to complete an Off Roll Notification form/Deletion Return for pupils leaving Yr2 and Yr6 who are suspected to:  </a:t>
            </a:r>
          </a:p>
          <a:p>
            <a:endParaRPr lang="en-GB" sz="1400" dirty="0">
              <a:solidFill>
                <a:srgbClr val="002060"/>
              </a:solidFill>
              <a:highlight>
                <a:srgbClr val="FFFFFF"/>
              </a:highlight>
              <a:latin typeface="Helvetica"/>
              <a:ea typeface="Calibri"/>
              <a:cs typeface="Calibri"/>
            </a:endParaRPr>
          </a:p>
          <a:p>
            <a:pPr marL="285750" indent="-285750">
              <a:buFont typeface="Wingdings"/>
              <a:buChar char="Ø"/>
            </a:pPr>
            <a:r>
              <a:rPr lang="en-GB" sz="1400" dirty="0">
                <a:solidFill>
                  <a:srgbClr val="002060"/>
                </a:solidFill>
                <a:highlight>
                  <a:srgbClr val="FFFFFF"/>
                </a:highlight>
                <a:latin typeface="Helvetica"/>
                <a:ea typeface="Calibri"/>
                <a:cs typeface="Calibri"/>
              </a:rPr>
              <a:t> become electively home educated; </a:t>
            </a:r>
          </a:p>
          <a:p>
            <a:pPr marL="285750" indent="-285750">
              <a:buFont typeface="Wingdings"/>
              <a:buChar char="Ø"/>
            </a:pPr>
            <a:r>
              <a:rPr lang="en-GB" sz="1400" dirty="0">
                <a:solidFill>
                  <a:srgbClr val="002060"/>
                </a:solidFill>
                <a:highlight>
                  <a:srgbClr val="FFFFFF"/>
                </a:highlight>
                <a:latin typeface="Helvetica"/>
                <a:ea typeface="Calibri"/>
                <a:cs typeface="Calibri"/>
              </a:rPr>
              <a:t> be moving away;  </a:t>
            </a:r>
          </a:p>
          <a:p>
            <a:pPr marL="285750" indent="-285750">
              <a:buFont typeface="Wingdings"/>
              <a:buChar char="Ø"/>
            </a:pPr>
            <a:r>
              <a:rPr lang="en-GB" sz="1400" dirty="0">
                <a:solidFill>
                  <a:srgbClr val="002060"/>
                </a:solidFill>
                <a:highlight>
                  <a:srgbClr val="FFFFFF"/>
                </a:highlight>
                <a:latin typeface="Helvetica"/>
                <a:ea typeface="Calibri"/>
                <a:cs typeface="Calibri"/>
              </a:rPr>
              <a:t> not have an identified school to transfer to;  </a:t>
            </a:r>
          </a:p>
          <a:p>
            <a:pPr marL="285750" indent="-285750">
              <a:buFont typeface="Wingdings"/>
              <a:buChar char="Ø"/>
            </a:pPr>
            <a:r>
              <a:rPr lang="en-GB" sz="1400" dirty="0">
                <a:solidFill>
                  <a:srgbClr val="002060"/>
                </a:solidFill>
                <a:highlight>
                  <a:srgbClr val="FFFFFF"/>
                </a:highlight>
                <a:latin typeface="Helvetica"/>
                <a:ea typeface="Calibri"/>
                <a:cs typeface="Calibri"/>
              </a:rPr>
              <a:t> transfer to an independent school;  </a:t>
            </a:r>
          </a:p>
          <a:p>
            <a:pPr marL="285750" indent="-285750">
              <a:buFont typeface="Wingdings"/>
              <a:buChar char="Ø"/>
            </a:pPr>
            <a:r>
              <a:rPr lang="en-GB" sz="1400" dirty="0">
                <a:solidFill>
                  <a:srgbClr val="002060"/>
                </a:solidFill>
                <a:highlight>
                  <a:srgbClr val="FFFFFF"/>
                </a:highlight>
                <a:latin typeface="Helvetica"/>
                <a:ea typeface="Calibri"/>
                <a:cs typeface="Calibri"/>
              </a:rPr>
              <a:t> transferring to a school outside of Norfolk. </a:t>
            </a:r>
          </a:p>
          <a:p>
            <a:endParaRPr lang="en-GB" sz="1100" dirty="0">
              <a:solidFill>
                <a:srgbClr val="002060"/>
              </a:solidFill>
              <a:highlight>
                <a:srgbClr val="FFFFFF"/>
              </a:highlight>
              <a:latin typeface="Calibri"/>
              <a:ea typeface="Calibri"/>
              <a:cs typeface="Calibri"/>
            </a:endParaRPr>
          </a:p>
          <a:p>
            <a:endParaRPr lang="en-GB" sz="1400" dirty="0">
              <a:solidFill>
                <a:srgbClr val="002060"/>
              </a:solidFill>
              <a:highlight>
                <a:srgbClr val="FFFFFF"/>
              </a:highlight>
              <a:latin typeface="Helvetica"/>
              <a:ea typeface="Calibri"/>
              <a:cs typeface="Calibri"/>
            </a:endParaRPr>
          </a:p>
          <a:p>
            <a:endParaRPr lang="en-GB" sz="1400" dirty="0">
              <a:solidFill>
                <a:srgbClr val="002060"/>
              </a:solidFill>
              <a:highlight>
                <a:srgbClr val="FFFFFF"/>
              </a:highlight>
              <a:latin typeface="Helvetica"/>
              <a:ea typeface="Calibri"/>
              <a:cs typeface="Calibri"/>
            </a:endParaRPr>
          </a:p>
          <a:p>
            <a:pPr marL="285750" indent="-285750">
              <a:buFont typeface="Wingdings"/>
              <a:buChar char="Ø"/>
            </a:pPr>
            <a:endParaRPr lang="en-GB" sz="1400" dirty="0">
              <a:solidFill>
                <a:srgbClr val="002060"/>
              </a:solidFill>
              <a:highlight>
                <a:srgbClr val="FFFFFF"/>
              </a:highlight>
              <a:latin typeface="Calibri"/>
              <a:ea typeface="Calibri"/>
              <a:cs typeface="Calibri"/>
            </a:endParaRPr>
          </a:p>
        </p:txBody>
      </p:sp>
    </p:spTree>
    <p:extLst>
      <p:ext uri="{BB962C8B-B14F-4D97-AF65-F5344CB8AC3E}">
        <p14:creationId xmlns:p14="http://schemas.microsoft.com/office/powerpoint/2010/main" val="4104394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7465037">
            <a:off x="9716613" y="724444"/>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4" y="466101"/>
            <a:ext cx="8188929" cy="647997"/>
          </a:xfrm>
        </p:spPr>
        <p:txBody>
          <a:bodyPr>
            <a:noAutofit/>
          </a:bodyPr>
          <a:lstStyle/>
          <a:p>
            <a:r>
              <a:rPr lang="en-GB" sz="2400" b="1" dirty="0">
                <a:solidFill>
                  <a:srgbClr val="FCD054"/>
                </a:solidFill>
                <a:latin typeface="Helvetica"/>
                <a:cs typeface="Helvetica"/>
              </a:rPr>
              <a:t> Start of the new academic year reminders..........</a:t>
            </a:r>
            <a:endParaRPr lang="en-US" dirty="0"/>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3803332">
            <a:off x="-1431405" y="4587380"/>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523999" y="1515204"/>
            <a:ext cx="9144000" cy="3827591"/>
          </a:xfrm>
        </p:spPr>
        <p:txBody>
          <a:bodyPr>
            <a:noAutofit/>
          </a:bodyPr>
          <a:lstStyle/>
          <a:p>
            <a:endParaRPr lang="en-GB" sz="2400">
              <a:solidFill>
                <a:srgbClr val="29314C"/>
              </a:solidFill>
              <a:highlight>
                <a:srgbClr val="FFFFFF"/>
              </a:highlight>
              <a:latin typeface="Helvetica" panose="020B0604020202020204" pitchFamily="34" charset="0"/>
              <a:cs typeface="Helvetica" panose="020B0604020202020204" pitchFamily="34" charset="0"/>
            </a:endParaRPr>
          </a:p>
          <a:p>
            <a:endParaRPr lang="en-GB" sz="2400">
              <a:solidFill>
                <a:srgbClr val="29314C"/>
              </a:solidFill>
              <a:latin typeface="Helvetica" panose="020B0604020202020204" pitchFamily="34" charset="0"/>
              <a:cs typeface="Helvetica" panose="020B0604020202020204" pitchFamily="34" charset="0"/>
            </a:endParaRPr>
          </a:p>
        </p:txBody>
      </p:sp>
      <p:sp>
        <p:nvSpPr>
          <p:cNvPr id="5" name="TextBox 4">
            <a:extLst>
              <a:ext uri="{FF2B5EF4-FFF2-40B4-BE49-F238E27FC236}">
                <a16:creationId xmlns:a16="http://schemas.microsoft.com/office/drawing/2014/main" id="{7ADECC84-BDBA-1026-6E15-FCCC0FFE645F}"/>
              </a:ext>
            </a:extLst>
          </p:cNvPr>
          <p:cNvSpPr txBox="1"/>
          <p:nvPr/>
        </p:nvSpPr>
        <p:spPr>
          <a:xfrm>
            <a:off x="1922805" y="1715883"/>
            <a:ext cx="8105755" cy="4154984"/>
          </a:xfrm>
          <a:prstGeom prst="rect">
            <a:avLst/>
          </a:prstGeom>
          <a:solidFill>
            <a:schemeClr val="bg1"/>
          </a:solidFill>
        </p:spPr>
        <p:txBody>
          <a:bodyPr wrap="square" lIns="91440" tIns="45720" rIns="91440" bIns="45720" anchor="t">
            <a:spAutoFit/>
          </a:bodyPr>
          <a:lstStyle/>
          <a:p>
            <a:pPr fontAlgn="base"/>
            <a:r>
              <a:rPr lang="en-GB" sz="1600" b="1" u="sng" dirty="0">
                <a:solidFill>
                  <a:srgbClr val="002060"/>
                </a:solidFill>
                <a:highlight>
                  <a:srgbClr val="FFFFFF"/>
                </a:highlight>
                <a:latin typeface="Helvetica"/>
                <a:ea typeface="Calibri"/>
                <a:cs typeface="Calibri"/>
              </a:rPr>
              <a:t>Start of the academic year in September – Applies to all schools</a:t>
            </a:r>
            <a:r>
              <a:rPr lang="en-GB" sz="1600" dirty="0">
                <a:solidFill>
                  <a:srgbClr val="002060"/>
                </a:solidFill>
                <a:highlight>
                  <a:srgbClr val="FFFFFF"/>
                </a:highlight>
                <a:latin typeface="Helvetica"/>
                <a:ea typeface="Calibri"/>
                <a:cs typeface="Calibri"/>
              </a:rPr>
              <a:t> </a:t>
            </a:r>
            <a:endParaRPr lang="en-US" sz="1600">
              <a:latin typeface="Helvetica"/>
              <a:cs typeface="Helvetica"/>
            </a:endParaRPr>
          </a:p>
          <a:p>
            <a:endParaRPr lang="en-GB" sz="1600" dirty="0">
              <a:solidFill>
                <a:srgbClr val="002060"/>
              </a:solidFill>
              <a:highlight>
                <a:srgbClr val="FFFFFF"/>
              </a:highlight>
              <a:latin typeface="Helvetica"/>
              <a:ea typeface="Calibri"/>
              <a:cs typeface="Calibri"/>
            </a:endParaRPr>
          </a:p>
          <a:p>
            <a:pPr marL="171450" indent="-171450">
              <a:buFont typeface="Wingdings"/>
              <a:buChar char="Ø"/>
            </a:pPr>
            <a:r>
              <a:rPr lang="en-GB" sz="1600" dirty="0">
                <a:solidFill>
                  <a:srgbClr val="002060"/>
                </a:solidFill>
                <a:highlight>
                  <a:srgbClr val="FFFFFF"/>
                </a:highlight>
                <a:latin typeface="Helvetica"/>
                <a:ea typeface="Calibri"/>
                <a:cs typeface="Calibri"/>
              </a:rPr>
              <a:t>Subject to any amendments to the Admissions allocation list over the coming months, children expected to join the school in the new academic year must be placed on roll from the first day of term. If a child does not attend as arranged, then all reasonable steps must be taken to determine the reason why this is the case before referring to the Attendance Service or Children Missing Education. If you have any queries about ‘reasonable steps’, please contact the CME team.</a:t>
            </a:r>
          </a:p>
          <a:p>
            <a:pPr marL="171450" indent="-171450">
              <a:buFont typeface="Wingdings"/>
              <a:buChar char="Ø"/>
            </a:pPr>
            <a:endParaRPr lang="en-GB" sz="1600" dirty="0">
              <a:solidFill>
                <a:srgbClr val="002060"/>
              </a:solidFill>
              <a:highlight>
                <a:srgbClr val="FFFFFF"/>
              </a:highlight>
              <a:latin typeface="Helvetica"/>
              <a:ea typeface="Calibri"/>
              <a:cs typeface="Calibri"/>
            </a:endParaRPr>
          </a:p>
          <a:p>
            <a:pPr marL="171450" indent="-171450">
              <a:buFont typeface="Wingdings"/>
              <a:buChar char="Ø"/>
            </a:pPr>
            <a:r>
              <a:rPr lang="en-GB" sz="1600" dirty="0">
                <a:solidFill>
                  <a:srgbClr val="002060"/>
                </a:solidFill>
                <a:highlight>
                  <a:srgbClr val="FFFFFF"/>
                </a:highlight>
                <a:latin typeface="Helvetica"/>
                <a:ea typeface="Calibri"/>
                <a:cs typeface="Calibri"/>
              </a:rPr>
              <a:t>If you are contacted by a parent on or after the child has been placed on your roll to advise the child is doing something different you will need to obtain the relevant details and complete a Deletion Return and submit to the CME team, the child should not just be deleted from your MIS system. Effective information sharing between parents, schools and local authorities is critical to ensuring that all children of compulsory school age are safe and receiving suitable education</a:t>
            </a:r>
          </a:p>
          <a:p>
            <a:pPr marL="342900" indent="-342900">
              <a:buFont typeface="Wingdings"/>
              <a:buChar char="Ø"/>
            </a:pPr>
            <a:endParaRPr lang="en-GB" sz="2400" dirty="0">
              <a:solidFill>
                <a:srgbClr val="002060"/>
              </a:solidFill>
              <a:highlight>
                <a:srgbClr val="FFFFFF"/>
              </a:highligh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08825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7465037">
            <a:off x="9716613" y="724444"/>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4" y="466101"/>
            <a:ext cx="8188929" cy="647997"/>
          </a:xfrm>
        </p:spPr>
        <p:txBody>
          <a:bodyPr>
            <a:noAutofit/>
          </a:bodyPr>
          <a:lstStyle/>
          <a:p>
            <a:r>
              <a:rPr lang="en-GB" sz="2800" b="1" dirty="0">
                <a:solidFill>
                  <a:srgbClr val="FCD054"/>
                </a:solidFill>
                <a:latin typeface="Helvetica"/>
                <a:cs typeface="Arial"/>
              </a:rPr>
              <a:t>CME Activity this year so far.......</a:t>
            </a:r>
            <a:endParaRPr lang="en-GB" sz="2800" b="1" dirty="0">
              <a:solidFill>
                <a:srgbClr val="FCD054"/>
              </a:solidFill>
              <a:latin typeface="Helvetica"/>
              <a:cs typeface="Arial" panose="020B0604020202020204" pitchFamily="34" charset="0"/>
            </a:endParaRP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3803332">
            <a:off x="-1431405" y="4587380"/>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523999" y="1515204"/>
            <a:ext cx="9144000" cy="3827591"/>
          </a:xfrm>
        </p:spPr>
        <p:txBody>
          <a:bodyPr>
            <a:noAutofit/>
          </a:bodyPr>
          <a:lstStyle/>
          <a:p>
            <a:endParaRPr lang="en-GB" sz="2400">
              <a:solidFill>
                <a:srgbClr val="29314C"/>
              </a:solidFill>
              <a:highlight>
                <a:srgbClr val="FFFFFF"/>
              </a:highlight>
              <a:latin typeface="Helvetica" panose="020B0604020202020204" pitchFamily="34" charset="0"/>
              <a:cs typeface="Helvetica" panose="020B0604020202020204" pitchFamily="34" charset="0"/>
            </a:endParaRPr>
          </a:p>
          <a:p>
            <a:endParaRPr lang="en-GB" sz="2400">
              <a:solidFill>
                <a:srgbClr val="29314C"/>
              </a:solidFill>
              <a:latin typeface="Helvetica" panose="020B0604020202020204" pitchFamily="34" charset="0"/>
              <a:cs typeface="Helvetica" panose="020B0604020202020204" pitchFamily="34" charset="0"/>
            </a:endParaRPr>
          </a:p>
        </p:txBody>
      </p:sp>
      <p:sp>
        <p:nvSpPr>
          <p:cNvPr id="5" name="TextBox 4">
            <a:extLst>
              <a:ext uri="{FF2B5EF4-FFF2-40B4-BE49-F238E27FC236}">
                <a16:creationId xmlns:a16="http://schemas.microsoft.com/office/drawing/2014/main" id="{7ADECC84-BDBA-1026-6E15-FCCC0FFE645F}"/>
              </a:ext>
            </a:extLst>
          </p:cNvPr>
          <p:cNvSpPr txBox="1"/>
          <p:nvPr/>
        </p:nvSpPr>
        <p:spPr>
          <a:xfrm>
            <a:off x="1922805" y="1715883"/>
            <a:ext cx="8105755" cy="3785652"/>
          </a:xfrm>
          <a:prstGeom prst="rect">
            <a:avLst/>
          </a:prstGeom>
          <a:solidFill>
            <a:schemeClr val="bg1"/>
          </a:solidFill>
        </p:spPr>
        <p:txBody>
          <a:bodyPr wrap="square" lIns="91440" tIns="45720" rIns="91440" bIns="45720" anchor="t">
            <a:spAutoFit/>
          </a:bodyPr>
          <a:lstStyle/>
          <a:p>
            <a:pPr marL="342900" indent="-342900" fontAlgn="base">
              <a:buFont typeface="Wingdings"/>
              <a:buChar char="Ø"/>
            </a:pPr>
            <a:r>
              <a:rPr lang="en-GB" sz="2400" dirty="0">
                <a:solidFill>
                  <a:srgbClr val="002060"/>
                </a:solidFill>
                <a:highlight>
                  <a:srgbClr val="FFFFFF"/>
                </a:highlight>
                <a:latin typeface="Helvetica"/>
                <a:cs typeface="Helvetica"/>
              </a:rPr>
              <a:t>6182 Off Roll Notifications received and processed</a:t>
            </a:r>
          </a:p>
          <a:p>
            <a:pPr marL="342900" indent="-342900">
              <a:buFont typeface="Wingdings"/>
              <a:buChar char="Ø"/>
            </a:pPr>
            <a:endParaRPr lang="en-GB" sz="2400" dirty="0">
              <a:solidFill>
                <a:srgbClr val="002060"/>
              </a:solidFill>
              <a:highlight>
                <a:srgbClr val="FFFFFF"/>
              </a:highlight>
              <a:latin typeface="Helvetica" panose="020B0604020202020204" pitchFamily="34" charset="0"/>
              <a:cs typeface="Helvetica" panose="020B0604020202020204" pitchFamily="34" charset="0"/>
            </a:endParaRPr>
          </a:p>
          <a:p>
            <a:pPr marL="342900" indent="-342900">
              <a:buFont typeface="Wingdings"/>
              <a:buChar char="Ø"/>
            </a:pPr>
            <a:r>
              <a:rPr lang="en-GB" sz="2400" dirty="0">
                <a:solidFill>
                  <a:srgbClr val="002060"/>
                </a:solidFill>
                <a:highlight>
                  <a:srgbClr val="FFFFFF"/>
                </a:highlight>
                <a:latin typeface="Helvetica"/>
                <a:cs typeface="Helvetica"/>
              </a:rPr>
              <a:t>1941 On Roll Notifications received and processed</a:t>
            </a:r>
          </a:p>
          <a:p>
            <a:pPr marL="342900" indent="-342900">
              <a:buFont typeface="Wingdings"/>
              <a:buChar char="Ø"/>
            </a:pPr>
            <a:endParaRPr lang="en-GB" sz="2400" dirty="0">
              <a:solidFill>
                <a:srgbClr val="002060"/>
              </a:solidFill>
              <a:highlight>
                <a:srgbClr val="FFFFFF"/>
              </a:highlight>
              <a:latin typeface="Helvetica" panose="020B0604020202020204" pitchFamily="34" charset="0"/>
              <a:cs typeface="Helvetica" panose="020B0604020202020204" pitchFamily="34" charset="0"/>
            </a:endParaRPr>
          </a:p>
          <a:p>
            <a:pPr marL="342900" indent="-342900">
              <a:buFont typeface="Wingdings"/>
              <a:buChar char="Ø"/>
            </a:pPr>
            <a:r>
              <a:rPr lang="en-GB" sz="2400" dirty="0">
                <a:solidFill>
                  <a:srgbClr val="002060"/>
                </a:solidFill>
                <a:highlight>
                  <a:srgbClr val="FFFFFF"/>
                </a:highlight>
                <a:latin typeface="Helvetica"/>
                <a:cs typeface="Helvetica"/>
              </a:rPr>
              <a:t>2340 CME referrals received, and cases opened to CME Officers to track pupils back into education</a:t>
            </a:r>
            <a:endParaRPr lang="en-GB" sz="2400" dirty="0">
              <a:solidFill>
                <a:srgbClr val="002060"/>
              </a:solidFill>
              <a:highlight>
                <a:srgbClr val="FFFFFF"/>
              </a:highlight>
              <a:latin typeface="Helvetica" panose="020B0604020202020204" pitchFamily="34" charset="0"/>
              <a:cs typeface="Helvetica" panose="020B0604020202020204" pitchFamily="34" charset="0"/>
            </a:endParaRPr>
          </a:p>
          <a:p>
            <a:pPr marL="342900" indent="-342900">
              <a:buFont typeface="Wingdings"/>
              <a:buChar char="Ø"/>
            </a:pPr>
            <a:endParaRPr lang="en-GB" sz="2400" dirty="0">
              <a:solidFill>
                <a:srgbClr val="002060"/>
              </a:solidFill>
              <a:highlight>
                <a:srgbClr val="FFFFFF"/>
              </a:highlight>
              <a:latin typeface="Helvetica" panose="020B0604020202020204" pitchFamily="34" charset="0"/>
              <a:cs typeface="Helvetica" panose="020B0604020202020204" pitchFamily="34" charset="0"/>
            </a:endParaRPr>
          </a:p>
          <a:p>
            <a:pPr marL="342900" indent="-342900">
              <a:buFont typeface="Wingdings"/>
              <a:buChar char="Ø"/>
            </a:pPr>
            <a:r>
              <a:rPr lang="en-GB" sz="2400" dirty="0">
                <a:solidFill>
                  <a:srgbClr val="002060"/>
                </a:solidFill>
                <a:highlight>
                  <a:srgbClr val="FFFFFF"/>
                </a:highlight>
                <a:latin typeface="Helvetica"/>
                <a:cs typeface="Helvetica"/>
              </a:rPr>
              <a:t>346 PPME referrals received, and cases opened to CME Officers to conduct joint investigations with schools to establish whereabouts of pupils</a:t>
            </a:r>
            <a:endParaRPr lang="en-GB" sz="2400" dirty="0">
              <a:solidFill>
                <a:srgbClr val="002060"/>
              </a:solidFill>
              <a:highlight>
                <a:srgbClr val="FFFFFF"/>
              </a:highligh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812294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DC8D52-5C67-E977-2299-27AD75789C97}"/>
              </a:ext>
            </a:extLst>
          </p:cNvPr>
          <p:cNvPicPr>
            <a:picLocks noChangeAspect="1"/>
          </p:cNvPicPr>
          <p:nvPr/>
        </p:nvPicPr>
        <p:blipFill>
          <a:blip r:embed="rId3"/>
          <a:stretch>
            <a:fillRect/>
          </a:stretch>
        </p:blipFill>
        <p:spPr>
          <a:xfrm>
            <a:off x="2208246" y="578498"/>
            <a:ext cx="3887754" cy="4721289"/>
          </a:xfrm>
          <a:prstGeom prst="rect">
            <a:avLst/>
          </a:prstGeom>
          <a:ln w="38100">
            <a:solidFill>
              <a:srgbClr val="002060"/>
            </a:solidFill>
          </a:ln>
        </p:spPr>
      </p:pic>
      <p:sp>
        <p:nvSpPr>
          <p:cNvPr id="3" name="Oval 2">
            <a:extLst>
              <a:ext uri="{FF2B5EF4-FFF2-40B4-BE49-F238E27FC236}">
                <a16:creationId xmlns:a16="http://schemas.microsoft.com/office/drawing/2014/main" id="{2B0BCD3B-9FF2-28D6-D44F-5FDC484D1ECB}"/>
              </a:ext>
            </a:extLst>
          </p:cNvPr>
          <p:cNvSpPr>
            <a:spLocks noChangeAspect="1"/>
          </p:cNvSpPr>
          <p:nvPr/>
        </p:nvSpPr>
        <p:spPr>
          <a:xfrm>
            <a:off x="8156650" y="2963040"/>
            <a:ext cx="3807681" cy="3712974"/>
          </a:xfrm>
          <a:prstGeom prst="ellipse">
            <a:avLst/>
          </a:prstGeom>
          <a:solidFill>
            <a:schemeClr val="bg1"/>
          </a:solidFill>
          <a:ln w="76200">
            <a:solidFill>
              <a:srgbClr val="332F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descr="A qr code with black squares&#10;&#10;Description automatically generated">
            <a:extLst>
              <a:ext uri="{FF2B5EF4-FFF2-40B4-BE49-F238E27FC236}">
                <a16:creationId xmlns:a16="http://schemas.microsoft.com/office/drawing/2014/main" id="{790ECE64-4B2B-1D2D-916F-11781D9108A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2090" y="3651127"/>
            <a:ext cx="2336800" cy="2336800"/>
          </a:xfrm>
          <a:prstGeom prst="rect">
            <a:avLst/>
          </a:prstGeom>
        </p:spPr>
      </p:pic>
      <p:pic>
        <p:nvPicPr>
          <p:cNvPr id="4" name="Picture 3" descr="A colorful shapes on a black background&#10;&#10;Description automatically generated">
            <a:extLst>
              <a:ext uri="{FF2B5EF4-FFF2-40B4-BE49-F238E27FC236}">
                <a16:creationId xmlns:a16="http://schemas.microsoft.com/office/drawing/2014/main" id="{04378EA2-30F1-2AB1-83B6-0268254E7CCC}"/>
              </a:ext>
            </a:extLst>
          </p:cNvPr>
          <p:cNvPicPr>
            <a:picLocks noChangeAspect="1"/>
          </p:cNvPicPr>
          <p:nvPr/>
        </p:nvPicPr>
        <p:blipFill>
          <a:blip r:embed="rId5"/>
          <a:stretch>
            <a:fillRect/>
          </a:stretch>
        </p:blipFill>
        <p:spPr>
          <a:xfrm rot="7465037">
            <a:off x="9547225" y="-408778"/>
            <a:ext cx="3006728" cy="3171042"/>
          </a:xfrm>
          <a:prstGeom prst="rect">
            <a:avLst/>
          </a:prstGeom>
        </p:spPr>
      </p:pic>
    </p:spTree>
    <p:extLst>
      <p:ext uri="{BB962C8B-B14F-4D97-AF65-F5344CB8AC3E}">
        <p14:creationId xmlns:p14="http://schemas.microsoft.com/office/powerpoint/2010/main" val="3678661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F2DF23-556B-8420-DA21-7A36D066337E}"/>
              </a:ext>
            </a:extLst>
          </p:cNvPr>
          <p:cNvSpPr txBox="1"/>
          <p:nvPr/>
        </p:nvSpPr>
        <p:spPr>
          <a:xfrm>
            <a:off x="4067722" y="585522"/>
            <a:ext cx="6527688" cy="6340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0">
              <a:lnSpc>
                <a:spcPct val="80000"/>
              </a:lnSpc>
              <a:spcBef>
                <a:spcPts val="0"/>
              </a:spcBef>
              <a:spcAft>
                <a:spcPts val="0"/>
              </a:spcAft>
              <a:buClrTx/>
              <a:buSzTx/>
              <a:buFontTx/>
              <a:buNone/>
              <a:tabLst/>
              <a:defRPr/>
            </a:pPr>
            <a:r>
              <a:rPr kumimoji="0" lang="en-GB" sz="4400" b="1" i="0" u="none" strike="noStrike" kern="0" cap="none" spc="0" normalizeH="0" baseline="0" noProof="0">
                <a:ln>
                  <a:noFill/>
                </a:ln>
                <a:solidFill>
                  <a:schemeClr val="bg1"/>
                </a:solidFill>
                <a:effectLst/>
                <a:uLnTx/>
                <a:uFillTx/>
                <a:latin typeface="Rockwell" panose="02060603020205020403" pitchFamily="18" charset="0"/>
                <a:cs typeface="Calibri"/>
                <a:sym typeface="Calibri"/>
              </a:rPr>
              <a:t>Next steps</a:t>
            </a:r>
          </a:p>
        </p:txBody>
      </p:sp>
      <p:pic>
        <p:nvPicPr>
          <p:cNvPr id="3" name="Picture 2">
            <a:extLst>
              <a:ext uri="{FF2B5EF4-FFF2-40B4-BE49-F238E27FC236}">
                <a16:creationId xmlns:a16="http://schemas.microsoft.com/office/drawing/2014/main" id="{C5F2B9D8-5316-F265-3DBA-B2FFBB4EC731}"/>
              </a:ext>
            </a:extLst>
          </p:cNvPr>
          <p:cNvPicPr>
            <a:picLocks noChangeAspect="1"/>
          </p:cNvPicPr>
          <p:nvPr/>
        </p:nvPicPr>
        <p:blipFill>
          <a:blip r:embed="rId3"/>
          <a:stretch>
            <a:fillRect/>
          </a:stretch>
        </p:blipFill>
        <p:spPr>
          <a:xfrm rot="1756391">
            <a:off x="9365076" y="3052065"/>
            <a:ext cx="4275460" cy="5148668"/>
          </a:xfrm>
          <a:prstGeom prst="rect">
            <a:avLst/>
          </a:prstGeom>
        </p:spPr>
      </p:pic>
      <p:sp>
        <p:nvSpPr>
          <p:cNvPr id="4" name="TextBox 3">
            <a:extLst>
              <a:ext uri="{FF2B5EF4-FFF2-40B4-BE49-F238E27FC236}">
                <a16:creationId xmlns:a16="http://schemas.microsoft.com/office/drawing/2014/main" id="{0B5D8093-3FD9-C12A-685B-24C6D4870C01}"/>
              </a:ext>
            </a:extLst>
          </p:cNvPr>
          <p:cNvSpPr txBox="1"/>
          <p:nvPr/>
        </p:nvSpPr>
        <p:spPr>
          <a:xfrm>
            <a:off x="3195146" y="1944356"/>
            <a:ext cx="7993553" cy="35394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2800" b="0" i="0" u="none" strike="noStrike" kern="0" cap="none" spc="0" normalizeH="0" baseline="0" noProof="0">
                <a:ln>
                  <a:noFill/>
                </a:ln>
                <a:solidFill>
                  <a:schemeClr val="bg1"/>
                </a:solidFill>
                <a:effectLst/>
                <a:uLnTx/>
                <a:uFillTx/>
                <a:latin typeface="Rockwell" panose="02060603020205020403" pitchFamily="18" charset="77"/>
                <a:cs typeface="Calibri"/>
                <a:sym typeface="Calibri"/>
              </a:rPr>
              <a:t>What we are doing:</a:t>
            </a:r>
          </a:p>
          <a:p>
            <a:pPr marL="457200" indent="-457200" hangingPunct="0">
              <a:buFont typeface="Wingdings" panose="05000000000000000000" pitchFamily="2" charset="2"/>
              <a:buChar char="Ø"/>
              <a:defRPr/>
            </a:pPr>
            <a:r>
              <a:rPr kumimoji="0" lang="en-GB" sz="2800" b="0" i="0" u="none" strike="noStrike" kern="0" cap="none" spc="0" normalizeH="0" baseline="0" noProof="0">
                <a:ln>
                  <a:noFill/>
                </a:ln>
                <a:solidFill>
                  <a:schemeClr val="bg1"/>
                </a:solidFill>
                <a:effectLst/>
                <a:uLnTx/>
                <a:uFillTx/>
                <a:latin typeface="Rockwell" panose="02060603020205020403" pitchFamily="18" charset="77"/>
                <a:cs typeface="Calibri"/>
                <a:sym typeface="Calibri"/>
              </a:rPr>
              <a:t>Updating</a:t>
            </a:r>
            <a:r>
              <a:rPr lang="en-GB" sz="2800" kern="0">
                <a:solidFill>
                  <a:schemeClr val="bg1"/>
                </a:solidFill>
                <a:latin typeface="Rockwell" panose="02060603020205020403" pitchFamily="18" charset="77"/>
                <a:cs typeface="Calibri"/>
                <a:sym typeface="Calibri"/>
              </a:rPr>
              <a:t> process for parents when applying for in-year admission</a:t>
            </a:r>
            <a:endParaRPr kumimoji="0" lang="en-GB" sz="2800" b="0" i="0" u="none" strike="noStrike" kern="0" cap="none" spc="0" normalizeH="0" baseline="0" noProof="0">
              <a:ln>
                <a:noFill/>
              </a:ln>
              <a:solidFill>
                <a:schemeClr val="bg1"/>
              </a:solidFill>
              <a:effectLst/>
              <a:uLnTx/>
              <a:uFillTx/>
              <a:latin typeface="Rockwell" panose="02060603020205020403" pitchFamily="18" charset="77"/>
              <a:cs typeface="Calibri"/>
              <a:sym typeface="Calibri"/>
            </a:endParaRPr>
          </a:p>
          <a:p>
            <a:pPr marL="457200" marR="0" lvl="0" indent="-457200" algn="l" defTabSz="914400" rtl="0" eaLnBrk="1" fontAlgn="auto" latinLnBrk="0" hangingPunct="0">
              <a:lnSpc>
                <a:spcPct val="100000"/>
              </a:lnSpc>
              <a:spcBef>
                <a:spcPts val="0"/>
              </a:spcBef>
              <a:spcAft>
                <a:spcPts val="0"/>
              </a:spcAft>
              <a:buClrTx/>
              <a:buSzTx/>
              <a:buFont typeface="Wingdings" panose="05000000000000000000" pitchFamily="2" charset="2"/>
              <a:buChar char="Ø"/>
              <a:tabLst/>
              <a:defRPr/>
            </a:pPr>
            <a:r>
              <a:rPr lang="en-GB" sz="2800" kern="0">
                <a:solidFill>
                  <a:schemeClr val="bg1"/>
                </a:solidFill>
                <a:latin typeface="Rockwell" panose="02060603020205020403" pitchFamily="18" charset="77"/>
                <a:cs typeface="Calibri"/>
                <a:sym typeface="Calibri"/>
              </a:rPr>
              <a:t>Updating CME guidance</a:t>
            </a:r>
          </a:p>
          <a:p>
            <a:pPr marL="457200" marR="0" lvl="0" indent="-457200" algn="l" defTabSz="914400" rtl="0" eaLnBrk="1" fontAlgn="auto" latinLnBrk="0" hangingPunct="0">
              <a:lnSpc>
                <a:spcPct val="100000"/>
              </a:lnSpc>
              <a:spcBef>
                <a:spcPts val="0"/>
              </a:spcBef>
              <a:spcAft>
                <a:spcPts val="0"/>
              </a:spcAft>
              <a:buClrTx/>
              <a:buSzTx/>
              <a:buFont typeface="Wingdings" panose="05000000000000000000" pitchFamily="2" charset="2"/>
              <a:buChar char="Ø"/>
              <a:tabLst/>
              <a:defRPr/>
            </a:pPr>
            <a:r>
              <a:rPr lang="en-GB" sz="2800" kern="0">
                <a:solidFill>
                  <a:schemeClr val="bg1"/>
                </a:solidFill>
                <a:latin typeface="Rockwell" panose="02060603020205020403" pitchFamily="18" charset="77"/>
                <a:cs typeface="Calibri"/>
                <a:sym typeface="Calibri"/>
              </a:rPr>
              <a:t>Revising on roll notification form to new pupil returns</a:t>
            </a:r>
          </a:p>
          <a:p>
            <a:pPr marL="457200" marR="0" lvl="0" indent="-457200" algn="l" defTabSz="914400" rtl="0" eaLnBrk="1" fontAlgn="auto" latinLnBrk="0" hangingPunct="0">
              <a:lnSpc>
                <a:spcPct val="100000"/>
              </a:lnSpc>
              <a:spcBef>
                <a:spcPts val="0"/>
              </a:spcBef>
              <a:spcAft>
                <a:spcPts val="0"/>
              </a:spcAft>
              <a:buClrTx/>
              <a:buSzTx/>
              <a:buFont typeface="Wingdings" panose="05000000000000000000" pitchFamily="2" charset="2"/>
              <a:buChar char="Ø"/>
              <a:tabLst/>
              <a:defRPr/>
            </a:pPr>
            <a:r>
              <a:rPr lang="en-GB" sz="2800" kern="0">
                <a:solidFill>
                  <a:schemeClr val="bg1"/>
                </a:solidFill>
                <a:latin typeface="Rockwell" panose="02060603020205020403" pitchFamily="18" charset="77"/>
                <a:cs typeface="Calibri"/>
                <a:sym typeface="Calibri"/>
              </a:rPr>
              <a:t>Revising off roll notification to deletion return to reflect new pupil regulations</a:t>
            </a:r>
          </a:p>
        </p:txBody>
      </p:sp>
      <p:pic>
        <p:nvPicPr>
          <p:cNvPr id="5" name="Picture 4">
            <a:extLst>
              <a:ext uri="{FF2B5EF4-FFF2-40B4-BE49-F238E27FC236}">
                <a16:creationId xmlns:a16="http://schemas.microsoft.com/office/drawing/2014/main" id="{9AF07182-1A28-4660-FA0A-5F7F9B83535B}"/>
              </a:ext>
            </a:extLst>
          </p:cNvPr>
          <p:cNvPicPr>
            <a:picLocks noChangeAspect="1"/>
          </p:cNvPicPr>
          <p:nvPr/>
        </p:nvPicPr>
        <p:blipFill>
          <a:blip r:embed="rId3"/>
          <a:stretch>
            <a:fillRect/>
          </a:stretch>
        </p:blipFill>
        <p:spPr>
          <a:xfrm rot="12488749">
            <a:off x="-1327565" y="-1219763"/>
            <a:ext cx="4275460" cy="5148668"/>
          </a:xfrm>
          <a:prstGeom prst="rect">
            <a:avLst/>
          </a:prstGeom>
        </p:spPr>
      </p:pic>
    </p:spTree>
    <p:extLst>
      <p:ext uri="{BB962C8B-B14F-4D97-AF65-F5344CB8AC3E}">
        <p14:creationId xmlns:p14="http://schemas.microsoft.com/office/powerpoint/2010/main" val="340859092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2" name="Title of…"/>
          <p:cNvSpPr txBox="1"/>
          <p:nvPr/>
        </p:nvSpPr>
        <p:spPr>
          <a:xfrm>
            <a:off x="690457" y="3035676"/>
            <a:ext cx="6572593" cy="772836"/>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8" tIns="45718" rIns="45718" bIns="45718">
            <a:spAutoFit/>
          </a:bodyPr>
          <a:lstStyle/>
          <a:p>
            <a:pPr marL="0" marR="0" lvl="0" indent="0" algn="l" defTabSz="914400" rtl="0" eaLnBrk="1" fontAlgn="auto" latinLnBrk="0" hangingPunct="0">
              <a:lnSpc>
                <a:spcPct val="60000"/>
              </a:lnSpc>
              <a:spcBef>
                <a:spcPts val="0"/>
              </a:spcBef>
              <a:spcAft>
                <a:spcPts val="0"/>
              </a:spcAft>
              <a:buClrTx/>
              <a:buSzTx/>
              <a:buFontTx/>
              <a:buNone/>
              <a:tabLst/>
              <a:defRPr sz="6600" b="1">
                <a:solidFill>
                  <a:srgbClr val="1A304A"/>
                </a:solidFill>
              </a:defRPr>
            </a:pPr>
            <a:endParaRPr kumimoji="0" sz="6600" b="1" i="0" u="none" strike="noStrike" kern="0" cap="none" spc="0" normalizeH="0" baseline="0" noProof="0">
              <a:ln>
                <a:noFill/>
              </a:ln>
              <a:solidFill>
                <a:srgbClr val="1A304A"/>
              </a:solidFill>
              <a:effectLst/>
              <a:uLnTx/>
              <a:uFillTx/>
              <a:latin typeface="Calibri"/>
              <a:cs typeface="Calibri"/>
              <a:sym typeface="Calibri"/>
            </a:endParaRPr>
          </a:p>
        </p:txBody>
      </p:sp>
      <p:pic>
        <p:nvPicPr>
          <p:cNvPr id="115" name="Flourish.png" descr="Flourish.png"/>
          <p:cNvPicPr>
            <a:picLocks noChangeAspect="1"/>
          </p:cNvPicPr>
          <p:nvPr/>
        </p:nvPicPr>
        <p:blipFill>
          <a:blip r:embed="rId3"/>
          <a:stretch>
            <a:fillRect/>
          </a:stretch>
        </p:blipFill>
        <p:spPr>
          <a:xfrm rot="19728877" flipH="1">
            <a:off x="5697015" y="2371261"/>
            <a:ext cx="14652173" cy="8760002"/>
          </a:xfrm>
          <a:prstGeom prst="rect">
            <a:avLst/>
          </a:prstGeom>
          <a:ln w="12700">
            <a:miter lim="400000"/>
          </a:ln>
        </p:spPr>
      </p:pic>
      <p:sp>
        <p:nvSpPr>
          <p:cNvPr id="4" name="TextBox 3">
            <a:extLst>
              <a:ext uri="{FF2B5EF4-FFF2-40B4-BE49-F238E27FC236}">
                <a16:creationId xmlns:a16="http://schemas.microsoft.com/office/drawing/2014/main" id="{56D438D8-6193-6828-8CFD-4D3062EBD5A1}"/>
              </a:ext>
            </a:extLst>
          </p:cNvPr>
          <p:cNvSpPr txBox="1"/>
          <p:nvPr/>
        </p:nvSpPr>
        <p:spPr>
          <a:xfrm>
            <a:off x="690457" y="588852"/>
            <a:ext cx="7449933" cy="923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5400" b="1" i="0" u="none" strike="noStrike" kern="0" cap="none" spc="0" normalizeH="0" baseline="0" noProof="0">
                <a:ln>
                  <a:noFill/>
                </a:ln>
                <a:solidFill>
                  <a:srgbClr val="FFC000">
                    <a:lumMod val="60000"/>
                    <a:lumOff val="40000"/>
                  </a:srgbClr>
                </a:solidFill>
                <a:effectLst/>
                <a:uLnTx/>
                <a:uFillTx/>
                <a:latin typeface="Rockwell" panose="02060603020205020403" pitchFamily="18" charset="0"/>
                <a:cs typeface="Calibri"/>
                <a:sym typeface="Calibri"/>
              </a:rPr>
              <a:t>Netiquette</a:t>
            </a:r>
            <a:endParaRPr kumimoji="0" lang="en-GB" sz="9600" b="0" i="0" u="none" strike="noStrike" kern="0" cap="none" spc="0" normalizeH="0" baseline="0" noProof="0">
              <a:ln>
                <a:noFill/>
              </a:ln>
              <a:solidFill>
                <a:srgbClr val="FFFFFF"/>
              </a:solidFill>
              <a:effectLst/>
              <a:uLnTx/>
              <a:uFillTx/>
              <a:latin typeface="Calibri"/>
              <a:cs typeface="Calibri"/>
              <a:sym typeface="Calibri"/>
            </a:endParaRPr>
          </a:p>
        </p:txBody>
      </p:sp>
      <p:sp>
        <p:nvSpPr>
          <p:cNvPr id="5" name="Oval 4">
            <a:extLst>
              <a:ext uri="{FF2B5EF4-FFF2-40B4-BE49-F238E27FC236}">
                <a16:creationId xmlns:a16="http://schemas.microsoft.com/office/drawing/2014/main" id="{4A815968-B41B-7123-1547-7600EEB2D127}"/>
              </a:ext>
            </a:extLst>
          </p:cNvPr>
          <p:cNvSpPr/>
          <p:nvPr/>
        </p:nvSpPr>
        <p:spPr>
          <a:xfrm>
            <a:off x="623878" y="2045894"/>
            <a:ext cx="2340000" cy="2340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0">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a:cs typeface="Calibri"/>
              <a:sym typeface="Calibri"/>
            </a:endParaRPr>
          </a:p>
        </p:txBody>
      </p:sp>
      <p:sp>
        <p:nvSpPr>
          <p:cNvPr id="6" name="Oval 5">
            <a:extLst>
              <a:ext uri="{FF2B5EF4-FFF2-40B4-BE49-F238E27FC236}">
                <a16:creationId xmlns:a16="http://schemas.microsoft.com/office/drawing/2014/main" id="{08046EDE-E49B-3569-4F0A-4B8F4DEE37C1}"/>
              </a:ext>
            </a:extLst>
          </p:cNvPr>
          <p:cNvSpPr/>
          <p:nvPr/>
        </p:nvSpPr>
        <p:spPr>
          <a:xfrm>
            <a:off x="4665598" y="1976051"/>
            <a:ext cx="2340000" cy="2340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0">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a:cs typeface="Calibri"/>
              <a:sym typeface="Calibri"/>
            </a:endParaRPr>
          </a:p>
        </p:txBody>
      </p:sp>
      <p:sp>
        <p:nvSpPr>
          <p:cNvPr id="7" name="Oval 6">
            <a:extLst>
              <a:ext uri="{FF2B5EF4-FFF2-40B4-BE49-F238E27FC236}">
                <a16:creationId xmlns:a16="http://schemas.microsoft.com/office/drawing/2014/main" id="{359C66B0-1B7C-E2B6-579F-AAC88C4C29CD}"/>
              </a:ext>
            </a:extLst>
          </p:cNvPr>
          <p:cNvSpPr/>
          <p:nvPr/>
        </p:nvSpPr>
        <p:spPr>
          <a:xfrm>
            <a:off x="8529377" y="2045894"/>
            <a:ext cx="2340000" cy="2340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0">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a:cs typeface="Calibri"/>
              <a:sym typeface="Calibri"/>
            </a:endParaRPr>
          </a:p>
        </p:txBody>
      </p:sp>
      <p:pic>
        <p:nvPicPr>
          <p:cNvPr id="12" name="Graphic 11" descr="Radio microphone with solid fill">
            <a:extLst>
              <a:ext uri="{FF2B5EF4-FFF2-40B4-BE49-F238E27FC236}">
                <a16:creationId xmlns:a16="http://schemas.microsoft.com/office/drawing/2014/main" id="{C460EF44-F667-A055-36DB-125D88E4D3E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57706" y="2536169"/>
            <a:ext cx="1272343" cy="1272343"/>
          </a:xfrm>
          <a:prstGeom prst="rect">
            <a:avLst/>
          </a:prstGeom>
        </p:spPr>
      </p:pic>
      <p:cxnSp>
        <p:nvCxnSpPr>
          <p:cNvPr id="13" name="Straight Connector 12">
            <a:extLst>
              <a:ext uri="{FF2B5EF4-FFF2-40B4-BE49-F238E27FC236}">
                <a16:creationId xmlns:a16="http://schemas.microsoft.com/office/drawing/2014/main" id="{193EA491-9C91-65FC-5009-27A02DCF30FF}"/>
              </a:ext>
            </a:extLst>
          </p:cNvPr>
          <p:cNvCxnSpPr/>
          <p:nvPr/>
        </p:nvCxnSpPr>
        <p:spPr>
          <a:xfrm>
            <a:off x="1357734" y="2579723"/>
            <a:ext cx="1120439" cy="1272343"/>
          </a:xfrm>
          <a:prstGeom prst="line">
            <a:avLst/>
          </a:prstGeom>
          <a:ln w="76200"/>
        </p:spPr>
        <p:style>
          <a:lnRef idx="1">
            <a:schemeClr val="dk1"/>
          </a:lnRef>
          <a:fillRef idx="0">
            <a:schemeClr val="dk1"/>
          </a:fillRef>
          <a:effectRef idx="0">
            <a:schemeClr val="dk1"/>
          </a:effectRef>
          <a:fontRef idx="minor">
            <a:schemeClr val="tx1"/>
          </a:fontRef>
        </p:style>
      </p:cxnSp>
      <p:pic>
        <p:nvPicPr>
          <p:cNvPr id="14" name="Graphic 13" descr="Raised hand with solid fill">
            <a:extLst>
              <a:ext uri="{FF2B5EF4-FFF2-40B4-BE49-F238E27FC236}">
                <a16:creationId xmlns:a16="http://schemas.microsoft.com/office/drawing/2014/main" id="{2AF06489-B2E2-6BCC-7955-0279B9107C5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225810" y="2399504"/>
            <a:ext cx="1272343" cy="1272343"/>
          </a:xfrm>
          <a:prstGeom prst="rect">
            <a:avLst/>
          </a:prstGeom>
        </p:spPr>
      </p:pic>
      <p:pic>
        <p:nvPicPr>
          <p:cNvPr id="15" name="Graphic 14" descr="Chat bubble with solid fill">
            <a:extLst>
              <a:ext uri="{FF2B5EF4-FFF2-40B4-BE49-F238E27FC236}">
                <a16:creationId xmlns:a16="http://schemas.microsoft.com/office/drawing/2014/main" id="{8525F90E-B989-ACD3-AD42-4CD80B2FE21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063205" y="2536169"/>
            <a:ext cx="1272343" cy="1272343"/>
          </a:xfrm>
          <a:prstGeom prst="rect">
            <a:avLst/>
          </a:prstGeom>
        </p:spPr>
      </p:pic>
      <p:sp>
        <p:nvSpPr>
          <p:cNvPr id="18" name="TextBox 17">
            <a:extLst>
              <a:ext uri="{FF2B5EF4-FFF2-40B4-BE49-F238E27FC236}">
                <a16:creationId xmlns:a16="http://schemas.microsoft.com/office/drawing/2014/main" id="{BA6E28A8-FD67-D4CB-EB49-D30BE8B31B36}"/>
              </a:ext>
            </a:extLst>
          </p:cNvPr>
          <p:cNvSpPr txBox="1"/>
          <p:nvPr/>
        </p:nvSpPr>
        <p:spPr>
          <a:xfrm>
            <a:off x="463271" y="4611013"/>
            <a:ext cx="2661212" cy="461665"/>
          </a:xfrm>
          <a:prstGeom prst="rect">
            <a:avLst/>
          </a:prstGeom>
          <a:noFill/>
        </p:spPr>
        <p:txBody>
          <a:bodyPr wrap="square" rtlCol="0">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GB" sz="2400" b="1" i="0" u="none" strike="noStrike" kern="0" cap="none" spc="0" normalizeH="0" baseline="0" noProof="0">
                <a:ln>
                  <a:noFill/>
                </a:ln>
                <a:solidFill>
                  <a:srgbClr val="FFFFFF"/>
                </a:solidFill>
                <a:effectLst/>
                <a:uLnTx/>
                <a:uFillTx/>
                <a:latin typeface="Calibri"/>
                <a:cs typeface="Calibri"/>
                <a:sym typeface="Calibri"/>
              </a:rPr>
              <a:t>Mute your mic</a:t>
            </a:r>
          </a:p>
        </p:txBody>
      </p:sp>
      <p:sp>
        <p:nvSpPr>
          <p:cNvPr id="19" name="TextBox 18">
            <a:extLst>
              <a:ext uri="{FF2B5EF4-FFF2-40B4-BE49-F238E27FC236}">
                <a16:creationId xmlns:a16="http://schemas.microsoft.com/office/drawing/2014/main" id="{C42E8358-6A4D-64FA-1286-23567A0A910A}"/>
              </a:ext>
            </a:extLst>
          </p:cNvPr>
          <p:cNvSpPr txBox="1"/>
          <p:nvPr/>
        </p:nvSpPr>
        <p:spPr>
          <a:xfrm>
            <a:off x="4744021" y="4472514"/>
            <a:ext cx="2183154" cy="1200329"/>
          </a:xfrm>
          <a:prstGeom prst="rect">
            <a:avLst/>
          </a:prstGeom>
          <a:noFill/>
        </p:spPr>
        <p:txBody>
          <a:bodyPr wrap="square" rtlCol="0">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GB" sz="2400" b="1" i="0" u="none" strike="noStrike" kern="0" cap="none" spc="0" normalizeH="0" baseline="0" noProof="0">
                <a:ln>
                  <a:noFill/>
                </a:ln>
                <a:solidFill>
                  <a:srgbClr val="FFFFFF"/>
                </a:solidFill>
                <a:effectLst/>
                <a:uLnTx/>
                <a:uFillTx/>
                <a:latin typeface="Calibri"/>
                <a:cs typeface="Calibri"/>
                <a:sym typeface="Calibri"/>
              </a:rPr>
              <a:t>Raise your hand if you want to speak</a:t>
            </a:r>
          </a:p>
        </p:txBody>
      </p:sp>
      <p:sp>
        <p:nvSpPr>
          <p:cNvPr id="20" name="TextBox 19">
            <a:extLst>
              <a:ext uri="{FF2B5EF4-FFF2-40B4-BE49-F238E27FC236}">
                <a16:creationId xmlns:a16="http://schemas.microsoft.com/office/drawing/2014/main" id="{0A8E338F-23C4-F309-2880-A4B1DD60A3B4}"/>
              </a:ext>
            </a:extLst>
          </p:cNvPr>
          <p:cNvSpPr txBox="1"/>
          <p:nvPr/>
        </p:nvSpPr>
        <p:spPr>
          <a:xfrm>
            <a:off x="8290349" y="4611013"/>
            <a:ext cx="2661212" cy="830997"/>
          </a:xfrm>
          <a:prstGeom prst="rect">
            <a:avLst/>
          </a:prstGeom>
          <a:noFill/>
        </p:spPr>
        <p:txBody>
          <a:bodyPr wrap="square" rtlCol="0">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GB" sz="2400" b="1" i="0" u="none" strike="noStrike" kern="0" cap="none" spc="0" normalizeH="0" baseline="0" noProof="0">
                <a:ln>
                  <a:noFill/>
                </a:ln>
                <a:solidFill>
                  <a:srgbClr val="FFFFFF"/>
                </a:solidFill>
                <a:effectLst/>
                <a:uLnTx/>
                <a:uFillTx/>
                <a:latin typeface="Calibri"/>
                <a:cs typeface="Calibri"/>
                <a:sym typeface="Calibri"/>
              </a:rPr>
              <a:t>Use the CHAT facility to connect</a:t>
            </a:r>
          </a:p>
        </p:txBody>
      </p:sp>
    </p:spTree>
    <p:extLst>
      <p:ext uri="{BB962C8B-B14F-4D97-AF65-F5344CB8AC3E}">
        <p14:creationId xmlns:p14="http://schemas.microsoft.com/office/powerpoint/2010/main" val="191976253"/>
      </p:ext>
    </p:extLst>
  </p:cSld>
  <p:clrMapOvr>
    <a:masterClrMapping/>
  </p:clrMapOvr>
  <p:transition spd="med" advTm="35690"/>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2" name="Title of…"/>
          <p:cNvSpPr txBox="1"/>
          <p:nvPr/>
        </p:nvSpPr>
        <p:spPr>
          <a:xfrm>
            <a:off x="690457" y="3035676"/>
            <a:ext cx="6572593" cy="7728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marL="0" marR="0" lvl="0" indent="0" algn="l" defTabSz="914400" rtl="0" eaLnBrk="1" fontAlgn="auto" latinLnBrk="0" hangingPunct="0">
              <a:lnSpc>
                <a:spcPct val="60000"/>
              </a:lnSpc>
              <a:spcBef>
                <a:spcPts val="0"/>
              </a:spcBef>
              <a:spcAft>
                <a:spcPts val="0"/>
              </a:spcAft>
              <a:buClrTx/>
              <a:buSzTx/>
              <a:buFontTx/>
              <a:buNone/>
              <a:tabLst/>
              <a:defRPr sz="6600" b="1">
                <a:solidFill>
                  <a:srgbClr val="1A304A"/>
                </a:solidFill>
              </a:defRPr>
            </a:pPr>
            <a:endParaRPr kumimoji="0" sz="6600" b="1" i="0" u="none" strike="noStrike" kern="0" cap="none" spc="0" normalizeH="0" baseline="0" noProof="0">
              <a:ln>
                <a:noFill/>
              </a:ln>
              <a:solidFill>
                <a:srgbClr val="1A304A"/>
              </a:solidFill>
              <a:effectLst/>
              <a:uLnTx/>
              <a:uFillTx/>
              <a:latin typeface="Calibri"/>
              <a:cs typeface="Calibri"/>
              <a:sym typeface="Calibri"/>
            </a:endParaRPr>
          </a:p>
        </p:txBody>
      </p:sp>
      <p:pic>
        <p:nvPicPr>
          <p:cNvPr id="115" name="Flourish.png" descr="Flourish.png"/>
          <p:cNvPicPr>
            <a:picLocks noChangeAspect="1"/>
          </p:cNvPicPr>
          <p:nvPr/>
        </p:nvPicPr>
        <p:blipFill>
          <a:blip r:embed="rId3"/>
          <a:stretch>
            <a:fillRect/>
          </a:stretch>
        </p:blipFill>
        <p:spPr>
          <a:xfrm rot="19728877" flipH="1">
            <a:off x="5225433" y="681409"/>
            <a:ext cx="14652173" cy="10581458"/>
          </a:xfrm>
          <a:prstGeom prst="rect">
            <a:avLst/>
          </a:prstGeom>
          <a:ln w="12700">
            <a:miter lim="400000"/>
          </a:ln>
        </p:spPr>
      </p:pic>
      <p:pic>
        <p:nvPicPr>
          <p:cNvPr id="11" name="Picture 10" descr="Logo, company name&#10;&#10;Description automatically generated">
            <a:extLst>
              <a:ext uri="{FF2B5EF4-FFF2-40B4-BE49-F238E27FC236}">
                <a16:creationId xmlns:a16="http://schemas.microsoft.com/office/drawing/2014/main" id="{A5D1232C-9D6F-1B68-78BF-E41CA0E022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620" y="4919348"/>
            <a:ext cx="2059709" cy="1352865"/>
          </a:xfrm>
          <a:prstGeom prst="rect">
            <a:avLst/>
          </a:prstGeom>
        </p:spPr>
      </p:pic>
      <p:sp>
        <p:nvSpPr>
          <p:cNvPr id="4" name="TextBox 3">
            <a:extLst>
              <a:ext uri="{FF2B5EF4-FFF2-40B4-BE49-F238E27FC236}">
                <a16:creationId xmlns:a16="http://schemas.microsoft.com/office/drawing/2014/main" id="{56D438D8-6193-6828-8CFD-4D3062EBD5A1}"/>
              </a:ext>
            </a:extLst>
          </p:cNvPr>
          <p:cNvSpPr txBox="1"/>
          <p:nvPr/>
        </p:nvSpPr>
        <p:spPr>
          <a:xfrm>
            <a:off x="690457" y="588852"/>
            <a:ext cx="7449933" cy="15696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9600" b="1" i="0" u="none" strike="noStrike" kern="0" cap="none" spc="0" normalizeH="0" baseline="0" noProof="0">
                <a:ln>
                  <a:noFill/>
                </a:ln>
                <a:solidFill>
                  <a:srgbClr val="FFC000">
                    <a:lumMod val="60000"/>
                    <a:lumOff val="40000"/>
                  </a:srgbClr>
                </a:solidFill>
                <a:effectLst/>
                <a:uLnTx/>
                <a:uFillTx/>
                <a:latin typeface="Rockwell" panose="02060603020205020403" pitchFamily="18" charset="0"/>
                <a:cs typeface="Calibri"/>
                <a:sym typeface="Calibri"/>
              </a:rPr>
              <a:t>Questions?</a:t>
            </a:r>
            <a:endParaRPr kumimoji="0" lang="en-GB" sz="9600" b="0" i="0" u="none" strike="noStrike" kern="0" cap="none" spc="0" normalizeH="0" baseline="0" noProof="0">
              <a:ln>
                <a:noFill/>
              </a:ln>
              <a:solidFill>
                <a:srgbClr val="FFFFFF"/>
              </a:solidFill>
              <a:effectLst/>
              <a:uLnTx/>
              <a:uFillTx/>
              <a:latin typeface="Calibri"/>
              <a:cs typeface="Calibri"/>
              <a:sym typeface="Calibri"/>
            </a:endParaRPr>
          </a:p>
        </p:txBody>
      </p:sp>
    </p:spTree>
    <p:extLst>
      <p:ext uri="{BB962C8B-B14F-4D97-AF65-F5344CB8AC3E}">
        <p14:creationId xmlns:p14="http://schemas.microsoft.com/office/powerpoint/2010/main" val="433712567"/>
      </p:ext>
    </p:extLst>
  </p:cSld>
  <p:clrMapOvr>
    <a:masterClrMapping/>
  </p:clrMapOvr>
  <p:transition spd="med" advTm="35690"/>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2F1004-7EFB-512C-63C3-090B132C0D03}"/>
              </a:ext>
            </a:extLst>
          </p:cNvPr>
          <p:cNvPicPr>
            <a:picLocks noChangeAspect="1"/>
          </p:cNvPicPr>
          <p:nvPr/>
        </p:nvPicPr>
        <p:blipFill>
          <a:blip r:embed="rId3"/>
          <a:stretch>
            <a:fillRect/>
          </a:stretch>
        </p:blipFill>
        <p:spPr>
          <a:xfrm rot="4743901">
            <a:off x="9885122" y="-1732587"/>
            <a:ext cx="4275460" cy="5148668"/>
          </a:xfrm>
          <a:prstGeom prst="rect">
            <a:avLst/>
          </a:prstGeom>
        </p:spPr>
      </p:pic>
      <p:pic>
        <p:nvPicPr>
          <p:cNvPr id="2" name="Picture 1">
            <a:extLst>
              <a:ext uri="{FF2B5EF4-FFF2-40B4-BE49-F238E27FC236}">
                <a16:creationId xmlns:a16="http://schemas.microsoft.com/office/drawing/2014/main" id="{0B0A6F45-67DD-2955-B176-B7231F38971A}"/>
              </a:ext>
            </a:extLst>
          </p:cNvPr>
          <p:cNvPicPr>
            <a:picLocks noChangeAspect="1"/>
          </p:cNvPicPr>
          <p:nvPr/>
        </p:nvPicPr>
        <p:blipFill>
          <a:blip r:embed="rId3"/>
          <a:stretch>
            <a:fillRect/>
          </a:stretch>
        </p:blipFill>
        <p:spPr>
          <a:xfrm rot="12038022">
            <a:off x="-1496401" y="-1474352"/>
            <a:ext cx="4275460" cy="5148668"/>
          </a:xfrm>
          <a:prstGeom prst="rect">
            <a:avLst/>
          </a:prstGeom>
        </p:spPr>
      </p:pic>
      <p:pic>
        <p:nvPicPr>
          <p:cNvPr id="7" name="Flourish Logo2.png">
            <a:extLst>
              <a:ext uri="{FF2B5EF4-FFF2-40B4-BE49-F238E27FC236}">
                <a16:creationId xmlns:a16="http://schemas.microsoft.com/office/drawing/2014/main" id="{EB86F6AF-4BD9-398F-D90E-2C277F87CDF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140849" y="6054019"/>
            <a:ext cx="562798" cy="370212"/>
          </a:xfrm>
          <a:prstGeom prst="rect">
            <a:avLst/>
          </a:prstGeom>
          <a:ln w="12700">
            <a:miter lim="400000"/>
          </a:ln>
        </p:spPr>
      </p:pic>
      <p:pic>
        <p:nvPicPr>
          <p:cNvPr id="8" name="Stacked New NCC Logo 376.jpg">
            <a:extLst>
              <a:ext uri="{FF2B5EF4-FFF2-40B4-BE49-F238E27FC236}">
                <a16:creationId xmlns:a16="http://schemas.microsoft.com/office/drawing/2014/main" id="{C59A9925-D2BF-A862-F38A-7A36A94B4A7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127014" y="6147772"/>
            <a:ext cx="849988" cy="258291"/>
          </a:xfrm>
          <a:prstGeom prst="rect">
            <a:avLst/>
          </a:prstGeom>
          <a:ln w="12700">
            <a:miter lim="400000"/>
          </a:ln>
        </p:spPr>
      </p:pic>
      <p:pic>
        <p:nvPicPr>
          <p:cNvPr id="9" name="Vital Signs for Children Logo (1).jpg">
            <a:extLst>
              <a:ext uri="{FF2B5EF4-FFF2-40B4-BE49-F238E27FC236}">
                <a16:creationId xmlns:a16="http://schemas.microsoft.com/office/drawing/2014/main" id="{83B32CA9-BD9A-C1A3-0906-F43D4657F19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0814440" y="6125171"/>
            <a:ext cx="666219" cy="258291"/>
          </a:xfrm>
          <a:prstGeom prst="rect">
            <a:avLst/>
          </a:prstGeom>
          <a:ln w="12700">
            <a:miter lim="400000"/>
          </a:ln>
        </p:spPr>
      </p:pic>
      <p:sp>
        <p:nvSpPr>
          <p:cNvPr id="13" name="TextBox 12">
            <a:extLst>
              <a:ext uri="{FF2B5EF4-FFF2-40B4-BE49-F238E27FC236}">
                <a16:creationId xmlns:a16="http://schemas.microsoft.com/office/drawing/2014/main" id="{17494841-0E53-340A-C9B9-3E206A1B3F51}"/>
              </a:ext>
            </a:extLst>
          </p:cNvPr>
          <p:cNvSpPr txBox="1"/>
          <p:nvPr/>
        </p:nvSpPr>
        <p:spPr>
          <a:xfrm>
            <a:off x="2352958" y="1008755"/>
            <a:ext cx="7222842" cy="59708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GB" sz="2400" b="0" i="0" u="none" strike="noStrike" kern="0" cap="none" spc="0" normalizeH="0" baseline="0" noProof="0">
                <a:ln>
                  <a:noFill/>
                </a:ln>
                <a:solidFill>
                  <a:schemeClr val="bg1"/>
                </a:solidFill>
                <a:effectLst/>
                <a:uLnTx/>
                <a:uFillTx/>
                <a:latin typeface="Helvetica"/>
                <a:cs typeface="Helvetica"/>
              </a:rPr>
              <a:t>Further support and guidance can be found at: </a:t>
            </a:r>
            <a:r>
              <a:rPr lang="en-GB" sz="2400">
                <a:solidFill>
                  <a:schemeClr val="accent4">
                    <a:lumMod val="75000"/>
                  </a:schemeClr>
                </a:solidFill>
                <a:hlinkClick r:id="rId7">
                  <a:extLst>
                    <a:ext uri="{A12FA001-AC4F-418D-AE19-62706E023703}">
                      <ahyp:hlinkClr xmlns:ahyp="http://schemas.microsoft.com/office/drawing/2018/hyperlinkcolor" val="tx"/>
                    </a:ext>
                  </a:extLst>
                </a:hlinkClick>
              </a:rPr>
              <a:t>School admissions - Norfolk County Council</a:t>
            </a:r>
            <a:r>
              <a:rPr lang="en-GB" sz="2400">
                <a:solidFill>
                  <a:schemeClr val="accent4">
                    <a:lumMod val="75000"/>
                  </a:schemeClr>
                </a:solidFill>
              </a:rPr>
              <a:t> or </a:t>
            </a:r>
            <a:endParaRPr kumimoji="0" lang="en-GB" sz="2400" b="0" i="0" u="none" strike="noStrike" kern="0" cap="none" spc="0" normalizeH="0" baseline="0" noProof="0">
              <a:ln>
                <a:noFill/>
              </a:ln>
              <a:solidFill>
                <a:schemeClr val="accent4">
                  <a:lumMod val="75000"/>
                </a:schemeClr>
              </a:solidFill>
              <a:effectLst/>
              <a:uLnTx/>
              <a:uFillTx/>
              <a:latin typeface="Helvetica"/>
              <a:cs typeface="Helvetica"/>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GB" sz="2400">
                <a:solidFill>
                  <a:schemeClr val="accent4">
                    <a:lumMod val="75000"/>
                  </a:schemeClr>
                </a:solidFill>
                <a:hlinkClick r:id="rId8">
                  <a:extLst>
                    <a:ext uri="{A12FA001-AC4F-418D-AE19-62706E023703}">
                      <ahyp:hlinkClr xmlns:ahyp="http://schemas.microsoft.com/office/drawing/2018/hyperlinkcolor" val="tx"/>
                    </a:ext>
                  </a:extLst>
                </a:hlinkClick>
              </a:rPr>
              <a:t>Children missing education </a:t>
            </a:r>
            <a:endParaRPr lang="en-GB" sz="2400">
              <a:solidFill>
                <a:schemeClr val="accent4">
                  <a:lumMod val="75000"/>
                </a:schemeClr>
              </a:solidFill>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kumimoji="0" lang="en-GB" sz="2400" b="0" i="0" u="none" strike="noStrike" kern="0" cap="none" spc="0" normalizeH="0" baseline="0" noProof="0">
              <a:ln>
                <a:noFill/>
              </a:ln>
              <a:solidFill>
                <a:schemeClr val="bg1"/>
              </a:solidFill>
              <a:effectLst/>
              <a:uLnTx/>
              <a:uFillTx/>
              <a:latin typeface="Helvetica"/>
              <a:cs typeface="Helvetica"/>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GB" sz="2400" b="0" i="0" u="none" strike="noStrike" kern="0" cap="none" spc="0" normalizeH="0" baseline="0" noProof="0">
                <a:ln>
                  <a:noFill/>
                </a:ln>
                <a:solidFill>
                  <a:schemeClr val="bg1"/>
                </a:solidFill>
                <a:effectLst/>
                <a:uLnTx/>
                <a:uFillTx/>
                <a:latin typeface="Helvetica"/>
                <a:cs typeface="Helvetica"/>
              </a:rPr>
              <a:t>If you have any further questions that have not been answered today, then please contact the Admissions team at </a:t>
            </a:r>
            <a:r>
              <a:rPr kumimoji="0" lang="en-GB" sz="2400" b="0" i="0" u="none" strike="noStrike" kern="0" cap="none" spc="0" normalizeH="0" baseline="0" noProof="0">
                <a:ln>
                  <a:noFill/>
                </a:ln>
                <a:solidFill>
                  <a:schemeClr val="accent4">
                    <a:lumMod val="75000"/>
                  </a:schemeClr>
                </a:solidFill>
                <a:effectLst/>
                <a:uLnTx/>
                <a:uFillTx/>
                <a:latin typeface="Helvetica"/>
                <a:cs typeface="Helvetica"/>
                <a:hlinkClick r:id="rId9">
                  <a:extLst>
                    <a:ext uri="{A12FA001-AC4F-418D-AE19-62706E023703}">
                      <ahyp:hlinkClr xmlns:ahyp="http://schemas.microsoft.com/office/drawing/2018/hyperlinkcolor" val="tx"/>
                    </a:ext>
                  </a:extLst>
                </a:hlinkClick>
              </a:rPr>
              <a:t>admissions@norfolk.gov.uk</a:t>
            </a:r>
            <a:r>
              <a:rPr kumimoji="0" lang="en-GB" sz="2400" b="0" i="0" u="none" strike="noStrike" kern="0" cap="none" spc="0" normalizeH="0" baseline="0" noProof="0">
                <a:ln>
                  <a:noFill/>
                </a:ln>
                <a:solidFill>
                  <a:schemeClr val="accent4">
                    <a:lumMod val="75000"/>
                  </a:schemeClr>
                </a:solidFill>
                <a:effectLst/>
                <a:uLnTx/>
                <a:uFillTx/>
                <a:latin typeface="Helvetica"/>
                <a:cs typeface="Helvetica"/>
              </a:rPr>
              <a:t> </a:t>
            </a:r>
            <a:r>
              <a:rPr lang="en-GB" sz="2400" kern="0">
                <a:solidFill>
                  <a:schemeClr val="bg1"/>
                </a:solidFill>
                <a:latin typeface="Helvetica"/>
                <a:cs typeface="Helvetica"/>
              </a:rPr>
              <a:t>or</a:t>
            </a:r>
            <a:r>
              <a:rPr kumimoji="0" lang="en-GB" sz="2400" b="0" i="0" u="none" strike="noStrike" kern="0" cap="none" spc="0" normalizeH="0" baseline="0" noProof="0">
                <a:ln>
                  <a:noFill/>
                </a:ln>
                <a:solidFill>
                  <a:schemeClr val="bg1"/>
                </a:solidFill>
                <a:effectLst/>
                <a:uLnTx/>
                <a:uFillTx/>
                <a:latin typeface="Helvetica"/>
                <a:cs typeface="Helvetica"/>
              </a:rPr>
              <a:t> the </a:t>
            </a:r>
            <a:r>
              <a:rPr lang="en-GB" sz="2400" kern="0">
                <a:solidFill>
                  <a:schemeClr val="bg1"/>
                </a:solidFill>
                <a:latin typeface="Helvetica"/>
                <a:cs typeface="Helvetica"/>
              </a:rPr>
              <a:t>CME</a:t>
            </a:r>
            <a:r>
              <a:rPr kumimoji="0" lang="en-GB" sz="2400" b="0" i="0" u="none" strike="noStrike" kern="0" cap="none" spc="0" normalizeH="0" baseline="0" noProof="0">
                <a:ln>
                  <a:noFill/>
                </a:ln>
                <a:solidFill>
                  <a:schemeClr val="bg1"/>
                </a:solidFill>
                <a:effectLst/>
                <a:uLnTx/>
                <a:uFillTx/>
                <a:latin typeface="Helvetica"/>
                <a:cs typeface="Helvetica"/>
              </a:rPr>
              <a:t> Team on 01603 307716 or at</a:t>
            </a:r>
            <a:r>
              <a:rPr lang="en-GB" sz="2400" kern="0">
                <a:solidFill>
                  <a:schemeClr val="bg1"/>
                </a:solidFill>
                <a:latin typeface="Helvetica"/>
                <a:cs typeface="Helvetica"/>
              </a:rPr>
              <a:t> </a:t>
            </a:r>
            <a:r>
              <a:rPr kumimoji="0" lang="en-GB" sz="2400" b="0" i="0" u="none" strike="noStrike" kern="0" cap="none" spc="0" normalizeH="0" baseline="0" noProof="0">
                <a:ln>
                  <a:noFill/>
                </a:ln>
                <a:solidFill>
                  <a:schemeClr val="accent4">
                    <a:lumMod val="75000"/>
                  </a:schemeClr>
                </a:solidFill>
                <a:effectLst/>
                <a:uLnTx/>
                <a:uFillTx/>
                <a:latin typeface="Helvetica"/>
                <a:cs typeface="Helvetica"/>
                <a:hlinkClick r:id="rId10">
                  <a:extLst>
                    <a:ext uri="{A12FA001-AC4F-418D-AE19-62706E023703}">
                      <ahyp:hlinkClr xmlns:ahyp="http://schemas.microsoft.com/office/drawing/2018/hyperlinkcolor" val="tx"/>
                    </a:ext>
                  </a:extLst>
                </a:hlinkClick>
              </a:rPr>
              <a:t>cme@norfolk.gov.uk</a:t>
            </a:r>
            <a:endParaRPr kumimoji="0" lang="en-GB" sz="2400" b="0" i="0" u="none" strike="noStrike" kern="0" cap="none" spc="0" normalizeH="0" baseline="0" noProof="0">
              <a:ln>
                <a:noFill/>
              </a:ln>
              <a:solidFill>
                <a:schemeClr val="accent4">
                  <a:lumMod val="75000"/>
                </a:schemeClr>
              </a:solidFill>
              <a:effectLst/>
              <a:uLnTx/>
              <a:uFillTx/>
              <a:latin typeface="Helvetica"/>
              <a:cs typeface="Helvetica"/>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2400" kern="0">
              <a:solidFill>
                <a:schemeClr val="bg1"/>
              </a:solidFill>
              <a:latin typeface="Helvetica"/>
              <a:cs typeface="Helvetica"/>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GB" sz="2400" b="0" i="0" u="none" strike="noStrike" kern="0" cap="none" spc="0" normalizeH="0" baseline="0" noProof="0">
                <a:ln>
                  <a:noFill/>
                </a:ln>
                <a:solidFill>
                  <a:schemeClr val="bg1"/>
                </a:solidFill>
                <a:effectLst/>
                <a:uLnTx/>
                <a:uFillTx/>
                <a:latin typeface="Helvetica"/>
                <a:cs typeface="Helvetica"/>
              </a:rPr>
              <a:t>The DfE have a range of recorded webinars to support schools with implementing the requirements of the Working together to improve school attendance guidance and these can be accessed via their </a:t>
            </a:r>
            <a:r>
              <a:rPr kumimoji="0" lang="en-GB" sz="2400" b="0" i="0" u="none" strike="noStrike" kern="0" cap="none" spc="0" normalizeH="0" baseline="0" noProof="0">
                <a:ln>
                  <a:noFill/>
                </a:ln>
                <a:solidFill>
                  <a:schemeClr val="accent4">
                    <a:lumMod val="75000"/>
                  </a:schemeClr>
                </a:solidFill>
                <a:effectLst/>
                <a:uLnTx/>
                <a:uFillTx/>
                <a:latin typeface="Helvetica"/>
                <a:cs typeface="Helvetica"/>
                <a:hlinkClick r:id="rId11">
                  <a:extLst>
                    <a:ext uri="{A12FA001-AC4F-418D-AE19-62706E023703}">
                      <ahyp:hlinkClr xmlns:ahyp="http://schemas.microsoft.com/office/drawing/2018/hyperlinkcolor" val="tx"/>
                    </a:ext>
                  </a:extLst>
                </a:hlinkClick>
              </a:rPr>
              <a:t>YouTube page</a:t>
            </a:r>
            <a:r>
              <a:rPr kumimoji="0" lang="en-GB" sz="2400" b="0" i="0" u="none" strike="noStrike" kern="0" cap="none" spc="0" normalizeH="0" baseline="0" noProof="0">
                <a:ln>
                  <a:noFill/>
                </a:ln>
                <a:solidFill>
                  <a:schemeClr val="accent4">
                    <a:lumMod val="75000"/>
                  </a:schemeClr>
                </a:solidFill>
                <a:effectLst/>
                <a:uLnTx/>
                <a:uFillTx/>
                <a:latin typeface="Helvetica"/>
                <a:cs typeface="Helvetica"/>
              </a:rPr>
              <a:t>. </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2200" kern="0">
              <a:solidFill>
                <a:schemeClr val="bg1"/>
              </a:solidFill>
              <a:latin typeface="Helvetica"/>
              <a:cs typeface="Helvetica"/>
            </a:endParaRPr>
          </a:p>
        </p:txBody>
      </p:sp>
    </p:spTree>
    <p:extLst>
      <p:ext uri="{BB962C8B-B14F-4D97-AF65-F5344CB8AC3E}">
        <p14:creationId xmlns:p14="http://schemas.microsoft.com/office/powerpoint/2010/main" val="26972738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15" name="Flourish.png" descr="Flourish.png"/>
          <p:cNvPicPr>
            <a:picLocks noChangeAspect="1"/>
          </p:cNvPicPr>
          <p:nvPr/>
        </p:nvPicPr>
        <p:blipFill>
          <a:blip r:embed="rId3"/>
          <a:stretch>
            <a:fillRect/>
          </a:stretch>
        </p:blipFill>
        <p:spPr>
          <a:xfrm rot="16887411" flipH="1">
            <a:off x="-2632851" y="4120422"/>
            <a:ext cx="8444018" cy="5048372"/>
          </a:xfrm>
          <a:prstGeom prst="rect">
            <a:avLst/>
          </a:prstGeom>
          <a:ln w="12700">
            <a:miter lim="400000"/>
          </a:ln>
        </p:spPr>
      </p:pic>
      <p:sp>
        <p:nvSpPr>
          <p:cNvPr id="6" name="Oval 5">
            <a:extLst>
              <a:ext uri="{FF2B5EF4-FFF2-40B4-BE49-F238E27FC236}">
                <a16:creationId xmlns:a16="http://schemas.microsoft.com/office/drawing/2014/main" id="{246519B8-A7AC-1E5D-5A02-B2A57B11E5B7}"/>
              </a:ext>
            </a:extLst>
          </p:cNvPr>
          <p:cNvSpPr/>
          <p:nvPr/>
        </p:nvSpPr>
        <p:spPr>
          <a:xfrm>
            <a:off x="3946076" y="-977810"/>
            <a:ext cx="8388626" cy="838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0">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a:cs typeface="Calibri"/>
              <a:sym typeface="Calibri"/>
            </a:endParaRPr>
          </a:p>
        </p:txBody>
      </p:sp>
      <p:sp>
        <p:nvSpPr>
          <p:cNvPr id="2" name="Oval 1">
            <a:extLst>
              <a:ext uri="{FF2B5EF4-FFF2-40B4-BE49-F238E27FC236}">
                <a16:creationId xmlns:a16="http://schemas.microsoft.com/office/drawing/2014/main" id="{E1F65B73-049A-8779-6E07-7815CD596D2F}"/>
              </a:ext>
            </a:extLst>
          </p:cNvPr>
          <p:cNvSpPr/>
          <p:nvPr/>
        </p:nvSpPr>
        <p:spPr>
          <a:xfrm>
            <a:off x="3803374" y="-967410"/>
            <a:ext cx="8388626" cy="838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marR="0" lvl="0" indent="-342900" algn="l" defTabSz="914400" rtl="0" eaLnBrk="1" fontAlgn="auto" latinLnBrk="0" hangingPunct="0">
              <a:lnSpc>
                <a:spcPct val="100000"/>
              </a:lnSpc>
              <a:spcBef>
                <a:spcPts val="0"/>
              </a:spcBef>
              <a:spcAft>
                <a:spcPts val="600"/>
              </a:spcAft>
              <a:buClrTx/>
              <a:buSzTx/>
              <a:buFontTx/>
              <a:buNone/>
              <a:tabLst/>
              <a:defRPr/>
            </a:pPr>
            <a:endParaRPr kumimoji="0" lang="en-GB" altLang="en-US" sz="1400" b="0" i="0" u="none" strike="noStrike" kern="0" cap="none" spc="0" normalizeH="0" baseline="0" noProof="0">
              <a:ln>
                <a:noFill/>
              </a:ln>
              <a:solidFill>
                <a:srgbClr val="332F60"/>
              </a:solidFill>
              <a:effectLst/>
              <a:uLnTx/>
              <a:uFillTx/>
              <a:latin typeface="Arial" panose="020B0604020202020204" pitchFamily="34" charset="0"/>
              <a:cs typeface="Arial" panose="020B0604020202020204" pitchFamily="34" charset="0"/>
              <a:sym typeface="Calibri"/>
            </a:endParaRPr>
          </a:p>
        </p:txBody>
      </p:sp>
      <p:sp>
        <p:nvSpPr>
          <p:cNvPr id="112" name="Title of…"/>
          <p:cNvSpPr txBox="1"/>
          <p:nvPr/>
        </p:nvSpPr>
        <p:spPr>
          <a:xfrm>
            <a:off x="690457" y="3035676"/>
            <a:ext cx="6572593" cy="7728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marL="0" marR="0" lvl="0" indent="0" algn="l" defTabSz="914400" rtl="0" eaLnBrk="1" fontAlgn="auto" latinLnBrk="0" hangingPunct="0">
              <a:lnSpc>
                <a:spcPct val="60000"/>
              </a:lnSpc>
              <a:spcBef>
                <a:spcPts val="0"/>
              </a:spcBef>
              <a:spcAft>
                <a:spcPts val="0"/>
              </a:spcAft>
              <a:buClrTx/>
              <a:buSzTx/>
              <a:buFontTx/>
              <a:buNone/>
              <a:tabLst/>
              <a:defRPr sz="6600" b="1">
                <a:solidFill>
                  <a:srgbClr val="1A304A"/>
                </a:solidFill>
              </a:defRPr>
            </a:pPr>
            <a:endParaRPr kumimoji="0" sz="6600" b="1" i="0" u="none" strike="noStrike" kern="0" cap="none" spc="0" normalizeH="0" baseline="0" noProof="0">
              <a:ln>
                <a:noFill/>
              </a:ln>
              <a:solidFill>
                <a:srgbClr val="1A304A"/>
              </a:solidFill>
              <a:effectLst/>
              <a:uLnTx/>
              <a:uFillTx/>
              <a:latin typeface="Calibri"/>
              <a:cs typeface="Calibri"/>
              <a:sym typeface="Calibri"/>
            </a:endParaRPr>
          </a:p>
        </p:txBody>
      </p:sp>
      <p:sp>
        <p:nvSpPr>
          <p:cNvPr id="4" name="TextBox 3">
            <a:extLst>
              <a:ext uri="{FF2B5EF4-FFF2-40B4-BE49-F238E27FC236}">
                <a16:creationId xmlns:a16="http://schemas.microsoft.com/office/drawing/2014/main" id="{56D438D8-6193-6828-8CFD-4D3062EBD5A1}"/>
              </a:ext>
            </a:extLst>
          </p:cNvPr>
          <p:cNvSpPr txBox="1"/>
          <p:nvPr/>
        </p:nvSpPr>
        <p:spPr>
          <a:xfrm>
            <a:off x="368774" y="398987"/>
            <a:ext cx="3756283" cy="17543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5400" b="1" i="0" u="none" strike="noStrike" kern="0" cap="none" spc="0" normalizeH="0" baseline="0" noProof="0">
                <a:ln>
                  <a:noFill/>
                </a:ln>
                <a:solidFill>
                  <a:srgbClr val="FFC000">
                    <a:lumMod val="60000"/>
                    <a:lumOff val="40000"/>
                  </a:srgbClr>
                </a:solidFill>
                <a:effectLst/>
                <a:uLnTx/>
                <a:uFillTx/>
                <a:latin typeface="Rockwell" panose="02060603020205020403" pitchFamily="18" charset="0"/>
                <a:cs typeface="Calibri"/>
                <a:sym typeface="Calibri"/>
              </a:rPr>
              <a:t>Learning </a:t>
            </a:r>
          </a:p>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5400" b="1" i="0" u="none" strike="noStrike" kern="0" cap="none" spc="0" normalizeH="0" baseline="0" noProof="0">
                <a:ln>
                  <a:noFill/>
                </a:ln>
                <a:solidFill>
                  <a:srgbClr val="FFC000">
                    <a:lumMod val="60000"/>
                    <a:lumOff val="40000"/>
                  </a:srgbClr>
                </a:solidFill>
                <a:effectLst/>
                <a:uLnTx/>
                <a:uFillTx/>
                <a:latin typeface="Rockwell" panose="02060603020205020403" pitchFamily="18" charset="0"/>
                <a:cs typeface="Calibri"/>
                <a:sym typeface="Calibri"/>
              </a:rPr>
              <a:t>outcomes</a:t>
            </a:r>
            <a:endParaRPr kumimoji="0" lang="en-GB" sz="7200" b="0" i="0" u="none" strike="noStrike" kern="0" cap="none" spc="0" normalizeH="0" baseline="0" noProof="0">
              <a:ln>
                <a:noFill/>
              </a:ln>
              <a:solidFill>
                <a:srgbClr val="FFFFFF"/>
              </a:solidFill>
              <a:effectLst/>
              <a:uLnTx/>
              <a:uFillTx/>
              <a:latin typeface="Calibri"/>
              <a:cs typeface="Calibri"/>
              <a:sym typeface="Calibri"/>
            </a:endParaRPr>
          </a:p>
        </p:txBody>
      </p:sp>
      <p:sp>
        <p:nvSpPr>
          <p:cNvPr id="3" name="TextBox 2">
            <a:extLst>
              <a:ext uri="{FF2B5EF4-FFF2-40B4-BE49-F238E27FC236}">
                <a16:creationId xmlns:a16="http://schemas.microsoft.com/office/drawing/2014/main" id="{F6C62AD8-8EAE-C85F-4FCC-29FD213525C7}"/>
              </a:ext>
            </a:extLst>
          </p:cNvPr>
          <p:cNvSpPr txBox="1"/>
          <p:nvPr/>
        </p:nvSpPr>
        <p:spPr>
          <a:xfrm>
            <a:off x="4973016" y="635021"/>
            <a:ext cx="6187857" cy="61555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2400" b="1" i="0" u="none" strike="noStrike" kern="0" cap="none" spc="0" normalizeH="0" baseline="0" noProof="0">
                <a:ln>
                  <a:noFill/>
                </a:ln>
                <a:solidFill>
                  <a:srgbClr val="332F60"/>
                </a:solidFill>
                <a:effectLst/>
                <a:uLnTx/>
                <a:uFillTx/>
                <a:latin typeface="+mj-lt"/>
                <a:ea typeface="+mn-ea"/>
                <a:cs typeface="Calibri"/>
                <a:sym typeface="Calibri"/>
              </a:rPr>
              <a:t>By the end of this session, you will:</a:t>
            </a: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GB" sz="2400" b="1" i="0" u="none" strike="noStrike" kern="0" cap="none" spc="0" normalizeH="0" baseline="0" noProof="0">
              <a:ln>
                <a:noFill/>
              </a:ln>
              <a:solidFill>
                <a:srgbClr val="332F60"/>
              </a:solidFill>
              <a:effectLst/>
              <a:uLnTx/>
              <a:uFillTx/>
              <a:latin typeface="+mj-lt"/>
              <a:ea typeface="+mn-ea"/>
              <a:cs typeface="Calibri"/>
              <a:sym typeface="Calibri"/>
            </a:endParaRPr>
          </a:p>
          <a:p>
            <a:pPr marL="457200" indent="-457200" hangingPunct="0">
              <a:buFont typeface="Arial" panose="020B0604020202020204" pitchFamily="34" charset="0"/>
              <a:buChar char="•"/>
              <a:defRPr/>
            </a:pPr>
            <a:r>
              <a:rPr kumimoji="0" lang="en-US" sz="2400" b="1" i="0" u="none" strike="noStrike" kern="1200" cap="none" spc="0" normalizeH="0" baseline="0" noProof="0">
                <a:ln>
                  <a:noFill/>
                </a:ln>
                <a:solidFill>
                  <a:srgbClr val="002060"/>
                </a:solidFill>
                <a:effectLst/>
                <a:uLnTx/>
                <a:uFillTx/>
                <a:latin typeface="+mj-lt"/>
                <a:ea typeface="+mn-ea"/>
                <a:cs typeface="+mn-cs"/>
              </a:rPr>
              <a:t>Understand the responsibilities of schools in relation to </a:t>
            </a:r>
            <a:r>
              <a:rPr kumimoji="0" lang="en-GB" sz="2400" b="1" u="none" strike="noStrike" kern="1200" cap="none" spc="0" normalizeH="0" baseline="0" noProof="0">
                <a:ln>
                  <a:noFill/>
                </a:ln>
                <a:solidFill>
                  <a:srgbClr val="002060"/>
                </a:solidFill>
                <a:highlight>
                  <a:srgbClr val="FFFFFF"/>
                </a:highlight>
                <a:uLnTx/>
                <a:uFillTx/>
                <a:latin typeface="+mj-lt"/>
                <a:ea typeface="+mn-ea"/>
                <a:cs typeface="+mn-cs"/>
              </a:rPr>
              <a:t>t</a:t>
            </a:r>
            <a:r>
              <a:rPr lang="en-GB" sz="2400" b="1" i="0">
                <a:solidFill>
                  <a:srgbClr val="002060"/>
                </a:solidFill>
                <a:effectLst/>
                <a:highlight>
                  <a:srgbClr val="FFFFFF"/>
                </a:highlight>
                <a:latin typeface="+mj-lt"/>
              </a:rPr>
              <a:t>he School Attendance (Pupil Registration) (England) Regulations 2024</a:t>
            </a:r>
            <a:endParaRPr kumimoji="0" lang="en-US" sz="2400" b="1" i="0" u="none" strike="noStrike" kern="1200" cap="none" spc="0" normalizeH="0" baseline="0" noProof="0">
              <a:ln>
                <a:noFill/>
              </a:ln>
              <a:solidFill>
                <a:srgbClr val="002060"/>
              </a:solidFill>
              <a:effectLst/>
              <a:uLnTx/>
              <a:uFillTx/>
              <a:latin typeface="+mj-lt"/>
              <a:ea typeface="+mn-ea"/>
              <a:cs typeface="+mn-cs"/>
            </a:endParaRPr>
          </a:p>
          <a:p>
            <a:pPr marL="457200" indent="-457200" hangingPunct="0">
              <a:buFont typeface="Arial" panose="020B0604020202020204" pitchFamily="34" charset="0"/>
              <a:buChar char="•"/>
              <a:defRPr/>
            </a:pPr>
            <a:r>
              <a:rPr lang="en-GB" sz="2400" b="1" kern="0">
                <a:solidFill>
                  <a:srgbClr val="002060"/>
                </a:solidFill>
                <a:latin typeface="+mj-lt"/>
                <a:cs typeface="Calibri" panose="020F0502020204030204" pitchFamily="34" charset="0"/>
                <a:sym typeface="Calibri"/>
              </a:rPr>
              <a:t>Understand when it would be appropriate to add a child to the school roll and when to remove a child from the school roll</a:t>
            </a:r>
          </a:p>
          <a:p>
            <a:pPr marL="457200" marR="0" lvl="0" indent="-4572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2400" b="1" kern="0">
                <a:solidFill>
                  <a:srgbClr val="002060"/>
                </a:solidFill>
                <a:latin typeface="+mj-lt"/>
                <a:cs typeface="Calibri" panose="020F0502020204030204" pitchFamily="34" charset="0"/>
                <a:sym typeface="Calibri"/>
              </a:rPr>
              <a:t>Understand the role of schools and the LA to ensure that all pupils are tracked</a:t>
            </a:r>
          </a:p>
          <a:p>
            <a:pPr marL="457200" marR="0" lvl="0" indent="-4572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3200" b="1" i="0" u="none" strike="noStrike" kern="0" cap="none" spc="0" normalizeH="0" baseline="0" noProof="0">
              <a:ln>
                <a:noFill/>
              </a:ln>
              <a:solidFill>
                <a:srgbClr val="332F60"/>
              </a:solidFill>
              <a:effectLst/>
              <a:uLnTx/>
              <a:uFillTx/>
              <a:latin typeface="Calibri"/>
              <a:ea typeface="+mn-ea"/>
              <a:cs typeface="Calibri"/>
              <a:sym typeface="Calibri"/>
            </a:endParaRPr>
          </a:p>
          <a:p>
            <a:pPr marL="457200" marR="0" lvl="0" indent="-4572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3200" b="1" i="0" u="none" strike="noStrike" kern="0" cap="none" spc="0" normalizeH="0" baseline="0" noProof="0">
              <a:ln>
                <a:noFill/>
              </a:ln>
              <a:solidFill>
                <a:srgbClr val="332F60"/>
              </a:solidFill>
              <a:effectLst/>
              <a:uLnTx/>
              <a:uFillTx/>
              <a:latin typeface="Calibri"/>
              <a:ea typeface="+mn-ea"/>
              <a:cs typeface="Calibri"/>
              <a:sym typeface="Calibri"/>
            </a:endParaRP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0" cap="none" spc="0" normalizeH="0" baseline="0" noProof="0">
              <a:ln>
                <a:noFill/>
              </a:ln>
              <a:solidFill>
                <a:srgbClr val="000000"/>
              </a:solidFill>
              <a:effectLst/>
              <a:uLnTx/>
              <a:uFillTx/>
              <a:latin typeface="Calibri"/>
              <a:ea typeface="+mn-ea"/>
              <a:cs typeface="Calibri"/>
              <a:sym typeface="Calibri"/>
            </a:endParaRPr>
          </a:p>
        </p:txBody>
      </p:sp>
    </p:spTree>
    <p:extLst>
      <p:ext uri="{BB962C8B-B14F-4D97-AF65-F5344CB8AC3E}">
        <p14:creationId xmlns:p14="http://schemas.microsoft.com/office/powerpoint/2010/main" val="1917451870"/>
      </p:ext>
    </p:extLst>
  </p:cSld>
  <p:clrMapOvr>
    <a:masterClrMapping/>
  </p:clrMapOvr>
  <p:transition spd="med" advTm="35690"/>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F29244-8699-EDFB-590E-A00FCC14C2D4}"/>
              </a:ext>
            </a:extLst>
          </p:cNvPr>
          <p:cNvSpPr>
            <a:spLocks noGrp="1"/>
          </p:cNvSpPr>
          <p:nvPr>
            <p:ph type="title"/>
          </p:nvPr>
        </p:nvSpPr>
        <p:spPr>
          <a:xfrm>
            <a:off x="1480156" y="650982"/>
            <a:ext cx="4979956" cy="1001286"/>
          </a:xfrm>
        </p:spPr>
        <p:txBody>
          <a:bodyPr vert="horz" lIns="91440" tIns="45720" rIns="91440" bIns="45720" rtlCol="0" anchor="b">
            <a:normAutofit/>
          </a:bodyPr>
          <a:lstStyle/>
          <a:p>
            <a:pPr>
              <a:spcBef>
                <a:spcPct val="0"/>
              </a:spcBef>
            </a:pPr>
            <a:r>
              <a:rPr lang="en-US" sz="3600" kern="1200" dirty="0">
                <a:solidFill>
                  <a:srgbClr val="FCD054"/>
                </a:solidFill>
                <a:latin typeface="+mj-lt"/>
                <a:ea typeface="+mj-ea"/>
                <a:cs typeface="+mj-cs"/>
              </a:rPr>
              <a:t>Changes to reforms</a:t>
            </a:r>
          </a:p>
        </p:txBody>
      </p:sp>
      <p:sp>
        <p:nvSpPr>
          <p:cNvPr id="3" name="Text Placeholder 2">
            <a:extLst>
              <a:ext uri="{FF2B5EF4-FFF2-40B4-BE49-F238E27FC236}">
                <a16:creationId xmlns:a16="http://schemas.microsoft.com/office/drawing/2014/main" id="{F88B83F8-A89D-5715-9FC5-81B8BF8CE6DD}"/>
              </a:ext>
            </a:extLst>
          </p:cNvPr>
          <p:cNvSpPr>
            <a:spLocks noGrp="1"/>
          </p:cNvSpPr>
          <p:nvPr>
            <p:ph type="body" idx="1"/>
          </p:nvPr>
        </p:nvSpPr>
        <p:spPr>
          <a:xfrm>
            <a:off x="463134" y="1947549"/>
            <a:ext cx="6770436" cy="4033532"/>
          </a:xfrm>
        </p:spPr>
        <p:txBody>
          <a:bodyPr vert="horz" lIns="91440" tIns="45720" rIns="91440" bIns="45720" rtlCol="0" anchor="t">
            <a:noAutofit/>
          </a:bodyPr>
          <a:lstStyle/>
          <a:p>
            <a:pPr marL="0" indent="0">
              <a:buNone/>
            </a:pPr>
            <a:r>
              <a:rPr lang="en-US" sz="1400" dirty="0">
                <a:solidFill>
                  <a:srgbClr val="002060"/>
                </a:solidFill>
                <a:latin typeface="Helvetica"/>
                <a:cs typeface="Helvetica"/>
              </a:rPr>
              <a:t>   </a:t>
            </a:r>
            <a:r>
              <a:rPr lang="en-US" sz="1400" b="1" dirty="0">
                <a:solidFill>
                  <a:srgbClr val="002060"/>
                </a:solidFill>
                <a:latin typeface="Helvetica"/>
                <a:cs typeface="Helvetica"/>
              </a:rPr>
              <a:t>  4 key aspects to the changes which will be statutory from 19 August 2024:</a:t>
            </a:r>
            <a:endParaRPr lang="en-US" sz="1400" b="1" dirty="0"/>
          </a:p>
          <a:p>
            <a:pPr marL="0" indent="0">
              <a:buNone/>
            </a:pPr>
            <a:endParaRPr lang="en-US" sz="1200" b="1" dirty="0">
              <a:solidFill>
                <a:srgbClr val="002060"/>
              </a:solidFill>
              <a:latin typeface="Helvetica"/>
              <a:cs typeface="Helvetica"/>
            </a:endParaRPr>
          </a:p>
          <a:p>
            <a:pPr>
              <a:buFont typeface="Wingdings" panose="020B0604020202020204" pitchFamily="34" charset="0"/>
              <a:buChar char="Ø"/>
            </a:pPr>
            <a:r>
              <a:rPr lang="en-US" sz="1400" dirty="0">
                <a:solidFill>
                  <a:srgbClr val="002060"/>
                </a:solidFill>
                <a:latin typeface="Helvetica"/>
                <a:cs typeface="Helvetica"/>
              </a:rPr>
              <a:t>Publication of a revised version of ‘Working Together to Improve School Attendance’ and revised ‘Summary table of responsibilities for school attendance’.  </a:t>
            </a:r>
          </a:p>
          <a:p>
            <a:pPr>
              <a:buFont typeface="Wingdings" panose="020B0604020202020204" pitchFamily="34" charset="0"/>
              <a:buChar char="Ø"/>
            </a:pPr>
            <a:r>
              <a:rPr lang="en-US" sz="1400" dirty="0">
                <a:solidFill>
                  <a:srgbClr val="002060"/>
                </a:solidFill>
                <a:latin typeface="Helvetica"/>
                <a:cs typeface="Helvetica"/>
              </a:rPr>
              <a:t>Mandatory attendance data sharing by all state funded schools. The Education (Information About Individual Pupils) (England) (Amendment) Regulations 2024 come into force on 19th August 2024; they are the statutory instrument that provides for the new mandatory data-collection and replaces existing, voluntary collection. </a:t>
            </a:r>
          </a:p>
          <a:p>
            <a:pPr>
              <a:buFont typeface="Wingdings" panose="020B0604020202020204" pitchFamily="34" charset="0"/>
              <a:buChar char="Ø"/>
            </a:pPr>
            <a:r>
              <a:rPr lang="en-US" sz="1400" b="1" err="1">
                <a:solidFill>
                  <a:srgbClr val="002060"/>
                </a:solidFill>
                <a:latin typeface="Helvetica"/>
                <a:cs typeface="Helvetica"/>
              </a:rPr>
              <a:t>Modernisation</a:t>
            </a:r>
            <a:r>
              <a:rPr lang="en-US" sz="1400" b="1" dirty="0">
                <a:solidFill>
                  <a:srgbClr val="002060"/>
                </a:solidFill>
                <a:latin typeface="Helvetica"/>
                <a:cs typeface="Helvetica"/>
              </a:rPr>
              <a:t> of school attendance and admission registers through laying the School Attendance (Pupil Registration) (England) Regulations 2024  which will revoke and replace the Education (Pupil Registration) (England) Regulations 2006. </a:t>
            </a:r>
          </a:p>
          <a:p>
            <a:pPr>
              <a:buFont typeface="Wingdings" panose="020B0604020202020204" pitchFamily="34" charset="0"/>
              <a:buChar char="Ø"/>
            </a:pPr>
            <a:r>
              <a:rPr lang="en-US" sz="1400" dirty="0">
                <a:solidFill>
                  <a:srgbClr val="002060"/>
                </a:solidFill>
                <a:latin typeface="Helvetica"/>
                <a:cs typeface="Helvetica"/>
              </a:rPr>
              <a:t>Creation of a new National Framework of Penalty Notices through changes to legislation (see Chapter 6 of the revised guidance). </a:t>
            </a:r>
          </a:p>
          <a:p>
            <a:pPr marL="0" indent="0">
              <a:buNone/>
            </a:pPr>
            <a:endParaRPr lang="en-US" sz="1300" kern="1200">
              <a:solidFill>
                <a:schemeClr val="tx1"/>
              </a:solidFill>
            </a:endParaRPr>
          </a:p>
        </p:txBody>
      </p:sp>
      <p:sp>
        <p:nvSpPr>
          <p:cNvPr id="15" name="Rectangle 14">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colorful shapes on a black background&#10;&#10;Description automatically generated">
            <a:extLst>
              <a:ext uri="{FF2B5EF4-FFF2-40B4-BE49-F238E27FC236}">
                <a16:creationId xmlns:a16="http://schemas.microsoft.com/office/drawing/2014/main" id="{A9E39C19-2788-7D6F-911C-577E7347F5AC}"/>
              </a:ext>
            </a:extLst>
          </p:cNvPr>
          <p:cNvPicPr>
            <a:picLocks noChangeAspect="1"/>
          </p:cNvPicPr>
          <p:nvPr/>
        </p:nvPicPr>
        <p:blipFill>
          <a:blip r:embed="rId3"/>
          <a:stretch>
            <a:fillRect/>
          </a:stretch>
        </p:blipFill>
        <p:spPr>
          <a:xfrm rot="5400000">
            <a:off x="6625366" y="1530367"/>
            <a:ext cx="5071731" cy="3829157"/>
          </a:xfrm>
          <a:prstGeom prst="rect">
            <a:avLst/>
          </a:prstGeom>
        </p:spPr>
      </p:pic>
    </p:spTree>
    <p:extLst>
      <p:ext uri="{BB962C8B-B14F-4D97-AF65-F5344CB8AC3E}">
        <p14:creationId xmlns:p14="http://schemas.microsoft.com/office/powerpoint/2010/main" val="30407104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C07B3FA-B7CC-9B69-8C33-06EF4EB195CC}"/>
              </a:ext>
            </a:extLst>
          </p:cNvPr>
          <p:cNvPicPr>
            <a:picLocks noChangeAspect="1"/>
          </p:cNvPicPr>
          <p:nvPr/>
        </p:nvPicPr>
        <p:blipFill>
          <a:blip r:embed="rId3"/>
          <a:stretch>
            <a:fillRect/>
          </a:stretch>
        </p:blipFill>
        <p:spPr>
          <a:xfrm rot="3072043">
            <a:off x="8938419" y="3512677"/>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505205" y="6334830"/>
            <a:ext cx="8797447" cy="690050"/>
          </a:xfrm>
        </p:spPr>
        <p:txBody>
          <a:bodyPr>
            <a:noAutofit/>
          </a:bodyPr>
          <a:lstStyle/>
          <a:p>
            <a:pPr algn="r">
              <a:lnSpc>
                <a:spcPct val="120000"/>
              </a:lnSpc>
            </a:pPr>
            <a:r>
              <a:rPr lang="en-GB" sz="1800" b="1">
                <a:solidFill>
                  <a:srgbClr val="003763"/>
                </a:solidFill>
                <a:latin typeface="Rockwell" panose="02060603020205020403" pitchFamily="18" charset="0"/>
                <a:cs typeface="Arial"/>
                <a:hlinkClick r:id="rId4"/>
              </a:rPr>
              <a:t>Working Together to Improve School Attendance (2024)</a:t>
            </a:r>
            <a:br>
              <a:rPr lang="en-GB" sz="1800" b="1">
                <a:solidFill>
                  <a:srgbClr val="003763"/>
                </a:solidFill>
                <a:latin typeface="Rockwell" panose="02060603020205020403" pitchFamily="18" charset="0"/>
                <a:cs typeface="Arial"/>
                <a:hlinkClick r:id="rId4"/>
              </a:rPr>
            </a:br>
            <a:endParaRPr lang="en-GB" sz="1800" b="1">
              <a:solidFill>
                <a:srgbClr val="003763"/>
              </a:solidFill>
              <a:latin typeface="Rockwell" panose="02060603020205020403" pitchFamily="18" charset="0"/>
              <a:cs typeface="Arial"/>
            </a:endParaRPr>
          </a:p>
        </p:txBody>
      </p:sp>
      <p:sp>
        <p:nvSpPr>
          <p:cNvPr id="10" name="Rectangle: Rounded Corners 9">
            <a:extLst>
              <a:ext uri="{FF2B5EF4-FFF2-40B4-BE49-F238E27FC236}">
                <a16:creationId xmlns:a16="http://schemas.microsoft.com/office/drawing/2014/main" id="{B3DA3833-DF4F-9D3C-3086-4DF0B6F6C327}"/>
              </a:ext>
            </a:extLst>
          </p:cNvPr>
          <p:cNvSpPr/>
          <p:nvPr/>
        </p:nvSpPr>
        <p:spPr>
          <a:xfrm>
            <a:off x="2360764" y="742518"/>
            <a:ext cx="7883329" cy="5007430"/>
          </a:xfrm>
          <a:prstGeom prst="roundRect">
            <a:avLst>
              <a:gd name="adj" fmla="val 7991"/>
            </a:avLst>
          </a:prstGeom>
          <a:solidFill>
            <a:srgbClr val="002060"/>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lvl="0" algn="ctr" hangingPunct="0">
              <a:defRPr/>
            </a:pPr>
            <a:r>
              <a:rPr lang="en-GB" sz="3600" b="1" kern="0">
                <a:solidFill>
                  <a:srgbClr val="FFC000">
                    <a:lumMod val="60000"/>
                    <a:lumOff val="40000"/>
                  </a:srgbClr>
                </a:solidFill>
                <a:latin typeface="Rockwell" panose="02060603020205020403" pitchFamily="18" charset="0"/>
                <a:cs typeface="Calibri"/>
                <a:sym typeface="Calibri"/>
              </a:rPr>
              <a:t>Expectations of schools</a:t>
            </a:r>
            <a:endParaRPr lang="en-GB" sz="3600" kern="0">
              <a:solidFill>
                <a:srgbClr val="FFFFFF"/>
              </a:solidFill>
              <a:cs typeface="Calibri"/>
              <a:sym typeface="Calibri"/>
            </a:endParaRPr>
          </a:p>
          <a:p>
            <a:pPr lvl="0" algn="ctr" defTabSz="685800">
              <a:defRPr/>
            </a:pPr>
            <a:endParaRPr lang="en-GB" sz="2000"/>
          </a:p>
          <a:p>
            <a:pPr lvl="0" algn="ctr" defTabSz="685800">
              <a:defRPr/>
            </a:pPr>
            <a:endParaRPr lang="en-GB" sz="2000"/>
          </a:p>
          <a:p>
            <a:pPr defTabSz="685800">
              <a:defRPr/>
            </a:pPr>
            <a:r>
              <a:rPr lang="en-GB" sz="2400"/>
              <a:t>The law requires all schools including independent schools to have an admission register and, except for schools where all pupils are boarders, an attendance register. These registers must be kept electronically. All pupils (regardless of their age) must be placed on the admission register and have their attendance recorded in the attendance register. The proprietor of a school who fails to comply with these regulations is guilty of an offence and can be fined.</a:t>
            </a:r>
          </a:p>
          <a:p>
            <a:pPr lvl="0" defTabSz="685800">
              <a:defRPr/>
            </a:pPr>
            <a:endParaRPr lang="en-GB" sz="2000"/>
          </a:p>
        </p:txBody>
      </p:sp>
      <p:pic>
        <p:nvPicPr>
          <p:cNvPr id="4" name="Picture 3">
            <a:extLst>
              <a:ext uri="{FF2B5EF4-FFF2-40B4-BE49-F238E27FC236}">
                <a16:creationId xmlns:a16="http://schemas.microsoft.com/office/drawing/2014/main" id="{774C23D7-13EB-D026-8B52-B29B88801906}"/>
              </a:ext>
            </a:extLst>
          </p:cNvPr>
          <p:cNvPicPr>
            <a:picLocks noChangeAspect="1"/>
          </p:cNvPicPr>
          <p:nvPr/>
        </p:nvPicPr>
        <p:blipFill>
          <a:blip r:embed="rId3"/>
          <a:stretch>
            <a:fillRect/>
          </a:stretch>
        </p:blipFill>
        <p:spPr>
          <a:xfrm rot="3072043">
            <a:off x="-509268" y="-1092648"/>
            <a:ext cx="3820292" cy="3193959"/>
          </a:xfrm>
          <a:prstGeom prst="rect">
            <a:avLst/>
          </a:prstGeom>
        </p:spPr>
      </p:pic>
    </p:spTree>
    <p:extLst>
      <p:ext uri="{BB962C8B-B14F-4D97-AF65-F5344CB8AC3E}">
        <p14:creationId xmlns:p14="http://schemas.microsoft.com/office/powerpoint/2010/main" val="370482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7574541">
            <a:off x="-1527980" y="-202454"/>
            <a:ext cx="3691554" cy="2784405"/>
          </a:xfrm>
          <a:prstGeom prst="rect">
            <a:avLst/>
          </a:prstGeom>
        </p:spPr>
      </p:pic>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3072043">
            <a:off x="9433378" y="3125505"/>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1580696" y="516293"/>
            <a:ext cx="9030608" cy="933061"/>
          </a:xfrm>
        </p:spPr>
        <p:txBody>
          <a:bodyPr>
            <a:noAutofit/>
          </a:bodyPr>
          <a:lstStyle/>
          <a:p>
            <a:r>
              <a:rPr lang="en-US" sz="4800" b="1">
                <a:solidFill>
                  <a:srgbClr val="FCD054"/>
                </a:solidFill>
                <a:latin typeface="Rockwell" panose="02060603020205020403" pitchFamily="18" charset="0"/>
                <a:cs typeface="Helvetica" panose="020B0604020202020204" pitchFamily="34" charset="0"/>
              </a:rPr>
              <a:t>Admissions</a:t>
            </a:r>
            <a:br>
              <a:rPr lang="en-US" sz="1600"/>
            </a:br>
            <a:endParaRPr lang="en-GB" sz="2000" b="1">
              <a:solidFill>
                <a:srgbClr val="002060"/>
              </a:solidFill>
              <a:latin typeface="Rockwell" panose="02060603020205020403" pitchFamily="18" charset="0"/>
              <a:cs typeface="Arial" panose="020B0604020202020204" pitchFamily="34" charset="0"/>
            </a:endParaRPr>
          </a:p>
        </p:txBody>
      </p:sp>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580696" y="1598645"/>
            <a:ext cx="8048497" cy="4248725"/>
          </a:xfrm>
          <a:solidFill>
            <a:schemeClr val="bg1"/>
          </a:solidFill>
        </p:spPr>
        <p:txBody>
          <a:bodyPr vert="horz" lIns="91440" tIns="45720" rIns="91440" bIns="45720" rtlCol="0" anchor="t">
            <a:noAutofit/>
          </a:bodyPr>
          <a:lstStyle/>
          <a:p>
            <a:pPr algn="l"/>
            <a:endParaRPr lang="en-GB" sz="2400">
              <a:solidFill>
                <a:srgbClr val="29314C"/>
              </a:solidFill>
              <a:highlight>
                <a:srgbClr val="FFFFFF"/>
              </a:highlight>
              <a:latin typeface="Helvetica" panose="020B0604020202020204" pitchFamily="34" charset="0"/>
              <a:cs typeface="Helvetica" panose="020B0604020202020204" pitchFamily="34" charset="0"/>
            </a:endParaRPr>
          </a:p>
          <a:p>
            <a:pPr marL="457200" indent="-457200" algn="l">
              <a:buFont typeface="Wingdings" panose="020B0604020202020204" pitchFamily="34" charset="0"/>
              <a:buChar char="Ø"/>
            </a:pPr>
            <a:r>
              <a:rPr lang="en-US" sz="3200">
                <a:solidFill>
                  <a:srgbClr val="002060"/>
                </a:solidFill>
                <a:latin typeface="Helvetica" panose="020B0604020202020204" pitchFamily="34" charset="0"/>
                <a:cs typeface="Helvetica" panose="020B0604020202020204" pitchFamily="34" charset="0"/>
              </a:rPr>
              <a:t>Introduction</a:t>
            </a:r>
          </a:p>
          <a:p>
            <a:pPr algn="l"/>
            <a:endParaRPr lang="en-US" sz="3200">
              <a:solidFill>
                <a:srgbClr val="002060"/>
              </a:solidFill>
              <a:latin typeface="Helvetica" panose="020B0604020202020204" pitchFamily="34" charset="0"/>
              <a:cs typeface="Helvetica" panose="020B0604020202020204" pitchFamily="34" charset="0"/>
            </a:endParaRPr>
          </a:p>
          <a:p>
            <a:pPr marL="342900" indent="-342900" algn="l">
              <a:buFont typeface="Wingdings" panose="020B0604020202020204" pitchFamily="34" charset="0"/>
              <a:buChar char="Ø"/>
            </a:pPr>
            <a:r>
              <a:rPr lang="en-US" sz="3200">
                <a:solidFill>
                  <a:srgbClr val="002060"/>
                </a:solidFill>
                <a:latin typeface="Helvetica" panose="020B0604020202020204" pitchFamily="34" charset="0"/>
                <a:cs typeface="Helvetica" panose="020B0604020202020204" pitchFamily="34" charset="0"/>
              </a:rPr>
              <a:t>Role of the Local Authority</a:t>
            </a:r>
          </a:p>
          <a:p>
            <a:pPr algn="l"/>
            <a:endParaRPr lang="en-US" sz="3200">
              <a:solidFill>
                <a:srgbClr val="002060"/>
              </a:solidFill>
              <a:latin typeface="Helvetica" panose="020B0604020202020204" pitchFamily="34" charset="0"/>
              <a:cs typeface="Helvetica" panose="020B0604020202020204" pitchFamily="34" charset="0"/>
            </a:endParaRPr>
          </a:p>
          <a:p>
            <a:pPr marL="342900" indent="-342900" algn="l">
              <a:buFont typeface="Wingdings" panose="020B0604020202020204" pitchFamily="34" charset="0"/>
              <a:buChar char="Ø"/>
            </a:pPr>
            <a:r>
              <a:rPr lang="en-US" sz="3200">
                <a:solidFill>
                  <a:srgbClr val="002060"/>
                </a:solidFill>
                <a:latin typeface="Helvetica" panose="020B0604020202020204" pitchFamily="34" charset="0"/>
                <a:cs typeface="Helvetica" panose="020B0604020202020204" pitchFamily="34" charset="0"/>
              </a:rPr>
              <a:t>Admission Arrangements</a:t>
            </a:r>
          </a:p>
          <a:p>
            <a:pPr algn="l"/>
            <a:endParaRPr lang="en-US" sz="3200">
              <a:solidFill>
                <a:srgbClr val="002060"/>
              </a:solidFill>
              <a:latin typeface="Helvetica" panose="020B0604020202020204" pitchFamily="34" charset="0"/>
              <a:cs typeface="Helvetica" panose="020B0604020202020204" pitchFamily="34" charset="0"/>
            </a:endParaRPr>
          </a:p>
          <a:p>
            <a:pPr marL="342900" indent="-342900" algn="l">
              <a:buFont typeface="Wingdings" panose="020B0604020202020204" pitchFamily="34" charset="0"/>
              <a:buChar char="Ø"/>
            </a:pPr>
            <a:r>
              <a:rPr lang="en-US" sz="3200">
                <a:solidFill>
                  <a:srgbClr val="002060"/>
                </a:solidFill>
                <a:latin typeface="Helvetica" panose="020B0604020202020204" pitchFamily="34" charset="0"/>
                <a:cs typeface="Helvetica" panose="020B0604020202020204" pitchFamily="34" charset="0"/>
              </a:rPr>
              <a:t>Current activities of the team</a:t>
            </a:r>
          </a:p>
          <a:p>
            <a:endParaRPr lang="en-GB" sz="2400">
              <a:solidFill>
                <a:srgbClr val="29314C"/>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496758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3072043">
            <a:off x="8934502" y="-136477"/>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1670936" y="754930"/>
            <a:ext cx="8188929" cy="775290"/>
          </a:xfrm>
        </p:spPr>
        <p:txBody>
          <a:bodyPr>
            <a:noAutofit/>
          </a:bodyPr>
          <a:lstStyle/>
          <a:p>
            <a:r>
              <a:rPr lang="en-GB" sz="4800" b="1">
                <a:solidFill>
                  <a:srgbClr val="FCD054"/>
                </a:solidFill>
                <a:latin typeface="Rockwell" panose="02060603020205020403" pitchFamily="18" charset="0"/>
              </a:rPr>
              <a:t>In Year Admissions</a:t>
            </a:r>
            <a:br>
              <a:rPr lang="en-GB" sz="1600"/>
            </a:br>
            <a:endParaRPr lang="en-GB" sz="2000" b="1">
              <a:solidFill>
                <a:srgbClr val="002060"/>
              </a:solidFill>
              <a:latin typeface="Rockwell" panose="02060603020205020403" pitchFamily="18" charset="0"/>
              <a:cs typeface="Arial" panose="020B0604020202020204" pitchFamily="34" charset="0"/>
            </a:endParaRP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20550322">
            <a:off x="-1234908" y="580483"/>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2195804" y="1573763"/>
            <a:ext cx="6997959" cy="3564294"/>
          </a:xfrm>
          <a:solidFill>
            <a:schemeClr val="bg1"/>
          </a:solidFill>
        </p:spPr>
        <p:txBody>
          <a:bodyPr vert="horz" lIns="91440" tIns="45720" rIns="91440" bIns="45720" rtlCol="0" anchor="t">
            <a:noAutofit/>
          </a:bodyPr>
          <a:lstStyle/>
          <a:p>
            <a:pPr marL="342900" indent="-342900" algn="l">
              <a:buFont typeface="Wingdings" panose="05000000000000000000" pitchFamily="2" charset="2"/>
              <a:buChar char="Ø"/>
            </a:pPr>
            <a:endParaRPr lang="en-GB" sz="2000">
              <a:solidFill>
                <a:srgbClr val="29314C"/>
              </a:solidFill>
              <a:highlight>
                <a:srgbClr val="FFFFFF"/>
              </a:highlight>
              <a:latin typeface="Helvetica" panose="020B0604020202020204" pitchFamily="34" charset="0"/>
              <a:cs typeface="Helvetica" panose="020B0604020202020204" pitchFamily="34" charset="0"/>
            </a:endParaRPr>
          </a:p>
          <a:p>
            <a:pPr algn="l"/>
            <a:r>
              <a:rPr lang="en-GB" sz="3600">
                <a:solidFill>
                  <a:srgbClr val="002060"/>
                </a:solidFill>
                <a:latin typeface="Helvetica" panose="020B0604020202020204" pitchFamily="34" charset="0"/>
                <a:cs typeface="Helvetica" panose="020B0604020202020204" pitchFamily="34" charset="0"/>
              </a:rPr>
              <a:t>Co-ordinated In Year Admissions Scheme</a:t>
            </a:r>
          </a:p>
          <a:p>
            <a:pPr algn="l"/>
            <a:endParaRPr lang="en-GB" sz="3600">
              <a:solidFill>
                <a:srgbClr val="002060"/>
              </a:solidFill>
              <a:latin typeface="Helvetica" panose="020B0604020202020204" pitchFamily="34" charset="0"/>
              <a:cs typeface="Helvetica" panose="020B0604020202020204" pitchFamily="34" charset="0"/>
            </a:endParaRPr>
          </a:p>
          <a:p>
            <a:pPr marL="571500" indent="-571500" algn="l">
              <a:buFont typeface="Wingdings" panose="020B0604020202020204" pitchFamily="34" charset="0"/>
              <a:buChar char="Ø"/>
            </a:pPr>
            <a:r>
              <a:rPr lang="en-GB" sz="3600">
                <a:solidFill>
                  <a:srgbClr val="002060"/>
                </a:solidFill>
                <a:latin typeface="Helvetica" panose="020B0604020202020204" pitchFamily="34" charset="0"/>
                <a:cs typeface="Helvetica" panose="020B0604020202020204" pitchFamily="34" charset="0"/>
              </a:rPr>
              <a:t>Immediate transfers </a:t>
            </a:r>
          </a:p>
          <a:p>
            <a:pPr algn="l"/>
            <a:endParaRPr lang="en-GB" sz="3600">
              <a:solidFill>
                <a:srgbClr val="002060"/>
              </a:solidFill>
              <a:latin typeface="Helvetica"/>
              <a:cs typeface="Helvetica"/>
            </a:endParaRPr>
          </a:p>
          <a:p>
            <a:pPr marL="342900" indent="-342900" algn="l">
              <a:buFont typeface="Wingdings"/>
              <a:buChar char="Ø"/>
            </a:pPr>
            <a:r>
              <a:rPr lang="en-GB" sz="3600">
                <a:solidFill>
                  <a:srgbClr val="002060"/>
                </a:solidFill>
                <a:latin typeface="Helvetica"/>
                <a:cs typeface="Helvetica"/>
              </a:rPr>
              <a:t>  Deferred in year transfers</a:t>
            </a:r>
          </a:p>
          <a:p>
            <a:pPr marL="342900" indent="-342900" algn="l">
              <a:buFont typeface="Wingdings"/>
              <a:buChar char="Ø"/>
            </a:pPr>
            <a:endParaRPr lang="en-GB" sz="3600">
              <a:solidFill>
                <a:srgbClr val="002060"/>
              </a:solidFill>
              <a:latin typeface="Helvetica"/>
              <a:cs typeface="Helvetica"/>
            </a:endParaRPr>
          </a:p>
          <a:p>
            <a:pPr marL="342900" indent="-342900" algn="l">
              <a:buFont typeface="Wingdings"/>
              <a:buChar char="Ø"/>
            </a:pPr>
            <a:r>
              <a:rPr lang="en-GB" sz="3600">
                <a:solidFill>
                  <a:srgbClr val="002060"/>
                </a:solidFill>
                <a:latin typeface="Helvetica"/>
                <a:cs typeface="Helvetica"/>
              </a:rPr>
              <a:t>  Application process</a:t>
            </a:r>
          </a:p>
          <a:p>
            <a:pPr algn="l"/>
            <a:endParaRPr lang="en-GB" sz="2400">
              <a:solidFill>
                <a:srgbClr val="29314C"/>
              </a:solidFill>
              <a:highlight>
                <a:srgbClr val="FFFFFF"/>
              </a:highlight>
              <a:latin typeface="Helvetica" panose="020B0604020202020204" pitchFamily="34" charset="0"/>
              <a:cs typeface="Helvetica" panose="020B0604020202020204" pitchFamily="34" charset="0"/>
            </a:endParaRPr>
          </a:p>
          <a:p>
            <a:endParaRPr lang="en-GB" sz="2400">
              <a:solidFill>
                <a:srgbClr val="29314C"/>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83498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3072043">
            <a:off x="9716613" y="724444"/>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3" y="202693"/>
            <a:ext cx="8188929" cy="852203"/>
          </a:xfrm>
        </p:spPr>
        <p:txBody>
          <a:bodyPr>
            <a:noAutofit/>
          </a:bodyPr>
          <a:lstStyle/>
          <a:p>
            <a:r>
              <a:rPr lang="en-GB" sz="4000" b="1">
                <a:solidFill>
                  <a:srgbClr val="FCD054"/>
                </a:solidFill>
                <a:latin typeface="Rockwell" panose="02060603020205020403" pitchFamily="18" charset="0"/>
                <a:cs typeface="Arial" panose="020B0604020202020204" pitchFamily="34" charset="0"/>
              </a:rPr>
              <a:t>Expected first day of attendance</a:t>
            </a: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7574541">
            <a:off x="-1527980" y="-202454"/>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523999" y="1515204"/>
            <a:ext cx="9144000" cy="3827591"/>
          </a:xfrm>
        </p:spPr>
        <p:txBody>
          <a:bodyPr>
            <a:noAutofit/>
          </a:bodyPr>
          <a:lstStyle/>
          <a:p>
            <a:endParaRPr lang="en-GB" sz="2400">
              <a:solidFill>
                <a:srgbClr val="29314C"/>
              </a:solidFill>
              <a:highlight>
                <a:srgbClr val="FFFFFF"/>
              </a:highlight>
              <a:latin typeface="Helvetica" panose="020B0604020202020204" pitchFamily="34" charset="0"/>
              <a:cs typeface="Helvetica" panose="020B0604020202020204" pitchFamily="34" charset="0"/>
            </a:endParaRPr>
          </a:p>
          <a:p>
            <a:endParaRPr lang="en-GB" sz="2400">
              <a:solidFill>
                <a:srgbClr val="29314C"/>
              </a:solidFill>
              <a:latin typeface="Helvetica" panose="020B0604020202020204" pitchFamily="34" charset="0"/>
              <a:cs typeface="Helvetica" panose="020B0604020202020204" pitchFamily="34" charset="0"/>
            </a:endParaRPr>
          </a:p>
        </p:txBody>
      </p:sp>
      <p:sp>
        <p:nvSpPr>
          <p:cNvPr id="7" name="TextBox 6">
            <a:extLst>
              <a:ext uri="{FF2B5EF4-FFF2-40B4-BE49-F238E27FC236}">
                <a16:creationId xmlns:a16="http://schemas.microsoft.com/office/drawing/2014/main" id="{CDDA8DF1-89E9-9B28-79EF-BAF3465ACC24}"/>
              </a:ext>
            </a:extLst>
          </p:cNvPr>
          <p:cNvSpPr txBox="1"/>
          <p:nvPr/>
        </p:nvSpPr>
        <p:spPr>
          <a:xfrm>
            <a:off x="1523999" y="1456002"/>
            <a:ext cx="8783216" cy="4801314"/>
          </a:xfrm>
          <a:prstGeom prst="rect">
            <a:avLst/>
          </a:prstGeom>
          <a:noFill/>
        </p:spPr>
        <p:txBody>
          <a:bodyPr wrap="square">
            <a:spAutoFit/>
          </a:bodyPr>
          <a:lstStyle/>
          <a:p>
            <a:pPr>
              <a:buClr>
                <a:srgbClr val="002060"/>
              </a:buClr>
            </a:pPr>
            <a:endParaRPr lang="en-GB">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Most school admissions involve the school or admission authority offering a place to the parent of the prospective pupil. </a:t>
            </a:r>
            <a:r>
              <a:rPr lang="en-GB" b="1">
                <a:solidFill>
                  <a:srgbClr val="002060"/>
                </a:solidFill>
                <a:latin typeface="Helvetica" panose="020B0604020202020204" pitchFamily="34" charset="0"/>
                <a:cs typeface="Helvetica" panose="020B0604020202020204" pitchFamily="34" charset="0"/>
              </a:rPr>
              <a:t>An offer of a place is not an agreement.</a:t>
            </a:r>
          </a:p>
          <a:p>
            <a:pPr>
              <a:buClr>
                <a:srgbClr val="002060"/>
              </a:buClr>
            </a:pPr>
            <a:endParaRPr lang="en-GB">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Before a pupil can be registered at a school the </a:t>
            </a:r>
            <a:r>
              <a:rPr lang="en-GB" b="0" i="0">
                <a:solidFill>
                  <a:srgbClr val="002060"/>
                </a:solidFill>
                <a:effectLst/>
                <a:highlight>
                  <a:srgbClr val="FFFFFF"/>
                </a:highlight>
                <a:latin typeface="arial" panose="020B0604020202020204" pitchFamily="34" charset="0"/>
              </a:rPr>
              <a:t>person with control of a pupil’s attendance </a:t>
            </a:r>
            <a:r>
              <a:rPr lang="en-GB">
                <a:solidFill>
                  <a:srgbClr val="002060"/>
                </a:solidFill>
                <a:latin typeface="Helvetica" panose="020B0604020202020204" pitchFamily="34" charset="0"/>
                <a:cs typeface="Helvetica" panose="020B0604020202020204" pitchFamily="34" charset="0"/>
              </a:rPr>
              <a:t>must have accepted the offer, either by agreeing the starting day in advance or the pupil attending the school on that day. </a:t>
            </a:r>
          </a:p>
          <a:p>
            <a:pPr>
              <a:buClr>
                <a:srgbClr val="002060"/>
              </a:buClr>
            </a:pPr>
            <a:endParaRPr lang="en-GB">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A person with control of the pupil’s attendance is defined in regulation 3(2)</a:t>
            </a:r>
          </a:p>
          <a:p>
            <a:pPr>
              <a:buClr>
                <a:srgbClr val="002060"/>
              </a:buClr>
            </a:pPr>
            <a:endParaRPr lang="en-GB">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Schools must enter pupils’ names on the admission register on the first day that the school and a person with control of the pupil’s attendance have agreed that the pupil will attend the school.</a:t>
            </a:r>
          </a:p>
          <a:p>
            <a:pPr>
              <a:buClr>
                <a:srgbClr val="002060"/>
              </a:buClr>
            </a:pPr>
            <a:endParaRPr lang="en-GB">
              <a:solidFill>
                <a:srgbClr val="002060"/>
              </a:solidFill>
              <a:latin typeface="Helvetica" panose="020B0604020202020204" pitchFamily="34" charset="0"/>
              <a:cs typeface="Helvetica" panose="020B0604020202020204" pitchFamily="34" charset="0"/>
            </a:endParaRPr>
          </a:p>
          <a:p>
            <a:pPr marL="285750" indent="-285750">
              <a:buClr>
                <a:srgbClr val="002060"/>
              </a:buClr>
              <a:buFont typeface="Wingdings" panose="05000000000000000000" pitchFamily="2" charset="2"/>
              <a:buChar char="Ø"/>
            </a:pPr>
            <a:r>
              <a:rPr lang="en-GB">
                <a:solidFill>
                  <a:srgbClr val="002060"/>
                </a:solidFill>
                <a:latin typeface="Helvetica" panose="020B0604020202020204" pitchFamily="34" charset="0"/>
                <a:cs typeface="Helvetica" panose="020B0604020202020204" pitchFamily="34" charset="0"/>
              </a:rPr>
              <a:t>In the normal admissions round, when the </a:t>
            </a:r>
            <a:r>
              <a:rPr lang="en-GB" b="0" i="0">
                <a:solidFill>
                  <a:srgbClr val="002060"/>
                </a:solidFill>
                <a:effectLst/>
                <a:highlight>
                  <a:srgbClr val="FFFFFF"/>
                </a:highlight>
                <a:latin typeface="arial" panose="020B0604020202020204" pitchFamily="34" charset="0"/>
              </a:rPr>
              <a:t>person with control of a pupil’s attendance</a:t>
            </a:r>
            <a:r>
              <a:rPr lang="en-GB">
                <a:solidFill>
                  <a:srgbClr val="002060"/>
                </a:solidFill>
                <a:latin typeface="Helvetica" panose="020B0604020202020204" pitchFamily="34" charset="0"/>
                <a:cs typeface="Helvetica" panose="020B0604020202020204" pitchFamily="34" charset="0"/>
              </a:rPr>
              <a:t> has accepted the school place and starting day offered, the local authority can communicate that agreement to schools on behalf of the parent. </a:t>
            </a:r>
          </a:p>
        </p:txBody>
      </p:sp>
    </p:spTree>
    <p:extLst>
      <p:ext uri="{BB962C8B-B14F-4D97-AF65-F5344CB8AC3E}">
        <p14:creationId xmlns:p14="http://schemas.microsoft.com/office/powerpoint/2010/main" val="2843699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625FBC1-D0F3-AA66-4A0A-90821FEEC1AD}"/>
              </a:ext>
            </a:extLst>
          </p:cNvPr>
          <p:cNvPicPr>
            <a:picLocks noChangeAspect="1"/>
          </p:cNvPicPr>
          <p:nvPr/>
        </p:nvPicPr>
        <p:blipFill>
          <a:blip r:embed="rId3"/>
          <a:stretch>
            <a:fillRect/>
          </a:stretch>
        </p:blipFill>
        <p:spPr>
          <a:xfrm rot="3072043">
            <a:off x="9570224" y="3455203"/>
            <a:ext cx="4204156" cy="3171042"/>
          </a:xfrm>
          <a:prstGeom prst="rect">
            <a:avLst/>
          </a:prstGeom>
        </p:spPr>
      </p:pic>
      <p:sp>
        <p:nvSpPr>
          <p:cNvPr id="2" name="Title 1">
            <a:extLst>
              <a:ext uri="{FF2B5EF4-FFF2-40B4-BE49-F238E27FC236}">
                <a16:creationId xmlns:a16="http://schemas.microsoft.com/office/drawing/2014/main" id="{45A2170C-D5D2-1171-B1E5-2531FDF1B790}"/>
              </a:ext>
            </a:extLst>
          </p:cNvPr>
          <p:cNvSpPr>
            <a:spLocks noGrp="1"/>
          </p:cNvSpPr>
          <p:nvPr>
            <p:ph type="ctrTitle"/>
          </p:nvPr>
        </p:nvSpPr>
        <p:spPr>
          <a:xfrm>
            <a:off x="2001534" y="541751"/>
            <a:ext cx="8188929" cy="647997"/>
          </a:xfrm>
        </p:spPr>
        <p:txBody>
          <a:bodyPr>
            <a:noAutofit/>
          </a:bodyPr>
          <a:lstStyle/>
          <a:p>
            <a:r>
              <a:rPr lang="en-GB" sz="3200" b="1">
                <a:solidFill>
                  <a:srgbClr val="FCD054"/>
                </a:solidFill>
                <a:latin typeface="Rockwell" panose="02060603020205020403" pitchFamily="18" charset="0"/>
                <a:cs typeface="Arial" panose="020B0604020202020204" pitchFamily="34" charset="0"/>
              </a:rPr>
              <a:t>Expectations of schools once a place is offered and parent has agreed to accept</a:t>
            </a:r>
          </a:p>
        </p:txBody>
      </p:sp>
      <p:pic>
        <p:nvPicPr>
          <p:cNvPr id="4" name="Picture 3">
            <a:extLst>
              <a:ext uri="{FF2B5EF4-FFF2-40B4-BE49-F238E27FC236}">
                <a16:creationId xmlns:a16="http://schemas.microsoft.com/office/drawing/2014/main" id="{1FB34025-E7D2-BDE0-DA05-49FB0144AA57}"/>
              </a:ext>
            </a:extLst>
          </p:cNvPr>
          <p:cNvPicPr>
            <a:picLocks noChangeAspect="1"/>
          </p:cNvPicPr>
          <p:nvPr/>
        </p:nvPicPr>
        <p:blipFill>
          <a:blip r:embed="rId3"/>
          <a:stretch>
            <a:fillRect/>
          </a:stretch>
        </p:blipFill>
        <p:spPr>
          <a:xfrm rot="7574541">
            <a:off x="-1527980" y="-202454"/>
            <a:ext cx="3691554" cy="2784405"/>
          </a:xfrm>
          <a:prstGeom prst="rect">
            <a:avLst/>
          </a:prstGeom>
        </p:spPr>
      </p:pic>
      <p:sp>
        <p:nvSpPr>
          <p:cNvPr id="6" name="Subtitle 5">
            <a:extLst>
              <a:ext uri="{FF2B5EF4-FFF2-40B4-BE49-F238E27FC236}">
                <a16:creationId xmlns:a16="http://schemas.microsoft.com/office/drawing/2014/main" id="{1A7016B3-34D1-F01B-FBDB-70EB79758FF0}"/>
              </a:ext>
            </a:extLst>
          </p:cNvPr>
          <p:cNvSpPr>
            <a:spLocks noGrp="1"/>
          </p:cNvSpPr>
          <p:nvPr>
            <p:ph type="subTitle" idx="1"/>
          </p:nvPr>
        </p:nvSpPr>
        <p:spPr>
          <a:xfrm>
            <a:off x="1343607" y="1374710"/>
            <a:ext cx="9324391" cy="4124131"/>
          </a:xfrm>
        </p:spPr>
        <p:txBody>
          <a:bodyPr>
            <a:noAutofit/>
          </a:bodyPr>
          <a:lstStyle/>
          <a:p>
            <a:pPr marL="342900" indent="-342900" algn="l">
              <a:buClr>
                <a:srgbClr val="002060"/>
              </a:buClr>
              <a:buFont typeface="Wingdings" panose="05000000000000000000" pitchFamily="2" charset="2"/>
              <a:buChar char="Ø"/>
            </a:pPr>
            <a:r>
              <a:rPr lang="en-GB" sz="2000">
                <a:solidFill>
                  <a:srgbClr val="002060"/>
                </a:solidFill>
                <a:latin typeface="Helvetica" panose="020B0604020202020204" pitchFamily="34" charset="0"/>
                <a:cs typeface="Helvetica" panose="020B0604020202020204" pitchFamily="34" charset="0"/>
              </a:rPr>
              <a:t>In the normal Admissions round, where parents have accepted the place, the Admissions team will provide this information to schools via SAM. The pupil should be placed on roll from the start of the academic year. </a:t>
            </a:r>
          </a:p>
          <a:p>
            <a:pPr marL="342900" indent="-342900" algn="l">
              <a:buClr>
                <a:srgbClr val="002060"/>
              </a:buClr>
              <a:buFont typeface="Wingdings" panose="05000000000000000000" pitchFamily="2" charset="2"/>
              <a:buChar char="Ø"/>
            </a:pPr>
            <a:r>
              <a:rPr lang="en-GB" sz="2000">
                <a:solidFill>
                  <a:srgbClr val="002060"/>
                </a:solidFill>
                <a:latin typeface="Helvetica" panose="020B0604020202020204" pitchFamily="34" charset="0"/>
                <a:cs typeface="Helvetica" panose="020B0604020202020204" pitchFamily="34" charset="0"/>
              </a:rPr>
              <a:t>Where an applicant is offered a school place following an in-year application, and the offer is accepted, arrangements should be made for the pupil to start school as soon as possible, particularly where the child is out of school.</a:t>
            </a:r>
          </a:p>
          <a:p>
            <a:pPr marL="342900" indent="-342900" algn="l">
              <a:buClr>
                <a:srgbClr val="002060"/>
              </a:buClr>
              <a:buFont typeface="Wingdings" panose="05000000000000000000" pitchFamily="2" charset="2"/>
              <a:buChar char="Ø"/>
            </a:pPr>
            <a:r>
              <a:rPr lang="en-GB" sz="2000">
                <a:solidFill>
                  <a:srgbClr val="002060"/>
                </a:solidFill>
                <a:highlight>
                  <a:srgbClr val="FFFFFF"/>
                </a:highlight>
                <a:latin typeface="Helvetica" panose="020B0604020202020204" pitchFamily="34" charset="0"/>
                <a:cs typeface="Helvetica" panose="020B0604020202020204" pitchFamily="34" charset="0"/>
              </a:rPr>
              <a:t>The pupil should be added to the school’s electronic Admission Register from the date agreed with parents.  </a:t>
            </a:r>
          </a:p>
          <a:p>
            <a:pPr marL="342900" indent="-342900" algn="l">
              <a:buClr>
                <a:srgbClr val="002060"/>
              </a:buClr>
              <a:buFont typeface="Wingdings" panose="05000000000000000000" pitchFamily="2" charset="2"/>
              <a:buChar char="Ø"/>
            </a:pPr>
            <a:r>
              <a:rPr lang="en-GB" sz="2000">
                <a:solidFill>
                  <a:srgbClr val="002060"/>
                </a:solidFill>
                <a:latin typeface="Helvetica" panose="020B0604020202020204" pitchFamily="34" charset="0"/>
                <a:cs typeface="Helvetica" panose="020B0604020202020204" pitchFamily="34" charset="0"/>
              </a:rPr>
              <a:t>All schools must make a return to the local authority within 5 days of adding a pupil’s name to the admission register (a New Pupil Return) and must provide the local authority with all the information held within the admission register about the pupil.</a:t>
            </a:r>
            <a:endParaRPr lang="en-GB" sz="2000">
              <a:solidFill>
                <a:srgbClr val="002060"/>
              </a:solidFill>
              <a:highlight>
                <a:srgbClr val="FFFFFF"/>
              </a:highlight>
              <a:latin typeface="Helvetica" panose="020B0604020202020204" pitchFamily="34" charset="0"/>
              <a:cs typeface="Helvetica" panose="020B0604020202020204" pitchFamily="34" charset="0"/>
            </a:endParaRPr>
          </a:p>
          <a:p>
            <a:pPr marL="342900" indent="-342900" algn="l">
              <a:buClr>
                <a:srgbClr val="002060"/>
              </a:buClr>
              <a:buFont typeface="Wingdings" panose="05000000000000000000" pitchFamily="2" charset="2"/>
              <a:buChar char="Ø"/>
            </a:pPr>
            <a:r>
              <a:rPr lang="en-GB" sz="2000">
                <a:solidFill>
                  <a:srgbClr val="002060"/>
                </a:solidFill>
                <a:latin typeface="Helvetica" panose="020B0604020202020204" pitchFamily="34" charset="0"/>
                <a:cs typeface="Helvetica" panose="020B0604020202020204" pitchFamily="34" charset="0"/>
              </a:rPr>
              <a:t>If a pupil fails to attend school on the agreed starting day, the school is expected to follow this up and try to establish the reason for absence. If they are unable to locate the pupil, schools should notify the local authority</a:t>
            </a:r>
            <a:r>
              <a:rPr lang="en-GB" sz="2000">
                <a:solidFill>
                  <a:srgbClr val="002060"/>
                </a:solidFill>
              </a:rPr>
              <a:t>.</a:t>
            </a:r>
            <a:endParaRPr lang="en-GB" sz="2000">
              <a:solidFill>
                <a:srgbClr val="002060"/>
              </a:solidFill>
              <a:highlight>
                <a:srgbClr val="FFFFFF"/>
              </a:highligh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422522917"/>
      </p:ext>
    </p:extLst>
  </p:cSld>
  <p:clrMapOvr>
    <a:masterClrMapping/>
  </p:clrMapOvr>
</p:sld>
</file>

<file path=ppt/theme/theme1.xml><?xml version="1.0" encoding="utf-8"?>
<a:theme xmlns:a="http://schemas.openxmlformats.org/drawingml/2006/main" name="5_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4_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dfb9529-c787-4dab-a577-1685260ec822">
      <Terms xmlns="http://schemas.microsoft.com/office/infopath/2007/PartnerControls"/>
    </lcf76f155ced4ddcb4097134ff3c332f>
    <TaxCatchAll xmlns="5105f7c9-16e7-413d-8dca-fb2fac040af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76A645CCB2194DBD67B5E9E759E945" ma:contentTypeVersion="14" ma:contentTypeDescription="Create a new document." ma:contentTypeScope="" ma:versionID="3397a1a6747fe39f23a997e379af2466">
  <xsd:schema xmlns:xsd="http://www.w3.org/2001/XMLSchema" xmlns:xs="http://www.w3.org/2001/XMLSchema" xmlns:p="http://schemas.microsoft.com/office/2006/metadata/properties" xmlns:ns2="9dfb9529-c787-4dab-a577-1685260ec822" xmlns:ns3="5105f7c9-16e7-413d-8dca-fb2fac040af8" targetNamespace="http://schemas.microsoft.com/office/2006/metadata/properties" ma:root="true" ma:fieldsID="aa5c05f42307138c91b8169ad1064c9c" ns2:_="" ns3:_="">
    <xsd:import namespace="9dfb9529-c787-4dab-a577-1685260ec822"/>
    <xsd:import namespace="5105f7c9-16e7-413d-8dca-fb2fac040af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fb9529-c787-4dab-a577-1685260ec8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f71bbcc-0e19-47a0-832f-6df17fefd216"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105f7c9-16e7-413d-8dca-fb2fac040af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0ed454a-f92d-4407-b909-db84407fed46}" ma:internalName="TaxCatchAll" ma:showField="CatchAllData" ma:web="5105f7c9-16e7-413d-8dca-fb2fac040af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147905-981F-4FEE-ADC3-5547269D8F1F}">
  <ds:schemaRefs>
    <ds:schemaRef ds:uri="5105f7c9-16e7-413d-8dca-fb2fac040af8"/>
    <ds:schemaRef ds:uri="9dfb9529-c787-4dab-a577-1685260ec82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D35926B-8A63-4F67-8D28-63023D38E233}">
  <ds:schemaRefs>
    <ds:schemaRef ds:uri="http://schemas.microsoft.com/sharepoint/v3/contenttype/forms"/>
  </ds:schemaRefs>
</ds:datastoreItem>
</file>

<file path=customXml/itemProps3.xml><?xml version="1.0" encoding="utf-8"?>
<ds:datastoreItem xmlns:ds="http://schemas.openxmlformats.org/officeDocument/2006/customXml" ds:itemID="{EC20EE68-3F5E-465D-8149-27CF3E0A73BF}">
  <ds:schemaRefs>
    <ds:schemaRef ds:uri="5105f7c9-16e7-413d-8dca-fb2fac040af8"/>
    <ds:schemaRef ds:uri="9dfb9529-c787-4dab-a577-1685260ec8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31</TotalTime>
  <Words>2090</Words>
  <Application>Microsoft Office PowerPoint</Application>
  <PresentationFormat>Widescreen</PresentationFormat>
  <Paragraphs>175</Paragraphs>
  <Slides>21</Slides>
  <Notes>21</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21</vt:i4>
      </vt:variant>
    </vt:vector>
  </HeadingPairs>
  <TitlesOfParts>
    <vt:vector size="34" baseType="lpstr">
      <vt:lpstr>Arial</vt:lpstr>
      <vt:lpstr>Arial</vt:lpstr>
      <vt:lpstr>Calibri</vt:lpstr>
      <vt:lpstr>Calibri Light</vt:lpstr>
      <vt:lpstr>Helvetica</vt:lpstr>
      <vt:lpstr>Roboto</vt:lpstr>
      <vt:lpstr>Rockwell</vt:lpstr>
      <vt:lpstr>Wingdings</vt:lpstr>
      <vt:lpstr>5_Office Theme</vt:lpstr>
      <vt:lpstr>Office Theme</vt:lpstr>
      <vt:lpstr>4_Office Theme</vt:lpstr>
      <vt:lpstr>7_Office Theme</vt:lpstr>
      <vt:lpstr>1_Office Theme</vt:lpstr>
      <vt:lpstr>PowerPoint Presentation</vt:lpstr>
      <vt:lpstr>PowerPoint Presentation</vt:lpstr>
      <vt:lpstr>PowerPoint Presentation</vt:lpstr>
      <vt:lpstr>Changes to reforms</vt:lpstr>
      <vt:lpstr>Working Together to Improve School Attendance (2024) </vt:lpstr>
      <vt:lpstr>Admissions </vt:lpstr>
      <vt:lpstr>In Year Admissions </vt:lpstr>
      <vt:lpstr>Expected first day of attendance</vt:lpstr>
      <vt:lpstr>Expectations of schools once a place is offered and parent has agreed to accept</vt:lpstr>
      <vt:lpstr>       The School Attendance (Pupil Registration) (England) Regulations 2024 </vt:lpstr>
      <vt:lpstr>What happens if a parent does not accept the school place offered?</vt:lpstr>
      <vt:lpstr> Deletion returns: </vt:lpstr>
      <vt:lpstr>Changes to deletion of names from Admission Register effective from 19 August 2024 </vt:lpstr>
      <vt:lpstr>Changes to deletion of names from Admission Register effective from 19 August 2024 </vt:lpstr>
      <vt:lpstr>End of term reminders........</vt:lpstr>
      <vt:lpstr> Start of the new academic year reminders..........</vt:lpstr>
      <vt:lpstr>CME Activity this year so far.......</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Norfolk Futures: Corporate Priorities</dc:title>
  <dc:creator>McDiarmid, Fiona</dc:creator>
  <cp:lastModifiedBy>Shelley Horne</cp:lastModifiedBy>
  <cp:revision>331</cp:revision>
  <cp:lastPrinted>2019-09-17T12:18:36Z</cp:lastPrinted>
  <dcterms:created xsi:type="dcterms:W3CDTF">2017-09-20T15:18:56Z</dcterms:created>
  <dcterms:modified xsi:type="dcterms:W3CDTF">2024-07-15T09:03:47Z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0x0101005276A645CCB2194DBD67B5E9E759E945</vt:lpwstr>
  </property>
  <property fmtid="{D5CDD505-2E9C-101B-9397-08002B2CF9AE}" pid="3" name="MediaServiceImageTags">
    <vt:lpwstr/>
  </property>
  <property fmtid="{D5CDD505-2E9C-101B-9397-08002B2CF9AE}" pid="4" name="Order">
    <vt:lpwstr>24000.0000000000</vt:lpwstr>
  </property>
</Properties>
</file>