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8" r:id="rId3"/>
    <p:sldId id="260" r:id="rId4"/>
    <p:sldId id="519" r:id="rId5"/>
    <p:sldId id="262" r:id="rId6"/>
    <p:sldId id="263" r:id="rId7"/>
    <p:sldId id="264" r:id="rId8"/>
    <p:sldId id="265" r:id="rId9"/>
    <p:sldId id="266" r:id="rId10"/>
    <p:sldId id="520" r:id="rId11"/>
    <p:sldId id="522" r:id="rId12"/>
    <p:sldId id="525" r:id="rId13"/>
    <p:sldId id="524" r:id="rId14"/>
    <p:sldId id="526" r:id="rId15"/>
    <p:sldId id="528" r:id="rId16"/>
    <p:sldId id="529"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0" autoAdjust="0"/>
    <p:restoredTop sz="90482" autoAdjust="0"/>
  </p:normalViewPr>
  <p:slideViewPr>
    <p:cSldViewPr snapToGrid="0">
      <p:cViewPr>
        <p:scale>
          <a:sx n="66" d="100"/>
          <a:sy n="66" d="100"/>
        </p:scale>
        <p:origin x="1314" y="78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wf-rOrOXoR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Pulwi5dw0W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bGZbyUGm3v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63294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hlinkClick r:id="rId3"/>
              </a:rPr>
              <a:t>‘Don’t be that guy’: ‘Powerful’ anti-sexual violence video targets men (youtube.com)</a:t>
            </a:r>
            <a:r>
              <a:rPr lang="en-GB" dirty="0"/>
              <a:t> This short 1 minute clip is about how sexist language/attitudes/behaviour could/does lead to sexual assault and violence. However tenuous the link may be in terms of the use of sexist language to carrying out sexual assaults the link is real, research proves this, however, worth stressing that it is a very small minority of men who this applies to.</a:t>
            </a:r>
          </a:p>
          <a:p>
            <a:endParaRPr lang="en-GB" dirty="0"/>
          </a:p>
        </p:txBody>
      </p:sp>
    </p:spTree>
    <p:extLst>
      <p:ext uri="{BB962C8B-B14F-4D97-AF65-F5344CB8AC3E}">
        <p14:creationId xmlns:p14="http://schemas.microsoft.com/office/powerpoint/2010/main" val="3219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This highlights the many reasons why sexist language must ALWAYS be challenged, the message sexist language gives if it goes unchallenged is incredibly damaging to girls and gives boys/males the idea of superiority in terms of genders.</a:t>
            </a:r>
          </a:p>
          <a:p>
            <a:endParaRPr lang="en-GB" dirty="0"/>
          </a:p>
        </p:txBody>
      </p:sp>
    </p:spTree>
    <p:extLst>
      <p:ext uri="{BB962C8B-B14F-4D97-AF65-F5344CB8AC3E}">
        <p14:creationId xmlns:p14="http://schemas.microsoft.com/office/powerpoint/2010/main" val="197176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These four options can be used when challenging sexist language (or any other issue that requires intervention). The organisational response can be especially effective for those who may </a:t>
            </a:r>
            <a:r>
              <a:rPr lang="en-GB"/>
              <a:t>be less </a:t>
            </a:r>
            <a:r>
              <a:rPr lang="en-GB" dirty="0"/>
              <a:t>confident in </a:t>
            </a:r>
            <a:r>
              <a:rPr lang="en-GB"/>
              <a:t>challenging behaviour</a:t>
            </a:r>
            <a:endParaRPr lang="en-GB" dirty="0"/>
          </a:p>
        </p:txBody>
      </p:sp>
    </p:spTree>
    <p:extLst>
      <p:ext uri="{BB962C8B-B14F-4D97-AF65-F5344CB8AC3E}">
        <p14:creationId xmlns:p14="http://schemas.microsoft.com/office/powerpoint/2010/main" val="10872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 pairs or small groups staff discuss which of the four responses they may use if such statements as these are made to them </a:t>
            </a:r>
            <a:r>
              <a:rPr lang="en-GB"/>
              <a:t>or overheard by them.</a:t>
            </a:r>
            <a:endParaRPr lang="en-GB" dirty="0"/>
          </a:p>
        </p:txBody>
      </p:sp>
    </p:spTree>
    <p:extLst>
      <p:ext uri="{BB962C8B-B14F-4D97-AF65-F5344CB8AC3E}">
        <p14:creationId xmlns:p14="http://schemas.microsoft.com/office/powerpoint/2010/main" val="84905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hlinkClick r:id="rId3"/>
              </a:rPr>
              <a:t>'Get your arse out, mate': we turn the tables on everyday sexism (youtube.com)</a:t>
            </a:r>
            <a:r>
              <a:rPr lang="en-GB" dirty="0"/>
              <a:t> Watch this short video which essentially turns sexism on its head. Pose the question how the audience think the men in the clip feel. Provokes discussion on why it is different for men than women.</a:t>
            </a:r>
          </a:p>
        </p:txBody>
      </p:sp>
    </p:spTree>
    <p:extLst>
      <p:ext uri="{BB962C8B-B14F-4D97-AF65-F5344CB8AC3E}">
        <p14:creationId xmlns:p14="http://schemas.microsoft.com/office/powerpoint/2010/main" val="1367457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Communities should now assume that incidents of sexual harassment/assault/online abuse are happening whether they are reported or not so must have a community approach.</a:t>
            </a:r>
          </a:p>
          <a:p>
            <a:endParaRPr lang="en-GB" dirty="0"/>
          </a:p>
        </p:txBody>
      </p:sp>
    </p:spTree>
    <p:extLst>
      <p:ext uri="{BB962C8B-B14F-4D97-AF65-F5344CB8AC3E}">
        <p14:creationId xmlns:p14="http://schemas.microsoft.com/office/powerpoint/2010/main" val="66323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Session aims</a:t>
            </a:r>
          </a:p>
        </p:txBody>
      </p:sp>
    </p:spTree>
    <p:extLst>
      <p:ext uri="{BB962C8B-B14F-4D97-AF65-F5344CB8AC3E}">
        <p14:creationId xmlns:p14="http://schemas.microsoft.com/office/powerpoint/2010/main" val="345301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Introductory slide clearly shows why this training is necessary – highlighting the issues in society around sexism and misogyny. Examples of such behaviour which will be covered in the new legislation include intrusive or persistent staring or questioning, following someone, sexual or obscene comments, propositions or gestures, flashing or exposing intimate body parts, non-consensual physical contact, and technology-enabled sexual behaviour. Recent legislation Protection form Sex based Harassment in Public. The young man wearing the ‘Casual Rape’ t-shirt was part of the Aberystwyth University cricket team  on a night out.</a:t>
            </a:r>
          </a:p>
        </p:txBody>
      </p:sp>
      <p:sp>
        <p:nvSpPr>
          <p:cNvPr id="4" name="Slide Number Placeholder 3"/>
          <p:cNvSpPr>
            <a:spLocks noGrp="1"/>
          </p:cNvSpPr>
          <p:nvPr>
            <p:ph type="sldNum" sz="quarter" idx="5"/>
          </p:nvPr>
        </p:nvSpPr>
        <p:spPr/>
        <p:txBody>
          <a:bodyPr/>
          <a:lstStyle/>
          <a:p>
            <a:fld id="{F2F701E7-6CBF-4320-A3B4-45C83634C0A2}" type="slidenum">
              <a:rPr lang="en-GB" smtClean="0"/>
              <a:t>4</a:t>
            </a:fld>
            <a:endParaRPr lang="en-GB"/>
          </a:p>
        </p:txBody>
      </p:sp>
    </p:spTree>
    <p:extLst>
      <p:ext uri="{BB962C8B-B14F-4D97-AF65-F5344CB8AC3E}">
        <p14:creationId xmlns:p14="http://schemas.microsoft.com/office/powerpoint/2010/main" val="147279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Ask staff to define the terms. Then ask what the male equivalent is to misogyny.</a:t>
            </a:r>
          </a:p>
        </p:txBody>
      </p:sp>
    </p:spTree>
    <p:extLst>
      <p:ext uri="{BB962C8B-B14F-4D97-AF65-F5344CB8AC3E}">
        <p14:creationId xmlns:p14="http://schemas.microsoft.com/office/powerpoint/2010/main" val="3108748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Developed explanation of sexism and misogyny, it could be argued that boys’ will be boys’ is sexist whereas rape comments such as ‘she had </a:t>
            </a:r>
            <a:r>
              <a:rPr lang="en-GB"/>
              <a:t>it coming</a:t>
            </a:r>
            <a:r>
              <a:rPr lang="en-GB" dirty="0"/>
              <a:t>’ are misogynistic</a:t>
            </a:r>
          </a:p>
        </p:txBody>
      </p:sp>
    </p:spTree>
    <p:extLst>
      <p:ext uri="{BB962C8B-B14F-4D97-AF65-F5344CB8AC3E}">
        <p14:creationId xmlns:p14="http://schemas.microsoft.com/office/powerpoint/2010/main" val="345972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t>Ask staff to match the statistic to the statement to get them thinking about sexism in society and how unequal it is. These statistics mainly come from ONS; rape statistics from Rape Crisis – reiterate that as many as half of all rapes committed go unreported; Pornography stats from Children’s Commissioner report 2023. There are 223/650 female MPs (June 2024); Children exposed to domestic violence stat is from Women's Aid and supported by the Children’s Commissioner in her report February 2023</a:t>
            </a:r>
          </a:p>
          <a:p>
            <a:endParaRPr lang="en-GB" dirty="0"/>
          </a:p>
        </p:txBody>
      </p:sp>
    </p:spTree>
    <p:extLst>
      <p:ext uri="{BB962C8B-B14F-4D97-AF65-F5344CB8AC3E}">
        <p14:creationId xmlns:p14="http://schemas.microsoft.com/office/powerpoint/2010/main" val="407975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hlinkClick r:id="rId3"/>
              </a:rPr>
              <a:t>Street harassment - it’s not ok | Jess Leigh | </a:t>
            </a:r>
            <a:r>
              <a:rPr lang="en-GB" dirty="0" err="1">
                <a:hlinkClick r:id="rId3"/>
              </a:rPr>
              <a:t>TEDxExeter</a:t>
            </a:r>
            <a:r>
              <a:rPr lang="en-GB" dirty="0">
                <a:hlinkClick r:id="rId3"/>
              </a:rPr>
              <a:t> (youtube.com)</a:t>
            </a:r>
            <a:r>
              <a:rPr lang="en-GB" dirty="0"/>
              <a:t> Show this video (11.44 mins) it gives examples of the many forms of sexual harassment women and girls are subjected to on a daily basis and the impact it can have on them. Pose the question ‘why do some men/boys think it is ok to act in this way’?</a:t>
            </a:r>
          </a:p>
        </p:txBody>
      </p:sp>
    </p:spTree>
    <p:extLst>
      <p:ext uri="{BB962C8B-B14F-4D97-AF65-F5344CB8AC3E}">
        <p14:creationId xmlns:p14="http://schemas.microsoft.com/office/powerpoint/2010/main" val="91356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is a summary of the ‘It’s just everywhere’ study by UK </a:t>
            </a:r>
            <a:r>
              <a:rPr lang="en-GB" dirty="0" err="1"/>
              <a:t>Feminista</a:t>
            </a:r>
            <a:r>
              <a:rPr lang="en-GB" dirty="0"/>
              <a:t> into sexism in schools. There is a radio interview form Radio 4’s PM programme in which Evan Davis interviews Mary Boustead the General Secretary of the NEU, shortly after the launch of Everyone’s Invited website where ‘victims of sexual abuse, violence and harassment in schools were encouraged to post their testimonies (currently 51,000 testimonies). The interview is a few minutes in length and if you play it you could ask ‘who do you agree with Mary or Evan’ in terms of whether things have improved in relation to the treatment of women and girls.</a:t>
            </a:r>
          </a:p>
        </p:txBody>
      </p:sp>
    </p:spTree>
    <p:extLst>
      <p:ext uri="{BB962C8B-B14F-4D97-AF65-F5344CB8AC3E}">
        <p14:creationId xmlns:p14="http://schemas.microsoft.com/office/powerpoint/2010/main" val="126520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activity is designed to make people think about everyday words and how and to whom they are directed. It is preferable to do this spontaneously especially as we often use words in such a way. It should evoke discussion and understanding that sometimes, sub consciously we may use words depending on the gender we are speaking to</a:t>
            </a:r>
          </a:p>
        </p:txBody>
      </p:sp>
    </p:spTree>
    <p:extLst>
      <p:ext uri="{BB962C8B-B14F-4D97-AF65-F5344CB8AC3E}">
        <p14:creationId xmlns:p14="http://schemas.microsoft.com/office/powerpoint/2010/main" val="179193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20CC3D1-9F23-0E4D-919B-76CC32E31DC6}"/>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a:extLst>
              <a:ext uri="{FF2B5EF4-FFF2-40B4-BE49-F238E27FC236}">
                <a16:creationId xmlns:a16="http://schemas.microsoft.com/office/drawing/2014/main" id="{DC4E18C9-0BEF-4542-9929-FFFD3C6F78E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9A4B5CEB-B1E0-1D46-BFE0-D561A27DA0FE}"/>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dirty="0"/>
              <a:t>Main title goes here</a:t>
            </a:r>
          </a:p>
        </p:txBody>
      </p:sp>
      <p:sp>
        <p:nvSpPr>
          <p:cNvPr id="11" name="Text Placeholder 4">
            <a:extLst>
              <a:ext uri="{FF2B5EF4-FFF2-40B4-BE49-F238E27FC236}">
                <a16:creationId xmlns:a16="http://schemas.microsoft.com/office/drawing/2014/main" id="{CEB57D79-4702-4648-911E-0FA0A82B78C5}"/>
              </a:ext>
            </a:extLst>
          </p:cNvPr>
          <p:cNvSpPr>
            <a:spLocks noGrp="1"/>
          </p:cNvSpPr>
          <p:nvPr>
            <p:ph type="body" sz="quarter" idx="11" hasCustomPrompt="1"/>
          </p:nvPr>
        </p:nvSpPr>
        <p:spPr>
          <a:xfrm>
            <a:off x="593725" y="1651000"/>
            <a:ext cx="10312400" cy="3581400"/>
          </a:xfrm>
        </p:spPr>
        <p:txBody>
          <a:bodyPr>
            <a:normAutofit/>
          </a:bodyPr>
          <a:lstStyle>
            <a:lvl1pPr marL="342900" indent="-342900">
              <a:buClr>
                <a:srgbClr val="93C320"/>
              </a:buClr>
              <a:buFont typeface="Wingdings" pitchFamily="2" charset="2"/>
              <a:buChar char="ü"/>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dirty="0"/>
              <a:t>Second level</a:t>
            </a:r>
          </a:p>
        </p:txBody>
      </p:sp>
    </p:spTree>
    <p:extLst>
      <p:ext uri="{BB962C8B-B14F-4D97-AF65-F5344CB8AC3E}">
        <p14:creationId xmlns:p14="http://schemas.microsoft.com/office/powerpoint/2010/main" val="32778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youtube.com/watch?v=wf-rOrOXoRI"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youtube.com/watch?v=Pulwi5dw0Wc"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hyperlink" Target="https://www.youtube.com/watch?v=bGZbyUGm3v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Flourish.pn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21490613" flipH="1">
            <a:off x="5243648" y="-1534009"/>
            <a:ext cx="14652173" cy="10581458"/>
          </a:xfrm>
          <a:prstGeom prst="rect">
            <a:avLst/>
          </a:prstGeom>
          <a:ln w="12700">
            <a:miter lim="400000"/>
          </a:ln>
        </p:spPr>
      </p:pic>
      <p:sp>
        <p:nvSpPr>
          <p:cNvPr id="112" name="Title of…"/>
          <p:cNvSpPr txBox="1">
            <a:spLocks noGrp="1"/>
          </p:cNvSpPr>
          <p:nvPr>
            <p:ph type="title" idx="4294967295"/>
          </p:nvPr>
        </p:nvSpPr>
        <p:spPr>
          <a:xfrm>
            <a:off x="690456" y="3035676"/>
            <a:ext cx="11623464" cy="192667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60000"/>
              </a:lnSpc>
              <a:spcBef>
                <a:spcPts val="0"/>
              </a:spcBef>
              <a:spcAft>
                <a:spcPts val="0"/>
              </a:spcAft>
              <a:buClrTx/>
              <a:buSzTx/>
              <a:buFontTx/>
              <a:buNone/>
              <a:tabLst/>
              <a:defRPr sz="6600" b="1">
                <a:solidFill>
                  <a:srgbClr val="1A304A"/>
                </a:solidFill>
              </a:defRPr>
            </a:pPr>
            <a:r>
              <a:rPr kumimoji="0" lang="en-GB" sz="6000" b="1" i="0" u="none" strike="noStrike" kern="0" cap="none" spc="0" normalizeH="0" baseline="0" noProof="0" dirty="0">
                <a:ln>
                  <a:noFill/>
                </a:ln>
                <a:solidFill>
                  <a:srgbClr val="1A304A"/>
                </a:solidFill>
                <a:effectLst/>
                <a:uLnTx/>
                <a:uFillTx/>
                <a:latin typeface="+mn-lt"/>
                <a:ea typeface="+mn-ea"/>
                <a:cs typeface="+mn-cs"/>
                <a:sym typeface="Calibri"/>
              </a:rPr>
              <a:t>Bystander Intervention Programme</a:t>
            </a:r>
          </a:p>
          <a:p>
            <a:pPr marL="0" marR="0" lvl="0" indent="0" algn="l" defTabSz="914400" rtl="0" eaLnBrk="1" fontAlgn="auto" latinLnBrk="0" hangingPunct="0">
              <a:lnSpc>
                <a:spcPct val="60000"/>
              </a:lnSpc>
              <a:spcBef>
                <a:spcPts val="0"/>
              </a:spcBef>
              <a:spcAft>
                <a:spcPts val="0"/>
              </a:spcAft>
              <a:buClrTx/>
              <a:buSzTx/>
              <a:buFontTx/>
              <a:buNone/>
              <a:tabLst/>
              <a:defRPr sz="6600" b="1">
                <a:solidFill>
                  <a:srgbClr val="1A304A"/>
                </a:solidFill>
              </a:defRPr>
            </a:pPr>
            <a:endParaRPr kumimoji="0" lang="en-GB" sz="5400" b="1" i="0" u="none" strike="noStrike" kern="0" cap="none" spc="0" normalizeH="0" baseline="0" noProof="0" dirty="0">
              <a:ln>
                <a:noFill/>
              </a:ln>
              <a:solidFill>
                <a:srgbClr val="1A304A"/>
              </a:solidFill>
              <a:effectLst/>
              <a:uLnTx/>
              <a:uFillTx/>
              <a:latin typeface="+mn-lt"/>
              <a:ea typeface="+mn-ea"/>
              <a:cs typeface="+mn-cs"/>
              <a:sym typeface="Calibri"/>
            </a:endParaRPr>
          </a:p>
          <a:p>
            <a:pPr marL="0" marR="0" lvl="0" indent="0" algn="l" defTabSz="914400" rtl="0" eaLnBrk="1" fontAlgn="auto" latinLnBrk="0" hangingPunct="0">
              <a:lnSpc>
                <a:spcPct val="60000"/>
              </a:lnSpc>
              <a:spcBef>
                <a:spcPts val="0"/>
              </a:spcBef>
              <a:spcAft>
                <a:spcPts val="0"/>
              </a:spcAft>
              <a:buClrTx/>
              <a:buSzTx/>
              <a:buFontTx/>
              <a:buNone/>
              <a:tabLst/>
              <a:defRPr sz="6600" b="1">
                <a:solidFill>
                  <a:srgbClr val="1A304A"/>
                </a:solidFill>
              </a:defRPr>
            </a:pPr>
            <a:r>
              <a:rPr kumimoji="0" lang="en-GB" sz="4000" b="1" i="0" u="none" strike="noStrike" kern="0" cap="none" spc="0" normalizeH="0" baseline="0" noProof="0" dirty="0">
                <a:ln>
                  <a:noFill/>
                </a:ln>
                <a:solidFill>
                  <a:srgbClr val="1A304A"/>
                </a:solidFill>
                <a:effectLst/>
                <a:uLnTx/>
                <a:uFillTx/>
                <a:latin typeface="+mn-lt"/>
                <a:ea typeface="+mn-ea"/>
                <a:cs typeface="+mn-cs"/>
                <a:sym typeface="Calibri"/>
              </a:rPr>
              <a:t>Tackling Sexual Harassment </a:t>
            </a:r>
          </a:p>
          <a:p>
            <a:pPr marL="0" marR="0" lvl="0" indent="0" algn="l" defTabSz="914400" rtl="0" eaLnBrk="1" fontAlgn="auto" latinLnBrk="0" hangingPunct="0">
              <a:lnSpc>
                <a:spcPct val="60000"/>
              </a:lnSpc>
              <a:spcBef>
                <a:spcPts val="0"/>
              </a:spcBef>
              <a:spcAft>
                <a:spcPts val="0"/>
              </a:spcAft>
              <a:buClrTx/>
              <a:buSzTx/>
              <a:buFontTx/>
              <a:buNone/>
              <a:tabLst/>
              <a:defRPr sz="6600" b="1">
                <a:solidFill>
                  <a:srgbClr val="1A304A"/>
                </a:solidFill>
              </a:defRPr>
            </a:pPr>
            <a:r>
              <a:rPr kumimoji="0" lang="en-GB" sz="4000" b="1" i="0" u="none" strike="noStrike" kern="0" cap="none" spc="0" normalizeH="0" baseline="0" noProof="0" dirty="0">
                <a:ln>
                  <a:noFill/>
                </a:ln>
                <a:solidFill>
                  <a:srgbClr val="1A304A"/>
                </a:solidFill>
                <a:effectLst/>
                <a:uLnTx/>
                <a:uFillTx/>
                <a:latin typeface="+mn-lt"/>
                <a:ea typeface="+mn-ea"/>
                <a:cs typeface="+mn-cs"/>
                <a:sym typeface="Calibri"/>
              </a:rPr>
              <a:t>and Abuse in our community</a:t>
            </a:r>
          </a:p>
        </p:txBody>
      </p:sp>
      <p:pic>
        <p:nvPicPr>
          <p:cNvPr id="113" name="New NCC Long Logo 376-01.png" descr="Norfolk County Council logo."/>
          <p:cNvPicPr>
            <a:picLocks noChangeAspect="1"/>
          </p:cNvPicPr>
          <p:nvPr/>
        </p:nvPicPr>
        <p:blipFill>
          <a:blip r:embed="rId3"/>
          <a:stretch>
            <a:fillRect/>
          </a:stretch>
        </p:blipFill>
        <p:spPr>
          <a:xfrm>
            <a:off x="593828" y="5477409"/>
            <a:ext cx="2141919" cy="1515463"/>
          </a:xfrm>
          <a:prstGeom prst="rect">
            <a:avLst/>
          </a:prstGeom>
          <a:ln w="12700">
            <a:miter lim="400000"/>
          </a:ln>
        </p:spPr>
      </p:pic>
      <p:pic>
        <p:nvPicPr>
          <p:cNvPr id="114" name="Flourish Logo.png" descr="Flourish Logo."/>
          <p:cNvPicPr>
            <a:picLocks noChangeAspect="1"/>
          </p:cNvPicPr>
          <p:nvPr/>
        </p:nvPicPr>
        <p:blipFill>
          <a:blip r:embed="rId4"/>
          <a:stretch>
            <a:fillRect/>
          </a:stretch>
        </p:blipFill>
        <p:spPr>
          <a:xfrm>
            <a:off x="742088" y="643268"/>
            <a:ext cx="2609847" cy="175174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4615891" flipH="1">
            <a:off x="8172906" y="86499"/>
            <a:ext cx="15629870" cy="11287529"/>
          </a:xfrm>
          <a:prstGeom prst="rect">
            <a:avLst/>
          </a:prstGeom>
          <a:ln w="12700">
            <a:miter lim="400000"/>
          </a:ln>
        </p:spPr>
      </p:pic>
      <p:sp>
        <p:nvSpPr>
          <p:cNvPr id="4" name="Title 3">
            <a:extLst>
              <a:ext uri="{FF2B5EF4-FFF2-40B4-BE49-F238E27FC236}">
                <a16:creationId xmlns:a16="http://schemas.microsoft.com/office/drawing/2014/main" id="{528EE30C-BD19-5FEE-662C-4DA11E9550F8}"/>
              </a:ext>
            </a:extLst>
          </p:cNvPr>
          <p:cNvSpPr>
            <a:spLocks noGrp="1"/>
          </p:cNvSpPr>
          <p:nvPr>
            <p:ph type="title"/>
          </p:nvPr>
        </p:nvSpPr>
        <p:spPr>
          <a:xfrm>
            <a:off x="1524000" y="-2387601"/>
            <a:ext cx="9144000" cy="2387601"/>
          </a:xfrm>
        </p:spPr>
        <p:txBody>
          <a:bodyPr lIns="45718" tIns="45718" rIns="45718" bIns="45718" anchor="b">
            <a:normAutofit/>
          </a:bodyPr>
          <a:lstStyle/>
          <a:p>
            <a:r>
              <a:rPr lang="en-GB" dirty="0"/>
              <a:t>Activity 3: Word and gender association</a:t>
            </a:r>
          </a:p>
        </p:txBody>
      </p:sp>
      <p:sp>
        <p:nvSpPr>
          <p:cNvPr id="138" name="Section title…"/>
          <p:cNvSpPr txBox="1"/>
          <p:nvPr/>
        </p:nvSpPr>
        <p:spPr>
          <a:xfrm>
            <a:off x="384472" y="189755"/>
            <a:ext cx="6239284" cy="72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4100" b="1">
                <a:solidFill>
                  <a:srgbClr val="1A304A"/>
                </a:solidFill>
              </a:defRPr>
            </a:pPr>
            <a:r>
              <a:rPr lang="en-GB" sz="4000" dirty="0"/>
              <a:t>Activity</a:t>
            </a:r>
            <a:endParaRPr dirty="0"/>
          </a:p>
        </p:txBody>
      </p:sp>
      <p:grpSp>
        <p:nvGrpSpPr>
          <p:cNvPr id="3" name="Group 2">
            <a:extLst>
              <a:ext uri="{FF2B5EF4-FFF2-40B4-BE49-F238E27FC236}">
                <a16:creationId xmlns:a16="http://schemas.microsoft.com/office/drawing/2014/main" id="{C7409321-7525-54F9-7A9B-FE28A6E6AF22}"/>
              </a:ext>
              <a:ext uri="{C183D7F6-B498-43B3-948B-1728B52AA6E4}">
                <adec:decorative xmlns:adec="http://schemas.microsoft.com/office/drawing/2017/decorative" val="1"/>
              </a:ext>
            </a:extLst>
          </p:cNvPr>
          <p:cNvGrpSpPr/>
          <p:nvPr/>
        </p:nvGrpSpPr>
        <p:grpSpPr>
          <a:xfrm>
            <a:off x="2011680" y="1316736"/>
            <a:ext cx="5620512" cy="3718560"/>
            <a:chOff x="2011680" y="1316736"/>
            <a:chExt cx="5620512" cy="3718560"/>
          </a:xfrm>
        </p:grpSpPr>
        <p:sp>
          <p:nvSpPr>
            <p:cNvPr id="5" name="Rectangle 4">
              <a:extLst>
                <a:ext uri="{FF2B5EF4-FFF2-40B4-BE49-F238E27FC236}">
                  <a16:creationId xmlns:a16="http://schemas.microsoft.com/office/drawing/2014/main" id="{0B99BFDE-6A46-D10C-8652-9013FC0DBA37}"/>
                </a:ext>
              </a:extLst>
            </p:cNvPr>
            <p:cNvSpPr/>
            <p:nvPr/>
          </p:nvSpPr>
          <p:spPr>
            <a:xfrm>
              <a:off x="2011680" y="1316736"/>
              <a:ext cx="5620512" cy="371856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cxnSp>
          <p:nvCxnSpPr>
            <p:cNvPr id="10" name="Straight Connector 9">
              <a:extLst>
                <a:ext uri="{FF2B5EF4-FFF2-40B4-BE49-F238E27FC236}">
                  <a16:creationId xmlns:a16="http://schemas.microsoft.com/office/drawing/2014/main" id="{2B1F9453-97F6-48EF-9016-FADBE8F4E571}"/>
                </a:ext>
              </a:extLst>
            </p:cNvPr>
            <p:cNvCxnSpPr/>
            <p:nvPr/>
          </p:nvCxnSpPr>
          <p:spPr>
            <a:xfrm>
              <a:off x="2011680" y="1751337"/>
              <a:ext cx="5620512"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grpSp>
      <p:sp>
        <p:nvSpPr>
          <p:cNvPr id="8" name="TextBox 7">
            <a:extLst>
              <a:ext uri="{FF2B5EF4-FFF2-40B4-BE49-F238E27FC236}">
                <a16:creationId xmlns:a16="http://schemas.microsoft.com/office/drawing/2014/main" id="{2D878B7A-CB4E-1B98-BD1B-0BB2C7DE4237}"/>
              </a:ext>
            </a:extLst>
          </p:cNvPr>
          <p:cNvSpPr txBox="1"/>
          <p:nvPr/>
        </p:nvSpPr>
        <p:spPr>
          <a:xfrm>
            <a:off x="3369938" y="1382009"/>
            <a:ext cx="290399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Word and Gender Association</a:t>
            </a:r>
          </a:p>
        </p:txBody>
      </p:sp>
      <p:sp>
        <p:nvSpPr>
          <p:cNvPr id="2" name="TextBox 1">
            <a:extLst>
              <a:ext uri="{FF2B5EF4-FFF2-40B4-BE49-F238E27FC236}">
                <a16:creationId xmlns:a16="http://schemas.microsoft.com/office/drawing/2014/main" id="{87B41511-1024-9BAD-28A0-4BD380E5D823}"/>
              </a:ext>
            </a:extLst>
          </p:cNvPr>
          <p:cNvSpPr txBox="1"/>
          <p:nvPr/>
        </p:nvSpPr>
        <p:spPr>
          <a:xfrm>
            <a:off x="2011680" y="1859341"/>
            <a:ext cx="5620512" cy="3139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highlight>
                  <a:srgbClr val="FFFF00"/>
                </a:highlight>
                <a:uFillTx/>
                <a:latin typeface="+mn-lt"/>
                <a:ea typeface="+mn-ea"/>
                <a:cs typeface="+mn-cs"/>
                <a:sym typeface="Calibri"/>
              </a:rPr>
              <a:t>      Male words                                     Female words</a:t>
            </a:r>
          </a:p>
          <a:p>
            <a:pPr marL="0" marR="0" indent="0" algn="ctr" defTabSz="914400" rtl="0" fontAlgn="auto" latinLnBrk="0" hangingPunct="0">
              <a:lnSpc>
                <a:spcPct val="100000"/>
              </a:lnSpc>
              <a:spcBef>
                <a:spcPts val="0"/>
              </a:spcBef>
              <a:spcAft>
                <a:spcPts val="0"/>
              </a:spcAft>
              <a:buClrTx/>
              <a:buSzTx/>
              <a:buFontTx/>
              <a:buNone/>
              <a:tabLst/>
            </a:pPr>
            <a:endParaRPr lang="en-GB" dirty="0">
              <a:highlight>
                <a:srgbClr val="FFFF00"/>
              </a:highlight>
            </a:endParaRPr>
          </a:p>
          <a:p>
            <a:pPr marL="0" marR="0" indent="0" algn="ctr"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Stupid        Weak        Frigid       Rude       Clever</a:t>
            </a:r>
          </a:p>
          <a:p>
            <a:pPr marL="0" marR="0" indent="0" algn="ctr" defTabSz="914400" rtl="0" fontAlgn="auto" latinLnBrk="0" hangingPunct="0">
              <a:lnSpc>
                <a:spcPct val="100000"/>
              </a:lnSpc>
              <a:spcBef>
                <a:spcPts val="0"/>
              </a:spcBef>
              <a:spcAft>
                <a:spcPts val="0"/>
              </a:spcAft>
              <a:buClrTx/>
              <a:buSzTx/>
              <a:buFontTx/>
              <a:buNone/>
              <a:tabLst/>
            </a:pPr>
            <a:endParaRPr lang="en-GB" dirty="0"/>
          </a:p>
          <a:p>
            <a:pPr marL="0" marR="0" indent="0" algn="ctr"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Impulsive       Emotional       Calm        Quiet     Confident</a:t>
            </a:r>
          </a:p>
          <a:p>
            <a:pPr marL="0" marR="0" indent="0" algn="ctr" defTabSz="914400" rtl="0" fontAlgn="auto" latinLnBrk="0" hangingPunct="0">
              <a:lnSpc>
                <a:spcPct val="100000"/>
              </a:lnSpc>
              <a:spcBef>
                <a:spcPts val="0"/>
              </a:spcBef>
              <a:spcAft>
                <a:spcPts val="0"/>
              </a:spcAft>
              <a:buClrTx/>
              <a:buSzTx/>
              <a:buFontTx/>
              <a:buNone/>
              <a:tabLst/>
            </a:pPr>
            <a:endParaRPr lang="en-GB" dirty="0"/>
          </a:p>
          <a:p>
            <a:pPr marL="0" marR="0" indent="0" algn="ctr"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  Emotionless      Provider      Player      Risk-taker</a:t>
            </a:r>
          </a:p>
          <a:p>
            <a:pPr marL="0" marR="0" indent="0" algn="ctr" defTabSz="914400" rtl="0" fontAlgn="auto" latinLnBrk="0" hangingPunct="0">
              <a:lnSpc>
                <a:spcPct val="100000"/>
              </a:lnSpc>
              <a:spcBef>
                <a:spcPts val="0"/>
              </a:spcBef>
              <a:spcAft>
                <a:spcPts val="0"/>
              </a:spcAft>
              <a:buClrTx/>
              <a:buSzTx/>
              <a:buFontTx/>
              <a:buNone/>
              <a:tabLst/>
            </a:pPr>
            <a:endParaRPr lang="en-GB" dirty="0"/>
          </a:p>
          <a:p>
            <a:pPr marL="0" marR="0" indent="0" algn="ctr"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Rich        Poor        Disruptive    Kind        Strong      Bossy</a:t>
            </a:r>
          </a:p>
          <a:p>
            <a:pPr marL="0" marR="0" indent="0" algn="ctr" defTabSz="914400" rtl="0" fontAlgn="auto" latinLnBrk="0" hangingPunct="0">
              <a:lnSpc>
                <a:spcPct val="100000"/>
              </a:lnSpc>
              <a:spcBef>
                <a:spcPts val="0"/>
              </a:spcBef>
              <a:spcAft>
                <a:spcPts val="0"/>
              </a:spcAft>
              <a:buClrTx/>
              <a:buSzTx/>
              <a:buFontTx/>
              <a:buNone/>
              <a:tabLst/>
            </a:pPr>
            <a:endParaRPr lang="en-GB" dirty="0"/>
          </a:p>
          <a:p>
            <a:pPr marL="0" marR="0" indent="0" algn="ctr"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  Aggressive      Jealous       Confident       Shy </a:t>
            </a:r>
          </a:p>
        </p:txBody>
      </p:sp>
      <p:sp>
        <p:nvSpPr>
          <p:cNvPr id="11" name="TextBox 10">
            <a:extLst>
              <a:ext uri="{FF2B5EF4-FFF2-40B4-BE49-F238E27FC236}">
                <a16:creationId xmlns:a16="http://schemas.microsoft.com/office/drawing/2014/main" id="{6192C851-1383-74C2-244A-3A6D0FBB18A2}"/>
              </a:ext>
            </a:extLst>
          </p:cNvPr>
          <p:cNvSpPr txBox="1"/>
          <p:nvPr/>
        </p:nvSpPr>
        <p:spPr>
          <a:xfrm>
            <a:off x="8107802" y="828009"/>
            <a:ext cx="4145036" cy="2031325"/>
          </a:xfrm>
          <a:prstGeom prst="rect">
            <a:avLst/>
          </a:prstGeom>
          <a:solidFill>
            <a:schemeClr val="accent1">
              <a:lumMod val="20000"/>
              <a:lumOff val="80000"/>
            </a:schemeClr>
          </a:solidFill>
        </p:spPr>
        <p:txBody>
          <a:bodyPr wrap="square" rtlCol="0">
            <a:spAutoFit/>
          </a:bodyPr>
          <a:lstStyle/>
          <a:p>
            <a:r>
              <a:rPr lang="en-GB" sz="1400" dirty="0">
                <a:latin typeface="Arial" panose="020B0604020202020204" pitchFamily="34" charset="0"/>
                <a:cs typeface="Arial" panose="020B0604020202020204" pitchFamily="34" charset="0"/>
              </a:rPr>
              <a:t>This activity is designed to help unpack the meaning of everyday sexism and challenge your own thinking.</a:t>
            </a:r>
          </a:p>
          <a:p>
            <a:r>
              <a:rPr lang="en-GB" sz="1400" dirty="0">
                <a:latin typeface="Arial" panose="020B0604020202020204" pitchFamily="34" charset="0"/>
                <a:cs typeface="Arial" panose="020B0604020202020204" pitchFamily="34" charset="0"/>
              </a:rPr>
              <a:t>In your groups or pairs have a look at the ‘everyday’ words and decide whether you associate them with males or females. For example, think about the word ‘aggressive’ do you associate the word with males or females. Explain your choices to each other.</a:t>
            </a:r>
          </a:p>
        </p:txBody>
      </p:sp>
      <p:pic>
        <p:nvPicPr>
          <p:cNvPr id="139" name="Flourish Logo.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9022" y="5715345"/>
            <a:ext cx="880899" cy="59126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4609010">
            <a:off x="-9691761" y="-3266302"/>
            <a:ext cx="15629870" cy="11287530"/>
          </a:xfrm>
          <a:prstGeom prst="rect">
            <a:avLst/>
          </a:prstGeom>
          <a:ln w="12700">
            <a:miter lim="400000"/>
          </a:ln>
        </p:spPr>
      </p:pic>
      <p:sp>
        <p:nvSpPr>
          <p:cNvPr id="2" name="Title 1">
            <a:extLst>
              <a:ext uri="{FF2B5EF4-FFF2-40B4-BE49-F238E27FC236}">
                <a16:creationId xmlns:a16="http://schemas.microsoft.com/office/drawing/2014/main" id="{37ABB160-AD72-9DAD-65DF-03699E4D6CA8}"/>
              </a:ext>
            </a:extLst>
          </p:cNvPr>
          <p:cNvSpPr>
            <a:spLocks noGrp="1"/>
          </p:cNvSpPr>
          <p:nvPr>
            <p:ph type="title"/>
          </p:nvPr>
        </p:nvSpPr>
        <p:spPr>
          <a:xfrm>
            <a:off x="1524000" y="-2387601"/>
            <a:ext cx="9144000" cy="2387601"/>
          </a:xfrm>
        </p:spPr>
        <p:txBody>
          <a:bodyPr lIns="45718" tIns="45718" rIns="45718" bIns="45718" anchor="b">
            <a:normAutofit/>
          </a:bodyPr>
          <a:lstStyle/>
          <a:p>
            <a:r>
              <a:rPr lang="en-GB" dirty="0"/>
              <a:t>Don’t be that guy</a:t>
            </a:r>
          </a:p>
        </p:txBody>
      </p:sp>
      <p:sp>
        <p:nvSpPr>
          <p:cNvPr id="4" name="TextBox 3">
            <a:extLst>
              <a:ext uri="{FF2B5EF4-FFF2-40B4-BE49-F238E27FC236}">
                <a16:creationId xmlns:a16="http://schemas.microsoft.com/office/drawing/2014/main" id="{F217BF7C-54E6-50C0-24A7-A57A885DBAA7}"/>
              </a:ext>
            </a:extLst>
          </p:cNvPr>
          <p:cNvSpPr txBox="1"/>
          <p:nvPr/>
        </p:nvSpPr>
        <p:spPr>
          <a:xfrm>
            <a:off x="5095809" y="996599"/>
            <a:ext cx="438998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What do you think is the message of this clip?</a:t>
            </a:r>
          </a:p>
        </p:txBody>
      </p:sp>
      <p:pic>
        <p:nvPicPr>
          <p:cNvPr id="3" name="Picture 2">
            <a:extLst>
              <a:ext uri="{FF2B5EF4-FFF2-40B4-BE49-F238E27FC236}">
                <a16:creationId xmlns:a16="http://schemas.microsoft.com/office/drawing/2014/main" id="{1F09CAB1-93B9-83FE-1C77-0E664E17C31F}"/>
              </a:ext>
              <a:ext uri="{C183D7F6-B498-43B3-948B-1728B52AA6E4}">
                <adec:decorative xmlns:adec="http://schemas.microsoft.com/office/drawing/2017/decorative" val="1"/>
              </a:ext>
            </a:extLst>
          </p:cNvPr>
          <p:cNvPicPr>
            <a:picLocks noChangeAspect="1"/>
          </p:cNvPicPr>
          <p:nvPr/>
        </p:nvPicPr>
        <p:blipFill rotWithShape="1">
          <a:blip r:embed="rId4"/>
          <a:srcRect l="4400" t="30689" r="74350" b="30851"/>
          <a:stretch/>
        </p:blipFill>
        <p:spPr>
          <a:xfrm>
            <a:off x="4486656" y="1557987"/>
            <a:ext cx="6132576" cy="3405383"/>
          </a:xfrm>
          <a:prstGeom prst="rect">
            <a:avLst/>
          </a:prstGeom>
        </p:spPr>
      </p:pic>
      <p:sp>
        <p:nvSpPr>
          <p:cNvPr id="5" name="TextBox 4">
            <a:extLst>
              <a:ext uri="{FF2B5EF4-FFF2-40B4-BE49-F238E27FC236}">
                <a16:creationId xmlns:a16="http://schemas.microsoft.com/office/drawing/2014/main" id="{0D39281C-BA03-85D6-F85A-AC0D7CDD9B93}"/>
              </a:ext>
            </a:extLst>
          </p:cNvPr>
          <p:cNvSpPr txBox="1"/>
          <p:nvPr/>
        </p:nvSpPr>
        <p:spPr>
          <a:xfrm>
            <a:off x="3810000" y="5155430"/>
            <a:ext cx="1071676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hlinkClick r:id="rId5"/>
              </a:rPr>
              <a:t>Don’t be that guy’: ‘Powerful’ anti-sexual violence video targets men (youtube.com)</a:t>
            </a:r>
            <a:r>
              <a:rPr lang="en-GB" dirty="0"/>
              <a:t> </a:t>
            </a:r>
          </a:p>
        </p:txBody>
      </p:sp>
      <p:pic>
        <p:nvPicPr>
          <p:cNvPr id="148" name="Flourish Logo.png">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994205" y="5995761"/>
            <a:ext cx="880900" cy="59126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Flourish Logo.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7219" y="5939706"/>
            <a:ext cx="873254" cy="586132"/>
          </a:xfrm>
          <a:prstGeom prst="rect">
            <a:avLst/>
          </a:prstGeom>
          <a:ln w="12700">
            <a:miter lim="400000"/>
          </a:ln>
        </p:spPr>
      </p:pic>
      <p:pic>
        <p:nvPicPr>
          <p:cNvPr id="140" name="Flourish.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14615891" flipH="1">
            <a:off x="8172906" y="86499"/>
            <a:ext cx="15629870" cy="11287529"/>
          </a:xfrm>
          <a:prstGeom prst="rect">
            <a:avLst/>
          </a:prstGeom>
          <a:ln w="12700">
            <a:miter lim="400000"/>
          </a:ln>
        </p:spPr>
      </p:pic>
      <p:sp>
        <p:nvSpPr>
          <p:cNvPr id="3" name="Title 2">
            <a:extLst>
              <a:ext uri="{FF2B5EF4-FFF2-40B4-BE49-F238E27FC236}">
                <a16:creationId xmlns:a16="http://schemas.microsoft.com/office/drawing/2014/main" id="{58D7E105-1CEF-6113-156C-0EBB774B7A51}"/>
              </a:ext>
            </a:extLst>
          </p:cNvPr>
          <p:cNvSpPr txBox="1">
            <a:spLocks noGrp="1"/>
          </p:cNvSpPr>
          <p:nvPr>
            <p:ph type="title" idx="4294967295"/>
          </p:nvPr>
        </p:nvSpPr>
        <p:spPr>
          <a:xfrm>
            <a:off x="3411218" y="202034"/>
            <a:ext cx="8092998" cy="338554"/>
          </a:xfrm>
          <a:prstGeom prst="rect">
            <a:avLst/>
          </a:prstGeom>
          <a:solidFill>
            <a:schemeClr val="accent1">
              <a:lumMod val="20000"/>
              <a:lumOff val="8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mn-lt"/>
                <a:ea typeface="+mn-ea"/>
                <a:cs typeface="+mn-cs"/>
                <a:sym typeface="Calibri"/>
              </a:rPr>
              <a:t>Examples of what sexist and gender stereotypical language and behaviour looks and sounds like </a:t>
            </a:r>
          </a:p>
        </p:txBody>
      </p:sp>
      <p:sp>
        <p:nvSpPr>
          <p:cNvPr id="4" name="TextBox 3">
            <a:extLst>
              <a:ext uri="{FF2B5EF4-FFF2-40B4-BE49-F238E27FC236}">
                <a16:creationId xmlns:a16="http://schemas.microsoft.com/office/drawing/2014/main" id="{89AA1716-4B4A-55FD-9CEF-59A3F867E2A2}"/>
              </a:ext>
            </a:extLst>
          </p:cNvPr>
          <p:cNvSpPr txBox="1"/>
          <p:nvPr/>
        </p:nvSpPr>
        <p:spPr>
          <a:xfrm>
            <a:off x="607220" y="625228"/>
            <a:ext cx="10896996" cy="1569660"/>
          </a:xfrm>
          <a:prstGeom prst="rect">
            <a:avLst/>
          </a:prstGeom>
          <a:noFill/>
        </p:spPr>
        <p:txBody>
          <a:bodyPr wrap="square">
            <a:spAutoFit/>
          </a:bodyPr>
          <a:lstStyle/>
          <a:p>
            <a:r>
              <a:rPr lang="en-GB" sz="1600" b="1" dirty="0"/>
              <a:t>Abusive, insulting or sexualised language </a:t>
            </a:r>
          </a:p>
          <a:p>
            <a:r>
              <a:rPr lang="en-GB" sz="1600" dirty="0"/>
              <a:t>Terms such as slag, </a:t>
            </a:r>
            <a:r>
              <a:rPr lang="en-GB" sz="1600" dirty="0" err="1"/>
              <a:t>sket</a:t>
            </a:r>
            <a:r>
              <a:rPr lang="en-GB" sz="1600" dirty="0"/>
              <a:t>, whore and bitch are used to demean girls and women. This includes use of words to describe women’s genitalia as terms of abuse. These terms should be treated as seriously as racist or homophobic language. This language along with sexist or sexualised insults about clothing, body shape or related to sexual activity should be treated as unacceptable within educational settings. As with other forms of prejudicial language</a:t>
            </a:r>
            <a:r>
              <a:rPr lang="en-GB" sz="1600" b="1" dirty="0"/>
              <a:t>, sexist language is not always intended to hurt, but it will still have a negative impact on all genders because of the unconscious bias or inequality it promotes.</a:t>
            </a:r>
          </a:p>
        </p:txBody>
      </p:sp>
      <p:sp>
        <p:nvSpPr>
          <p:cNvPr id="5" name="TextBox 4">
            <a:extLst>
              <a:ext uri="{FF2B5EF4-FFF2-40B4-BE49-F238E27FC236}">
                <a16:creationId xmlns:a16="http://schemas.microsoft.com/office/drawing/2014/main" id="{CBC7F895-CBC5-39CF-8E03-B8380E5FEB30}"/>
              </a:ext>
            </a:extLst>
          </p:cNvPr>
          <p:cNvSpPr txBox="1"/>
          <p:nvPr/>
        </p:nvSpPr>
        <p:spPr>
          <a:xfrm>
            <a:off x="607220" y="2261215"/>
            <a:ext cx="10896996" cy="1569660"/>
          </a:xfrm>
          <a:prstGeom prst="rect">
            <a:avLst/>
          </a:prstGeom>
          <a:noFill/>
        </p:spPr>
        <p:txBody>
          <a:bodyPr wrap="square">
            <a:spAutoFit/>
          </a:bodyPr>
          <a:lstStyle/>
          <a:p>
            <a:r>
              <a:rPr lang="en-GB" sz="1600" b="1" dirty="0"/>
              <a:t>Sexist assumptions and stereotypes</a:t>
            </a:r>
            <a:r>
              <a:rPr lang="en-GB" sz="1600" dirty="0"/>
              <a:t> </a:t>
            </a:r>
          </a:p>
          <a:p>
            <a:r>
              <a:rPr lang="en-GB" sz="1600" dirty="0"/>
              <a:t>‘Only boys can...’ or ‘girls are better at’. This can include attitudes such as women being too easily offended</a:t>
            </a:r>
            <a:r>
              <a:rPr lang="en-GB" sz="1600" b="1" dirty="0"/>
              <a:t>, girls or women being bossy rather than assertive</a:t>
            </a:r>
            <a:r>
              <a:rPr lang="en-GB" sz="1600" dirty="0"/>
              <a:t>. This can be responded to by pointing out role models who counter these stereotypes or by asking where these ideas come from ‘Who says..?’ Care needs to be taken to challenge what is termed as banter or jokes at the expense of women or girls. </a:t>
            </a:r>
            <a:r>
              <a:rPr lang="en-GB" sz="1600" b="1" i="1" dirty="0"/>
              <a:t>Suggestions that females (or that any gender is inferior) are inferior to males or that they should have a subordinate role should always be challenged</a:t>
            </a:r>
            <a:r>
              <a:rPr lang="en-GB" sz="1600" i="1" dirty="0"/>
              <a:t>. </a:t>
            </a:r>
          </a:p>
        </p:txBody>
      </p:sp>
      <p:sp>
        <p:nvSpPr>
          <p:cNvPr id="6" name="TextBox 5">
            <a:extLst>
              <a:ext uri="{FF2B5EF4-FFF2-40B4-BE49-F238E27FC236}">
                <a16:creationId xmlns:a16="http://schemas.microsoft.com/office/drawing/2014/main" id="{8D2D0850-AD6E-ACF7-9B5F-52C36C31A34B}"/>
              </a:ext>
            </a:extLst>
          </p:cNvPr>
          <p:cNvSpPr txBox="1"/>
          <p:nvPr/>
        </p:nvSpPr>
        <p:spPr>
          <a:xfrm>
            <a:off x="607219" y="3865168"/>
            <a:ext cx="10896997" cy="1569660"/>
          </a:xfrm>
          <a:prstGeom prst="rect">
            <a:avLst/>
          </a:prstGeom>
          <a:noFill/>
        </p:spPr>
        <p:txBody>
          <a:bodyPr wrap="square">
            <a:spAutoFit/>
          </a:bodyPr>
          <a:lstStyle/>
          <a:p>
            <a:r>
              <a:rPr lang="en-GB" sz="1600" b="1" dirty="0"/>
              <a:t>Gendered Language </a:t>
            </a:r>
            <a:r>
              <a:rPr lang="en-GB" sz="1600" dirty="0"/>
              <a:t>The English language appears to have evolved on the assumption that the world is male: ‘the man in the street’, ‘manning the phones’, the ‘tax man’ and so on. This language can make women and girls feel their contribution to society is invisible or useless. Counter this with appropriate alternatives such as police officer or fire fighter. It is important to remember that whilst many of the words used to describe men are positive, words used to describe women often have negative connotations. Examples here include </a:t>
            </a:r>
            <a:r>
              <a:rPr lang="en-GB" sz="1600" b="1" dirty="0"/>
              <a:t>bachelor and spinster; sir and madam</a:t>
            </a:r>
            <a:r>
              <a:rPr lang="en-GB" sz="1600" dirty="0"/>
              <a:t>. Some insults directed towards men make reference to women (e.g. ‘old woman’, ‘son-of-bitch. </a:t>
            </a:r>
            <a:r>
              <a:rPr lang="en-GB" sz="1600" b="1" dirty="0"/>
              <a:t>Challenge assumptions e.g. men/women don’t/can’t do that etc.</a:t>
            </a:r>
          </a:p>
        </p:txBody>
      </p:sp>
    </p:spTree>
    <p:extLst>
      <p:ext uri="{BB962C8B-B14F-4D97-AF65-F5344CB8AC3E}">
        <p14:creationId xmlns:p14="http://schemas.microsoft.com/office/powerpoint/2010/main" val="19149020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9315333" flipH="1">
            <a:off x="5040239" y="-387635"/>
            <a:ext cx="15629870" cy="11287529"/>
          </a:xfrm>
          <a:prstGeom prst="rect">
            <a:avLst/>
          </a:prstGeom>
          <a:ln w="12700">
            <a:miter lim="400000"/>
          </a:ln>
        </p:spPr>
      </p:pic>
      <p:sp>
        <p:nvSpPr>
          <p:cNvPr id="2" name="Title 1">
            <a:extLst>
              <a:ext uri="{FF2B5EF4-FFF2-40B4-BE49-F238E27FC236}">
                <a16:creationId xmlns:a16="http://schemas.microsoft.com/office/drawing/2014/main" id="{C30E0AD9-152C-62A4-4DC6-39BC6CFB210B}"/>
              </a:ext>
            </a:extLst>
          </p:cNvPr>
          <p:cNvSpPr txBox="1">
            <a:spLocks noGrp="1"/>
          </p:cNvSpPr>
          <p:nvPr>
            <p:ph type="title" idx="4294967295"/>
          </p:nvPr>
        </p:nvSpPr>
        <p:spPr>
          <a:xfrm>
            <a:off x="481882" y="369499"/>
            <a:ext cx="3869473" cy="369332"/>
          </a:xfrm>
          <a:prstGeom prst="rect">
            <a:avLst/>
          </a:prstGeom>
          <a:solidFill>
            <a:schemeClr val="accent6">
              <a:lumMod val="60000"/>
              <a:lumOff val="4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mn-lt"/>
                <a:ea typeface="+mn-ea"/>
                <a:cs typeface="+mn-cs"/>
                <a:sym typeface="Calibri"/>
              </a:rPr>
              <a:t>Ways to respond to sexist language</a:t>
            </a:r>
          </a:p>
        </p:txBody>
      </p:sp>
      <p:sp>
        <p:nvSpPr>
          <p:cNvPr id="3" name="TextBox 2">
            <a:extLst>
              <a:ext uri="{FF2B5EF4-FFF2-40B4-BE49-F238E27FC236}">
                <a16:creationId xmlns:a16="http://schemas.microsoft.com/office/drawing/2014/main" id="{17FB87F6-6CCE-CBF2-EDAD-45C1E8DB7984}"/>
              </a:ext>
            </a:extLst>
          </p:cNvPr>
          <p:cNvSpPr txBox="1"/>
          <p:nvPr/>
        </p:nvSpPr>
        <p:spPr>
          <a:xfrm>
            <a:off x="481882" y="1169432"/>
            <a:ext cx="8369510" cy="830997"/>
          </a:xfrm>
          <a:prstGeom prst="rect">
            <a:avLst/>
          </a:prstGeom>
          <a:noFill/>
        </p:spPr>
        <p:txBody>
          <a:bodyPr wrap="square" rtlCol="0">
            <a:spAutoFit/>
          </a:bodyPr>
          <a:lstStyle/>
          <a:p>
            <a:r>
              <a:rPr lang="en-GB" sz="1600" b="1" dirty="0">
                <a:highlight>
                  <a:srgbClr val="FFFF00"/>
                </a:highlight>
              </a:rPr>
              <a:t>Organisational response  …</a:t>
            </a:r>
            <a:r>
              <a:rPr lang="en-GB" sz="1600" dirty="0"/>
              <a:t> does not/will not tolerate (sexist) language like that. The  policy says we are all responsible for making this a safe place for everyone. That kind of language is sexist and makes others feel unsafe. That is inappropriate/sexist behaviour/language. </a:t>
            </a:r>
          </a:p>
        </p:txBody>
      </p:sp>
      <p:sp>
        <p:nvSpPr>
          <p:cNvPr id="4" name="TextBox 3">
            <a:extLst>
              <a:ext uri="{FF2B5EF4-FFF2-40B4-BE49-F238E27FC236}">
                <a16:creationId xmlns:a16="http://schemas.microsoft.com/office/drawing/2014/main" id="{C446C94A-763C-0917-A5DB-1B78E5265F03}"/>
              </a:ext>
            </a:extLst>
          </p:cNvPr>
          <p:cNvSpPr txBox="1"/>
          <p:nvPr/>
        </p:nvSpPr>
        <p:spPr>
          <a:xfrm>
            <a:off x="481882" y="2186817"/>
            <a:ext cx="8369510" cy="830997"/>
          </a:xfrm>
          <a:prstGeom prst="rect">
            <a:avLst/>
          </a:prstGeom>
          <a:noFill/>
        </p:spPr>
        <p:txBody>
          <a:bodyPr wrap="square" rtlCol="0">
            <a:spAutoFit/>
          </a:bodyPr>
          <a:lstStyle/>
          <a:p>
            <a:r>
              <a:rPr lang="en-GB" sz="1600" b="1" dirty="0">
                <a:highlight>
                  <a:srgbClr val="00FFFF"/>
                </a:highlight>
              </a:rPr>
              <a:t>Questioning response</a:t>
            </a:r>
            <a:r>
              <a:rPr lang="en-GB" sz="1600" dirty="0">
                <a:highlight>
                  <a:srgbClr val="00FFFF"/>
                </a:highlight>
              </a:rPr>
              <a:t> </a:t>
            </a:r>
            <a:r>
              <a:rPr lang="en-GB" sz="1600" dirty="0"/>
              <a:t>What makes you think that? What do you mean by that? Let’s talk about why people think like that. How do you think that comment will make the women around you feel? What if it were aimed at your daughter/wife/sister/mother?</a:t>
            </a:r>
          </a:p>
        </p:txBody>
      </p:sp>
      <p:sp>
        <p:nvSpPr>
          <p:cNvPr id="5" name="TextBox 4">
            <a:extLst>
              <a:ext uri="{FF2B5EF4-FFF2-40B4-BE49-F238E27FC236}">
                <a16:creationId xmlns:a16="http://schemas.microsoft.com/office/drawing/2014/main" id="{C12F350A-EE67-3FC9-9ED5-FBA1BF9D9E7A}"/>
              </a:ext>
            </a:extLst>
          </p:cNvPr>
          <p:cNvSpPr txBox="1"/>
          <p:nvPr/>
        </p:nvSpPr>
        <p:spPr>
          <a:xfrm>
            <a:off x="481882" y="3204202"/>
            <a:ext cx="8369510" cy="584775"/>
          </a:xfrm>
          <a:prstGeom prst="rect">
            <a:avLst/>
          </a:prstGeom>
          <a:noFill/>
        </p:spPr>
        <p:txBody>
          <a:bodyPr wrap="square" rtlCol="0">
            <a:spAutoFit/>
          </a:bodyPr>
          <a:lstStyle/>
          <a:p>
            <a:r>
              <a:rPr lang="en-GB" sz="1600" b="1" dirty="0">
                <a:highlight>
                  <a:srgbClr val="00FF00"/>
                </a:highlight>
              </a:rPr>
              <a:t>Confronting response </a:t>
            </a:r>
            <a:r>
              <a:rPr lang="en-GB" sz="1600" dirty="0"/>
              <a:t>Language like that is not acceptable. A lot of people would find that offensive. Sexist language is as insulting as racist or homophobic language.</a:t>
            </a:r>
          </a:p>
        </p:txBody>
      </p:sp>
      <p:sp>
        <p:nvSpPr>
          <p:cNvPr id="6" name="TextBox 5">
            <a:extLst>
              <a:ext uri="{FF2B5EF4-FFF2-40B4-BE49-F238E27FC236}">
                <a16:creationId xmlns:a16="http://schemas.microsoft.com/office/drawing/2014/main" id="{A73AC823-1E4D-C30C-9B38-FCE6592281EE}"/>
              </a:ext>
            </a:extLst>
          </p:cNvPr>
          <p:cNvSpPr txBox="1"/>
          <p:nvPr/>
        </p:nvSpPr>
        <p:spPr>
          <a:xfrm>
            <a:off x="481882" y="3975365"/>
            <a:ext cx="8369510" cy="584775"/>
          </a:xfrm>
          <a:prstGeom prst="rect">
            <a:avLst/>
          </a:prstGeom>
          <a:noFill/>
        </p:spPr>
        <p:txBody>
          <a:bodyPr wrap="square" rtlCol="0">
            <a:spAutoFit/>
          </a:bodyPr>
          <a:lstStyle/>
          <a:p>
            <a:r>
              <a:rPr lang="en-GB" sz="1600" b="1" dirty="0">
                <a:highlight>
                  <a:srgbClr val="FF00FF"/>
                </a:highlight>
              </a:rPr>
              <a:t>Personal response </a:t>
            </a:r>
            <a:r>
              <a:rPr lang="en-GB" sz="1600" dirty="0"/>
              <a:t>I’m not happy with what you have said. I find the language offensive I don’t agree with that, because…</a:t>
            </a:r>
          </a:p>
        </p:txBody>
      </p:sp>
      <p:pic>
        <p:nvPicPr>
          <p:cNvPr id="7" name="Flourish Logo.png">
            <a:extLst>
              <a:ext uri="{FF2B5EF4-FFF2-40B4-BE49-F238E27FC236}">
                <a16:creationId xmlns:a16="http://schemas.microsoft.com/office/drawing/2014/main" id="{DA2B7883-07E8-36FF-45E2-E07EA8C8DE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7219" y="5939706"/>
            <a:ext cx="873254" cy="586132"/>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2204-5A13-55C5-A8B5-0BA2F6B83C8B}"/>
              </a:ext>
            </a:extLst>
          </p:cNvPr>
          <p:cNvSpPr>
            <a:spLocks noGrp="1"/>
          </p:cNvSpPr>
          <p:nvPr>
            <p:ph type="title"/>
          </p:nvPr>
        </p:nvSpPr>
        <p:spPr>
          <a:xfrm>
            <a:off x="1524000" y="-2387601"/>
            <a:ext cx="9144000" cy="2387601"/>
          </a:xfrm>
        </p:spPr>
        <p:txBody>
          <a:bodyPr lIns="45718" tIns="45718" rIns="45718" bIns="45718" anchor="b">
            <a:normAutofit/>
          </a:bodyPr>
          <a:lstStyle/>
          <a:p>
            <a:r>
              <a:rPr lang="en-GB" dirty="0"/>
              <a:t>Activity 4: Responding to sexist language</a:t>
            </a:r>
          </a:p>
        </p:txBody>
      </p:sp>
      <p:sp>
        <p:nvSpPr>
          <p:cNvPr id="6" name="Section title…">
            <a:extLst>
              <a:ext uri="{FF2B5EF4-FFF2-40B4-BE49-F238E27FC236}">
                <a16:creationId xmlns:a16="http://schemas.microsoft.com/office/drawing/2014/main" id="{7A94BF09-E622-18DD-EBBC-3E15B9375150}"/>
              </a:ext>
            </a:extLst>
          </p:cNvPr>
          <p:cNvSpPr txBox="1"/>
          <p:nvPr/>
        </p:nvSpPr>
        <p:spPr>
          <a:xfrm>
            <a:off x="384472" y="189755"/>
            <a:ext cx="6239284" cy="72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4100" b="1">
                <a:solidFill>
                  <a:srgbClr val="1A304A"/>
                </a:solidFill>
              </a:defRPr>
            </a:pPr>
            <a:r>
              <a:rPr lang="en-GB" sz="4000" dirty="0"/>
              <a:t>Activity</a:t>
            </a:r>
            <a:endParaRPr dirty="0"/>
          </a:p>
        </p:txBody>
      </p:sp>
      <p:sp>
        <p:nvSpPr>
          <p:cNvPr id="7" name="TextBox 6">
            <a:extLst>
              <a:ext uri="{FF2B5EF4-FFF2-40B4-BE49-F238E27FC236}">
                <a16:creationId xmlns:a16="http://schemas.microsoft.com/office/drawing/2014/main" id="{C8050FAF-9AE4-A083-010D-129D8C153ACF}"/>
              </a:ext>
            </a:extLst>
          </p:cNvPr>
          <p:cNvSpPr txBox="1"/>
          <p:nvPr/>
        </p:nvSpPr>
        <p:spPr>
          <a:xfrm>
            <a:off x="815982" y="844440"/>
            <a:ext cx="11133813"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Using the four possible responses to the use of sexist language decide which response you would use if you heard the</a:t>
            </a:r>
          </a:p>
          <a:p>
            <a:pPr marL="0" marR="0" indent="0" algn="l" defTabSz="914400" rtl="0" fontAlgn="auto" latinLnBrk="0" hangingPunct="0">
              <a:lnSpc>
                <a:spcPct val="100000"/>
              </a:lnSpc>
              <a:spcBef>
                <a:spcPts val="0"/>
              </a:spcBef>
              <a:spcAft>
                <a:spcPts val="0"/>
              </a:spcAft>
              <a:buClrTx/>
              <a:buSzTx/>
              <a:buFontTx/>
              <a:buNone/>
              <a:tabLst/>
            </a:pPr>
            <a:r>
              <a:rPr lang="en-GB" dirty="0"/>
              <a:t>following: </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11" name="Speech Bubble: Oval 10">
            <a:extLst>
              <a:ext uri="{FF2B5EF4-FFF2-40B4-BE49-F238E27FC236}">
                <a16:creationId xmlns:a16="http://schemas.microsoft.com/office/drawing/2014/main" id="{4021B55E-349B-9726-B7D7-F4ADA876D90A}"/>
              </a:ext>
              <a:ext uri="{C183D7F6-B498-43B3-948B-1728B52AA6E4}">
                <adec:decorative xmlns:adec="http://schemas.microsoft.com/office/drawing/2017/decorative" val="1"/>
              </a:ext>
            </a:extLst>
          </p:cNvPr>
          <p:cNvSpPr/>
          <p:nvPr/>
        </p:nvSpPr>
        <p:spPr>
          <a:xfrm>
            <a:off x="3302153" y="1697499"/>
            <a:ext cx="1243900" cy="92333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peech Bubble: Oval 11">
            <a:extLst>
              <a:ext uri="{FF2B5EF4-FFF2-40B4-BE49-F238E27FC236}">
                <a16:creationId xmlns:a16="http://schemas.microsoft.com/office/drawing/2014/main" id="{60C59532-B5F1-CD1B-321E-3CBB20B43D97}"/>
              </a:ext>
              <a:ext uri="{C183D7F6-B498-43B3-948B-1728B52AA6E4}">
                <adec:decorative xmlns:adec="http://schemas.microsoft.com/office/drawing/2017/decorative" val="1"/>
              </a:ext>
            </a:extLst>
          </p:cNvPr>
          <p:cNvSpPr/>
          <p:nvPr/>
        </p:nvSpPr>
        <p:spPr>
          <a:xfrm>
            <a:off x="5376427" y="1852974"/>
            <a:ext cx="1509452" cy="889379"/>
          </a:xfrm>
          <a:prstGeom prst="wedgeEllipseCallout">
            <a:avLst>
              <a:gd name="adj1" fmla="val 34574"/>
              <a:gd name="adj2" fmla="val 700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4" name="Speech Bubble: Oval 13">
            <a:extLst>
              <a:ext uri="{FF2B5EF4-FFF2-40B4-BE49-F238E27FC236}">
                <a16:creationId xmlns:a16="http://schemas.microsoft.com/office/drawing/2014/main" id="{77E99DA5-6379-4043-4476-2A20DADE0F1F}"/>
              </a:ext>
              <a:ext uri="{C183D7F6-B498-43B3-948B-1728B52AA6E4}">
                <adec:decorative xmlns:adec="http://schemas.microsoft.com/office/drawing/2017/decorative" val="1"/>
              </a:ext>
            </a:extLst>
          </p:cNvPr>
          <p:cNvSpPr/>
          <p:nvPr/>
        </p:nvSpPr>
        <p:spPr>
          <a:xfrm>
            <a:off x="7562398" y="1996934"/>
            <a:ext cx="2159180" cy="1166390"/>
          </a:xfrm>
          <a:prstGeom prst="wedgeEllipseCallout">
            <a:avLst>
              <a:gd name="adj1" fmla="val -39318"/>
              <a:gd name="adj2" fmla="val 73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Oval 18">
            <a:extLst>
              <a:ext uri="{FF2B5EF4-FFF2-40B4-BE49-F238E27FC236}">
                <a16:creationId xmlns:a16="http://schemas.microsoft.com/office/drawing/2014/main" id="{2AF4B83D-843A-4686-CCDF-3CD501577AE1}"/>
              </a:ext>
              <a:ext uri="{C183D7F6-B498-43B3-948B-1728B52AA6E4}">
                <adec:decorative xmlns:adec="http://schemas.microsoft.com/office/drawing/2017/decorative" val="1"/>
              </a:ext>
            </a:extLst>
          </p:cNvPr>
          <p:cNvSpPr/>
          <p:nvPr/>
        </p:nvSpPr>
        <p:spPr>
          <a:xfrm>
            <a:off x="4211005" y="2591682"/>
            <a:ext cx="1300098" cy="8147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peech Bubble: Oval 16">
            <a:extLst>
              <a:ext uri="{FF2B5EF4-FFF2-40B4-BE49-F238E27FC236}">
                <a16:creationId xmlns:a16="http://schemas.microsoft.com/office/drawing/2014/main" id="{D1ABDFD7-5549-EC46-95E9-90DE8FF23D1F}"/>
              </a:ext>
              <a:ext uri="{C183D7F6-B498-43B3-948B-1728B52AA6E4}">
                <adec:decorative xmlns:adec="http://schemas.microsoft.com/office/drawing/2017/decorative" val="1"/>
              </a:ext>
            </a:extLst>
          </p:cNvPr>
          <p:cNvSpPr/>
          <p:nvPr/>
        </p:nvSpPr>
        <p:spPr>
          <a:xfrm>
            <a:off x="2211698" y="2736905"/>
            <a:ext cx="1561767" cy="923330"/>
          </a:xfrm>
          <a:prstGeom prst="wedgeEllipseCallout">
            <a:avLst>
              <a:gd name="adj1" fmla="val 16296"/>
              <a:gd name="adj2" fmla="val 70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Speech Bubble: Oval 20">
            <a:extLst>
              <a:ext uri="{FF2B5EF4-FFF2-40B4-BE49-F238E27FC236}">
                <a16:creationId xmlns:a16="http://schemas.microsoft.com/office/drawing/2014/main" id="{6DECF644-5439-7FDD-6F67-9D8B8E9A2000}"/>
              </a:ext>
              <a:ext uri="{C183D7F6-B498-43B3-948B-1728B52AA6E4}">
                <adec:decorative xmlns:adec="http://schemas.microsoft.com/office/drawing/2017/decorative" val="1"/>
              </a:ext>
            </a:extLst>
          </p:cNvPr>
          <p:cNvSpPr/>
          <p:nvPr/>
        </p:nvSpPr>
        <p:spPr>
          <a:xfrm>
            <a:off x="5650020" y="3205670"/>
            <a:ext cx="1947472" cy="1077251"/>
          </a:xfrm>
          <a:prstGeom prst="wedgeEllipseCallout">
            <a:avLst>
              <a:gd name="adj1" fmla="val 37706"/>
              <a:gd name="adj2" fmla="val 55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peech Bubble: Oval 22">
            <a:extLst>
              <a:ext uri="{FF2B5EF4-FFF2-40B4-BE49-F238E27FC236}">
                <a16:creationId xmlns:a16="http://schemas.microsoft.com/office/drawing/2014/main" id="{16AB4E42-841D-99C4-892F-396E6037AFF3}"/>
              </a:ext>
              <a:ext uri="{C183D7F6-B498-43B3-948B-1728B52AA6E4}">
                <adec:decorative xmlns:adec="http://schemas.microsoft.com/office/drawing/2017/decorative" val="1"/>
              </a:ext>
            </a:extLst>
          </p:cNvPr>
          <p:cNvSpPr/>
          <p:nvPr/>
        </p:nvSpPr>
        <p:spPr>
          <a:xfrm>
            <a:off x="3663042" y="3710204"/>
            <a:ext cx="1356976" cy="117423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Speech Bubble: Oval 24">
            <a:extLst>
              <a:ext uri="{FF2B5EF4-FFF2-40B4-BE49-F238E27FC236}">
                <a16:creationId xmlns:a16="http://schemas.microsoft.com/office/drawing/2014/main" id="{F5764ED1-F871-E484-3846-8E2BE1BF0340}"/>
              </a:ext>
              <a:ext uri="{C183D7F6-B498-43B3-948B-1728B52AA6E4}">
                <adec:decorative xmlns:adec="http://schemas.microsoft.com/office/drawing/2017/decorative" val="1"/>
              </a:ext>
            </a:extLst>
          </p:cNvPr>
          <p:cNvSpPr/>
          <p:nvPr/>
        </p:nvSpPr>
        <p:spPr>
          <a:xfrm>
            <a:off x="5050973" y="4493509"/>
            <a:ext cx="1811521" cy="1292637"/>
          </a:xfrm>
          <a:prstGeom prst="wedgeEllipseCallout">
            <a:avLst>
              <a:gd name="adj1" fmla="val -44433"/>
              <a:gd name="adj2" fmla="val 57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peech Bubble: Oval 26">
            <a:extLst>
              <a:ext uri="{FF2B5EF4-FFF2-40B4-BE49-F238E27FC236}">
                <a16:creationId xmlns:a16="http://schemas.microsoft.com/office/drawing/2014/main" id="{963989D6-B576-AD86-7C82-3732096C3CBF}"/>
              </a:ext>
              <a:ext uri="{C183D7F6-B498-43B3-948B-1728B52AA6E4}">
                <adec:decorative xmlns:adec="http://schemas.microsoft.com/office/drawing/2017/decorative" val="1"/>
              </a:ext>
            </a:extLst>
          </p:cNvPr>
          <p:cNvSpPr/>
          <p:nvPr/>
        </p:nvSpPr>
        <p:spPr>
          <a:xfrm>
            <a:off x="7484327" y="4401839"/>
            <a:ext cx="1947472" cy="92333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a:extLst>
              <a:ext uri="{FF2B5EF4-FFF2-40B4-BE49-F238E27FC236}">
                <a16:creationId xmlns:a16="http://schemas.microsoft.com/office/drawing/2014/main" id="{FFF2349A-4D20-23FA-5A5E-A8D5FF164236}"/>
              </a:ext>
            </a:extLst>
          </p:cNvPr>
          <p:cNvSpPr txBox="1"/>
          <p:nvPr/>
        </p:nvSpPr>
        <p:spPr>
          <a:xfrm>
            <a:off x="2992582" y="1753887"/>
            <a:ext cx="1863043" cy="646331"/>
          </a:xfrm>
          <a:prstGeom prst="rect">
            <a:avLst/>
          </a:prstGeom>
          <a:noFill/>
        </p:spPr>
        <p:txBody>
          <a:bodyPr wrap="square" rtlCol="0">
            <a:spAutoFit/>
          </a:bodyPr>
          <a:lstStyle/>
          <a:p>
            <a:pPr algn="ctr"/>
            <a:r>
              <a:rPr lang="en-GB" dirty="0">
                <a:solidFill>
                  <a:schemeClr val="bg1"/>
                </a:solidFill>
              </a:rPr>
              <a:t>That’s so</a:t>
            </a:r>
          </a:p>
          <a:p>
            <a:pPr algn="ctr"/>
            <a:r>
              <a:rPr lang="en-GB" dirty="0">
                <a:solidFill>
                  <a:schemeClr val="bg1"/>
                </a:solidFill>
              </a:rPr>
              <a:t>gay!</a:t>
            </a:r>
          </a:p>
        </p:txBody>
      </p:sp>
      <p:sp>
        <p:nvSpPr>
          <p:cNvPr id="13" name="TextBox 12">
            <a:extLst>
              <a:ext uri="{FF2B5EF4-FFF2-40B4-BE49-F238E27FC236}">
                <a16:creationId xmlns:a16="http://schemas.microsoft.com/office/drawing/2014/main" id="{57C8C313-B5C4-8AB4-B941-0274CE0551EA}"/>
              </a:ext>
            </a:extLst>
          </p:cNvPr>
          <p:cNvSpPr txBox="1"/>
          <p:nvPr/>
        </p:nvSpPr>
        <p:spPr>
          <a:xfrm>
            <a:off x="5422944" y="2025053"/>
            <a:ext cx="1509452" cy="646331"/>
          </a:xfrm>
          <a:prstGeom prst="rect">
            <a:avLst/>
          </a:prstGeom>
          <a:noFill/>
        </p:spPr>
        <p:txBody>
          <a:bodyPr wrap="none" rtlCol="0">
            <a:spAutoFit/>
          </a:bodyPr>
          <a:lstStyle/>
          <a:p>
            <a:pPr algn="ctr"/>
            <a:r>
              <a:rPr lang="en-GB" dirty="0">
                <a:solidFill>
                  <a:schemeClr val="bg1"/>
                </a:solidFill>
              </a:rPr>
              <a:t>Your Mum’s a </a:t>
            </a:r>
          </a:p>
          <a:p>
            <a:pPr algn="ctr"/>
            <a:r>
              <a:rPr lang="en-GB" dirty="0">
                <a:solidFill>
                  <a:schemeClr val="bg1"/>
                </a:solidFill>
              </a:rPr>
              <a:t>slag</a:t>
            </a:r>
          </a:p>
        </p:txBody>
      </p:sp>
      <p:sp>
        <p:nvSpPr>
          <p:cNvPr id="15" name="TextBox 14">
            <a:extLst>
              <a:ext uri="{FF2B5EF4-FFF2-40B4-BE49-F238E27FC236}">
                <a16:creationId xmlns:a16="http://schemas.microsoft.com/office/drawing/2014/main" id="{749E529D-1116-1430-6A04-67697ED609BC}"/>
              </a:ext>
            </a:extLst>
          </p:cNvPr>
          <p:cNvSpPr txBox="1"/>
          <p:nvPr/>
        </p:nvSpPr>
        <p:spPr>
          <a:xfrm>
            <a:off x="7562398" y="2071752"/>
            <a:ext cx="2159181" cy="923330"/>
          </a:xfrm>
          <a:prstGeom prst="rect">
            <a:avLst/>
          </a:prstGeom>
          <a:noFill/>
        </p:spPr>
        <p:txBody>
          <a:bodyPr wrap="none" rtlCol="0">
            <a:spAutoFit/>
          </a:bodyPr>
          <a:lstStyle/>
          <a:p>
            <a:pPr algn="ctr"/>
            <a:r>
              <a:rPr lang="en-GB" dirty="0">
                <a:solidFill>
                  <a:schemeClr val="bg1"/>
                </a:solidFill>
              </a:rPr>
              <a:t>My football team</a:t>
            </a:r>
          </a:p>
          <a:p>
            <a:pPr algn="ctr"/>
            <a:r>
              <a:rPr lang="en-GB" dirty="0">
                <a:solidFill>
                  <a:schemeClr val="bg1"/>
                </a:solidFill>
              </a:rPr>
              <a:t> got absolutely raped</a:t>
            </a:r>
          </a:p>
          <a:p>
            <a:pPr algn="ctr"/>
            <a:r>
              <a:rPr lang="en-GB" dirty="0">
                <a:solidFill>
                  <a:schemeClr val="bg1"/>
                </a:solidFill>
              </a:rPr>
              <a:t> by the other team</a:t>
            </a:r>
          </a:p>
        </p:txBody>
      </p:sp>
      <p:sp>
        <p:nvSpPr>
          <p:cNvPr id="18" name="TextBox 17">
            <a:extLst>
              <a:ext uri="{FF2B5EF4-FFF2-40B4-BE49-F238E27FC236}">
                <a16:creationId xmlns:a16="http://schemas.microsoft.com/office/drawing/2014/main" id="{BEF41CF8-8169-1E47-1A6D-2CC4D05E722B}"/>
              </a:ext>
            </a:extLst>
          </p:cNvPr>
          <p:cNvSpPr txBox="1"/>
          <p:nvPr/>
        </p:nvSpPr>
        <p:spPr>
          <a:xfrm>
            <a:off x="2221435" y="2820963"/>
            <a:ext cx="1479928" cy="646331"/>
          </a:xfrm>
          <a:prstGeom prst="rect">
            <a:avLst/>
          </a:prstGeom>
          <a:noFill/>
        </p:spPr>
        <p:txBody>
          <a:bodyPr wrap="square" rtlCol="0">
            <a:spAutoFit/>
          </a:bodyPr>
          <a:lstStyle/>
          <a:p>
            <a:pPr algn="ctr"/>
            <a:r>
              <a:rPr lang="en-GB" dirty="0">
                <a:solidFill>
                  <a:schemeClr val="bg1"/>
                </a:solidFill>
              </a:rPr>
              <a:t>He’s just being a pussy</a:t>
            </a:r>
          </a:p>
        </p:txBody>
      </p:sp>
      <p:sp>
        <p:nvSpPr>
          <p:cNvPr id="20" name="TextBox 19">
            <a:extLst>
              <a:ext uri="{FF2B5EF4-FFF2-40B4-BE49-F238E27FC236}">
                <a16:creationId xmlns:a16="http://schemas.microsoft.com/office/drawing/2014/main" id="{0E4E27C3-A57C-89CB-5208-DE92C55A164F}"/>
              </a:ext>
            </a:extLst>
          </p:cNvPr>
          <p:cNvSpPr txBox="1"/>
          <p:nvPr/>
        </p:nvSpPr>
        <p:spPr>
          <a:xfrm>
            <a:off x="4222165" y="2680827"/>
            <a:ext cx="1300099" cy="646331"/>
          </a:xfrm>
          <a:prstGeom prst="rect">
            <a:avLst/>
          </a:prstGeom>
          <a:noFill/>
        </p:spPr>
        <p:txBody>
          <a:bodyPr wrap="none" rtlCol="0">
            <a:spAutoFit/>
          </a:bodyPr>
          <a:lstStyle/>
          <a:p>
            <a:pPr algn="ctr"/>
            <a:r>
              <a:rPr lang="en-GB" dirty="0">
                <a:solidFill>
                  <a:schemeClr val="bg1"/>
                </a:solidFill>
              </a:rPr>
              <a:t>You need to</a:t>
            </a:r>
          </a:p>
          <a:p>
            <a:pPr algn="ctr"/>
            <a:r>
              <a:rPr lang="en-GB" dirty="0">
                <a:solidFill>
                  <a:schemeClr val="bg1"/>
                </a:solidFill>
              </a:rPr>
              <a:t> man up</a:t>
            </a:r>
          </a:p>
        </p:txBody>
      </p:sp>
      <p:sp>
        <p:nvSpPr>
          <p:cNvPr id="22" name="TextBox 21">
            <a:extLst>
              <a:ext uri="{FF2B5EF4-FFF2-40B4-BE49-F238E27FC236}">
                <a16:creationId xmlns:a16="http://schemas.microsoft.com/office/drawing/2014/main" id="{3B55353D-1AF9-1881-4155-446D019AA3FA}"/>
              </a:ext>
            </a:extLst>
          </p:cNvPr>
          <p:cNvSpPr txBox="1"/>
          <p:nvPr/>
        </p:nvSpPr>
        <p:spPr>
          <a:xfrm>
            <a:off x="5823521" y="3327158"/>
            <a:ext cx="1669047" cy="923330"/>
          </a:xfrm>
          <a:prstGeom prst="rect">
            <a:avLst/>
          </a:prstGeom>
          <a:noFill/>
        </p:spPr>
        <p:txBody>
          <a:bodyPr wrap="none" rtlCol="0">
            <a:spAutoFit/>
          </a:bodyPr>
          <a:lstStyle/>
          <a:p>
            <a:pPr algn="ctr"/>
            <a:r>
              <a:rPr lang="en-GB" dirty="0">
                <a:solidFill>
                  <a:schemeClr val="bg1"/>
                </a:solidFill>
              </a:rPr>
              <a:t>Pulling another </a:t>
            </a:r>
          </a:p>
          <a:p>
            <a:pPr algn="ctr"/>
            <a:r>
              <a:rPr lang="en-GB" dirty="0">
                <a:solidFill>
                  <a:schemeClr val="bg1"/>
                </a:solidFill>
              </a:rPr>
              <a:t>young person’s</a:t>
            </a:r>
          </a:p>
          <a:p>
            <a:pPr algn="ctr"/>
            <a:r>
              <a:rPr lang="en-GB" dirty="0">
                <a:solidFill>
                  <a:schemeClr val="bg1"/>
                </a:solidFill>
              </a:rPr>
              <a:t> bra strap</a:t>
            </a:r>
          </a:p>
        </p:txBody>
      </p:sp>
      <p:sp>
        <p:nvSpPr>
          <p:cNvPr id="24" name="TextBox 23">
            <a:extLst>
              <a:ext uri="{FF2B5EF4-FFF2-40B4-BE49-F238E27FC236}">
                <a16:creationId xmlns:a16="http://schemas.microsoft.com/office/drawing/2014/main" id="{4981D5E8-70E3-D37F-479D-E44362CDF6CC}"/>
              </a:ext>
            </a:extLst>
          </p:cNvPr>
          <p:cNvSpPr txBox="1"/>
          <p:nvPr/>
        </p:nvSpPr>
        <p:spPr>
          <a:xfrm>
            <a:off x="3663042" y="3826280"/>
            <a:ext cx="1356975" cy="923330"/>
          </a:xfrm>
          <a:prstGeom prst="rect">
            <a:avLst/>
          </a:prstGeom>
          <a:noFill/>
        </p:spPr>
        <p:txBody>
          <a:bodyPr wrap="none" rtlCol="0">
            <a:spAutoFit/>
          </a:bodyPr>
          <a:lstStyle/>
          <a:p>
            <a:pPr algn="ctr"/>
            <a:r>
              <a:rPr lang="en-GB" dirty="0">
                <a:solidFill>
                  <a:schemeClr val="bg1"/>
                </a:solidFill>
              </a:rPr>
              <a:t>Hey sexy, </a:t>
            </a:r>
          </a:p>
          <a:p>
            <a:pPr algn="ctr"/>
            <a:r>
              <a:rPr lang="en-GB" dirty="0">
                <a:solidFill>
                  <a:schemeClr val="bg1"/>
                </a:solidFill>
              </a:rPr>
              <a:t>you look hot</a:t>
            </a:r>
          </a:p>
          <a:p>
            <a:pPr algn="ctr"/>
            <a:r>
              <a:rPr lang="en-GB" dirty="0">
                <a:solidFill>
                  <a:schemeClr val="bg1"/>
                </a:solidFill>
              </a:rPr>
              <a:t> in that top</a:t>
            </a:r>
          </a:p>
        </p:txBody>
      </p:sp>
      <p:sp>
        <p:nvSpPr>
          <p:cNvPr id="26" name="TextBox 25">
            <a:extLst>
              <a:ext uri="{FF2B5EF4-FFF2-40B4-BE49-F238E27FC236}">
                <a16:creationId xmlns:a16="http://schemas.microsoft.com/office/drawing/2014/main" id="{AB767988-B64C-F962-8E8B-24861F8C8232}"/>
              </a:ext>
            </a:extLst>
          </p:cNvPr>
          <p:cNvSpPr txBox="1"/>
          <p:nvPr/>
        </p:nvSpPr>
        <p:spPr>
          <a:xfrm>
            <a:off x="5179659" y="4572742"/>
            <a:ext cx="1586477" cy="1200329"/>
          </a:xfrm>
          <a:prstGeom prst="rect">
            <a:avLst/>
          </a:prstGeom>
          <a:noFill/>
        </p:spPr>
        <p:txBody>
          <a:bodyPr wrap="square" rtlCol="0">
            <a:spAutoFit/>
          </a:bodyPr>
          <a:lstStyle/>
          <a:p>
            <a:pPr algn="ctr"/>
            <a:r>
              <a:rPr lang="en-GB" dirty="0">
                <a:solidFill>
                  <a:schemeClr val="bg1"/>
                </a:solidFill>
              </a:rPr>
              <a:t>Paul’s a paedo.</a:t>
            </a:r>
          </a:p>
          <a:p>
            <a:pPr algn="ctr"/>
            <a:r>
              <a:rPr lang="en-GB" dirty="0">
                <a:solidFill>
                  <a:schemeClr val="bg1"/>
                </a:solidFill>
              </a:rPr>
              <a:t>His girlfriend’s much younger than him</a:t>
            </a:r>
          </a:p>
        </p:txBody>
      </p:sp>
      <p:sp>
        <p:nvSpPr>
          <p:cNvPr id="28" name="TextBox 27">
            <a:extLst>
              <a:ext uri="{FF2B5EF4-FFF2-40B4-BE49-F238E27FC236}">
                <a16:creationId xmlns:a16="http://schemas.microsoft.com/office/drawing/2014/main" id="{4D0C95BD-1FE8-4588-0095-C6DCCB4C41BA}"/>
              </a:ext>
            </a:extLst>
          </p:cNvPr>
          <p:cNvSpPr txBox="1"/>
          <p:nvPr/>
        </p:nvSpPr>
        <p:spPr>
          <a:xfrm>
            <a:off x="7653522" y="4517110"/>
            <a:ext cx="1624163" cy="646331"/>
          </a:xfrm>
          <a:prstGeom prst="rect">
            <a:avLst/>
          </a:prstGeom>
          <a:noFill/>
        </p:spPr>
        <p:txBody>
          <a:bodyPr wrap="none" rtlCol="0">
            <a:spAutoFit/>
          </a:bodyPr>
          <a:lstStyle/>
          <a:p>
            <a:pPr algn="ctr"/>
            <a:r>
              <a:rPr lang="en-GB" dirty="0">
                <a:solidFill>
                  <a:schemeClr val="bg1"/>
                </a:solidFill>
              </a:rPr>
              <a:t>I can give you a</a:t>
            </a:r>
          </a:p>
          <a:p>
            <a:pPr algn="ctr"/>
            <a:r>
              <a:rPr lang="en-GB">
                <a:solidFill>
                  <a:schemeClr val="bg1"/>
                </a:solidFill>
              </a:rPr>
              <a:t> verb, </a:t>
            </a:r>
            <a:r>
              <a:rPr lang="en-GB" dirty="0">
                <a:solidFill>
                  <a:schemeClr val="bg1"/>
                </a:solidFill>
              </a:rPr>
              <a:t>‘to rape’</a:t>
            </a:r>
          </a:p>
        </p:txBody>
      </p:sp>
      <p:sp>
        <p:nvSpPr>
          <p:cNvPr id="16" name="TextBox 15">
            <a:extLst>
              <a:ext uri="{FF2B5EF4-FFF2-40B4-BE49-F238E27FC236}">
                <a16:creationId xmlns:a16="http://schemas.microsoft.com/office/drawing/2014/main" id="{962C52FB-563E-BBFB-237A-80E82A17C1B6}"/>
              </a:ext>
            </a:extLst>
          </p:cNvPr>
          <p:cNvSpPr txBox="1"/>
          <p:nvPr/>
        </p:nvSpPr>
        <p:spPr>
          <a:xfrm>
            <a:off x="1780408" y="6090152"/>
            <a:ext cx="8887369" cy="646331"/>
          </a:xfrm>
          <a:prstGeom prst="rect">
            <a:avLst/>
          </a:prstGeom>
          <a:noFill/>
        </p:spPr>
        <p:txBody>
          <a:bodyPr wrap="none" rtlCol="0">
            <a:spAutoFit/>
          </a:bodyPr>
          <a:lstStyle/>
          <a:p>
            <a:r>
              <a:rPr lang="en-GB" dirty="0"/>
              <a:t>   Discuss on your tables which of the responses you would use to challenge this language</a:t>
            </a:r>
          </a:p>
          <a:p>
            <a:r>
              <a:rPr lang="en-GB" dirty="0">
                <a:highlight>
                  <a:srgbClr val="FFFF00"/>
                </a:highlight>
              </a:rPr>
              <a:t>Organisation response</a:t>
            </a:r>
            <a:r>
              <a:rPr lang="en-GB" dirty="0"/>
              <a:t>     </a:t>
            </a:r>
            <a:r>
              <a:rPr lang="en-GB" dirty="0">
                <a:highlight>
                  <a:srgbClr val="00FFFF"/>
                </a:highlight>
              </a:rPr>
              <a:t>Questioning response</a:t>
            </a:r>
            <a:r>
              <a:rPr lang="en-GB" dirty="0"/>
              <a:t>     </a:t>
            </a:r>
            <a:r>
              <a:rPr lang="en-GB" dirty="0">
                <a:highlight>
                  <a:srgbClr val="00FF00"/>
                </a:highlight>
              </a:rPr>
              <a:t>Confronting response</a:t>
            </a:r>
            <a:r>
              <a:rPr lang="en-GB" dirty="0"/>
              <a:t>     </a:t>
            </a:r>
            <a:r>
              <a:rPr lang="en-GB" dirty="0">
                <a:highlight>
                  <a:srgbClr val="FF00FF"/>
                </a:highlight>
              </a:rPr>
              <a:t>Personal response</a:t>
            </a:r>
          </a:p>
        </p:txBody>
      </p:sp>
      <p:sp>
        <p:nvSpPr>
          <p:cNvPr id="9" name="Rectangle 8">
            <a:extLst>
              <a:ext uri="{FF2B5EF4-FFF2-40B4-BE49-F238E27FC236}">
                <a16:creationId xmlns:a16="http://schemas.microsoft.com/office/drawing/2014/main" id="{8D63035C-000C-7257-6E96-CB5E038223AD}"/>
              </a:ext>
              <a:ext uri="{C183D7F6-B498-43B3-948B-1728B52AA6E4}">
                <adec:decorative xmlns:adec="http://schemas.microsoft.com/office/drawing/2017/decorative" val="1"/>
              </a:ext>
            </a:extLst>
          </p:cNvPr>
          <p:cNvSpPr/>
          <p:nvPr/>
        </p:nvSpPr>
        <p:spPr>
          <a:xfrm>
            <a:off x="2075986" y="1490767"/>
            <a:ext cx="8040028" cy="4522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2" name="Flourish Logo.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54527" y="5773071"/>
            <a:ext cx="873254" cy="586132"/>
          </a:xfrm>
          <a:prstGeom prst="rect">
            <a:avLst/>
          </a:prstGeom>
          <a:ln w="12700">
            <a:miter lim="400000"/>
          </a:ln>
        </p:spPr>
      </p:pic>
    </p:spTree>
    <p:extLst>
      <p:ext uri="{BB962C8B-B14F-4D97-AF65-F5344CB8AC3E}">
        <p14:creationId xmlns:p14="http://schemas.microsoft.com/office/powerpoint/2010/main" val="270807139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0"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flipH="1">
            <a:off x="258382" y="1782737"/>
            <a:ext cx="4557123" cy="3292524"/>
          </a:xfrm>
          <a:prstGeom prst="rect">
            <a:avLst/>
          </a:prstGeom>
        </p:spPr>
      </p:pic>
      <p:sp>
        <p:nvSpPr>
          <p:cNvPr id="2" name="Title 1">
            <a:extLst>
              <a:ext uri="{FF2B5EF4-FFF2-40B4-BE49-F238E27FC236}">
                <a16:creationId xmlns:a16="http://schemas.microsoft.com/office/drawing/2014/main" id="{8389333C-E0E4-688D-265C-0AF3F0C9A4D2}"/>
              </a:ext>
            </a:extLst>
          </p:cNvPr>
          <p:cNvSpPr>
            <a:spLocks noGrp="1"/>
          </p:cNvSpPr>
          <p:nvPr>
            <p:ph type="title"/>
          </p:nvPr>
        </p:nvSpPr>
        <p:spPr>
          <a:xfrm>
            <a:off x="1524000" y="-2387601"/>
            <a:ext cx="9144000" cy="2387601"/>
          </a:xfrm>
        </p:spPr>
        <p:txBody>
          <a:bodyPr lIns="45718" tIns="45718" rIns="45718" bIns="45718" anchor="b">
            <a:normAutofit/>
          </a:bodyPr>
          <a:lstStyle/>
          <a:p>
            <a:r>
              <a:rPr lang="en-GB" dirty="0"/>
              <a:t>Activity 5: How do the men feel?</a:t>
            </a:r>
          </a:p>
        </p:txBody>
      </p:sp>
      <p:sp>
        <p:nvSpPr>
          <p:cNvPr id="8" name="Section title…">
            <a:extLst>
              <a:ext uri="{FF2B5EF4-FFF2-40B4-BE49-F238E27FC236}">
                <a16:creationId xmlns:a16="http://schemas.microsoft.com/office/drawing/2014/main" id="{977017BC-F34A-FFC4-5BFC-93B5F5635C77}"/>
              </a:ext>
            </a:extLst>
          </p:cNvPr>
          <p:cNvSpPr txBox="1"/>
          <p:nvPr/>
        </p:nvSpPr>
        <p:spPr>
          <a:xfrm>
            <a:off x="384472" y="189755"/>
            <a:ext cx="6239284" cy="72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4100" b="1">
                <a:solidFill>
                  <a:srgbClr val="1A304A"/>
                </a:solidFill>
              </a:defRPr>
            </a:pPr>
            <a:r>
              <a:rPr lang="en-GB" sz="4000" dirty="0"/>
              <a:t>Activity</a:t>
            </a:r>
            <a:endParaRPr dirty="0"/>
          </a:p>
        </p:txBody>
      </p:sp>
      <p:cxnSp>
        <p:nvCxnSpPr>
          <p:cNvPr id="145" name="Straight Connector 144">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B37868"/>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397BD40-F83D-87F3-B312-DCAEFA1BABF8}"/>
              </a:ext>
            </a:extLst>
          </p:cNvPr>
          <p:cNvSpPr txBox="1"/>
          <p:nvPr/>
        </p:nvSpPr>
        <p:spPr>
          <a:xfrm>
            <a:off x="5979081" y="895189"/>
            <a:ext cx="410785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highlight>
                  <a:srgbClr val="FFFF00"/>
                </a:highlight>
                <a:uFillTx/>
                <a:latin typeface="+mn-lt"/>
                <a:ea typeface="+mn-ea"/>
                <a:cs typeface="+mn-cs"/>
                <a:sym typeface="Calibri"/>
              </a:rPr>
              <a:t>How do you think the men in this clip feel?</a:t>
            </a:r>
          </a:p>
        </p:txBody>
      </p:sp>
      <p:pic>
        <p:nvPicPr>
          <p:cNvPr id="3" name="Picture 2">
            <a:extLst>
              <a:ext uri="{FF2B5EF4-FFF2-40B4-BE49-F238E27FC236}">
                <a16:creationId xmlns:a16="http://schemas.microsoft.com/office/drawing/2014/main" id="{3E00D2CA-E1B2-9988-7797-F13E4B109BFF}"/>
              </a:ext>
              <a:ext uri="{C183D7F6-B498-43B3-948B-1728B52AA6E4}">
                <adec:decorative xmlns:adec="http://schemas.microsoft.com/office/drawing/2017/decorative" val="1"/>
              </a:ext>
            </a:extLst>
          </p:cNvPr>
          <p:cNvPicPr>
            <a:picLocks noChangeAspect="1"/>
          </p:cNvPicPr>
          <p:nvPr/>
        </p:nvPicPr>
        <p:blipFill rotWithShape="1">
          <a:blip r:embed="rId4"/>
          <a:srcRect l="4539" t="27450" r="74325" b="34365"/>
          <a:stretch/>
        </p:blipFill>
        <p:spPr>
          <a:xfrm>
            <a:off x="5535947" y="1878766"/>
            <a:ext cx="5075572" cy="2813413"/>
          </a:xfrm>
          <a:prstGeom prst="rect">
            <a:avLst/>
          </a:prstGeom>
        </p:spPr>
      </p:pic>
      <p:sp>
        <p:nvSpPr>
          <p:cNvPr id="4" name="TextBox 3">
            <a:extLst>
              <a:ext uri="{FF2B5EF4-FFF2-40B4-BE49-F238E27FC236}">
                <a16:creationId xmlns:a16="http://schemas.microsoft.com/office/drawing/2014/main" id="{2EE804E2-5C17-8E3D-3DA1-6FAF2774701E}"/>
              </a:ext>
            </a:extLst>
          </p:cNvPr>
          <p:cNvSpPr txBox="1"/>
          <p:nvPr/>
        </p:nvSpPr>
        <p:spPr>
          <a:xfrm>
            <a:off x="4984018" y="4979234"/>
            <a:ext cx="609797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hlinkClick r:id="rId5"/>
              </a:rPr>
              <a:t>'Get your arse out, mate': we turn the tables on everyday sexism (youtube.com)</a:t>
            </a:r>
            <a:r>
              <a:rPr lang="en-GB" dirty="0"/>
              <a:t> </a:t>
            </a:r>
          </a:p>
        </p:txBody>
      </p:sp>
      <p:sp>
        <p:nvSpPr>
          <p:cNvPr id="9" name="TextBox 8">
            <a:extLst>
              <a:ext uri="{FF2B5EF4-FFF2-40B4-BE49-F238E27FC236}">
                <a16:creationId xmlns:a16="http://schemas.microsoft.com/office/drawing/2014/main" id="{50BAAA19-0FCF-5207-2AA1-EF576C1CDE6E}"/>
              </a:ext>
            </a:extLst>
          </p:cNvPr>
          <p:cNvSpPr txBox="1"/>
          <p:nvPr/>
        </p:nvSpPr>
        <p:spPr>
          <a:xfrm>
            <a:off x="5039571" y="5809577"/>
            <a:ext cx="606832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highlight>
                  <a:srgbClr val="FFFF00"/>
                </a:highlight>
                <a:uFillTx/>
                <a:latin typeface="+mn-lt"/>
                <a:ea typeface="+mn-ea"/>
                <a:cs typeface="+mn-cs"/>
                <a:sym typeface="Calibri"/>
              </a:rPr>
              <a:t>If the roles were reversed, how do you think women might feel?</a:t>
            </a:r>
          </a:p>
        </p:txBody>
      </p:sp>
      <p:pic>
        <p:nvPicPr>
          <p:cNvPr id="139" name="Flourish Logo.png">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47478" y="5994241"/>
            <a:ext cx="873254" cy="586132"/>
          </a:xfrm>
          <a:prstGeom prst="rect">
            <a:avLst/>
          </a:prstGeom>
          <a:ln w="12700">
            <a:miter lim="400000"/>
          </a:ln>
        </p:spPr>
      </p:pic>
    </p:spTree>
    <p:extLst>
      <p:ext uri="{BB962C8B-B14F-4D97-AF65-F5344CB8AC3E}">
        <p14:creationId xmlns:p14="http://schemas.microsoft.com/office/powerpoint/2010/main" val="377843609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0"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flipH="1">
            <a:off x="258382" y="1782737"/>
            <a:ext cx="4557123" cy="3292524"/>
          </a:xfrm>
          <a:prstGeom prst="rect">
            <a:avLst/>
          </a:prstGeom>
        </p:spPr>
      </p:pic>
      <p:sp>
        <p:nvSpPr>
          <p:cNvPr id="3" name="Title 2">
            <a:extLst>
              <a:ext uri="{FF2B5EF4-FFF2-40B4-BE49-F238E27FC236}">
                <a16:creationId xmlns:a16="http://schemas.microsoft.com/office/drawing/2014/main" id="{5E69930E-907A-7C8E-1E9E-968A597D3F12}"/>
              </a:ext>
            </a:extLst>
          </p:cNvPr>
          <p:cNvSpPr txBox="1">
            <a:spLocks noGrp="1"/>
          </p:cNvSpPr>
          <p:nvPr>
            <p:ph type="title" idx="4294967295"/>
          </p:nvPr>
        </p:nvSpPr>
        <p:spPr>
          <a:xfrm>
            <a:off x="-158052" y="394309"/>
            <a:ext cx="1089885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000000"/>
                </a:solidFill>
                <a:effectLst/>
                <a:uLnTx/>
                <a:uFillTx/>
                <a:latin typeface="+mn-lt"/>
                <a:ea typeface="+mn-ea"/>
                <a:cs typeface="+mn-cs"/>
                <a:sym typeface="Calibri"/>
              </a:rPr>
              <a:t>Summary</a:t>
            </a:r>
          </a:p>
        </p:txBody>
      </p:sp>
      <p:cxnSp>
        <p:nvCxnSpPr>
          <p:cNvPr id="145" name="Straight Connector 144">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B37868"/>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6BBC6A-5833-5DDA-103F-B49088445D3B}"/>
              </a:ext>
            </a:extLst>
          </p:cNvPr>
          <p:cNvSpPr txBox="1"/>
          <p:nvPr/>
        </p:nvSpPr>
        <p:spPr>
          <a:xfrm>
            <a:off x="4913416" y="1618795"/>
            <a:ext cx="6097978" cy="3139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t>Sexism </a:t>
            </a:r>
            <a:r>
              <a:rPr lang="en-GB" b="1" u="sng" dirty="0"/>
              <a:t>DOES</a:t>
            </a:r>
            <a:r>
              <a:rPr lang="en-GB" dirty="0"/>
              <a:t> suggest that one gender is inferior to the others. </a:t>
            </a:r>
          </a:p>
          <a:p>
            <a:r>
              <a:rPr lang="en-GB" dirty="0"/>
              <a:t>Sexism against girls and women </a:t>
            </a:r>
            <a:r>
              <a:rPr lang="en-GB" b="1" u="sng" dirty="0"/>
              <a:t>DOES</a:t>
            </a:r>
            <a:r>
              <a:rPr lang="en-GB" dirty="0"/>
              <a:t> cause intimidation, fear and worry.</a:t>
            </a:r>
          </a:p>
          <a:p>
            <a:r>
              <a:rPr lang="en-GB" dirty="0"/>
              <a:t>Acceptance of sexist language </a:t>
            </a:r>
            <a:r>
              <a:rPr lang="en-GB" b="1" u="sng" dirty="0"/>
              <a:t>DOES</a:t>
            </a:r>
            <a:r>
              <a:rPr lang="en-GB" dirty="0"/>
              <a:t> suggest it is ok.</a:t>
            </a:r>
          </a:p>
          <a:p>
            <a:r>
              <a:rPr lang="en-GB" dirty="0"/>
              <a:t>It </a:t>
            </a:r>
            <a:r>
              <a:rPr lang="en-GB" b="1" u="sng" dirty="0"/>
              <a:t>IS</a:t>
            </a:r>
            <a:r>
              <a:rPr lang="en-GB" dirty="0"/>
              <a:t> because some people think it is ok to verbally denigrate girls and women that it is ok to harass or abuse girls and women.</a:t>
            </a:r>
          </a:p>
          <a:p>
            <a:r>
              <a:rPr lang="en-GB" dirty="0"/>
              <a:t>Without sexism and sexist language, sexual harassment and abuse </a:t>
            </a:r>
            <a:r>
              <a:rPr lang="en-GB" b="1" u="sng" dirty="0"/>
              <a:t>WOULD BE </a:t>
            </a:r>
            <a:r>
              <a:rPr lang="en-GB" dirty="0"/>
              <a:t>less common.</a:t>
            </a:r>
          </a:p>
          <a:p>
            <a:r>
              <a:rPr lang="en-GB" dirty="0"/>
              <a:t>If we </a:t>
            </a:r>
            <a:r>
              <a:rPr lang="en-GB" b="1" u="sng" dirty="0"/>
              <a:t>CHALLENGE</a:t>
            </a:r>
            <a:r>
              <a:rPr lang="en-GB" dirty="0"/>
              <a:t> sexism and sexist language, we </a:t>
            </a:r>
            <a:r>
              <a:rPr lang="en-GB" b="1" u="sng" dirty="0"/>
              <a:t>WILL</a:t>
            </a:r>
            <a:r>
              <a:rPr lang="en-GB" dirty="0"/>
              <a:t> make a difference for women and girls. </a:t>
            </a:r>
          </a:p>
        </p:txBody>
      </p:sp>
      <p:pic>
        <p:nvPicPr>
          <p:cNvPr id="139" name="Flourish Logo.png" descr="Flourish Logo."/>
          <p:cNvPicPr>
            <a:picLocks noChangeAspect="1"/>
          </p:cNvPicPr>
          <p:nvPr/>
        </p:nvPicPr>
        <p:blipFill>
          <a:blip r:embed="rId4"/>
          <a:stretch>
            <a:fillRect/>
          </a:stretch>
        </p:blipFill>
        <p:spPr>
          <a:xfrm>
            <a:off x="762424" y="5877559"/>
            <a:ext cx="873254" cy="586132"/>
          </a:xfrm>
          <a:prstGeom prst="rect">
            <a:avLst/>
          </a:prstGeom>
          <a:ln w="12700">
            <a:miter lim="400000"/>
          </a:ln>
        </p:spPr>
      </p:pic>
    </p:spTree>
    <p:extLst>
      <p:ext uri="{BB962C8B-B14F-4D97-AF65-F5344CB8AC3E}">
        <p14:creationId xmlns:p14="http://schemas.microsoft.com/office/powerpoint/2010/main" val="13666690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Flourish Back 3-01-01-01.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7017" y="-375869"/>
            <a:ext cx="12654089" cy="7751827"/>
          </a:xfrm>
          <a:prstGeom prst="rect">
            <a:avLst/>
          </a:prstGeom>
          <a:ln w="12700">
            <a:miter lim="400000"/>
          </a:ln>
        </p:spPr>
      </p:pic>
      <p:sp>
        <p:nvSpPr>
          <p:cNvPr id="3" name="Title 2">
            <a:extLst>
              <a:ext uri="{FF2B5EF4-FFF2-40B4-BE49-F238E27FC236}">
                <a16:creationId xmlns:a16="http://schemas.microsoft.com/office/drawing/2014/main" id="{3D1AAA73-2DE3-23CC-EE28-295F8913AD8D}"/>
              </a:ext>
            </a:extLst>
          </p:cNvPr>
          <p:cNvSpPr>
            <a:spLocks noGrp="1"/>
          </p:cNvSpPr>
          <p:nvPr>
            <p:ph type="title"/>
          </p:nvPr>
        </p:nvSpPr>
        <p:spPr>
          <a:xfrm>
            <a:off x="1524000" y="-2561769"/>
            <a:ext cx="9144000" cy="2387601"/>
          </a:xfrm>
        </p:spPr>
        <p:txBody>
          <a:bodyPr lIns="45718" tIns="45718" rIns="45718" bIns="45718" anchor="b">
            <a:normAutofit/>
          </a:bodyPr>
          <a:lstStyle/>
          <a:p>
            <a:r>
              <a:rPr lang="en-GB" dirty="0"/>
              <a:t>Intentions of this programme</a:t>
            </a:r>
          </a:p>
        </p:txBody>
      </p:sp>
      <p:sp>
        <p:nvSpPr>
          <p:cNvPr id="121" name="Section Header"/>
          <p:cNvSpPr txBox="1"/>
          <p:nvPr/>
        </p:nvSpPr>
        <p:spPr>
          <a:xfrm>
            <a:off x="679039" y="580949"/>
            <a:ext cx="10060799" cy="3754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900" b="1">
                <a:solidFill>
                  <a:srgbClr val="FFFFFF"/>
                </a:solidFill>
              </a:defRPr>
            </a:lvl1pPr>
          </a:lstStyle>
          <a:p>
            <a:r>
              <a:rPr lang="en-GB" dirty="0"/>
              <a:t>Intentions of this programme:</a:t>
            </a:r>
          </a:p>
          <a:p>
            <a:endParaRPr lang="en-GB" dirty="0"/>
          </a:p>
          <a:p>
            <a:pPr marL="685800" indent="-685800">
              <a:buFont typeface="Arial" panose="020B0604020202020204" pitchFamily="34" charset="0"/>
              <a:buChar char="•"/>
            </a:pPr>
            <a:r>
              <a:rPr lang="en-GB" sz="2800" dirty="0"/>
              <a:t>Raise awareness of the links between sexist language, sexual harassment and sexual violence</a:t>
            </a:r>
          </a:p>
          <a:p>
            <a:pPr marL="685800" indent="-685800">
              <a:buFont typeface="Arial" panose="020B0604020202020204" pitchFamily="34" charset="0"/>
              <a:buChar char="•"/>
            </a:pPr>
            <a:r>
              <a:rPr lang="en-GB" sz="2800" dirty="0"/>
              <a:t>Provide staff CPD on the importance of challenging sexist language and the impact of sexual harassment</a:t>
            </a:r>
          </a:p>
          <a:p>
            <a:pPr marL="685800" indent="-685800">
              <a:buFont typeface="Arial" panose="020B0604020202020204" pitchFamily="34" charset="0"/>
              <a:buChar char="•"/>
            </a:pPr>
            <a:endParaRPr sz="2800" dirty="0"/>
          </a:p>
        </p:txBody>
      </p:sp>
      <p:pic>
        <p:nvPicPr>
          <p:cNvPr id="2" name="Flourish Logo.png">
            <a:extLst>
              <a:ext uri="{FF2B5EF4-FFF2-40B4-BE49-F238E27FC236}">
                <a16:creationId xmlns:a16="http://schemas.microsoft.com/office/drawing/2014/main" id="{808510FB-1C14-04A3-3F62-DD4A4EC9408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17953" y="4867694"/>
            <a:ext cx="2099743" cy="140935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Flourish Logo.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7503" y="5522426"/>
            <a:ext cx="1661370" cy="1115119"/>
          </a:xfrm>
          <a:prstGeom prst="rect">
            <a:avLst/>
          </a:prstGeom>
          <a:ln w="12700">
            <a:miter lim="400000"/>
          </a:ln>
        </p:spPr>
      </p:pic>
      <p:pic>
        <p:nvPicPr>
          <p:cNvPr id="128" name="Flourish.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19315333" flipH="1">
            <a:off x="5040239" y="-387635"/>
            <a:ext cx="15629870" cy="11287529"/>
          </a:xfrm>
          <a:prstGeom prst="rect">
            <a:avLst/>
          </a:prstGeom>
          <a:ln w="12700">
            <a:miter lim="400000"/>
          </a:ln>
        </p:spPr>
      </p:pic>
      <p:sp>
        <p:nvSpPr>
          <p:cNvPr id="126" name="Section title"/>
          <p:cNvSpPr txBox="1">
            <a:spLocks noGrp="1"/>
          </p:cNvSpPr>
          <p:nvPr>
            <p:ph type="title" idx="4294967295"/>
          </p:nvPr>
        </p:nvSpPr>
        <p:spPr>
          <a:xfrm>
            <a:off x="314439" y="114147"/>
            <a:ext cx="10160649" cy="235448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spAutoFit/>
          </a:bodyPr>
          <a:lstStyle>
            <a:lvl1pPr>
              <a:defRPr sz="4900" b="1">
                <a:solidFill>
                  <a:srgbClr val="1A304A"/>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900" b="1" i="0" u="none" strike="noStrike" kern="0" cap="none" spc="0" normalizeH="0" baseline="0" noProof="0" dirty="0">
                <a:ln>
                  <a:noFill/>
                </a:ln>
                <a:solidFill>
                  <a:srgbClr val="1A304A"/>
                </a:solidFill>
                <a:effectLst/>
                <a:uLnTx/>
                <a:uFillTx/>
                <a:latin typeface="+mn-lt"/>
                <a:ea typeface="+mn-ea"/>
                <a:cs typeface="+mn-cs"/>
                <a:sym typeface="Calibri"/>
              </a:rPr>
              <a:t>CPD: Sexual Harassment and Sexism in our community. Challenging the use of language.</a:t>
            </a:r>
          </a:p>
        </p:txBody>
      </p:sp>
      <p:sp>
        <p:nvSpPr>
          <p:cNvPr id="4" name="TextBox 3">
            <a:extLst>
              <a:ext uri="{FF2B5EF4-FFF2-40B4-BE49-F238E27FC236}">
                <a16:creationId xmlns:a16="http://schemas.microsoft.com/office/drawing/2014/main" id="{D5490491-588F-EE3E-47BA-B592018ADA04}"/>
              </a:ext>
            </a:extLst>
          </p:cNvPr>
          <p:cNvSpPr txBox="1"/>
          <p:nvPr/>
        </p:nvSpPr>
        <p:spPr>
          <a:xfrm>
            <a:off x="615264" y="2767757"/>
            <a:ext cx="7983929" cy="1754326"/>
          </a:xfrm>
          <a:prstGeom prst="rect">
            <a:avLst/>
          </a:prstGeom>
          <a:solidFill>
            <a:schemeClr val="bg1"/>
          </a:solidFill>
        </p:spPr>
        <p:txBody>
          <a:bodyPr wrap="square" rtlCol="0">
            <a:spAutoFit/>
          </a:bodyPr>
          <a:lstStyle/>
          <a:p>
            <a:r>
              <a:rPr lang="en-GB" b="1" dirty="0"/>
              <a:t>Session Aims:</a:t>
            </a:r>
          </a:p>
          <a:p>
            <a:pPr marL="285750" indent="-285750">
              <a:buFont typeface="Arial" panose="020B0604020202020204" pitchFamily="34" charset="0"/>
              <a:buChar char="•"/>
            </a:pPr>
            <a:r>
              <a:rPr lang="en-GB" b="1" dirty="0"/>
              <a:t>Acknowledge the need for a sociocultural change in the use of language</a:t>
            </a:r>
          </a:p>
          <a:p>
            <a:pPr marL="285750" indent="-285750">
              <a:buFont typeface="Arial" panose="020B0604020202020204" pitchFamily="34" charset="0"/>
              <a:buChar char="•"/>
            </a:pPr>
            <a:r>
              <a:rPr lang="en-GB" b="1" dirty="0"/>
              <a:t>Understand the importance of challenging inappropriate language</a:t>
            </a:r>
          </a:p>
          <a:p>
            <a:pPr marL="285750" indent="-285750">
              <a:buFont typeface="Arial" panose="020B0604020202020204" pitchFamily="34" charset="0"/>
              <a:buChar char="•"/>
            </a:pPr>
            <a:r>
              <a:rPr lang="en-GB" b="1" dirty="0"/>
              <a:t>Identify effective methods to successfully deal with sexist language  </a:t>
            </a:r>
          </a:p>
          <a:p>
            <a:pPr marL="285750" indent="-285750">
              <a:buFont typeface="Arial" panose="020B0604020202020204" pitchFamily="34" charset="0"/>
              <a:buChar char="•"/>
            </a:pPr>
            <a:r>
              <a:rPr lang="en-GB" b="1" dirty="0"/>
              <a:t>Recognise the long-term nature of this initiative to change sociocultural behaviours</a:t>
            </a:r>
            <a:endParaRPr lang="en-GB" dirty="0"/>
          </a:p>
        </p:txBody>
      </p:sp>
      <p:sp>
        <p:nvSpPr>
          <p:cNvPr id="2" name="Oval 1">
            <a:extLst>
              <a:ext uri="{FF2B5EF4-FFF2-40B4-BE49-F238E27FC236}">
                <a16:creationId xmlns:a16="http://schemas.microsoft.com/office/drawing/2014/main" id="{AE9097AD-9226-3BD8-EF44-BB5F0353AE80}"/>
              </a:ext>
              <a:ext uri="{C183D7F6-B498-43B3-948B-1728B52AA6E4}">
                <adec:decorative xmlns:adec="http://schemas.microsoft.com/office/drawing/2017/decorative" val="1"/>
              </a:ext>
            </a:extLst>
          </p:cNvPr>
          <p:cNvSpPr/>
          <p:nvPr/>
        </p:nvSpPr>
        <p:spPr>
          <a:xfrm>
            <a:off x="9341962" y="2036793"/>
            <a:ext cx="3513212" cy="278441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3">
            <a:extLst>
              <a:ext uri="{FF2B5EF4-FFF2-40B4-BE49-F238E27FC236}">
                <a16:creationId xmlns:a16="http://schemas.microsoft.com/office/drawing/2014/main" id="{A3A2FE1A-C568-7859-DE34-437E614FA55F}"/>
              </a:ext>
            </a:extLst>
          </p:cNvPr>
          <p:cNvSpPr txBox="1">
            <a:spLocks/>
          </p:cNvSpPr>
          <p:nvPr/>
        </p:nvSpPr>
        <p:spPr>
          <a:xfrm rot="21153190">
            <a:off x="9623701" y="2378988"/>
            <a:ext cx="2949735" cy="2260600"/>
          </a:xfrm>
          <a:prstGeom prst="rect">
            <a:avLst/>
          </a:prstGeom>
        </p:spPr>
        <p:txBody>
          <a:bodyPr>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0" indent="0" algn="ctr" hangingPunct="1">
              <a:buNone/>
            </a:pPr>
            <a:r>
              <a:rPr lang="en-US" sz="3200" dirty="0"/>
              <a:t>How </a:t>
            </a:r>
            <a:r>
              <a:rPr lang="en-US" sz="3200" u="sng" dirty="0"/>
              <a:t>our</a:t>
            </a:r>
            <a:r>
              <a:rPr lang="en-US" sz="3200" dirty="0"/>
              <a:t> language can influence those around us.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F77895FE-1ABB-BF60-B6F7-BBAE618DA3D9}"/>
              </a:ext>
            </a:extLst>
          </p:cNvPr>
          <p:cNvSpPr>
            <a:spLocks noGrp="1"/>
          </p:cNvSpPr>
          <p:nvPr>
            <p:ph type="title" idx="4294967295"/>
          </p:nvPr>
        </p:nvSpPr>
        <p:spPr>
          <a:xfrm>
            <a:off x="838200" y="-1325563"/>
            <a:ext cx="10515600" cy="1325563"/>
          </a:xfrm>
        </p:spPr>
        <p:txBody>
          <a:bodyPr lIns="45718" tIns="45718" rIns="45718" bIns="45718" anchor="b">
            <a:normAutofit/>
          </a:bodyPr>
          <a:lstStyle/>
          <a:p>
            <a:r>
              <a:rPr lang="en-GB" dirty="0"/>
              <a:t>Examples of sexism in society</a:t>
            </a:r>
          </a:p>
        </p:txBody>
      </p:sp>
      <p:pic>
        <p:nvPicPr>
          <p:cNvPr id="1026" name="Picture 2">
            <a:extLst>
              <a:ext uri="{FF2B5EF4-FFF2-40B4-BE49-F238E27FC236}">
                <a16:creationId xmlns:a16="http://schemas.microsoft.com/office/drawing/2014/main" id="{EC0E3872-CD0C-43A0-97D5-7BE2DFF5C1B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52" t="11671" r="16312" b="9746"/>
          <a:stretch/>
        </p:blipFill>
        <p:spPr bwMode="auto">
          <a:xfrm>
            <a:off x="272717" y="322979"/>
            <a:ext cx="1833445" cy="21556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5E5B8CC-409E-4540-B071-C0A7A032C7B7}"/>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119" b="11135"/>
          <a:stretch/>
        </p:blipFill>
        <p:spPr bwMode="auto">
          <a:xfrm rot="20942088">
            <a:off x="591624" y="384524"/>
            <a:ext cx="2667184" cy="165216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AE0FD8E-81DA-4933-913F-D957F085462D}"/>
              </a:ext>
            </a:extLst>
          </p:cNvPr>
          <p:cNvSpPr txBox="1"/>
          <p:nvPr/>
        </p:nvSpPr>
        <p:spPr>
          <a:xfrm>
            <a:off x="3215363" y="189512"/>
            <a:ext cx="4306573" cy="738664"/>
          </a:xfrm>
          <a:prstGeom prst="rect">
            <a:avLst/>
          </a:prstGeom>
          <a:noFill/>
        </p:spPr>
        <p:txBody>
          <a:bodyPr wrap="square">
            <a:spAutoFit/>
          </a:bodyPr>
          <a:lstStyle/>
          <a:p>
            <a:r>
              <a:rPr lang="en-GB" sz="1400" b="0" i="0" dirty="0">
                <a:solidFill>
                  <a:srgbClr val="111111"/>
                </a:solidFill>
                <a:effectLst/>
                <a:highlight>
                  <a:srgbClr val="FFFF00"/>
                </a:highlight>
                <a:latin typeface="Roboto" panose="02000000000000000000" pitchFamily="2" charset="0"/>
              </a:rPr>
              <a:t>The Confederation of British Industry has admitted it hired “toxic” staff and</a:t>
            </a:r>
            <a:r>
              <a:rPr lang="en-GB" sz="1400" b="1" i="0" dirty="0">
                <a:solidFill>
                  <a:srgbClr val="111111"/>
                </a:solidFill>
                <a:effectLst/>
                <a:highlight>
                  <a:srgbClr val="FFFF00"/>
                </a:highlight>
                <a:latin typeface="Roboto" panose="02000000000000000000" pitchFamily="2" charset="0"/>
              </a:rPr>
              <a:t> failed to fire people who sexually harassed female colleagues.</a:t>
            </a:r>
            <a:endParaRPr lang="en-GB" sz="1400" dirty="0">
              <a:highlight>
                <a:srgbClr val="FFFF00"/>
              </a:highlight>
            </a:endParaRPr>
          </a:p>
        </p:txBody>
      </p:sp>
      <p:pic>
        <p:nvPicPr>
          <p:cNvPr id="18" name="Picture 17">
            <a:extLst>
              <a:ext uri="{FF2B5EF4-FFF2-40B4-BE49-F238E27FC236}">
                <a16:creationId xmlns:a16="http://schemas.microsoft.com/office/drawing/2014/main" id="{AF841FAD-E124-3E65-F925-1F551A0CAD57}"/>
              </a:ext>
              <a:ext uri="{C183D7F6-B498-43B3-948B-1728B52AA6E4}">
                <adec:decorative xmlns:adec="http://schemas.microsoft.com/office/drawing/2017/decorative" val="1"/>
              </a:ext>
            </a:extLst>
          </p:cNvPr>
          <p:cNvPicPr>
            <a:picLocks noChangeAspect="1"/>
          </p:cNvPicPr>
          <p:nvPr/>
        </p:nvPicPr>
        <p:blipFill rotWithShape="1">
          <a:blip r:embed="rId5"/>
          <a:srcRect t="14201" r="69982" b="31501"/>
          <a:stretch/>
        </p:blipFill>
        <p:spPr>
          <a:xfrm rot="201032">
            <a:off x="7107686" y="898521"/>
            <a:ext cx="2325807" cy="1290768"/>
          </a:xfrm>
          <a:prstGeom prst="rect">
            <a:avLst/>
          </a:prstGeom>
        </p:spPr>
      </p:pic>
      <p:pic>
        <p:nvPicPr>
          <p:cNvPr id="7" name="Picture 2">
            <a:extLst>
              <a:ext uri="{FF2B5EF4-FFF2-40B4-BE49-F238E27FC236}">
                <a16:creationId xmlns:a16="http://schemas.microsoft.com/office/drawing/2014/main" id="{74C68AE3-7DEC-493E-A3A8-5F9B24D7F46A}"/>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63510" y="126814"/>
            <a:ext cx="2576576" cy="2722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F45B6D-55CF-4B9A-896D-07F22E627BE7}"/>
              </a:ext>
              <a:ext uri="{C183D7F6-B498-43B3-948B-1728B52AA6E4}">
                <adec:decorative xmlns:adec="http://schemas.microsoft.com/office/drawing/2017/decorative" val="1"/>
              </a:ext>
            </a:extLst>
          </p:cNvPr>
          <p:cNvSpPr txBox="1"/>
          <p:nvPr/>
        </p:nvSpPr>
        <p:spPr>
          <a:xfrm rot="349340">
            <a:off x="2823149" y="2093754"/>
            <a:ext cx="3972344" cy="369332"/>
          </a:xfrm>
          <a:prstGeom prst="rect">
            <a:avLst/>
          </a:prstGeom>
          <a:solidFill>
            <a:srgbClr val="FF0000"/>
          </a:solidFill>
        </p:spPr>
        <p:txBody>
          <a:bodyPr wrap="square">
            <a:spAutoFit/>
          </a:bodyPr>
          <a:lstStyle/>
          <a:p>
            <a:pPr algn="l" fontAlgn="base"/>
            <a:r>
              <a:rPr lang="en-GB" b="1" i="0" dirty="0">
                <a:solidFill>
                  <a:schemeClr val="bg1"/>
                </a:solidFill>
                <a:effectLst/>
                <a:latin typeface="ReithSerif"/>
              </a:rPr>
              <a:t>Met Police: Institutionally misogynistic</a:t>
            </a:r>
          </a:p>
        </p:txBody>
      </p:sp>
      <p:pic>
        <p:nvPicPr>
          <p:cNvPr id="19" name="Picture 18">
            <a:extLst>
              <a:ext uri="{FF2B5EF4-FFF2-40B4-BE49-F238E27FC236}">
                <a16:creationId xmlns:a16="http://schemas.microsoft.com/office/drawing/2014/main" id="{FB4E087D-1978-4455-B058-66C24EC63C2A}"/>
              </a:ext>
              <a:ext uri="{C183D7F6-B498-43B3-948B-1728B52AA6E4}">
                <adec:decorative xmlns:adec="http://schemas.microsoft.com/office/drawing/2017/decorative" val="1"/>
              </a:ext>
            </a:extLst>
          </p:cNvPr>
          <p:cNvPicPr>
            <a:picLocks noChangeAspect="1"/>
          </p:cNvPicPr>
          <p:nvPr/>
        </p:nvPicPr>
        <p:blipFill rotWithShape="1">
          <a:blip r:embed="rId7"/>
          <a:srcRect l="7834" t="46123" r="66555" b="28234"/>
          <a:stretch/>
        </p:blipFill>
        <p:spPr>
          <a:xfrm>
            <a:off x="2480367" y="2597262"/>
            <a:ext cx="4079267" cy="1253192"/>
          </a:xfrm>
          <a:prstGeom prst="rect">
            <a:avLst/>
          </a:prstGeom>
        </p:spPr>
      </p:pic>
      <p:pic>
        <p:nvPicPr>
          <p:cNvPr id="5" name="Picture 2">
            <a:extLst>
              <a:ext uri="{FF2B5EF4-FFF2-40B4-BE49-F238E27FC236}">
                <a16:creationId xmlns:a16="http://schemas.microsoft.com/office/drawing/2014/main" id="{EE16A760-3989-4408-8062-1DFB8082F3CE}"/>
              </a:ext>
              <a:ext uri="{C183D7F6-B498-43B3-948B-1728B52AA6E4}">
                <adec:decorative xmlns:adec="http://schemas.microsoft.com/office/drawing/2017/decorative" val="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011" r="15731"/>
          <a:stretch/>
        </p:blipFill>
        <p:spPr bwMode="auto">
          <a:xfrm flipH="1">
            <a:off x="583778" y="3170678"/>
            <a:ext cx="1344291" cy="12749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F180F460-1BB9-4AD0-9339-8D8BFE118D53}"/>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2310" y="2840659"/>
            <a:ext cx="2350807" cy="11686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65F821-1CE1-4C9A-A56C-CD5BFCD8BE30}"/>
              </a:ext>
              <a:ext uri="{C183D7F6-B498-43B3-948B-1728B52AA6E4}">
                <adec:decorative xmlns:adec="http://schemas.microsoft.com/office/drawing/2017/decorative" val="1"/>
              </a:ext>
            </a:extLst>
          </p:cNvPr>
          <p:cNvSpPr txBox="1"/>
          <p:nvPr/>
        </p:nvSpPr>
        <p:spPr>
          <a:xfrm rot="675948">
            <a:off x="7353542" y="2472506"/>
            <a:ext cx="4767311" cy="1323439"/>
          </a:xfrm>
          <a:prstGeom prst="rect">
            <a:avLst/>
          </a:prstGeom>
          <a:solidFill>
            <a:srgbClr val="FFC000"/>
          </a:solidFill>
        </p:spPr>
        <p:txBody>
          <a:bodyPr wrap="square">
            <a:spAutoFit/>
          </a:bodyPr>
          <a:lstStyle/>
          <a:p>
            <a:pPr algn="l"/>
            <a:r>
              <a:rPr lang="en-GB" sz="1600" b="1" i="0" dirty="0">
                <a:solidFill>
                  <a:srgbClr val="000000"/>
                </a:solidFill>
                <a:effectLst/>
                <a:latin typeface="graphik"/>
              </a:rPr>
              <a:t>Female armed police officer wins £1m pay out after enduring sexist 'boys club culture' at force where inspector shared snaps of topless women and gun instructor said women shouldn't be armed because they get periods.</a:t>
            </a:r>
          </a:p>
        </p:txBody>
      </p:sp>
      <p:sp>
        <p:nvSpPr>
          <p:cNvPr id="10" name="TextBox 9">
            <a:extLst>
              <a:ext uri="{FF2B5EF4-FFF2-40B4-BE49-F238E27FC236}">
                <a16:creationId xmlns:a16="http://schemas.microsoft.com/office/drawing/2014/main" id="{AB7E679F-B6E7-F3BE-A7C8-54FD0863DD6E}"/>
              </a:ext>
              <a:ext uri="{C183D7F6-B498-43B3-948B-1728B52AA6E4}">
                <adec:decorative xmlns:adec="http://schemas.microsoft.com/office/drawing/2017/decorative" val="1"/>
              </a:ext>
            </a:extLst>
          </p:cNvPr>
          <p:cNvSpPr txBox="1"/>
          <p:nvPr/>
        </p:nvSpPr>
        <p:spPr>
          <a:xfrm>
            <a:off x="719082" y="1743211"/>
            <a:ext cx="10347359" cy="3046988"/>
          </a:xfrm>
          <a:prstGeom prst="rect">
            <a:avLst/>
          </a:prstGeom>
          <a:solidFill>
            <a:schemeClr val="accent2">
              <a:lumMod val="60000"/>
              <a:lumOff val="40000"/>
            </a:schemeClr>
          </a:solidFill>
        </p:spPr>
        <p:txBody>
          <a:bodyPr wrap="square" rtlCol="0">
            <a:spAutoFit/>
          </a:bodyPr>
          <a:lstStyle/>
          <a:p>
            <a:r>
              <a:rPr lang="en-GB" sz="2400" dirty="0"/>
              <a:t>A white paper: ‘</a:t>
            </a:r>
            <a:r>
              <a:rPr lang="en-GB" sz="2400" b="1" dirty="0"/>
              <a:t>Protection from Sex-based Harassment in Public’</a:t>
            </a:r>
            <a:r>
              <a:rPr lang="en-GB" sz="2400" dirty="0"/>
              <a:t> was given Royal Assent on September 18</a:t>
            </a:r>
            <a:r>
              <a:rPr lang="en-GB" sz="2400" baseline="30000" dirty="0"/>
              <a:t>th</a:t>
            </a:r>
            <a:r>
              <a:rPr lang="en-GB" sz="2400" dirty="0"/>
              <a:t>, 2023, and will shortly become law, punishable by 2 years imprisonment. This law makes sexual harassment in public, which causes harassment alarm or distress, a criminal offence. There is not an illustrative list, however</a:t>
            </a:r>
            <a:r>
              <a:rPr lang="en-GB" dirty="0"/>
              <a:t> </a:t>
            </a:r>
            <a:r>
              <a:rPr lang="en-GB" sz="2400" dirty="0"/>
              <a:t>examples of such behaviour include intrusive or persistent staring or questioning, following someone, sexual or obscene comments, propositions or gestures, flashing or exposing intimate body parts, non-consensual physical contact, and technology-enabled sexual behaviour.   </a:t>
            </a:r>
          </a:p>
        </p:txBody>
      </p:sp>
      <p:sp>
        <p:nvSpPr>
          <p:cNvPr id="6" name="TextBox 5">
            <a:extLst>
              <a:ext uri="{FF2B5EF4-FFF2-40B4-BE49-F238E27FC236}">
                <a16:creationId xmlns:a16="http://schemas.microsoft.com/office/drawing/2014/main" id="{1C0A9ABB-18C3-44DE-B38D-A509DA58B978}"/>
              </a:ext>
              <a:ext uri="{C183D7F6-B498-43B3-948B-1728B52AA6E4}">
                <adec:decorative xmlns:adec="http://schemas.microsoft.com/office/drawing/2017/decorative" val="1"/>
              </a:ext>
            </a:extLst>
          </p:cNvPr>
          <p:cNvSpPr txBox="1"/>
          <p:nvPr/>
        </p:nvSpPr>
        <p:spPr>
          <a:xfrm>
            <a:off x="281937" y="4605454"/>
            <a:ext cx="2494717" cy="1569660"/>
          </a:xfrm>
          <a:prstGeom prst="rect">
            <a:avLst/>
          </a:prstGeom>
          <a:noFill/>
        </p:spPr>
        <p:txBody>
          <a:bodyPr wrap="square" rtlCol="0">
            <a:spAutoFit/>
          </a:bodyPr>
          <a:lstStyle/>
          <a:p>
            <a:r>
              <a:rPr lang="en-GB" sz="1600" b="1" dirty="0"/>
              <a:t>Amanda Blanc </a:t>
            </a:r>
            <a:r>
              <a:rPr lang="en-GB" sz="1600" dirty="0"/>
              <a:t>CEO Aviva 2020 –present</a:t>
            </a:r>
          </a:p>
          <a:p>
            <a:r>
              <a:rPr lang="en-GB" sz="1600" dirty="0"/>
              <a:t>AGM “you’re not man enough for this job” shareholder.</a:t>
            </a:r>
          </a:p>
          <a:p>
            <a:endParaRPr lang="en-GB" sz="1600" dirty="0"/>
          </a:p>
        </p:txBody>
      </p:sp>
      <p:sp>
        <p:nvSpPr>
          <p:cNvPr id="2" name="TextBox 1">
            <a:extLst>
              <a:ext uri="{FF2B5EF4-FFF2-40B4-BE49-F238E27FC236}">
                <a16:creationId xmlns:a16="http://schemas.microsoft.com/office/drawing/2014/main" id="{FE0D61F4-F930-465E-9E21-ACCF79CA0800}"/>
              </a:ext>
              <a:ext uri="{C183D7F6-B498-43B3-948B-1728B52AA6E4}">
                <adec:decorative xmlns:adec="http://schemas.microsoft.com/office/drawing/2017/decorative" val="1"/>
              </a:ext>
            </a:extLst>
          </p:cNvPr>
          <p:cNvSpPr txBox="1"/>
          <p:nvPr/>
        </p:nvSpPr>
        <p:spPr>
          <a:xfrm>
            <a:off x="2078529" y="4070216"/>
            <a:ext cx="6796487" cy="1569660"/>
          </a:xfrm>
          <a:prstGeom prst="rect">
            <a:avLst/>
          </a:prstGeom>
          <a:noFill/>
        </p:spPr>
        <p:txBody>
          <a:bodyPr wrap="square" rtlCol="0">
            <a:spAutoFit/>
          </a:bodyPr>
          <a:lstStyle/>
          <a:p>
            <a:pPr algn="ctr"/>
            <a:r>
              <a:rPr lang="en-GB" sz="3200" dirty="0"/>
              <a:t>Sexism and Sexual Harassment in our community</a:t>
            </a:r>
          </a:p>
          <a:p>
            <a:pPr algn="ctr"/>
            <a:r>
              <a:rPr lang="en-GB" sz="3200" i="1" dirty="0"/>
              <a:t>‘without one would the other exist?’.</a:t>
            </a:r>
          </a:p>
        </p:txBody>
      </p:sp>
      <p:pic>
        <p:nvPicPr>
          <p:cNvPr id="8" name="Picture 2">
            <a:extLst>
              <a:ext uri="{FF2B5EF4-FFF2-40B4-BE49-F238E27FC236}">
                <a16:creationId xmlns:a16="http://schemas.microsoft.com/office/drawing/2014/main" id="{DD9D6638-CC88-423E-9CB4-08BC7D4A50C8}"/>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82968" y="3841278"/>
            <a:ext cx="1821290" cy="11227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72FD2B3-25A0-4FDA-B5F2-72C9A75E288F}"/>
              </a:ext>
              <a:ext uri="{C183D7F6-B498-43B3-948B-1728B52AA6E4}">
                <adec:decorative xmlns:adec="http://schemas.microsoft.com/office/drawing/2017/decorative" val="1"/>
              </a:ext>
            </a:extLst>
          </p:cNvPr>
          <p:cNvSpPr txBox="1"/>
          <p:nvPr/>
        </p:nvSpPr>
        <p:spPr>
          <a:xfrm>
            <a:off x="8842801" y="4963991"/>
            <a:ext cx="2568332" cy="646331"/>
          </a:xfrm>
          <a:prstGeom prst="rect">
            <a:avLst/>
          </a:prstGeom>
          <a:noFill/>
        </p:spPr>
        <p:txBody>
          <a:bodyPr wrap="none" rtlCol="0">
            <a:spAutoFit/>
          </a:bodyPr>
          <a:lstStyle/>
          <a:p>
            <a:pPr algn="ctr"/>
            <a:r>
              <a:rPr lang="en-GB" dirty="0"/>
              <a:t>Zara Aleena – murdered,</a:t>
            </a:r>
          </a:p>
          <a:p>
            <a:pPr algn="ctr"/>
            <a:r>
              <a:rPr lang="en-GB" dirty="0"/>
              <a:t>walking home</a:t>
            </a:r>
          </a:p>
        </p:txBody>
      </p:sp>
      <p:pic>
        <p:nvPicPr>
          <p:cNvPr id="16" name="Picture 15">
            <a:extLst>
              <a:ext uri="{FF2B5EF4-FFF2-40B4-BE49-F238E27FC236}">
                <a16:creationId xmlns:a16="http://schemas.microsoft.com/office/drawing/2014/main" id="{0C7BBF29-D8BE-61B2-4CFD-5F648AA8F744}"/>
              </a:ext>
              <a:ext uri="{C183D7F6-B498-43B3-948B-1728B52AA6E4}">
                <adec:decorative xmlns:adec="http://schemas.microsoft.com/office/drawing/2017/decorative" val="1"/>
              </a:ext>
            </a:extLst>
          </p:cNvPr>
          <p:cNvPicPr>
            <a:picLocks noChangeAspect="1"/>
          </p:cNvPicPr>
          <p:nvPr/>
        </p:nvPicPr>
        <p:blipFill rotWithShape="1">
          <a:blip r:embed="rId11"/>
          <a:srcRect l="6908" t="66324" r="71397" b="21858"/>
          <a:stretch/>
        </p:blipFill>
        <p:spPr>
          <a:xfrm>
            <a:off x="2410546" y="5646936"/>
            <a:ext cx="4523999" cy="693085"/>
          </a:xfrm>
          <a:prstGeom prst="rect">
            <a:avLst/>
          </a:prstGeom>
        </p:spPr>
      </p:pic>
      <p:sp>
        <p:nvSpPr>
          <p:cNvPr id="3" name="TextBox 2">
            <a:extLst>
              <a:ext uri="{FF2B5EF4-FFF2-40B4-BE49-F238E27FC236}">
                <a16:creationId xmlns:a16="http://schemas.microsoft.com/office/drawing/2014/main" id="{BFE3A8EB-C12B-4165-82A1-6DD0F2BB9494}"/>
              </a:ext>
            </a:extLst>
          </p:cNvPr>
          <p:cNvSpPr txBox="1"/>
          <p:nvPr/>
        </p:nvSpPr>
        <p:spPr>
          <a:xfrm rot="21390113">
            <a:off x="2729943" y="6299787"/>
            <a:ext cx="5277411" cy="400110"/>
          </a:xfrm>
          <a:prstGeom prst="rect">
            <a:avLst/>
          </a:prstGeom>
          <a:solidFill>
            <a:srgbClr val="FFFF00"/>
          </a:solidFill>
        </p:spPr>
        <p:txBody>
          <a:bodyPr wrap="square" rtlCol="0">
            <a:spAutoFit/>
          </a:bodyPr>
          <a:lstStyle/>
          <a:p>
            <a:r>
              <a:rPr lang="en-GB" sz="2000" dirty="0"/>
              <a:t>UK </a:t>
            </a:r>
            <a:r>
              <a:rPr lang="en-GB" sz="2000" dirty="0" err="1"/>
              <a:t>Feminista</a:t>
            </a:r>
            <a:r>
              <a:rPr lang="en-GB" sz="2000" dirty="0"/>
              <a:t>: Sexism in schools is endemic</a:t>
            </a:r>
          </a:p>
        </p:txBody>
      </p:sp>
      <p:sp>
        <p:nvSpPr>
          <p:cNvPr id="11" name="TextBox 10">
            <a:extLst>
              <a:ext uri="{FF2B5EF4-FFF2-40B4-BE49-F238E27FC236}">
                <a16:creationId xmlns:a16="http://schemas.microsoft.com/office/drawing/2014/main" id="{1E50A470-296C-46AE-8C3F-C6D4315E23D5}"/>
              </a:ext>
            </a:extLst>
          </p:cNvPr>
          <p:cNvSpPr txBox="1"/>
          <p:nvPr/>
        </p:nvSpPr>
        <p:spPr>
          <a:xfrm rot="483977">
            <a:off x="8236878" y="5663250"/>
            <a:ext cx="3602002" cy="923330"/>
          </a:xfrm>
          <a:prstGeom prst="rect">
            <a:avLst/>
          </a:prstGeom>
          <a:solidFill>
            <a:schemeClr val="accent3"/>
          </a:solidFill>
        </p:spPr>
        <p:txBody>
          <a:bodyPr wrap="square">
            <a:spAutoFit/>
          </a:bodyPr>
          <a:lstStyle/>
          <a:p>
            <a:pPr algn="l" fontAlgn="base"/>
            <a:r>
              <a:rPr lang="en-GB" b="0" i="0" dirty="0">
                <a:solidFill>
                  <a:srgbClr val="141414"/>
                </a:solidFill>
                <a:effectLst/>
                <a:latin typeface="ReithSerif"/>
              </a:rPr>
              <a:t>Eilidh Barbour, TV presenter &amp; journalist walks out of sport awards over sexism,.</a:t>
            </a:r>
          </a:p>
        </p:txBody>
      </p:sp>
      <p:sp>
        <p:nvSpPr>
          <p:cNvPr id="14" name="TextBox 13">
            <a:extLst>
              <a:ext uri="{FF2B5EF4-FFF2-40B4-BE49-F238E27FC236}">
                <a16:creationId xmlns:a16="http://schemas.microsoft.com/office/drawing/2014/main" id="{BA1EEBA3-25DE-93CE-05DC-2D2E578450C9}"/>
              </a:ext>
            </a:extLst>
          </p:cNvPr>
          <p:cNvSpPr txBox="1"/>
          <p:nvPr/>
        </p:nvSpPr>
        <p:spPr>
          <a:xfrm>
            <a:off x="761085" y="1501504"/>
            <a:ext cx="10305356" cy="3785652"/>
          </a:xfrm>
          <a:prstGeom prst="rect">
            <a:avLst/>
          </a:prstGeom>
          <a:solidFill>
            <a:schemeClr val="accent2">
              <a:lumMod val="60000"/>
              <a:lumOff val="40000"/>
            </a:schemeClr>
          </a:solidFill>
        </p:spPr>
        <p:txBody>
          <a:bodyPr wrap="square" rtlCol="0">
            <a:spAutoFit/>
          </a:bodyPr>
          <a:lstStyle/>
          <a:p>
            <a:r>
              <a:rPr lang="en-GB" sz="2400" b="1" dirty="0"/>
              <a:t>We know that all genders are discriminated against; transphobia, homophobia etc. however this is about dealing with the omnipresent issue of sexism, sexual harassment and abuse, of which the victims are disproportionately female.</a:t>
            </a:r>
          </a:p>
          <a:p>
            <a:r>
              <a:rPr lang="en-GB" sz="2400" b="1" dirty="0"/>
              <a:t>This is </a:t>
            </a:r>
            <a:r>
              <a:rPr lang="en-GB" sz="2400" b="1" u="sng" dirty="0"/>
              <a:t>not </a:t>
            </a:r>
            <a:r>
              <a:rPr lang="en-GB" sz="2400" b="1" dirty="0"/>
              <a:t>a case of political correctness, and the intention </a:t>
            </a:r>
            <a:r>
              <a:rPr lang="en-GB" sz="2400" b="1" u="sng" dirty="0"/>
              <a:t>is not</a:t>
            </a:r>
            <a:r>
              <a:rPr lang="en-GB" sz="2400" b="1" dirty="0"/>
              <a:t> to apportion blame. </a:t>
            </a:r>
          </a:p>
          <a:p>
            <a:r>
              <a:rPr lang="en-GB" sz="2400" b="1" dirty="0"/>
              <a:t>The objective is to make a concerted long-term effort to eradicate sexism and misogyny throughout society AND in schools/colleges.</a:t>
            </a:r>
          </a:p>
          <a:p>
            <a:r>
              <a:rPr lang="en-GB" sz="2400" b="1" dirty="0"/>
              <a:t>Research shows that sexist language denigrates women suggesting that they are inferior to men. It also shows a clear link between sexist language and sexual harassment and abuse. </a:t>
            </a:r>
          </a:p>
        </p:txBody>
      </p:sp>
    </p:spTree>
    <p:extLst>
      <p:ext uri="{BB962C8B-B14F-4D97-AF65-F5344CB8AC3E}">
        <p14:creationId xmlns:p14="http://schemas.microsoft.com/office/powerpoint/2010/main" val="406506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7111992" flipH="1">
            <a:off x="5226506" y="-3723502"/>
            <a:ext cx="15629870" cy="11287530"/>
          </a:xfrm>
          <a:prstGeom prst="rect">
            <a:avLst/>
          </a:prstGeom>
          <a:ln w="12700">
            <a:miter lim="400000"/>
          </a:ln>
        </p:spPr>
      </p:pic>
      <p:sp>
        <p:nvSpPr>
          <p:cNvPr id="6" name="Title 5">
            <a:extLst>
              <a:ext uri="{FF2B5EF4-FFF2-40B4-BE49-F238E27FC236}">
                <a16:creationId xmlns:a16="http://schemas.microsoft.com/office/drawing/2014/main" id="{D66AF865-E253-A982-3CD2-5FB4C619BA24}"/>
              </a:ext>
            </a:extLst>
          </p:cNvPr>
          <p:cNvSpPr>
            <a:spLocks noGrp="1"/>
          </p:cNvSpPr>
          <p:nvPr>
            <p:ph type="title"/>
          </p:nvPr>
        </p:nvSpPr>
        <p:spPr>
          <a:xfrm>
            <a:off x="1524000" y="-2387601"/>
            <a:ext cx="9144000" cy="2387601"/>
          </a:xfrm>
        </p:spPr>
        <p:txBody>
          <a:bodyPr lIns="45718" tIns="45718" rIns="45718" bIns="45718" anchor="b">
            <a:normAutofit/>
          </a:bodyPr>
          <a:lstStyle/>
          <a:p>
            <a:r>
              <a:rPr lang="en-GB" dirty="0"/>
              <a:t>Activity 1: definitions</a:t>
            </a:r>
          </a:p>
        </p:txBody>
      </p:sp>
      <p:sp>
        <p:nvSpPr>
          <p:cNvPr id="134" name="Section title…"/>
          <p:cNvSpPr txBox="1"/>
          <p:nvPr/>
        </p:nvSpPr>
        <p:spPr>
          <a:xfrm>
            <a:off x="473387" y="189755"/>
            <a:ext cx="6239284" cy="72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4100" b="1">
                <a:solidFill>
                  <a:srgbClr val="1A304A"/>
                </a:solidFill>
              </a:defRPr>
            </a:pPr>
            <a:r>
              <a:rPr lang="en-GB" sz="4000" dirty="0"/>
              <a:t>Activity</a:t>
            </a:r>
            <a:endParaRPr sz="4000" dirty="0"/>
          </a:p>
        </p:txBody>
      </p:sp>
      <p:sp>
        <p:nvSpPr>
          <p:cNvPr id="2" name="TextBox 1">
            <a:extLst>
              <a:ext uri="{FF2B5EF4-FFF2-40B4-BE49-F238E27FC236}">
                <a16:creationId xmlns:a16="http://schemas.microsoft.com/office/drawing/2014/main" id="{620C173E-640E-3600-5F42-8CACDFB58F08}"/>
              </a:ext>
            </a:extLst>
          </p:cNvPr>
          <p:cNvSpPr txBox="1"/>
          <p:nvPr/>
        </p:nvSpPr>
        <p:spPr>
          <a:xfrm>
            <a:off x="759022" y="1307734"/>
            <a:ext cx="4583819" cy="1477328"/>
          </a:xfrm>
          <a:prstGeom prst="rect">
            <a:avLst/>
          </a:prstGeom>
          <a:noFill/>
        </p:spPr>
        <p:txBody>
          <a:bodyPr wrap="none" rtlCol="0">
            <a:spAutoFit/>
          </a:bodyPr>
          <a:lstStyle/>
          <a:p>
            <a:r>
              <a:rPr lang="en-GB" sz="2400" dirty="0"/>
              <a:t>In your groups </a:t>
            </a:r>
          </a:p>
          <a:p>
            <a:pPr marL="342900" indent="-342900">
              <a:buAutoNum type="arabicParenR"/>
            </a:pPr>
            <a:r>
              <a:rPr lang="en-GB" sz="2400" dirty="0"/>
              <a:t>Create a definition for sexism</a:t>
            </a:r>
          </a:p>
          <a:p>
            <a:pPr marL="342900" indent="-342900">
              <a:buAutoNum type="arabicParenR"/>
            </a:pPr>
            <a:r>
              <a:rPr lang="en-GB" sz="2400" dirty="0"/>
              <a:t>Create a definition for misogyny </a:t>
            </a:r>
          </a:p>
          <a:p>
            <a:endParaRPr lang="en-GB" dirty="0"/>
          </a:p>
        </p:txBody>
      </p:sp>
      <p:sp>
        <p:nvSpPr>
          <p:cNvPr id="3" name="TextBox 2">
            <a:extLst>
              <a:ext uri="{FF2B5EF4-FFF2-40B4-BE49-F238E27FC236}">
                <a16:creationId xmlns:a16="http://schemas.microsoft.com/office/drawing/2014/main" id="{7A1F58E9-4381-2D74-CBF7-FD2D0423DCEA}"/>
              </a:ext>
            </a:extLst>
          </p:cNvPr>
          <p:cNvSpPr txBox="1"/>
          <p:nvPr/>
        </p:nvSpPr>
        <p:spPr>
          <a:xfrm rot="21216075">
            <a:off x="1819316" y="2799246"/>
            <a:ext cx="8779398" cy="830997"/>
          </a:xfrm>
          <a:prstGeom prst="rect">
            <a:avLst/>
          </a:prstGeom>
          <a:solidFill>
            <a:srgbClr val="FFC000"/>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1111"/>
                </a:solidFill>
                <a:effectLst/>
                <a:uLnTx/>
                <a:uFillTx/>
                <a:latin typeface="Roboto" panose="02000000000000000000" pitchFamily="2" charset="0"/>
              </a:rPr>
              <a:t>…showing prejudice, stereotyping, or discrimination, typically (but not only) against women, on the basis of sex.</a:t>
            </a:r>
            <a:endParaRPr kumimoji="0" lang="en-GB" sz="2400" b="0" i="0" u="none" strike="noStrike" kern="1200" cap="none" spc="0" normalizeH="0" baseline="0" noProof="0" dirty="0">
              <a:ln>
                <a:noFill/>
              </a:ln>
              <a:solidFill>
                <a:prstClr val="black"/>
              </a:solidFill>
              <a:effectLst/>
              <a:uLnTx/>
              <a:uFillTx/>
            </a:endParaRPr>
          </a:p>
        </p:txBody>
      </p:sp>
      <p:sp>
        <p:nvSpPr>
          <p:cNvPr id="4" name="TextBox 3">
            <a:extLst>
              <a:ext uri="{FF2B5EF4-FFF2-40B4-BE49-F238E27FC236}">
                <a16:creationId xmlns:a16="http://schemas.microsoft.com/office/drawing/2014/main" id="{AFD88433-EB86-0171-8EAE-90F2C34ABE50}"/>
              </a:ext>
            </a:extLst>
          </p:cNvPr>
          <p:cNvSpPr txBox="1"/>
          <p:nvPr/>
        </p:nvSpPr>
        <p:spPr>
          <a:xfrm rot="21421006">
            <a:off x="2723458" y="4034615"/>
            <a:ext cx="8779397" cy="830997"/>
          </a:xfrm>
          <a:prstGeom prst="rect">
            <a:avLst/>
          </a:prstGeom>
          <a:solidFill>
            <a:srgbClr val="FFC000"/>
          </a:solidFill>
        </p:spPr>
        <p:txBody>
          <a:bodyPr wrap="square">
            <a:spAutoFit/>
          </a:bodyPr>
          <a:lstStyle/>
          <a:p>
            <a:r>
              <a:rPr lang="en-GB" sz="2400" b="0" i="0" dirty="0">
                <a:solidFill>
                  <a:srgbClr val="111111"/>
                </a:solidFill>
                <a:effectLst/>
                <a:latin typeface="Roboto" panose="02000000000000000000" pitchFamily="2" charset="0"/>
              </a:rPr>
              <a:t>…dislike of, contempt for, or ingrained prejudice against women.</a:t>
            </a:r>
            <a:endParaRPr lang="en-GB" sz="2400" dirty="0"/>
          </a:p>
        </p:txBody>
      </p:sp>
      <p:sp>
        <p:nvSpPr>
          <p:cNvPr id="5" name="TextBox 4">
            <a:extLst>
              <a:ext uri="{FF2B5EF4-FFF2-40B4-BE49-F238E27FC236}">
                <a16:creationId xmlns:a16="http://schemas.microsoft.com/office/drawing/2014/main" id="{C4F2D7D6-33D5-FB5E-8A4B-7E5EE0424516}"/>
              </a:ext>
            </a:extLst>
          </p:cNvPr>
          <p:cNvSpPr txBox="1"/>
          <p:nvPr/>
        </p:nvSpPr>
        <p:spPr>
          <a:xfrm>
            <a:off x="2383604" y="5564127"/>
            <a:ext cx="9712915" cy="461665"/>
          </a:xfrm>
          <a:prstGeom prst="rect">
            <a:avLst/>
          </a:prstGeom>
          <a:solidFill>
            <a:schemeClr val="accent4"/>
          </a:solidFill>
        </p:spPr>
        <p:txBody>
          <a:bodyPr wrap="none" rtlCol="0">
            <a:spAutoFit/>
          </a:bodyPr>
          <a:lstStyle/>
          <a:p>
            <a:r>
              <a:rPr lang="en-GB" sz="2400" dirty="0">
                <a:latin typeface="Roboto" panose="02000000000000000000" pitchFamily="2" charset="0"/>
                <a:ea typeface="Roboto" panose="02000000000000000000" pitchFamily="2" charset="0"/>
                <a:cs typeface="Roboto" panose="02000000000000000000" pitchFamily="2" charset="0"/>
              </a:rPr>
              <a:t>Misandry - </a:t>
            </a:r>
            <a:r>
              <a:rPr lang="en-GB" sz="2400" b="0" i="0" dirty="0">
                <a:solidFill>
                  <a:srgbClr val="111111"/>
                </a:solidFill>
                <a:effectLst/>
                <a:latin typeface="Roboto" panose="02000000000000000000" pitchFamily="2" charset="0"/>
              </a:rPr>
              <a:t>dislike of, contempt for, or ingrained prejudice against men</a:t>
            </a:r>
            <a:endParaRPr lang="en-GB" sz="2400" dirty="0">
              <a:latin typeface="Roboto" panose="02000000000000000000" pitchFamily="2" charset="0"/>
              <a:ea typeface="Roboto" panose="02000000000000000000" pitchFamily="2" charset="0"/>
              <a:cs typeface="Roboto" panose="02000000000000000000" pitchFamily="2" charset="0"/>
            </a:endParaRPr>
          </a:p>
        </p:txBody>
      </p:sp>
      <p:pic>
        <p:nvPicPr>
          <p:cNvPr id="135" name="Flourish Logo.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9022" y="5715345"/>
            <a:ext cx="880899" cy="591264"/>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4615891" flipH="1">
            <a:off x="8172906" y="86499"/>
            <a:ext cx="15629870" cy="11287529"/>
          </a:xfrm>
          <a:prstGeom prst="rect">
            <a:avLst/>
          </a:prstGeom>
          <a:ln w="12700">
            <a:miter lim="400000"/>
          </a:ln>
        </p:spPr>
      </p:pic>
      <p:sp>
        <p:nvSpPr>
          <p:cNvPr id="3" name="Title 2">
            <a:extLst>
              <a:ext uri="{FF2B5EF4-FFF2-40B4-BE49-F238E27FC236}">
                <a16:creationId xmlns:a16="http://schemas.microsoft.com/office/drawing/2014/main" id="{FA8CE56B-7977-5AE3-6C39-6D9E3577CAA1}"/>
              </a:ext>
            </a:extLst>
          </p:cNvPr>
          <p:cNvSpPr>
            <a:spLocks noGrp="1"/>
          </p:cNvSpPr>
          <p:nvPr>
            <p:ph type="title"/>
          </p:nvPr>
        </p:nvSpPr>
        <p:spPr>
          <a:xfrm>
            <a:off x="1524000" y="-2387601"/>
            <a:ext cx="9144000" cy="2387601"/>
          </a:xfrm>
        </p:spPr>
        <p:txBody>
          <a:bodyPr lIns="45718" tIns="45718" rIns="45718" bIns="45718" anchor="b">
            <a:normAutofit/>
          </a:bodyPr>
          <a:lstStyle/>
          <a:p>
            <a:r>
              <a:rPr lang="en-GB" dirty="0"/>
              <a:t>Attitudes and behaviours</a:t>
            </a:r>
          </a:p>
        </p:txBody>
      </p:sp>
      <p:sp>
        <p:nvSpPr>
          <p:cNvPr id="2" name="TextBox 1">
            <a:extLst>
              <a:ext uri="{FF2B5EF4-FFF2-40B4-BE49-F238E27FC236}">
                <a16:creationId xmlns:a16="http://schemas.microsoft.com/office/drawing/2014/main" id="{1210116A-C7C1-70F0-4D60-83AA563CB766}"/>
              </a:ext>
            </a:extLst>
          </p:cNvPr>
          <p:cNvSpPr txBox="1"/>
          <p:nvPr/>
        </p:nvSpPr>
        <p:spPr>
          <a:xfrm>
            <a:off x="601885" y="1145894"/>
            <a:ext cx="9456516" cy="3693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a:ln>
                  <a:noFill/>
                </a:ln>
                <a:solidFill>
                  <a:srgbClr val="000000"/>
                </a:solidFill>
                <a:effectLst/>
                <a:uFillTx/>
                <a:latin typeface="+mn-lt"/>
                <a:ea typeface="+mn-ea"/>
                <a:cs typeface="+mn-cs"/>
                <a:sym typeface="Calibri"/>
              </a:rPr>
              <a:t>Sexism includes any attitudes or behaviours which align with traditional gender stereotypes. </a:t>
            </a:r>
          </a:p>
          <a:p>
            <a:pPr marL="0" marR="0" indent="0" algn="l" defTabSz="9144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a:ln>
                  <a:noFill/>
                </a:ln>
                <a:solidFill>
                  <a:srgbClr val="000000"/>
                </a:solidFill>
                <a:effectLst/>
                <a:uFillTx/>
                <a:latin typeface="+mn-lt"/>
                <a:ea typeface="+mn-ea"/>
                <a:cs typeface="+mn-cs"/>
                <a:sym typeface="Calibri"/>
              </a:rPr>
              <a:t>Gender stereotypes must always be challenged because they limit choice, opportunity and freedom.</a:t>
            </a:r>
          </a:p>
          <a:p>
            <a:pPr marL="0" marR="0" indent="0" algn="l" defTabSz="914400" rtl="0" fontAlgn="auto" latinLnBrk="0" hangingPunct="0">
              <a:lnSpc>
                <a:spcPct val="100000"/>
              </a:lnSpc>
              <a:spcBef>
                <a:spcPts val="0"/>
              </a:spcBef>
              <a:spcAft>
                <a:spcPts val="0"/>
              </a:spcAft>
              <a:buClrTx/>
              <a:buSzTx/>
              <a:buFontTx/>
              <a:buNone/>
              <a:tabLst/>
            </a:pPr>
            <a:r>
              <a:rPr lang="en-GB" dirty="0"/>
              <a:t>Sexism also includes discrimination based on a person’s sex or gender</a:t>
            </a:r>
            <a:r>
              <a:rPr kumimoji="0" lang="en-GB" b="0" i="0" u="none" strike="noStrike" cap="none" spc="0" normalizeH="0" baseline="0" dirty="0">
                <a:ln>
                  <a:noFill/>
                </a:ln>
                <a:solidFill>
                  <a:srgbClr val="000000"/>
                </a:solidFill>
                <a:effectLst/>
                <a:uFillTx/>
                <a:latin typeface="+mn-lt"/>
                <a:ea typeface="+mn-ea"/>
                <a:cs typeface="+mn-cs"/>
                <a:sym typeface="Calibri"/>
              </a:rPr>
              <a:t>  in which one sex, usually female, is seen as inferior to another.</a:t>
            </a: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a:ln>
                  <a:noFill/>
                </a:ln>
                <a:solidFill>
                  <a:srgbClr val="000000"/>
                </a:solidFill>
                <a:effectLst/>
                <a:uFillTx/>
                <a:latin typeface="+mn-lt"/>
                <a:ea typeface="+mn-ea"/>
                <a:cs typeface="+mn-cs"/>
                <a:sym typeface="Calibri"/>
              </a:rPr>
              <a:t>Sexism creates a disregard of women and misogyny acts on that disregard. Statements such as ‘boys will be boys’ and therefore a woman/girl should not wear certain clothes is sexism. However, to make comments such as ‘she had it coming’ in relation to rape, is misogyny.</a:t>
            </a: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r>
              <a:rPr lang="en-GB" dirty="0"/>
              <a:t>An important part of professional development is acknowledging the influence adults have on students in education settings and therefore the importance of reflecting on when and how we use language.</a:t>
            </a: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pic>
        <p:nvPicPr>
          <p:cNvPr id="139" name="Flourish Logo.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9022" y="5715345"/>
            <a:ext cx="880899" cy="59126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358304" flipH="1">
            <a:off x="3346906" y="3134499"/>
            <a:ext cx="15629870" cy="11287529"/>
          </a:xfrm>
          <a:prstGeom prst="rect">
            <a:avLst/>
          </a:prstGeom>
          <a:ln w="12700">
            <a:miter lim="400000"/>
          </a:ln>
        </p:spPr>
      </p:pic>
      <p:sp>
        <p:nvSpPr>
          <p:cNvPr id="2" name="Title 1">
            <a:extLst>
              <a:ext uri="{FF2B5EF4-FFF2-40B4-BE49-F238E27FC236}">
                <a16:creationId xmlns:a16="http://schemas.microsoft.com/office/drawing/2014/main" id="{BB30D76E-FD2E-12F4-38EB-2AD49D0EA4B4}"/>
              </a:ext>
            </a:extLst>
          </p:cNvPr>
          <p:cNvSpPr>
            <a:spLocks noGrp="1"/>
          </p:cNvSpPr>
          <p:nvPr>
            <p:ph type="title"/>
          </p:nvPr>
        </p:nvSpPr>
        <p:spPr>
          <a:xfrm>
            <a:off x="1524000" y="-2387601"/>
            <a:ext cx="9144000" cy="2387601"/>
          </a:xfrm>
        </p:spPr>
        <p:txBody>
          <a:bodyPr lIns="45718" tIns="45718" rIns="45718" bIns="45718" anchor="b">
            <a:normAutofit/>
          </a:bodyPr>
          <a:lstStyle/>
          <a:p>
            <a:r>
              <a:rPr lang="en-GB" dirty="0"/>
              <a:t>Activity 2: Sexism in society</a:t>
            </a:r>
          </a:p>
        </p:txBody>
      </p:sp>
      <p:sp>
        <p:nvSpPr>
          <p:cNvPr id="12" name="Section title…">
            <a:extLst>
              <a:ext uri="{FF2B5EF4-FFF2-40B4-BE49-F238E27FC236}">
                <a16:creationId xmlns:a16="http://schemas.microsoft.com/office/drawing/2014/main" id="{2B7E4E73-9A40-197B-77E6-F643CF34A5D9}"/>
              </a:ext>
            </a:extLst>
          </p:cNvPr>
          <p:cNvSpPr txBox="1"/>
          <p:nvPr/>
        </p:nvSpPr>
        <p:spPr>
          <a:xfrm>
            <a:off x="241163" y="189755"/>
            <a:ext cx="6239284" cy="72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4100" b="1">
                <a:solidFill>
                  <a:srgbClr val="1A304A"/>
                </a:solidFill>
              </a:defRPr>
            </a:pPr>
            <a:r>
              <a:rPr lang="en-GB" sz="4000" dirty="0"/>
              <a:t>Activity</a:t>
            </a:r>
            <a:endParaRPr sz="4000" dirty="0"/>
          </a:p>
        </p:txBody>
      </p:sp>
      <p:sp>
        <p:nvSpPr>
          <p:cNvPr id="11" name="TextBox 10">
            <a:extLst>
              <a:ext uri="{FF2B5EF4-FFF2-40B4-BE49-F238E27FC236}">
                <a16:creationId xmlns:a16="http://schemas.microsoft.com/office/drawing/2014/main" id="{B2FB9B2D-B21B-736E-624E-2BA821EBDD94}"/>
              </a:ext>
            </a:extLst>
          </p:cNvPr>
          <p:cNvSpPr txBox="1"/>
          <p:nvPr/>
        </p:nvSpPr>
        <p:spPr>
          <a:xfrm>
            <a:off x="2832946" y="494481"/>
            <a:ext cx="6972221" cy="400110"/>
          </a:xfrm>
          <a:prstGeom prst="rect">
            <a:avLst/>
          </a:prstGeom>
          <a:noFill/>
        </p:spPr>
        <p:txBody>
          <a:bodyPr wrap="square" rtlCol="0">
            <a:spAutoFit/>
          </a:bodyPr>
          <a:lstStyle/>
          <a:p>
            <a:r>
              <a:rPr lang="en-GB" sz="2000" dirty="0"/>
              <a:t>Sexism in Society: Match the statistics to the relevant statement</a:t>
            </a:r>
          </a:p>
        </p:txBody>
      </p:sp>
      <p:pic>
        <p:nvPicPr>
          <p:cNvPr id="130" name="Picture 2">
            <a:extLst>
              <a:ext uri="{FF2B5EF4-FFF2-40B4-BE49-F238E27FC236}">
                <a16:creationId xmlns:a16="http://schemas.microsoft.com/office/drawing/2014/main" id="{A88E6BED-D0A9-57EC-AC9B-0543E19D75DE}"/>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15446">
            <a:off x="10426715" y="384852"/>
            <a:ext cx="1549947" cy="11588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51% of children have seen pornography.&#10;2 women are killed every week by a partner or ex-partner.&#10;3.3% of big budget films directed by women.&#10;85,000 women raped in England and Wales annually.&#10;14% of children are exposed to domestic violence.&#10;1 in 3 UK MPs are women.&#10;32% of senior newspaper roles held by women.">
            <a:extLst>
              <a:ext uri="{FF2B5EF4-FFF2-40B4-BE49-F238E27FC236}">
                <a16:creationId xmlns:a16="http://schemas.microsoft.com/office/drawing/2014/main" id="{7D13303D-0D3E-8518-1BB4-BDE8A18862BE}"/>
              </a:ext>
            </a:extLst>
          </p:cNvPr>
          <p:cNvPicPr>
            <a:picLocks noChangeAspect="1"/>
          </p:cNvPicPr>
          <p:nvPr/>
        </p:nvPicPr>
        <p:blipFill rotWithShape="1">
          <a:blip r:embed="rId5"/>
          <a:srcRect l="13450" t="40022" r="83861" b="28108"/>
          <a:stretch/>
        </p:blipFill>
        <p:spPr>
          <a:xfrm>
            <a:off x="964159" y="1226916"/>
            <a:ext cx="1088340" cy="3958542"/>
          </a:xfrm>
          <a:prstGeom prst="rect">
            <a:avLst/>
          </a:prstGeom>
        </p:spPr>
      </p:pic>
      <p:sp>
        <p:nvSpPr>
          <p:cNvPr id="4" name="TextBox 3">
            <a:extLst>
              <a:ext uri="{FF2B5EF4-FFF2-40B4-BE49-F238E27FC236}">
                <a16:creationId xmlns:a16="http://schemas.microsoft.com/office/drawing/2014/main" id="{B453D773-983E-570C-7DE3-ABC278092263}"/>
              </a:ext>
            </a:extLst>
          </p:cNvPr>
          <p:cNvSpPr txBox="1"/>
          <p:nvPr/>
        </p:nvSpPr>
        <p:spPr>
          <a:xfrm>
            <a:off x="4408081" y="1226916"/>
            <a:ext cx="5817618" cy="338554"/>
          </a:xfrm>
          <a:prstGeom prst="rect">
            <a:avLst/>
          </a:prstGeom>
          <a:noFill/>
        </p:spPr>
        <p:txBody>
          <a:bodyPr wrap="none" rtlCol="0">
            <a:spAutoFit/>
          </a:bodyPr>
          <a:lstStyle/>
          <a:p>
            <a:r>
              <a:rPr lang="en-GB" sz="1600" dirty="0"/>
              <a:t>of big budget British films (over £30 million) are directed by women</a:t>
            </a:r>
          </a:p>
        </p:txBody>
      </p:sp>
      <p:sp>
        <p:nvSpPr>
          <p:cNvPr id="5" name="TextBox 4">
            <a:extLst>
              <a:ext uri="{FF2B5EF4-FFF2-40B4-BE49-F238E27FC236}">
                <a16:creationId xmlns:a16="http://schemas.microsoft.com/office/drawing/2014/main" id="{D19C8378-133C-C564-9843-0D46C791643E}"/>
              </a:ext>
            </a:extLst>
          </p:cNvPr>
          <p:cNvSpPr txBox="1"/>
          <p:nvPr/>
        </p:nvSpPr>
        <p:spPr>
          <a:xfrm>
            <a:off x="4408081" y="1780914"/>
            <a:ext cx="2351926" cy="338554"/>
          </a:xfrm>
          <a:prstGeom prst="rect">
            <a:avLst/>
          </a:prstGeom>
          <a:noFill/>
        </p:spPr>
        <p:txBody>
          <a:bodyPr wrap="none" rtlCol="0">
            <a:spAutoFit/>
          </a:bodyPr>
          <a:lstStyle/>
          <a:p>
            <a:r>
              <a:rPr lang="en-GB" sz="1600" dirty="0"/>
              <a:t>MPs are women in the UK</a:t>
            </a:r>
          </a:p>
        </p:txBody>
      </p:sp>
      <p:sp>
        <p:nvSpPr>
          <p:cNvPr id="6" name="TextBox 5">
            <a:extLst>
              <a:ext uri="{FF2B5EF4-FFF2-40B4-BE49-F238E27FC236}">
                <a16:creationId xmlns:a16="http://schemas.microsoft.com/office/drawing/2014/main" id="{2F53457B-B1FC-F4A3-2C1E-5FD87FB249EF}"/>
              </a:ext>
            </a:extLst>
          </p:cNvPr>
          <p:cNvSpPr txBox="1"/>
          <p:nvPr/>
        </p:nvSpPr>
        <p:spPr>
          <a:xfrm>
            <a:off x="4408081" y="2334912"/>
            <a:ext cx="4567276" cy="338554"/>
          </a:xfrm>
          <a:prstGeom prst="rect">
            <a:avLst/>
          </a:prstGeom>
          <a:noFill/>
        </p:spPr>
        <p:txBody>
          <a:bodyPr wrap="none" rtlCol="0">
            <a:spAutoFit/>
          </a:bodyPr>
          <a:lstStyle/>
          <a:p>
            <a:r>
              <a:rPr lang="en-GB" sz="1600" dirty="0"/>
              <a:t>of senior roles in UK newspapers are held by women</a:t>
            </a:r>
          </a:p>
        </p:txBody>
      </p:sp>
      <p:sp>
        <p:nvSpPr>
          <p:cNvPr id="7" name="TextBox 6">
            <a:extLst>
              <a:ext uri="{FF2B5EF4-FFF2-40B4-BE49-F238E27FC236}">
                <a16:creationId xmlns:a16="http://schemas.microsoft.com/office/drawing/2014/main" id="{D564F600-CB5E-578F-EE3F-56730A240656}"/>
              </a:ext>
            </a:extLst>
          </p:cNvPr>
          <p:cNvSpPr txBox="1"/>
          <p:nvPr/>
        </p:nvSpPr>
        <p:spPr>
          <a:xfrm>
            <a:off x="4408081" y="2882562"/>
            <a:ext cx="5692584" cy="338554"/>
          </a:xfrm>
          <a:prstGeom prst="rect">
            <a:avLst/>
          </a:prstGeom>
          <a:noFill/>
        </p:spPr>
        <p:txBody>
          <a:bodyPr wrap="none" rtlCol="0">
            <a:spAutoFit/>
          </a:bodyPr>
          <a:lstStyle/>
          <a:p>
            <a:r>
              <a:rPr lang="en-GB" sz="1600" dirty="0"/>
              <a:t>Women are killed every week in the UK by a partner or ex-partner</a:t>
            </a:r>
          </a:p>
        </p:txBody>
      </p:sp>
      <p:sp>
        <p:nvSpPr>
          <p:cNvPr id="8" name="TextBox 7">
            <a:extLst>
              <a:ext uri="{FF2B5EF4-FFF2-40B4-BE49-F238E27FC236}">
                <a16:creationId xmlns:a16="http://schemas.microsoft.com/office/drawing/2014/main" id="{C1461A40-229C-6453-89DB-B8D62BF6037E}"/>
              </a:ext>
            </a:extLst>
          </p:cNvPr>
          <p:cNvSpPr txBox="1"/>
          <p:nvPr/>
        </p:nvSpPr>
        <p:spPr>
          <a:xfrm>
            <a:off x="4408081" y="3429000"/>
            <a:ext cx="7447873" cy="338554"/>
          </a:xfrm>
          <a:prstGeom prst="rect">
            <a:avLst/>
          </a:prstGeom>
          <a:noFill/>
        </p:spPr>
        <p:txBody>
          <a:bodyPr wrap="none" rtlCol="0">
            <a:spAutoFit/>
          </a:bodyPr>
          <a:lstStyle/>
          <a:p>
            <a:r>
              <a:rPr lang="en-GB" sz="1600" dirty="0"/>
              <a:t>of children are exposed to domestic violence in the UK at some point in their childhood</a:t>
            </a:r>
          </a:p>
        </p:txBody>
      </p:sp>
      <p:sp>
        <p:nvSpPr>
          <p:cNvPr id="9" name="TextBox 8">
            <a:extLst>
              <a:ext uri="{FF2B5EF4-FFF2-40B4-BE49-F238E27FC236}">
                <a16:creationId xmlns:a16="http://schemas.microsoft.com/office/drawing/2014/main" id="{B16657AE-B6F0-1A99-30FC-0F6D2C5FCA43}"/>
              </a:ext>
            </a:extLst>
          </p:cNvPr>
          <p:cNvSpPr txBox="1"/>
          <p:nvPr/>
        </p:nvSpPr>
        <p:spPr>
          <a:xfrm>
            <a:off x="4408081" y="3975438"/>
            <a:ext cx="4450257" cy="338554"/>
          </a:xfrm>
          <a:prstGeom prst="rect">
            <a:avLst/>
          </a:prstGeom>
          <a:noFill/>
        </p:spPr>
        <p:txBody>
          <a:bodyPr wrap="none" rtlCol="0">
            <a:spAutoFit/>
          </a:bodyPr>
          <a:lstStyle/>
          <a:p>
            <a:r>
              <a:rPr lang="en-GB" sz="1600" dirty="0"/>
              <a:t>Women are raped in England and Wales every year</a:t>
            </a:r>
          </a:p>
        </p:txBody>
      </p:sp>
      <p:sp>
        <p:nvSpPr>
          <p:cNvPr id="10" name="TextBox 9">
            <a:extLst>
              <a:ext uri="{FF2B5EF4-FFF2-40B4-BE49-F238E27FC236}">
                <a16:creationId xmlns:a16="http://schemas.microsoft.com/office/drawing/2014/main" id="{BFFED687-6721-497E-974C-CD1591B8A57C}"/>
              </a:ext>
            </a:extLst>
          </p:cNvPr>
          <p:cNvSpPr txBox="1"/>
          <p:nvPr/>
        </p:nvSpPr>
        <p:spPr>
          <a:xfrm>
            <a:off x="4408081" y="4521876"/>
            <a:ext cx="6386685" cy="338554"/>
          </a:xfrm>
          <a:prstGeom prst="rect">
            <a:avLst/>
          </a:prstGeom>
          <a:noFill/>
        </p:spPr>
        <p:txBody>
          <a:bodyPr wrap="none" rtlCol="0">
            <a:spAutoFit/>
          </a:bodyPr>
          <a:lstStyle/>
          <a:p>
            <a:r>
              <a:rPr lang="en-GB" sz="1600" dirty="0"/>
              <a:t>of children aged 11-13 reported they had seen pornography at some point</a:t>
            </a:r>
          </a:p>
        </p:txBody>
      </p:sp>
      <p:cxnSp>
        <p:nvCxnSpPr>
          <p:cNvPr id="29" name="Straight Arrow Connector 28">
            <a:extLst>
              <a:ext uri="{FF2B5EF4-FFF2-40B4-BE49-F238E27FC236}">
                <a16:creationId xmlns:a16="http://schemas.microsoft.com/office/drawing/2014/main" id="{8595450D-4187-063A-A305-A196ADCAECAB}"/>
              </a:ext>
              <a:ext uri="{C183D7F6-B498-43B3-948B-1728B52AA6E4}">
                <adec:decorative xmlns:adec="http://schemas.microsoft.com/office/drawing/2017/decorative" val="1"/>
              </a:ext>
            </a:extLst>
          </p:cNvPr>
          <p:cNvCxnSpPr/>
          <p:nvPr/>
        </p:nvCxnSpPr>
        <p:spPr>
          <a:xfrm>
            <a:off x="2132470" y="1504581"/>
            <a:ext cx="2451059" cy="3102143"/>
          </a:xfrm>
          <a:prstGeom prst="straightConnector1">
            <a:avLst/>
          </a:prstGeom>
          <a:noFill/>
          <a:ln w="25400" cap="flat">
            <a:solidFill>
              <a:srgbClr val="00B050"/>
            </a:solidFill>
            <a:prstDash val="solid"/>
            <a:round/>
            <a:tailEnd type="triangle"/>
          </a:ln>
          <a:effectLst/>
          <a:sp3d/>
        </p:spPr>
        <p:style>
          <a:lnRef idx="0">
            <a:scrgbClr r="0" g="0" b="0"/>
          </a:lnRef>
          <a:fillRef idx="0">
            <a:scrgbClr r="0" g="0" b="0"/>
          </a:fillRef>
          <a:effectRef idx="0">
            <a:scrgbClr r="0" g="0" b="0"/>
          </a:effectRef>
          <a:fontRef idx="none"/>
        </p:style>
      </p:cxnSp>
      <p:cxnSp>
        <p:nvCxnSpPr>
          <p:cNvPr id="14" name="Straight Arrow Connector 13">
            <a:extLst>
              <a:ext uri="{FF2B5EF4-FFF2-40B4-BE49-F238E27FC236}">
                <a16:creationId xmlns:a16="http://schemas.microsoft.com/office/drawing/2014/main" id="{3B89C41F-D689-6C3A-0454-98511E16168F}"/>
              </a:ext>
              <a:ext uri="{C183D7F6-B498-43B3-948B-1728B52AA6E4}">
                <adec:decorative xmlns:adec="http://schemas.microsoft.com/office/drawing/2017/decorative" val="1"/>
              </a:ext>
            </a:extLst>
          </p:cNvPr>
          <p:cNvCxnSpPr>
            <a:cxnSpLocks/>
          </p:cNvCxnSpPr>
          <p:nvPr/>
        </p:nvCxnSpPr>
        <p:spPr>
          <a:xfrm>
            <a:off x="2091335" y="1989463"/>
            <a:ext cx="2316746" cy="9595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DF20F41-3A30-4568-646D-E5EA5AE5BF3B}"/>
              </a:ext>
              <a:ext uri="{C183D7F6-B498-43B3-948B-1728B52AA6E4}">
                <adec:decorative xmlns:adec="http://schemas.microsoft.com/office/drawing/2017/decorative" val="1"/>
              </a:ext>
            </a:extLst>
          </p:cNvPr>
          <p:cNvCxnSpPr>
            <a:cxnSpLocks/>
          </p:cNvCxnSpPr>
          <p:nvPr/>
        </p:nvCxnSpPr>
        <p:spPr>
          <a:xfrm flipV="1">
            <a:off x="2091335" y="1504581"/>
            <a:ext cx="2492194" cy="104332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730AFFD-9FC8-3254-F641-8342F14DC747}"/>
              </a:ext>
              <a:ext uri="{C183D7F6-B498-43B3-948B-1728B52AA6E4}">
                <adec:decorative xmlns:adec="http://schemas.microsoft.com/office/drawing/2017/decorative" val="1"/>
              </a:ext>
            </a:extLst>
          </p:cNvPr>
          <p:cNvCxnSpPr>
            <a:cxnSpLocks/>
          </p:cNvCxnSpPr>
          <p:nvPr/>
        </p:nvCxnSpPr>
        <p:spPr>
          <a:xfrm>
            <a:off x="2132470" y="3196517"/>
            <a:ext cx="2275611" cy="8281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940C279-2518-9710-DF92-F17DD94EA541}"/>
              </a:ext>
              <a:ext uri="{C183D7F6-B498-43B3-948B-1728B52AA6E4}">
                <adec:decorative xmlns:adec="http://schemas.microsoft.com/office/drawing/2017/decorative" val="1"/>
              </a:ext>
            </a:extLst>
          </p:cNvPr>
          <p:cNvCxnSpPr>
            <a:cxnSpLocks/>
            <a:endCxn id="8" idx="1"/>
          </p:cNvCxnSpPr>
          <p:nvPr/>
        </p:nvCxnSpPr>
        <p:spPr>
          <a:xfrm flipV="1">
            <a:off x="2132470" y="3598277"/>
            <a:ext cx="2275611" cy="23563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53741D3-DFC9-7C08-0262-DC94CBE4F141}"/>
              </a:ext>
              <a:ext uri="{C183D7F6-B498-43B3-948B-1728B52AA6E4}">
                <adec:decorative xmlns:adec="http://schemas.microsoft.com/office/drawing/2017/decorative" val="1"/>
              </a:ext>
            </a:extLst>
          </p:cNvPr>
          <p:cNvCxnSpPr>
            <a:cxnSpLocks/>
          </p:cNvCxnSpPr>
          <p:nvPr/>
        </p:nvCxnSpPr>
        <p:spPr>
          <a:xfrm flipV="1">
            <a:off x="2099107" y="2684256"/>
            <a:ext cx="2308974" cy="2229013"/>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3EB58B3-F3BB-5297-217D-FC915E5CDC8F}"/>
              </a:ext>
              <a:ext uri="{C183D7F6-B498-43B3-948B-1728B52AA6E4}">
                <adec:decorative xmlns:adec="http://schemas.microsoft.com/office/drawing/2017/decorative" val="1"/>
              </a:ext>
            </a:extLst>
          </p:cNvPr>
          <p:cNvCxnSpPr>
            <a:cxnSpLocks/>
          </p:cNvCxnSpPr>
          <p:nvPr/>
        </p:nvCxnSpPr>
        <p:spPr>
          <a:xfrm flipV="1">
            <a:off x="2076207" y="2125816"/>
            <a:ext cx="2349464" cy="2203897"/>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4" name="Flourish Logo.png">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59022" y="5715345"/>
            <a:ext cx="880899" cy="591264"/>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4609010">
            <a:off x="-4841073" y="-752837"/>
            <a:ext cx="11603514" cy="6272746"/>
          </a:xfrm>
          <a:prstGeom prst="rect">
            <a:avLst/>
          </a:prstGeom>
          <a:ln w="12700">
            <a:miter lim="400000"/>
          </a:ln>
        </p:spPr>
      </p:pic>
      <p:sp>
        <p:nvSpPr>
          <p:cNvPr id="5" name="Title 4">
            <a:extLst>
              <a:ext uri="{FF2B5EF4-FFF2-40B4-BE49-F238E27FC236}">
                <a16:creationId xmlns:a16="http://schemas.microsoft.com/office/drawing/2014/main" id="{64A7BB68-1FFE-9D89-5C1F-04EDA71CDF00}"/>
              </a:ext>
            </a:extLst>
          </p:cNvPr>
          <p:cNvSpPr>
            <a:spLocks noGrp="1"/>
          </p:cNvSpPr>
          <p:nvPr>
            <p:ph type="title"/>
          </p:nvPr>
        </p:nvSpPr>
        <p:spPr>
          <a:xfrm>
            <a:off x="1524000" y="-2387601"/>
            <a:ext cx="9144000" cy="2387601"/>
          </a:xfrm>
        </p:spPr>
        <p:txBody>
          <a:bodyPr lIns="45718" tIns="45718" rIns="45718" bIns="45718" anchor="b">
            <a:normAutofit/>
          </a:bodyPr>
          <a:lstStyle/>
          <a:p>
            <a:r>
              <a:rPr lang="en-GB" dirty="0"/>
              <a:t>The indisputable facts</a:t>
            </a:r>
          </a:p>
        </p:txBody>
      </p:sp>
      <p:sp>
        <p:nvSpPr>
          <p:cNvPr id="3" name="TextBox 2">
            <a:extLst>
              <a:ext uri="{FF2B5EF4-FFF2-40B4-BE49-F238E27FC236}">
                <a16:creationId xmlns:a16="http://schemas.microsoft.com/office/drawing/2014/main" id="{D9A7DDA6-B10C-0A62-3431-897CCE816E61}"/>
              </a:ext>
            </a:extLst>
          </p:cNvPr>
          <p:cNvSpPr txBox="1"/>
          <p:nvPr/>
        </p:nvSpPr>
        <p:spPr>
          <a:xfrm>
            <a:off x="536722" y="400872"/>
            <a:ext cx="10671858"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2400" dirty="0"/>
              <a:t>The indisputable facts:</a:t>
            </a:r>
          </a:p>
          <a:p>
            <a:endParaRPr lang="en-GB" sz="2400" dirty="0"/>
          </a:p>
          <a:p>
            <a:endParaRPr lang="en-GB" sz="2400" dirty="0"/>
          </a:p>
        </p:txBody>
      </p:sp>
      <p:sp>
        <p:nvSpPr>
          <p:cNvPr id="4" name="TextBox 3">
            <a:extLst>
              <a:ext uri="{FF2B5EF4-FFF2-40B4-BE49-F238E27FC236}">
                <a16:creationId xmlns:a16="http://schemas.microsoft.com/office/drawing/2014/main" id="{20C70A91-2565-2E1F-9DEB-1DF293E6C733}"/>
              </a:ext>
            </a:extLst>
          </p:cNvPr>
          <p:cNvSpPr txBox="1"/>
          <p:nvPr/>
        </p:nvSpPr>
        <p:spPr>
          <a:xfrm>
            <a:off x="303566" y="796454"/>
            <a:ext cx="12248091" cy="1754326"/>
          </a:xfrm>
          <a:prstGeom prst="rect">
            <a:avLst/>
          </a:prstGeom>
          <a:noFill/>
        </p:spPr>
        <p:txBody>
          <a:bodyPr wrap="square" rtlCol="0">
            <a:spAutoFit/>
          </a:bodyPr>
          <a:lstStyle/>
          <a:p>
            <a:pPr marL="285750" indent="-285750">
              <a:buFont typeface="Arial" panose="020B0604020202020204" pitchFamily="34" charset="0"/>
              <a:buChar char="•"/>
            </a:pPr>
            <a:r>
              <a:rPr lang="en-GB" dirty="0"/>
              <a:t>Sexual harassment, sexual assault and the use of sexist language is nothing new(historic testimonies on Everyone’s Invited etc.)</a:t>
            </a:r>
          </a:p>
          <a:p>
            <a:pPr marL="285750" indent="-285750">
              <a:buFont typeface="Arial" panose="020B0604020202020204" pitchFamily="34" charset="0"/>
              <a:buChar char="•"/>
            </a:pPr>
            <a:r>
              <a:rPr lang="en-GB" dirty="0"/>
              <a:t>It’s not going away</a:t>
            </a:r>
          </a:p>
          <a:p>
            <a:pPr marL="285750" indent="-285750">
              <a:buFont typeface="Arial" panose="020B0604020202020204" pitchFamily="34" charset="0"/>
              <a:buChar char="•"/>
            </a:pPr>
            <a:r>
              <a:rPr lang="en-GB" dirty="0"/>
              <a:t>It is prevalent throughout society including in schools and colleges</a:t>
            </a:r>
          </a:p>
          <a:p>
            <a:pPr marL="285750" indent="-285750">
              <a:buFont typeface="Arial" panose="020B0604020202020204" pitchFamily="34" charset="0"/>
              <a:buChar char="•"/>
            </a:pPr>
            <a:r>
              <a:rPr lang="en-GB" dirty="0"/>
              <a:t>Anyone can be a victim of sexual harassment or abuse, </a:t>
            </a:r>
            <a:r>
              <a:rPr lang="en-GB" b="1" dirty="0"/>
              <a:t>but the evidence clearly shows that girls are disproportionately </a:t>
            </a:r>
          </a:p>
          <a:p>
            <a:r>
              <a:rPr lang="en-GB" b="1" dirty="0"/>
              <a:t>     affected</a:t>
            </a:r>
            <a:endParaRPr lang="en-GB" dirty="0"/>
          </a:p>
        </p:txBody>
      </p:sp>
      <p:sp>
        <p:nvSpPr>
          <p:cNvPr id="2" name="TextBox 1">
            <a:extLst>
              <a:ext uri="{FF2B5EF4-FFF2-40B4-BE49-F238E27FC236}">
                <a16:creationId xmlns:a16="http://schemas.microsoft.com/office/drawing/2014/main" id="{8576C3A4-7A7C-8CB6-1140-E37781869C04}"/>
              </a:ext>
            </a:extLst>
          </p:cNvPr>
          <p:cNvSpPr txBox="1"/>
          <p:nvPr/>
        </p:nvSpPr>
        <p:spPr>
          <a:xfrm rot="21171672">
            <a:off x="2139731" y="1086920"/>
            <a:ext cx="6194156" cy="830997"/>
          </a:xfrm>
          <a:prstGeom prst="rect">
            <a:avLst/>
          </a:prstGeom>
          <a:solidFill>
            <a:schemeClr val="accent2">
              <a:lumMod val="60000"/>
              <a:lumOff val="40000"/>
            </a:schemeClr>
          </a:solidFill>
        </p:spPr>
        <p:txBody>
          <a:bodyPr wrap="square" rtlCol="0">
            <a:spAutoFit/>
          </a:bodyPr>
          <a:lstStyle/>
          <a:p>
            <a:r>
              <a:rPr lang="en-GB" sz="2400" dirty="0"/>
              <a:t>Why do some men/boys feel they can act in this way? Discuss with the person sitting next to you</a:t>
            </a:r>
          </a:p>
        </p:txBody>
      </p:sp>
      <p:sp>
        <p:nvSpPr>
          <p:cNvPr id="6" name="TextBox 5">
            <a:extLst>
              <a:ext uri="{FF2B5EF4-FFF2-40B4-BE49-F238E27FC236}">
                <a16:creationId xmlns:a16="http://schemas.microsoft.com/office/drawing/2014/main" id="{F7458EAE-FD9D-9671-2CCD-5B99D4A3C063}"/>
              </a:ext>
            </a:extLst>
          </p:cNvPr>
          <p:cNvSpPr txBox="1"/>
          <p:nvPr/>
        </p:nvSpPr>
        <p:spPr>
          <a:xfrm>
            <a:off x="8076895" y="3384320"/>
            <a:ext cx="3346606" cy="1077218"/>
          </a:xfrm>
          <a:prstGeom prst="rect">
            <a:avLst/>
          </a:prstGeom>
          <a:solidFill>
            <a:schemeClr val="bg2">
              <a:lumMod val="10000"/>
            </a:schemeClr>
          </a:solidFill>
        </p:spPr>
        <p:txBody>
          <a:bodyPr wrap="square" rtlCol="0">
            <a:spAutoFit/>
          </a:bodyPr>
          <a:lstStyle/>
          <a:p>
            <a:r>
              <a:rPr lang="en-GB" sz="3200" dirty="0">
                <a:solidFill>
                  <a:srgbClr val="FFFF00"/>
                </a:solidFill>
              </a:rPr>
              <a:t>Change of Culture required!</a:t>
            </a:r>
          </a:p>
        </p:txBody>
      </p:sp>
      <p:sp>
        <p:nvSpPr>
          <p:cNvPr id="8" name="TextBox 7">
            <a:extLst>
              <a:ext uri="{FF2B5EF4-FFF2-40B4-BE49-F238E27FC236}">
                <a16:creationId xmlns:a16="http://schemas.microsoft.com/office/drawing/2014/main" id="{A3DF0847-808A-B6A5-757F-CA795DB668C4}"/>
              </a:ext>
            </a:extLst>
          </p:cNvPr>
          <p:cNvSpPr txBox="1"/>
          <p:nvPr/>
        </p:nvSpPr>
        <p:spPr>
          <a:xfrm>
            <a:off x="1044202" y="5447321"/>
            <a:ext cx="790041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hlinkClick r:id="rId4"/>
              </a:rPr>
              <a:t>Street harassment - it’s not ok | Jess Leigh | </a:t>
            </a:r>
            <a:r>
              <a:rPr lang="en-GB" dirty="0" err="1">
                <a:hlinkClick r:id="rId4"/>
              </a:rPr>
              <a:t>TEDxExeter</a:t>
            </a:r>
            <a:r>
              <a:rPr lang="en-GB" dirty="0">
                <a:hlinkClick r:id="rId4"/>
              </a:rPr>
              <a:t> (youtube.com)</a:t>
            </a:r>
            <a:r>
              <a:rPr lang="en-GB" dirty="0"/>
              <a:t> </a:t>
            </a:r>
          </a:p>
        </p:txBody>
      </p:sp>
      <p:pic>
        <p:nvPicPr>
          <p:cNvPr id="7" name="Picture 6">
            <a:extLst>
              <a:ext uri="{FF2B5EF4-FFF2-40B4-BE49-F238E27FC236}">
                <a16:creationId xmlns:a16="http://schemas.microsoft.com/office/drawing/2014/main" id="{985F721F-C61B-0A84-65E3-0BBE65CD25BA}"/>
              </a:ext>
              <a:ext uri="{C183D7F6-B498-43B3-948B-1728B52AA6E4}">
                <adec:decorative xmlns:adec="http://schemas.microsoft.com/office/drawing/2017/decorative" val="1"/>
              </a:ext>
            </a:extLst>
          </p:cNvPr>
          <p:cNvPicPr>
            <a:picLocks noChangeAspect="1"/>
          </p:cNvPicPr>
          <p:nvPr/>
        </p:nvPicPr>
        <p:blipFill rotWithShape="1">
          <a:blip r:embed="rId5"/>
          <a:srcRect l="4402" t="39489" r="74801" b="22397"/>
          <a:stretch/>
        </p:blipFill>
        <p:spPr>
          <a:xfrm>
            <a:off x="1319437" y="2525856"/>
            <a:ext cx="5108174" cy="2872180"/>
          </a:xfrm>
          <a:prstGeom prst="rect">
            <a:avLst/>
          </a:prstGeom>
        </p:spPr>
      </p:pic>
      <p:pic>
        <p:nvPicPr>
          <p:cNvPr id="148" name="Flourish Logo.png">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665021" y="5715345"/>
            <a:ext cx="880900" cy="591264"/>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8161063" flipH="1">
            <a:off x="-555682" y="-3185499"/>
            <a:ext cx="9340080" cy="11287529"/>
          </a:xfrm>
          <a:prstGeom prst="rect">
            <a:avLst/>
          </a:prstGeom>
          <a:ln w="12700">
            <a:miter lim="400000"/>
          </a:ln>
        </p:spPr>
      </p:pic>
      <p:sp>
        <p:nvSpPr>
          <p:cNvPr id="2" name="Title 1">
            <a:extLst>
              <a:ext uri="{FF2B5EF4-FFF2-40B4-BE49-F238E27FC236}">
                <a16:creationId xmlns:a16="http://schemas.microsoft.com/office/drawing/2014/main" id="{D132E31D-9FE7-ED3D-7122-64CDAA3D18BF}"/>
              </a:ext>
            </a:extLst>
          </p:cNvPr>
          <p:cNvSpPr>
            <a:spLocks noGrp="1"/>
          </p:cNvSpPr>
          <p:nvPr>
            <p:ph type="title"/>
          </p:nvPr>
        </p:nvSpPr>
        <p:spPr>
          <a:xfrm>
            <a:off x="1524000" y="-2387601"/>
            <a:ext cx="9144000" cy="2387601"/>
          </a:xfrm>
        </p:spPr>
        <p:txBody>
          <a:bodyPr lIns="45718" tIns="45718" rIns="45718" bIns="45718" anchor="b">
            <a:normAutofit/>
          </a:bodyPr>
          <a:lstStyle/>
          <a:p>
            <a:r>
              <a:rPr lang="en-GB" dirty="0"/>
              <a:t>UK </a:t>
            </a:r>
            <a:r>
              <a:rPr lang="en-GB" dirty="0" err="1"/>
              <a:t>Feminista</a:t>
            </a:r>
            <a:r>
              <a:rPr lang="en-GB" dirty="0"/>
              <a:t> survey findings</a:t>
            </a:r>
          </a:p>
        </p:txBody>
      </p:sp>
      <p:sp>
        <p:nvSpPr>
          <p:cNvPr id="3" name="TextBox 2">
            <a:extLst>
              <a:ext uri="{FF2B5EF4-FFF2-40B4-BE49-F238E27FC236}">
                <a16:creationId xmlns:a16="http://schemas.microsoft.com/office/drawing/2014/main" id="{D2643D33-2ECF-3521-16F8-8AF7DBDB45AE}"/>
              </a:ext>
            </a:extLst>
          </p:cNvPr>
          <p:cNvSpPr txBox="1"/>
          <p:nvPr/>
        </p:nvSpPr>
        <p:spPr>
          <a:xfrm>
            <a:off x="805649" y="312666"/>
            <a:ext cx="7299960" cy="4924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600" b="1" i="1" dirty="0"/>
              <a:t>Taken from “It’s just everywhere. A study on sexism in schools – and how we tackle it” by the NEU and UK </a:t>
            </a:r>
            <a:r>
              <a:rPr lang="en-GB" sz="1600" b="1" i="1" dirty="0" err="1"/>
              <a:t>Feminista</a:t>
            </a:r>
            <a:r>
              <a:rPr lang="en-GB" sz="1600" b="1" i="1" dirty="0"/>
              <a:t> who commissioned a report into sexist and misogynistic language in schools in 2017, 4 years before the Ofsted review. Over 1500 Students and 1600 staff were questioned</a:t>
            </a:r>
          </a:p>
          <a:p>
            <a:endParaRPr lang="en-GB" sz="1600" b="1" i="1" dirty="0"/>
          </a:p>
          <a:p>
            <a:r>
              <a:rPr lang="en-GB" dirty="0"/>
              <a:t>The use of sexist, misogynist language, which denigrates girls and femaleness, is commonplace in schools. </a:t>
            </a:r>
          </a:p>
          <a:p>
            <a:r>
              <a:rPr lang="en-GB" dirty="0"/>
              <a:t>Both male and female students report the common use of language which associates negative characteristics with being female, “you throw like a girl”, “don’t be a pussy”, and more positive characteristics with being male, “man-up”. This language is more likely to be targeted at male students, while female students are more likely to be subjected to gendered sexual name-calling such as ‘slut’, ‘slag’ and ‘whore’. </a:t>
            </a:r>
          </a:p>
          <a:p>
            <a:r>
              <a:rPr lang="en-GB" dirty="0"/>
              <a:t>The accepted and often casual use of language that denigrates girls/women/femaleness fuels harmful and narrow ideas about what it means to be a man or a woman in society today. It </a:t>
            </a:r>
            <a:r>
              <a:rPr lang="en-GB" b="1" dirty="0"/>
              <a:t>contributes to a conducive context for sexist attitudes and behaviours, including sexual harassment.</a:t>
            </a:r>
          </a:p>
        </p:txBody>
      </p:sp>
      <p:sp>
        <p:nvSpPr>
          <p:cNvPr id="6" name="Speech Bubble: Oval 5">
            <a:extLst>
              <a:ext uri="{FF2B5EF4-FFF2-40B4-BE49-F238E27FC236}">
                <a16:creationId xmlns:a16="http://schemas.microsoft.com/office/drawing/2014/main" id="{6D47CB3F-DD17-4F64-157F-A0C42799363E}"/>
              </a:ext>
              <a:ext uri="{C183D7F6-B498-43B3-948B-1728B52AA6E4}">
                <adec:decorative xmlns:adec="http://schemas.microsoft.com/office/drawing/2017/decorative" val="1"/>
              </a:ext>
            </a:extLst>
          </p:cNvPr>
          <p:cNvSpPr/>
          <p:nvPr/>
        </p:nvSpPr>
        <p:spPr>
          <a:xfrm>
            <a:off x="8514376" y="769227"/>
            <a:ext cx="3123344" cy="2175553"/>
          </a:xfrm>
          <a:prstGeom prst="wedgeEllipseCallout">
            <a:avLst>
              <a:gd name="adj1" fmla="val 54573"/>
              <a:gd name="adj2" fmla="val 266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7CD13F6-671D-5D05-52BE-A8D6735785AA}"/>
              </a:ext>
            </a:extLst>
          </p:cNvPr>
          <p:cNvSpPr txBox="1"/>
          <p:nvPr/>
        </p:nvSpPr>
        <p:spPr>
          <a:xfrm>
            <a:off x="8725854" y="1112885"/>
            <a:ext cx="2700389" cy="1661993"/>
          </a:xfrm>
          <a:prstGeom prst="rect">
            <a:avLst/>
          </a:prstGeom>
          <a:noFill/>
        </p:spPr>
        <p:txBody>
          <a:bodyPr wrap="square">
            <a:spAutoFit/>
          </a:bodyPr>
          <a:lstStyle/>
          <a:p>
            <a:pPr algn="ctr"/>
            <a:r>
              <a:rPr lang="en-GB" dirty="0"/>
              <a:t>“</a:t>
            </a:r>
            <a:r>
              <a:rPr lang="en-GB" sz="1400" dirty="0"/>
              <a:t>I have [heard] a male member of staff saying to another member of staff ‘Don’t be such a girl’ in a derogative manner, which is particularly strange because we work in a girls’ school.” – Secondary school teacher</a:t>
            </a:r>
            <a:endParaRPr lang="en-GB" dirty="0"/>
          </a:p>
        </p:txBody>
      </p:sp>
      <p:sp>
        <p:nvSpPr>
          <p:cNvPr id="7" name="Speech Bubble: Oval 6">
            <a:extLst>
              <a:ext uri="{FF2B5EF4-FFF2-40B4-BE49-F238E27FC236}">
                <a16:creationId xmlns:a16="http://schemas.microsoft.com/office/drawing/2014/main" id="{D5EEF455-FFB7-299F-955D-A29806B37BD0}"/>
              </a:ext>
              <a:ext uri="{C183D7F6-B498-43B3-948B-1728B52AA6E4}">
                <adec:decorative xmlns:adec="http://schemas.microsoft.com/office/drawing/2017/decorative" val="1"/>
              </a:ext>
            </a:extLst>
          </p:cNvPr>
          <p:cNvSpPr/>
          <p:nvPr/>
        </p:nvSpPr>
        <p:spPr>
          <a:xfrm>
            <a:off x="8650723" y="3288438"/>
            <a:ext cx="3328826" cy="2175553"/>
          </a:xfrm>
          <a:prstGeom prst="wedgeEllipseCallout">
            <a:avLst>
              <a:gd name="adj1" fmla="val 24428"/>
              <a:gd name="adj2" fmla="val 5274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703959B-09EA-5915-57BE-C84629D205ED}"/>
              </a:ext>
            </a:extLst>
          </p:cNvPr>
          <p:cNvSpPr txBox="1"/>
          <p:nvPr/>
        </p:nvSpPr>
        <p:spPr>
          <a:xfrm>
            <a:off x="9012586" y="3575995"/>
            <a:ext cx="2839094" cy="1600438"/>
          </a:xfrm>
          <a:prstGeom prst="rect">
            <a:avLst/>
          </a:prstGeom>
          <a:noFill/>
        </p:spPr>
        <p:txBody>
          <a:bodyPr wrap="square">
            <a:spAutoFit/>
          </a:bodyPr>
          <a:lstStyle/>
          <a:p>
            <a:r>
              <a:rPr lang="en-GB" sz="1400" dirty="0"/>
              <a:t>“Being called a slag just because I mostly had friends that were male and not many that were female in school. Told to “act like a girl” because I didn’t used to wear makeup in early years of secondary school.” – Female student</a:t>
            </a:r>
          </a:p>
        </p:txBody>
      </p:sp>
      <p:pic>
        <p:nvPicPr>
          <p:cNvPr id="9" name="Picture 4">
            <a:extLst>
              <a:ext uri="{FF2B5EF4-FFF2-40B4-BE49-F238E27FC236}">
                <a16:creationId xmlns:a16="http://schemas.microsoft.com/office/drawing/2014/main" id="{7B17BB5C-FCC1-75E0-6DE1-21DE4B8B65D6}"/>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137" b="65722"/>
          <a:stretch/>
        </p:blipFill>
        <p:spPr bwMode="auto">
          <a:xfrm>
            <a:off x="11282190" y="2384653"/>
            <a:ext cx="803098" cy="9141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BBEE8A57-0F67-2421-1E25-B1E8C366249B}"/>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117" t="67047"/>
          <a:stretch/>
        </p:blipFill>
        <p:spPr bwMode="auto">
          <a:xfrm>
            <a:off x="11122670" y="5085667"/>
            <a:ext cx="669104" cy="878869"/>
          </a:xfrm>
          <a:prstGeom prst="rect">
            <a:avLst/>
          </a:prstGeom>
          <a:noFill/>
          <a:extLst>
            <a:ext uri="{909E8E84-426E-40DD-AFC4-6F175D3DCCD1}">
              <a14:hiddenFill xmlns:a14="http://schemas.microsoft.com/office/drawing/2010/main">
                <a:solidFill>
                  <a:srgbClr val="FFFFFF"/>
                </a:solidFill>
              </a14:hiddenFill>
            </a:ext>
          </a:extLst>
        </p:spPr>
      </p:pic>
      <p:pic>
        <p:nvPicPr>
          <p:cNvPr id="152" name="Flourish Logo.pn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5649" y="5620182"/>
            <a:ext cx="880900" cy="59126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1821</TotalTime>
  <Words>2933</Words>
  <Application>Microsoft Office PowerPoint</Application>
  <PresentationFormat>Widescreen</PresentationFormat>
  <Paragraphs>160</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graphik</vt:lpstr>
      <vt:lpstr>ReithSerif</vt:lpstr>
      <vt:lpstr>Roboto</vt:lpstr>
      <vt:lpstr>Wingdings</vt:lpstr>
      <vt:lpstr>Office Theme</vt:lpstr>
      <vt:lpstr>Bystander Intervention Programme  Tackling Sexual Harassment  and Abuse in our community</vt:lpstr>
      <vt:lpstr>Intentions of this programme</vt:lpstr>
      <vt:lpstr>CPD: Sexual Harassment and Sexism in our community. Challenging the use of language.</vt:lpstr>
      <vt:lpstr>Examples of sexism in society</vt:lpstr>
      <vt:lpstr>Activity 1: definitions</vt:lpstr>
      <vt:lpstr>Attitudes and behaviours</vt:lpstr>
      <vt:lpstr>Activity 2: Sexism in society</vt:lpstr>
      <vt:lpstr>The indisputable facts</vt:lpstr>
      <vt:lpstr>UK Feminista survey findings</vt:lpstr>
      <vt:lpstr>Activity 3: Word and gender association</vt:lpstr>
      <vt:lpstr>Don’t be that guy</vt:lpstr>
      <vt:lpstr>Examples of what sexist and gender stereotypical language and behaviour looks and sounds like </vt:lpstr>
      <vt:lpstr>Ways to respond to sexist language</vt:lpstr>
      <vt:lpstr>Activity 4: Responding to sexist language</vt:lpstr>
      <vt:lpstr>Activity 5: How do the men feel?</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Bystander programme: CPD for communities</dc:title>
  <dc:creator>Carole Bostock</dc:creator>
  <cp:keywords>Bystander programme</cp:keywords>
  <cp:lastModifiedBy>Deborah Harding</cp:lastModifiedBy>
  <cp:revision>6</cp:revision>
  <dcterms:modified xsi:type="dcterms:W3CDTF">2024-07-18T16:43:00Z</dcterms:modified>
</cp:coreProperties>
</file>