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63" r:id="rId2"/>
    <p:sldId id="256" r:id="rId3"/>
    <p:sldId id="261" r:id="rId4"/>
    <p:sldId id="257" r:id="rId5"/>
    <p:sldId id="262" r:id="rId6"/>
    <p:sldId id="264" r:id="rId7"/>
    <p:sldId id="265"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AD74E8-D7B3-4A28-8513-B7226B2E13B7}" v="181" dt="2024-07-17T08:25:16.3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01" autoAdjust="0"/>
    <p:restoredTop sz="86458" autoAdjust="0"/>
  </p:normalViewPr>
  <p:slideViewPr>
    <p:cSldViewPr snapToGrid="0">
      <p:cViewPr varScale="1">
        <p:scale>
          <a:sx n="98" d="100"/>
          <a:sy n="98" d="100"/>
        </p:scale>
        <p:origin x="276" y="888"/>
      </p:cViewPr>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7BB489-C3D5-4C9E-903D-3070F970AD1F}" type="datetimeFigureOut">
              <a:rPr lang="en-GB" smtClean="0"/>
              <a:t>17/07/2024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1163CC-B1A7-4A3A-85BF-97BE1870F473}" type="slidenum">
              <a:rPr lang="en-GB" smtClean="0"/>
              <a:t>‹#›</a:t>
            </a:fld>
            <a:endParaRPr lang="en-GB"/>
          </a:p>
        </p:txBody>
      </p:sp>
    </p:spTree>
    <p:extLst>
      <p:ext uri="{BB962C8B-B14F-4D97-AF65-F5344CB8AC3E}">
        <p14:creationId xmlns:p14="http://schemas.microsoft.com/office/powerpoint/2010/main" val="3934333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G3Aweo-74kY"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Settler: Ask students to look at the image and think about the question</a:t>
            </a:r>
          </a:p>
        </p:txBody>
      </p:sp>
      <p:sp>
        <p:nvSpPr>
          <p:cNvPr id="4" name="Slide Number Placeholder 3"/>
          <p:cNvSpPr>
            <a:spLocks noGrp="1"/>
          </p:cNvSpPr>
          <p:nvPr>
            <p:ph type="sldNum" sz="quarter" idx="5"/>
          </p:nvPr>
        </p:nvSpPr>
        <p:spPr/>
        <p:txBody>
          <a:bodyPr/>
          <a:lstStyle/>
          <a:p>
            <a:fld id="{321163CC-B1A7-4A3A-85BF-97BE1870F473}" type="slidenum">
              <a:rPr lang="en-GB" smtClean="0"/>
              <a:t>1</a:t>
            </a:fld>
            <a:endParaRPr lang="en-GB"/>
          </a:p>
        </p:txBody>
      </p:sp>
    </p:spTree>
    <p:extLst>
      <p:ext uri="{BB962C8B-B14F-4D97-AF65-F5344CB8AC3E}">
        <p14:creationId xmlns:p14="http://schemas.microsoft.com/office/powerpoint/2010/main" val="4071195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tests prior knowledge learning in line with KS1 &amp; 2 RSE curriculum re stereotypes and lays the foundations for this lesson. Pictures animate in ask students what/who they think they are, answers animated in followed by a question and the answer. For a bonus point who was the only other, and first female British PM.</a:t>
            </a:r>
          </a:p>
        </p:txBody>
      </p:sp>
      <p:sp>
        <p:nvSpPr>
          <p:cNvPr id="4" name="Slide Number Placeholder 3"/>
          <p:cNvSpPr>
            <a:spLocks noGrp="1"/>
          </p:cNvSpPr>
          <p:nvPr>
            <p:ph type="sldNum" sz="quarter" idx="5"/>
          </p:nvPr>
        </p:nvSpPr>
        <p:spPr/>
        <p:txBody>
          <a:bodyPr/>
          <a:lstStyle/>
          <a:p>
            <a:fld id="{321163CC-B1A7-4A3A-85BF-97BE1870F473}" type="slidenum">
              <a:rPr lang="en-GB" smtClean="0"/>
              <a:t>2</a:t>
            </a:fld>
            <a:endParaRPr lang="en-GB"/>
          </a:p>
        </p:txBody>
      </p:sp>
    </p:spTree>
    <p:extLst>
      <p:ext uri="{BB962C8B-B14F-4D97-AF65-F5344CB8AC3E}">
        <p14:creationId xmlns:p14="http://schemas.microsoft.com/office/powerpoint/2010/main" val="622055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well used video clip highlights gender stereotypes – important point is the question –what problems are there associated with forming fixed stereotypes regarding gender by the age of 7. </a:t>
            </a:r>
            <a:r>
              <a:rPr lang="en-GB" dirty="0">
                <a:hlinkClick r:id="rId3"/>
              </a:rPr>
              <a:t>A Class That Turned Around Kids' Assumptions of Gender Roles! - YouTube</a:t>
            </a:r>
            <a:endParaRPr lang="en-GB" dirty="0"/>
          </a:p>
        </p:txBody>
      </p:sp>
      <p:sp>
        <p:nvSpPr>
          <p:cNvPr id="4" name="Slide Number Placeholder 3"/>
          <p:cNvSpPr>
            <a:spLocks noGrp="1"/>
          </p:cNvSpPr>
          <p:nvPr>
            <p:ph type="sldNum" sz="quarter" idx="5"/>
          </p:nvPr>
        </p:nvSpPr>
        <p:spPr/>
        <p:txBody>
          <a:bodyPr/>
          <a:lstStyle/>
          <a:p>
            <a:fld id="{321163CC-B1A7-4A3A-85BF-97BE1870F473}" type="slidenum">
              <a:rPr lang="en-GB" smtClean="0"/>
              <a:t>3</a:t>
            </a:fld>
            <a:endParaRPr lang="en-GB"/>
          </a:p>
        </p:txBody>
      </p:sp>
    </p:spTree>
    <p:extLst>
      <p:ext uri="{BB962C8B-B14F-4D97-AF65-F5344CB8AC3E}">
        <p14:creationId xmlns:p14="http://schemas.microsoft.com/office/powerpoint/2010/main" val="2506367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Children should think about all the words used to name call. You may have to give them a few examples to start them off but they must be encouraged to tell you what words they have heard or used so that you can understand the types of language they are using. Helps students understand how they think about words and their language</a:t>
            </a:r>
          </a:p>
        </p:txBody>
      </p:sp>
      <p:sp>
        <p:nvSpPr>
          <p:cNvPr id="4" name="Slide Number Placeholder 3"/>
          <p:cNvSpPr>
            <a:spLocks noGrp="1"/>
          </p:cNvSpPr>
          <p:nvPr>
            <p:ph type="sldNum" sz="quarter" idx="5"/>
          </p:nvPr>
        </p:nvSpPr>
        <p:spPr/>
        <p:txBody>
          <a:bodyPr/>
          <a:lstStyle/>
          <a:p>
            <a:fld id="{321163CC-B1A7-4A3A-85BF-97BE1870F473}" type="slidenum">
              <a:rPr lang="en-GB" smtClean="0"/>
              <a:t>4</a:t>
            </a:fld>
            <a:endParaRPr lang="en-GB"/>
          </a:p>
        </p:txBody>
      </p:sp>
    </p:spTree>
    <p:extLst>
      <p:ext uri="{BB962C8B-B14F-4D97-AF65-F5344CB8AC3E}">
        <p14:creationId xmlns:p14="http://schemas.microsoft.com/office/powerpoint/2010/main" val="1847557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Students work separately to put the words/statements where they think  - most should be placed in the Harmful column but wherever they are placed students must justify then a discussion should take place. The activity should help students understand why these statements/words can be/are harmful. Highlight the ‘he’s a player/she’s a slag’ ask students what they think about those two statements etc.</a:t>
            </a:r>
          </a:p>
        </p:txBody>
      </p:sp>
      <p:sp>
        <p:nvSpPr>
          <p:cNvPr id="4" name="Slide Number Placeholder 3"/>
          <p:cNvSpPr>
            <a:spLocks noGrp="1"/>
          </p:cNvSpPr>
          <p:nvPr>
            <p:ph type="sldNum" sz="quarter" idx="5"/>
          </p:nvPr>
        </p:nvSpPr>
        <p:spPr/>
        <p:txBody>
          <a:bodyPr/>
          <a:lstStyle/>
          <a:p>
            <a:fld id="{F7A941E2-DC78-4E52-A5D1-0352989BC0A6}" type="slidenum">
              <a:rPr lang="en-GB" smtClean="0"/>
              <a:t>5</a:t>
            </a:fld>
            <a:endParaRPr lang="en-GB"/>
          </a:p>
        </p:txBody>
      </p:sp>
    </p:spTree>
    <p:extLst>
      <p:ext uri="{BB962C8B-B14F-4D97-AF65-F5344CB8AC3E}">
        <p14:creationId xmlns:p14="http://schemas.microsoft.com/office/powerpoint/2010/main" val="11986551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Give the statements to students and ask them, for each one, to decide which of the 3 given options they would choose if they heard them and explain why. After the activity animate in the statements about who the recipients were and ask if this changes their mind and explain their decisions.</a:t>
            </a:r>
          </a:p>
        </p:txBody>
      </p:sp>
      <p:sp>
        <p:nvSpPr>
          <p:cNvPr id="4" name="Slide Number Placeholder 3"/>
          <p:cNvSpPr>
            <a:spLocks noGrp="1"/>
          </p:cNvSpPr>
          <p:nvPr>
            <p:ph type="sldNum" sz="quarter" idx="5"/>
          </p:nvPr>
        </p:nvSpPr>
        <p:spPr/>
        <p:txBody>
          <a:bodyPr/>
          <a:lstStyle/>
          <a:p>
            <a:fld id="{35D12F1A-A16A-4E88-8602-DD46C3B185D7}" type="slidenum">
              <a:rPr lang="en-GB" smtClean="0"/>
              <a:t>6</a:t>
            </a:fld>
            <a:endParaRPr lang="en-GB"/>
          </a:p>
        </p:txBody>
      </p:sp>
    </p:spTree>
    <p:extLst>
      <p:ext uri="{BB962C8B-B14F-4D97-AF65-F5344CB8AC3E}">
        <p14:creationId xmlns:p14="http://schemas.microsoft.com/office/powerpoint/2010/main" val="251060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5C0A8-F38E-4C75-A50B-8FE674AFC38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04C9177-588B-4201-8143-559FC7B870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0C664C9-8C1C-4FC5-88BB-CD7FF0A9852A}"/>
              </a:ext>
            </a:extLst>
          </p:cNvPr>
          <p:cNvSpPr>
            <a:spLocks noGrp="1"/>
          </p:cNvSpPr>
          <p:nvPr>
            <p:ph type="dt" sz="half" idx="10"/>
          </p:nvPr>
        </p:nvSpPr>
        <p:spPr/>
        <p:txBody>
          <a:bodyPr/>
          <a:lstStyle/>
          <a:p>
            <a:fld id="{FAA222DC-0257-4B7D-AFD4-796A2C46DB28}" type="datetimeFigureOut">
              <a:rPr lang="en-GB" smtClean="0"/>
              <a:t>17/07/2024</a:t>
            </a:fld>
            <a:endParaRPr lang="en-GB"/>
          </a:p>
        </p:txBody>
      </p:sp>
      <p:sp>
        <p:nvSpPr>
          <p:cNvPr id="5" name="Footer Placeholder 4">
            <a:extLst>
              <a:ext uri="{FF2B5EF4-FFF2-40B4-BE49-F238E27FC236}">
                <a16:creationId xmlns:a16="http://schemas.microsoft.com/office/drawing/2014/main" id="{2DCB74EB-263D-42F6-A94C-7D6509FFA07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F784803-7C9A-473B-A3E8-6E95E76AEEFA}"/>
              </a:ext>
            </a:extLst>
          </p:cNvPr>
          <p:cNvSpPr>
            <a:spLocks noGrp="1"/>
          </p:cNvSpPr>
          <p:nvPr>
            <p:ph type="sldNum" sz="quarter" idx="12"/>
          </p:nvPr>
        </p:nvSpPr>
        <p:spPr/>
        <p:txBody>
          <a:bodyPr/>
          <a:lstStyle/>
          <a:p>
            <a:fld id="{D5AD59FB-18C1-4050-8931-324F09103BA3}" type="slidenum">
              <a:rPr lang="en-GB" smtClean="0"/>
              <a:t>‹#›</a:t>
            </a:fld>
            <a:endParaRPr lang="en-GB"/>
          </a:p>
        </p:txBody>
      </p:sp>
    </p:spTree>
    <p:extLst>
      <p:ext uri="{BB962C8B-B14F-4D97-AF65-F5344CB8AC3E}">
        <p14:creationId xmlns:p14="http://schemas.microsoft.com/office/powerpoint/2010/main" val="1811504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BF2BD-9EFA-4EF0-BEF2-036CE222F97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ADF2406-F3FA-4DE5-9E00-061C22D6DE7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36CE92C-F1A5-41DC-9A22-3B70D2A5E263}"/>
              </a:ext>
            </a:extLst>
          </p:cNvPr>
          <p:cNvSpPr>
            <a:spLocks noGrp="1"/>
          </p:cNvSpPr>
          <p:nvPr>
            <p:ph type="dt" sz="half" idx="10"/>
          </p:nvPr>
        </p:nvSpPr>
        <p:spPr/>
        <p:txBody>
          <a:bodyPr/>
          <a:lstStyle/>
          <a:p>
            <a:fld id="{FAA222DC-0257-4B7D-AFD4-796A2C46DB28}" type="datetimeFigureOut">
              <a:rPr lang="en-GB" smtClean="0"/>
              <a:t>17/07/2024</a:t>
            </a:fld>
            <a:endParaRPr lang="en-GB"/>
          </a:p>
        </p:txBody>
      </p:sp>
      <p:sp>
        <p:nvSpPr>
          <p:cNvPr id="5" name="Footer Placeholder 4">
            <a:extLst>
              <a:ext uri="{FF2B5EF4-FFF2-40B4-BE49-F238E27FC236}">
                <a16:creationId xmlns:a16="http://schemas.microsoft.com/office/drawing/2014/main" id="{416E691B-39F5-4ACC-9652-E250CF1F364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465123D-59EE-4A69-88A9-2EEA445811F0}"/>
              </a:ext>
            </a:extLst>
          </p:cNvPr>
          <p:cNvSpPr>
            <a:spLocks noGrp="1"/>
          </p:cNvSpPr>
          <p:nvPr>
            <p:ph type="sldNum" sz="quarter" idx="12"/>
          </p:nvPr>
        </p:nvSpPr>
        <p:spPr/>
        <p:txBody>
          <a:bodyPr/>
          <a:lstStyle/>
          <a:p>
            <a:fld id="{D5AD59FB-18C1-4050-8931-324F09103BA3}" type="slidenum">
              <a:rPr lang="en-GB" smtClean="0"/>
              <a:t>‹#›</a:t>
            </a:fld>
            <a:endParaRPr lang="en-GB"/>
          </a:p>
        </p:txBody>
      </p:sp>
    </p:spTree>
    <p:extLst>
      <p:ext uri="{BB962C8B-B14F-4D97-AF65-F5344CB8AC3E}">
        <p14:creationId xmlns:p14="http://schemas.microsoft.com/office/powerpoint/2010/main" val="3255321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F2C8B1-77F4-4210-BAAF-011F706AE94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E735414-B5A5-4A58-924C-B9B1AF4F3B1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55AC7F9-BB2E-409D-B229-BCC805805E53}"/>
              </a:ext>
            </a:extLst>
          </p:cNvPr>
          <p:cNvSpPr>
            <a:spLocks noGrp="1"/>
          </p:cNvSpPr>
          <p:nvPr>
            <p:ph type="dt" sz="half" idx="10"/>
          </p:nvPr>
        </p:nvSpPr>
        <p:spPr/>
        <p:txBody>
          <a:bodyPr/>
          <a:lstStyle/>
          <a:p>
            <a:fld id="{FAA222DC-0257-4B7D-AFD4-796A2C46DB28}" type="datetimeFigureOut">
              <a:rPr lang="en-GB" smtClean="0"/>
              <a:t>17/07/2024</a:t>
            </a:fld>
            <a:endParaRPr lang="en-GB"/>
          </a:p>
        </p:txBody>
      </p:sp>
      <p:sp>
        <p:nvSpPr>
          <p:cNvPr id="5" name="Footer Placeholder 4">
            <a:extLst>
              <a:ext uri="{FF2B5EF4-FFF2-40B4-BE49-F238E27FC236}">
                <a16:creationId xmlns:a16="http://schemas.microsoft.com/office/drawing/2014/main" id="{643C5FCF-23E1-450E-A5E6-285F98806D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B57F510-62BC-4790-B057-AFB062D8CABF}"/>
              </a:ext>
            </a:extLst>
          </p:cNvPr>
          <p:cNvSpPr>
            <a:spLocks noGrp="1"/>
          </p:cNvSpPr>
          <p:nvPr>
            <p:ph type="sldNum" sz="quarter" idx="12"/>
          </p:nvPr>
        </p:nvSpPr>
        <p:spPr/>
        <p:txBody>
          <a:bodyPr/>
          <a:lstStyle/>
          <a:p>
            <a:fld id="{D5AD59FB-18C1-4050-8931-324F09103BA3}" type="slidenum">
              <a:rPr lang="en-GB" smtClean="0"/>
              <a:t>‹#›</a:t>
            </a:fld>
            <a:endParaRPr lang="en-GB"/>
          </a:p>
        </p:txBody>
      </p:sp>
    </p:spTree>
    <p:extLst>
      <p:ext uri="{BB962C8B-B14F-4D97-AF65-F5344CB8AC3E}">
        <p14:creationId xmlns:p14="http://schemas.microsoft.com/office/powerpoint/2010/main" val="3728947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5DAD6-5E6E-41F9-90FE-5A58BD95823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CDDDFD8-D8A3-4A88-BFBB-12936321B25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7A6A95A-FA13-4E27-9AD5-77B40E1E63F0}"/>
              </a:ext>
            </a:extLst>
          </p:cNvPr>
          <p:cNvSpPr>
            <a:spLocks noGrp="1"/>
          </p:cNvSpPr>
          <p:nvPr>
            <p:ph type="dt" sz="half" idx="10"/>
          </p:nvPr>
        </p:nvSpPr>
        <p:spPr/>
        <p:txBody>
          <a:bodyPr/>
          <a:lstStyle/>
          <a:p>
            <a:fld id="{FAA222DC-0257-4B7D-AFD4-796A2C46DB28}" type="datetimeFigureOut">
              <a:rPr lang="en-GB" smtClean="0"/>
              <a:t>17/07/2024</a:t>
            </a:fld>
            <a:endParaRPr lang="en-GB"/>
          </a:p>
        </p:txBody>
      </p:sp>
      <p:sp>
        <p:nvSpPr>
          <p:cNvPr id="5" name="Footer Placeholder 4">
            <a:extLst>
              <a:ext uri="{FF2B5EF4-FFF2-40B4-BE49-F238E27FC236}">
                <a16:creationId xmlns:a16="http://schemas.microsoft.com/office/drawing/2014/main" id="{C5AD6893-C3C0-4B53-AAE1-A8F1A66C8AD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2245F3C-DB53-49A7-90D1-E48B8D5E7D40}"/>
              </a:ext>
            </a:extLst>
          </p:cNvPr>
          <p:cNvSpPr>
            <a:spLocks noGrp="1"/>
          </p:cNvSpPr>
          <p:nvPr>
            <p:ph type="sldNum" sz="quarter" idx="12"/>
          </p:nvPr>
        </p:nvSpPr>
        <p:spPr/>
        <p:txBody>
          <a:bodyPr/>
          <a:lstStyle/>
          <a:p>
            <a:fld id="{D5AD59FB-18C1-4050-8931-324F09103BA3}" type="slidenum">
              <a:rPr lang="en-GB" smtClean="0"/>
              <a:t>‹#›</a:t>
            </a:fld>
            <a:endParaRPr lang="en-GB"/>
          </a:p>
        </p:txBody>
      </p:sp>
    </p:spTree>
    <p:extLst>
      <p:ext uri="{BB962C8B-B14F-4D97-AF65-F5344CB8AC3E}">
        <p14:creationId xmlns:p14="http://schemas.microsoft.com/office/powerpoint/2010/main" val="2339064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64C3F-9A5E-4234-A92D-370B09AB6EB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EEAA2B4-BBFA-43DB-9BDC-B5C134D666D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512A582-0E56-47A6-A777-36048A247016}"/>
              </a:ext>
            </a:extLst>
          </p:cNvPr>
          <p:cNvSpPr>
            <a:spLocks noGrp="1"/>
          </p:cNvSpPr>
          <p:nvPr>
            <p:ph type="dt" sz="half" idx="10"/>
          </p:nvPr>
        </p:nvSpPr>
        <p:spPr/>
        <p:txBody>
          <a:bodyPr/>
          <a:lstStyle/>
          <a:p>
            <a:fld id="{FAA222DC-0257-4B7D-AFD4-796A2C46DB28}" type="datetimeFigureOut">
              <a:rPr lang="en-GB" smtClean="0"/>
              <a:t>17/07/2024</a:t>
            </a:fld>
            <a:endParaRPr lang="en-GB"/>
          </a:p>
        </p:txBody>
      </p:sp>
      <p:sp>
        <p:nvSpPr>
          <p:cNvPr id="5" name="Footer Placeholder 4">
            <a:extLst>
              <a:ext uri="{FF2B5EF4-FFF2-40B4-BE49-F238E27FC236}">
                <a16:creationId xmlns:a16="http://schemas.microsoft.com/office/drawing/2014/main" id="{4AC6021C-5329-4F8A-A513-456B271F16A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43F031C-993B-4F25-AC3C-F0517402D820}"/>
              </a:ext>
            </a:extLst>
          </p:cNvPr>
          <p:cNvSpPr>
            <a:spLocks noGrp="1"/>
          </p:cNvSpPr>
          <p:nvPr>
            <p:ph type="sldNum" sz="quarter" idx="12"/>
          </p:nvPr>
        </p:nvSpPr>
        <p:spPr/>
        <p:txBody>
          <a:bodyPr/>
          <a:lstStyle/>
          <a:p>
            <a:fld id="{D5AD59FB-18C1-4050-8931-324F09103BA3}" type="slidenum">
              <a:rPr lang="en-GB" smtClean="0"/>
              <a:t>‹#›</a:t>
            </a:fld>
            <a:endParaRPr lang="en-GB"/>
          </a:p>
        </p:txBody>
      </p:sp>
    </p:spTree>
    <p:extLst>
      <p:ext uri="{BB962C8B-B14F-4D97-AF65-F5344CB8AC3E}">
        <p14:creationId xmlns:p14="http://schemas.microsoft.com/office/powerpoint/2010/main" val="1211162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90E0C-A722-477B-AACF-968DC5804E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013080A-017E-4092-BB01-9F09EB78C01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149D879-3018-4CB8-B68D-05C1B2A212B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DB13DFC-3E38-455E-B133-A474D6642788}"/>
              </a:ext>
            </a:extLst>
          </p:cNvPr>
          <p:cNvSpPr>
            <a:spLocks noGrp="1"/>
          </p:cNvSpPr>
          <p:nvPr>
            <p:ph type="dt" sz="half" idx="10"/>
          </p:nvPr>
        </p:nvSpPr>
        <p:spPr/>
        <p:txBody>
          <a:bodyPr/>
          <a:lstStyle/>
          <a:p>
            <a:fld id="{FAA222DC-0257-4B7D-AFD4-796A2C46DB28}" type="datetimeFigureOut">
              <a:rPr lang="en-GB" smtClean="0"/>
              <a:t>17/07/2024</a:t>
            </a:fld>
            <a:endParaRPr lang="en-GB"/>
          </a:p>
        </p:txBody>
      </p:sp>
      <p:sp>
        <p:nvSpPr>
          <p:cNvPr id="6" name="Footer Placeholder 5">
            <a:extLst>
              <a:ext uri="{FF2B5EF4-FFF2-40B4-BE49-F238E27FC236}">
                <a16:creationId xmlns:a16="http://schemas.microsoft.com/office/drawing/2014/main" id="{F2BEC701-8629-44EF-9A7C-AE5BFA582AA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FB9DDF7-7994-4149-B2C6-F9D60811DE51}"/>
              </a:ext>
            </a:extLst>
          </p:cNvPr>
          <p:cNvSpPr>
            <a:spLocks noGrp="1"/>
          </p:cNvSpPr>
          <p:nvPr>
            <p:ph type="sldNum" sz="quarter" idx="12"/>
          </p:nvPr>
        </p:nvSpPr>
        <p:spPr/>
        <p:txBody>
          <a:bodyPr/>
          <a:lstStyle/>
          <a:p>
            <a:fld id="{D5AD59FB-18C1-4050-8931-324F09103BA3}" type="slidenum">
              <a:rPr lang="en-GB" smtClean="0"/>
              <a:t>‹#›</a:t>
            </a:fld>
            <a:endParaRPr lang="en-GB"/>
          </a:p>
        </p:txBody>
      </p:sp>
    </p:spTree>
    <p:extLst>
      <p:ext uri="{BB962C8B-B14F-4D97-AF65-F5344CB8AC3E}">
        <p14:creationId xmlns:p14="http://schemas.microsoft.com/office/powerpoint/2010/main" val="219276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29303-A3F3-4B35-8F9A-51ADCAE773B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873E999-5D45-4458-B37B-B0ADED4C8F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8F7A128-532C-416A-8151-B80413689B1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CA3A17F-7933-4D89-82BD-2C2F6DEE89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913C512-3C8F-4781-A7C4-5E089BF8616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3A49E76-B0FD-4951-A0E9-0930F9E04D23}"/>
              </a:ext>
            </a:extLst>
          </p:cNvPr>
          <p:cNvSpPr>
            <a:spLocks noGrp="1"/>
          </p:cNvSpPr>
          <p:nvPr>
            <p:ph type="dt" sz="half" idx="10"/>
          </p:nvPr>
        </p:nvSpPr>
        <p:spPr/>
        <p:txBody>
          <a:bodyPr/>
          <a:lstStyle/>
          <a:p>
            <a:fld id="{FAA222DC-0257-4B7D-AFD4-796A2C46DB28}" type="datetimeFigureOut">
              <a:rPr lang="en-GB" smtClean="0"/>
              <a:t>17/07/2024</a:t>
            </a:fld>
            <a:endParaRPr lang="en-GB"/>
          </a:p>
        </p:txBody>
      </p:sp>
      <p:sp>
        <p:nvSpPr>
          <p:cNvPr id="8" name="Footer Placeholder 7">
            <a:extLst>
              <a:ext uri="{FF2B5EF4-FFF2-40B4-BE49-F238E27FC236}">
                <a16:creationId xmlns:a16="http://schemas.microsoft.com/office/drawing/2014/main" id="{6174F570-3157-4E1D-90F5-31B234D44D4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23E59E3-E035-4284-A5BB-FF57C0CC1BEF}"/>
              </a:ext>
            </a:extLst>
          </p:cNvPr>
          <p:cNvSpPr>
            <a:spLocks noGrp="1"/>
          </p:cNvSpPr>
          <p:nvPr>
            <p:ph type="sldNum" sz="quarter" idx="12"/>
          </p:nvPr>
        </p:nvSpPr>
        <p:spPr/>
        <p:txBody>
          <a:bodyPr/>
          <a:lstStyle/>
          <a:p>
            <a:fld id="{D5AD59FB-18C1-4050-8931-324F09103BA3}" type="slidenum">
              <a:rPr lang="en-GB" smtClean="0"/>
              <a:t>‹#›</a:t>
            </a:fld>
            <a:endParaRPr lang="en-GB"/>
          </a:p>
        </p:txBody>
      </p:sp>
    </p:spTree>
    <p:extLst>
      <p:ext uri="{BB962C8B-B14F-4D97-AF65-F5344CB8AC3E}">
        <p14:creationId xmlns:p14="http://schemas.microsoft.com/office/powerpoint/2010/main" val="3598721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28BBF-C38A-49F5-B77F-DDBAF4B57BF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0669CFB-9AE5-4091-BE18-8D9080EEE37A}"/>
              </a:ext>
            </a:extLst>
          </p:cNvPr>
          <p:cNvSpPr>
            <a:spLocks noGrp="1"/>
          </p:cNvSpPr>
          <p:nvPr>
            <p:ph type="dt" sz="half" idx="10"/>
          </p:nvPr>
        </p:nvSpPr>
        <p:spPr/>
        <p:txBody>
          <a:bodyPr/>
          <a:lstStyle/>
          <a:p>
            <a:fld id="{FAA222DC-0257-4B7D-AFD4-796A2C46DB28}" type="datetimeFigureOut">
              <a:rPr lang="en-GB" smtClean="0"/>
              <a:t>17/07/2024</a:t>
            </a:fld>
            <a:endParaRPr lang="en-GB"/>
          </a:p>
        </p:txBody>
      </p:sp>
      <p:sp>
        <p:nvSpPr>
          <p:cNvPr id="4" name="Footer Placeholder 3">
            <a:extLst>
              <a:ext uri="{FF2B5EF4-FFF2-40B4-BE49-F238E27FC236}">
                <a16:creationId xmlns:a16="http://schemas.microsoft.com/office/drawing/2014/main" id="{4E95F977-C691-4F8D-B052-CC8B8279840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369E0FE-8660-4DB5-B87A-958FA858799A}"/>
              </a:ext>
            </a:extLst>
          </p:cNvPr>
          <p:cNvSpPr>
            <a:spLocks noGrp="1"/>
          </p:cNvSpPr>
          <p:nvPr>
            <p:ph type="sldNum" sz="quarter" idx="12"/>
          </p:nvPr>
        </p:nvSpPr>
        <p:spPr/>
        <p:txBody>
          <a:bodyPr/>
          <a:lstStyle/>
          <a:p>
            <a:fld id="{D5AD59FB-18C1-4050-8931-324F09103BA3}" type="slidenum">
              <a:rPr lang="en-GB" smtClean="0"/>
              <a:t>‹#›</a:t>
            </a:fld>
            <a:endParaRPr lang="en-GB"/>
          </a:p>
        </p:txBody>
      </p:sp>
    </p:spTree>
    <p:extLst>
      <p:ext uri="{BB962C8B-B14F-4D97-AF65-F5344CB8AC3E}">
        <p14:creationId xmlns:p14="http://schemas.microsoft.com/office/powerpoint/2010/main" val="2252222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79F893-B76E-4E8B-93B4-926B864FDAAC}"/>
              </a:ext>
            </a:extLst>
          </p:cNvPr>
          <p:cNvSpPr>
            <a:spLocks noGrp="1"/>
          </p:cNvSpPr>
          <p:nvPr>
            <p:ph type="dt" sz="half" idx="10"/>
          </p:nvPr>
        </p:nvSpPr>
        <p:spPr/>
        <p:txBody>
          <a:bodyPr/>
          <a:lstStyle/>
          <a:p>
            <a:fld id="{FAA222DC-0257-4B7D-AFD4-796A2C46DB28}" type="datetimeFigureOut">
              <a:rPr lang="en-GB" smtClean="0"/>
              <a:t>17/07/2024</a:t>
            </a:fld>
            <a:endParaRPr lang="en-GB"/>
          </a:p>
        </p:txBody>
      </p:sp>
      <p:sp>
        <p:nvSpPr>
          <p:cNvPr id="3" name="Footer Placeholder 2">
            <a:extLst>
              <a:ext uri="{FF2B5EF4-FFF2-40B4-BE49-F238E27FC236}">
                <a16:creationId xmlns:a16="http://schemas.microsoft.com/office/drawing/2014/main" id="{31A7D5D0-85FF-4608-9796-08F6C0B526F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EDB22C9-58B2-4B68-9EDB-F7FBB6B83FF4}"/>
              </a:ext>
            </a:extLst>
          </p:cNvPr>
          <p:cNvSpPr>
            <a:spLocks noGrp="1"/>
          </p:cNvSpPr>
          <p:nvPr>
            <p:ph type="sldNum" sz="quarter" idx="12"/>
          </p:nvPr>
        </p:nvSpPr>
        <p:spPr/>
        <p:txBody>
          <a:bodyPr/>
          <a:lstStyle/>
          <a:p>
            <a:fld id="{D5AD59FB-18C1-4050-8931-324F09103BA3}" type="slidenum">
              <a:rPr lang="en-GB" smtClean="0"/>
              <a:t>‹#›</a:t>
            </a:fld>
            <a:endParaRPr lang="en-GB"/>
          </a:p>
        </p:txBody>
      </p:sp>
    </p:spTree>
    <p:extLst>
      <p:ext uri="{BB962C8B-B14F-4D97-AF65-F5344CB8AC3E}">
        <p14:creationId xmlns:p14="http://schemas.microsoft.com/office/powerpoint/2010/main" val="415459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D747F-720C-4DDA-A247-A3490E5ED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9682CBE-08ED-4F87-9D1B-DDD0ECF6DB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AB3E428-2285-4673-9363-DABFDFD4B6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1D945C-F331-4F24-8B82-B24449BC288F}"/>
              </a:ext>
            </a:extLst>
          </p:cNvPr>
          <p:cNvSpPr>
            <a:spLocks noGrp="1"/>
          </p:cNvSpPr>
          <p:nvPr>
            <p:ph type="dt" sz="half" idx="10"/>
          </p:nvPr>
        </p:nvSpPr>
        <p:spPr/>
        <p:txBody>
          <a:bodyPr/>
          <a:lstStyle/>
          <a:p>
            <a:fld id="{FAA222DC-0257-4B7D-AFD4-796A2C46DB28}" type="datetimeFigureOut">
              <a:rPr lang="en-GB" smtClean="0"/>
              <a:t>17/07/2024</a:t>
            </a:fld>
            <a:endParaRPr lang="en-GB"/>
          </a:p>
        </p:txBody>
      </p:sp>
      <p:sp>
        <p:nvSpPr>
          <p:cNvPr id="6" name="Footer Placeholder 5">
            <a:extLst>
              <a:ext uri="{FF2B5EF4-FFF2-40B4-BE49-F238E27FC236}">
                <a16:creationId xmlns:a16="http://schemas.microsoft.com/office/drawing/2014/main" id="{17E90A0F-D60D-4F94-B9B0-7B39E7DA2DF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150D806-D85D-46FC-B7C4-168D06BFF632}"/>
              </a:ext>
            </a:extLst>
          </p:cNvPr>
          <p:cNvSpPr>
            <a:spLocks noGrp="1"/>
          </p:cNvSpPr>
          <p:nvPr>
            <p:ph type="sldNum" sz="quarter" idx="12"/>
          </p:nvPr>
        </p:nvSpPr>
        <p:spPr/>
        <p:txBody>
          <a:bodyPr/>
          <a:lstStyle/>
          <a:p>
            <a:fld id="{D5AD59FB-18C1-4050-8931-324F09103BA3}" type="slidenum">
              <a:rPr lang="en-GB" smtClean="0"/>
              <a:t>‹#›</a:t>
            </a:fld>
            <a:endParaRPr lang="en-GB"/>
          </a:p>
        </p:txBody>
      </p:sp>
    </p:spTree>
    <p:extLst>
      <p:ext uri="{BB962C8B-B14F-4D97-AF65-F5344CB8AC3E}">
        <p14:creationId xmlns:p14="http://schemas.microsoft.com/office/powerpoint/2010/main" val="583022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AF5EA-3745-4D31-8EF0-4EAF403755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D94A41D-926B-4200-8574-53EB3306F3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792CDFC-E188-484E-854F-C30298281F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A3522B-AA4A-426B-A6C0-E6CCAE3B7398}"/>
              </a:ext>
            </a:extLst>
          </p:cNvPr>
          <p:cNvSpPr>
            <a:spLocks noGrp="1"/>
          </p:cNvSpPr>
          <p:nvPr>
            <p:ph type="dt" sz="half" idx="10"/>
          </p:nvPr>
        </p:nvSpPr>
        <p:spPr/>
        <p:txBody>
          <a:bodyPr/>
          <a:lstStyle/>
          <a:p>
            <a:fld id="{FAA222DC-0257-4B7D-AFD4-796A2C46DB28}" type="datetimeFigureOut">
              <a:rPr lang="en-GB" smtClean="0"/>
              <a:t>17/07/2024</a:t>
            </a:fld>
            <a:endParaRPr lang="en-GB"/>
          </a:p>
        </p:txBody>
      </p:sp>
      <p:sp>
        <p:nvSpPr>
          <p:cNvPr id="6" name="Footer Placeholder 5">
            <a:extLst>
              <a:ext uri="{FF2B5EF4-FFF2-40B4-BE49-F238E27FC236}">
                <a16:creationId xmlns:a16="http://schemas.microsoft.com/office/drawing/2014/main" id="{AF2B34FF-4B23-404C-9BEC-5C151E7D74E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04EB0C0-9635-42EA-8E6F-FE97C1FAEC07}"/>
              </a:ext>
            </a:extLst>
          </p:cNvPr>
          <p:cNvSpPr>
            <a:spLocks noGrp="1"/>
          </p:cNvSpPr>
          <p:nvPr>
            <p:ph type="sldNum" sz="quarter" idx="12"/>
          </p:nvPr>
        </p:nvSpPr>
        <p:spPr/>
        <p:txBody>
          <a:bodyPr/>
          <a:lstStyle/>
          <a:p>
            <a:fld id="{D5AD59FB-18C1-4050-8931-324F09103BA3}" type="slidenum">
              <a:rPr lang="en-GB" smtClean="0"/>
              <a:t>‹#›</a:t>
            </a:fld>
            <a:endParaRPr lang="en-GB"/>
          </a:p>
        </p:txBody>
      </p:sp>
    </p:spTree>
    <p:extLst>
      <p:ext uri="{BB962C8B-B14F-4D97-AF65-F5344CB8AC3E}">
        <p14:creationId xmlns:p14="http://schemas.microsoft.com/office/powerpoint/2010/main" val="3352301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C70CC2-1E23-4311-BCBF-E76994648C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19FA091-48FC-4956-B737-0245AA9F4C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D6AD538-91C4-4073-BDA5-2DC7BBFFDC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A222DC-0257-4B7D-AFD4-796A2C46DB28}" type="datetimeFigureOut">
              <a:rPr lang="en-GB" smtClean="0"/>
              <a:t>17/07/2024</a:t>
            </a:fld>
            <a:endParaRPr lang="en-GB"/>
          </a:p>
        </p:txBody>
      </p:sp>
      <p:sp>
        <p:nvSpPr>
          <p:cNvPr id="5" name="Footer Placeholder 4">
            <a:extLst>
              <a:ext uri="{FF2B5EF4-FFF2-40B4-BE49-F238E27FC236}">
                <a16:creationId xmlns:a16="http://schemas.microsoft.com/office/drawing/2014/main" id="{61BC5FDF-BD1F-4901-AE38-E30C1C5192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2D68FD3-C73A-4038-8ECB-88AF932FBF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AD59FB-18C1-4050-8931-324F09103BA3}" type="slidenum">
              <a:rPr lang="en-GB" smtClean="0"/>
              <a:t>‹#›</a:t>
            </a:fld>
            <a:endParaRPr lang="en-GB"/>
          </a:p>
        </p:txBody>
      </p:sp>
    </p:spTree>
    <p:extLst>
      <p:ext uri="{BB962C8B-B14F-4D97-AF65-F5344CB8AC3E}">
        <p14:creationId xmlns:p14="http://schemas.microsoft.com/office/powerpoint/2010/main" val="34820444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G3Aweo-74kY"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BE7897B-9918-EB29-FFF7-EC80448B207E}"/>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GB" dirty="0"/>
              <a:t>Settler</a:t>
            </a:r>
          </a:p>
        </p:txBody>
      </p:sp>
      <p:sp>
        <p:nvSpPr>
          <p:cNvPr id="2" name="TextBox 1">
            <a:extLst>
              <a:ext uri="{FF2B5EF4-FFF2-40B4-BE49-F238E27FC236}">
                <a16:creationId xmlns:a16="http://schemas.microsoft.com/office/drawing/2014/main" id="{D812A84D-640B-4220-B77D-F8575D214967}"/>
              </a:ext>
            </a:extLst>
          </p:cNvPr>
          <p:cNvSpPr txBox="1"/>
          <p:nvPr/>
        </p:nvSpPr>
        <p:spPr>
          <a:xfrm>
            <a:off x="1478161" y="242465"/>
            <a:ext cx="8823249" cy="369332"/>
          </a:xfrm>
          <a:prstGeom prst="rect">
            <a:avLst/>
          </a:prstGeom>
          <a:solidFill>
            <a:srgbClr val="FFFF00"/>
          </a:solidFill>
        </p:spPr>
        <p:txBody>
          <a:bodyPr wrap="none" rtlCol="0">
            <a:spAutoFit/>
          </a:bodyPr>
          <a:lstStyle/>
          <a:p>
            <a:r>
              <a:rPr lang="en-GB" dirty="0">
                <a:latin typeface="Comic Sans MS" panose="030F0702030302020204" pitchFamily="66" charset="0"/>
              </a:rPr>
              <a:t>Learning Question: Why do we need to think about the language (words) we use?</a:t>
            </a:r>
          </a:p>
        </p:txBody>
      </p:sp>
      <p:sp>
        <p:nvSpPr>
          <p:cNvPr id="3" name="TextBox 2">
            <a:extLst>
              <a:ext uri="{FF2B5EF4-FFF2-40B4-BE49-F238E27FC236}">
                <a16:creationId xmlns:a16="http://schemas.microsoft.com/office/drawing/2014/main" id="{0E834F71-18AF-4C5A-968A-68849A7738B4}"/>
              </a:ext>
            </a:extLst>
          </p:cNvPr>
          <p:cNvSpPr txBox="1"/>
          <p:nvPr/>
        </p:nvSpPr>
        <p:spPr>
          <a:xfrm>
            <a:off x="945222" y="1381733"/>
            <a:ext cx="6083696" cy="2585323"/>
          </a:xfrm>
          <a:prstGeom prst="rect">
            <a:avLst/>
          </a:prstGeom>
          <a:noFill/>
        </p:spPr>
        <p:txBody>
          <a:bodyPr wrap="square" rtlCol="0">
            <a:spAutoFit/>
          </a:bodyPr>
          <a:lstStyle/>
          <a:p>
            <a:pPr marL="285750" indent="-285750">
              <a:buFont typeface="Arial" panose="020B0604020202020204" pitchFamily="34" charset="0"/>
              <a:buChar char="•"/>
            </a:pPr>
            <a:r>
              <a:rPr lang="en-GB" dirty="0">
                <a:latin typeface="Comic Sans MS" panose="030F0702030302020204" pitchFamily="66" charset="0"/>
              </a:rPr>
              <a:t>Describe stereotypes and give examples</a:t>
            </a:r>
          </a:p>
          <a:p>
            <a:pPr marL="285750" indent="-285750">
              <a:buFont typeface="Arial" panose="020B0604020202020204" pitchFamily="34" charset="0"/>
              <a:buChar char="•"/>
            </a:pPr>
            <a:r>
              <a:rPr lang="en-GB" dirty="0">
                <a:latin typeface="Comic Sans MS" panose="030F0702030302020204" pitchFamily="66" charset="0"/>
              </a:rPr>
              <a:t>Understand the problems associated with gender stereotypes</a:t>
            </a:r>
          </a:p>
          <a:p>
            <a:pPr marL="285750" indent="-285750">
              <a:buFont typeface="Arial" panose="020B0604020202020204" pitchFamily="34" charset="0"/>
              <a:buChar char="•"/>
            </a:pPr>
            <a:r>
              <a:rPr lang="en-GB" dirty="0">
                <a:latin typeface="Comic Sans MS" panose="030F0702030302020204" pitchFamily="66" charset="0"/>
              </a:rPr>
              <a:t>Identify harmful words/phrases and explain why they are harmful</a:t>
            </a:r>
          </a:p>
          <a:p>
            <a:pPr marL="285750" indent="-285750">
              <a:buFont typeface="Arial" panose="020B0604020202020204" pitchFamily="34" charset="0"/>
              <a:buChar char="•"/>
            </a:pPr>
            <a:endParaRPr lang="en-GB" dirty="0">
              <a:latin typeface="Comic Sans MS" panose="030F0702030302020204" pitchFamily="66" charset="0"/>
            </a:endParaRPr>
          </a:p>
          <a:p>
            <a:pPr marL="285750" indent="-285750">
              <a:buFont typeface="Arial" panose="020B0604020202020204" pitchFamily="34" charset="0"/>
              <a:buChar char="•"/>
            </a:pPr>
            <a:endParaRPr lang="en-GB" dirty="0">
              <a:latin typeface="Comic Sans MS" panose="030F0702030302020204" pitchFamily="66" charset="0"/>
            </a:endParaRPr>
          </a:p>
          <a:p>
            <a:pPr marL="285750" indent="-285750">
              <a:buFont typeface="Arial" panose="020B0604020202020204" pitchFamily="34" charset="0"/>
              <a:buChar char="•"/>
            </a:pPr>
            <a:endParaRPr lang="en-GB" dirty="0">
              <a:latin typeface="Comic Sans MS" panose="030F0702030302020204" pitchFamily="66" charset="0"/>
            </a:endParaRPr>
          </a:p>
          <a:p>
            <a:r>
              <a:rPr lang="en-GB" dirty="0">
                <a:latin typeface="Comic Sans MS" panose="030F0702030302020204" pitchFamily="66" charset="0"/>
              </a:rPr>
              <a:t> </a:t>
            </a:r>
          </a:p>
        </p:txBody>
      </p:sp>
      <p:sp>
        <p:nvSpPr>
          <p:cNvPr id="5" name="TextBox 4">
            <a:extLst>
              <a:ext uri="{FF2B5EF4-FFF2-40B4-BE49-F238E27FC236}">
                <a16:creationId xmlns:a16="http://schemas.microsoft.com/office/drawing/2014/main" id="{9DEE1883-4022-4BA9-865F-D9104A849BEE}"/>
              </a:ext>
            </a:extLst>
          </p:cNvPr>
          <p:cNvSpPr txBox="1"/>
          <p:nvPr/>
        </p:nvSpPr>
        <p:spPr>
          <a:xfrm>
            <a:off x="945222" y="3770616"/>
            <a:ext cx="4891083" cy="1200329"/>
          </a:xfrm>
          <a:prstGeom prst="rect">
            <a:avLst/>
          </a:prstGeom>
          <a:solidFill>
            <a:srgbClr val="FFFF00"/>
          </a:solidFill>
        </p:spPr>
        <p:txBody>
          <a:bodyPr wrap="none" rtlCol="0">
            <a:spAutoFit/>
          </a:bodyPr>
          <a:lstStyle/>
          <a:p>
            <a:r>
              <a:rPr lang="en-GB" dirty="0">
                <a:latin typeface="Comic Sans MS" panose="030F0702030302020204" pitchFamily="66" charset="0"/>
              </a:rPr>
              <a:t>Keywords:</a:t>
            </a:r>
          </a:p>
          <a:p>
            <a:r>
              <a:rPr lang="en-GB" b="1" u="sng" dirty="0">
                <a:latin typeface="Comic Sans MS" panose="030F0702030302020204" pitchFamily="66" charset="0"/>
              </a:rPr>
              <a:t>Stereotype</a:t>
            </a:r>
            <a:r>
              <a:rPr lang="en-GB" dirty="0">
                <a:latin typeface="Comic Sans MS" panose="030F0702030302020204" pitchFamily="66" charset="0"/>
              </a:rPr>
              <a:t> -</a:t>
            </a:r>
            <a:r>
              <a:rPr lang="en-GB" b="0" i="0" dirty="0">
                <a:solidFill>
                  <a:srgbClr val="111111"/>
                </a:solidFill>
                <a:effectLst/>
                <a:latin typeface="Comic Sans MS" panose="030F0702030302020204" pitchFamily="66" charset="0"/>
              </a:rPr>
              <a:t>a widely held but fixed and </a:t>
            </a:r>
          </a:p>
          <a:p>
            <a:r>
              <a:rPr lang="en-GB" b="0" i="0" dirty="0">
                <a:solidFill>
                  <a:srgbClr val="111111"/>
                </a:solidFill>
                <a:effectLst/>
                <a:latin typeface="Comic Sans MS" panose="030F0702030302020204" pitchFamily="66" charset="0"/>
              </a:rPr>
              <a:t>oversimplified image or idea of a particular </a:t>
            </a:r>
          </a:p>
          <a:p>
            <a:r>
              <a:rPr lang="en-GB" b="0" i="0" dirty="0">
                <a:solidFill>
                  <a:srgbClr val="111111"/>
                </a:solidFill>
                <a:effectLst/>
                <a:latin typeface="Comic Sans MS" panose="030F0702030302020204" pitchFamily="66" charset="0"/>
              </a:rPr>
              <a:t>type of person or thing</a:t>
            </a:r>
            <a:r>
              <a:rPr lang="en-GB" dirty="0">
                <a:latin typeface="Comic Sans MS" panose="030F0702030302020204" pitchFamily="66" charset="0"/>
              </a:rPr>
              <a:t> </a:t>
            </a:r>
          </a:p>
        </p:txBody>
      </p:sp>
      <p:pic>
        <p:nvPicPr>
          <p:cNvPr id="1026" name="Picture 2">
            <a:extLst>
              <a:ext uri="{FF2B5EF4-FFF2-40B4-BE49-F238E27FC236}">
                <a16:creationId xmlns:a16="http://schemas.microsoft.com/office/drawing/2014/main" id="{B9523A76-79E2-4872-A2A4-89F9BB62BA61}"/>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371344">
            <a:off x="7251776" y="1502228"/>
            <a:ext cx="3754755" cy="375475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32F6E89-09F4-437F-ABD7-F87B8471AD1E}"/>
              </a:ext>
            </a:extLst>
          </p:cNvPr>
          <p:cNvSpPr txBox="1"/>
          <p:nvPr/>
        </p:nvSpPr>
        <p:spPr>
          <a:xfrm rot="1357955">
            <a:off x="6347298" y="5041078"/>
            <a:ext cx="3780673" cy="923330"/>
          </a:xfrm>
          <a:prstGeom prst="rect">
            <a:avLst/>
          </a:prstGeom>
          <a:noFill/>
        </p:spPr>
        <p:txBody>
          <a:bodyPr wrap="square" rtlCol="0">
            <a:spAutoFit/>
          </a:bodyPr>
          <a:lstStyle/>
          <a:p>
            <a:r>
              <a:rPr lang="en-GB" dirty="0">
                <a:latin typeface="Comic Sans MS" panose="030F0702030302020204" pitchFamily="66" charset="0"/>
              </a:rPr>
              <a:t>Settler Activity: What do you think when you look at this poster?</a:t>
            </a:r>
          </a:p>
        </p:txBody>
      </p:sp>
    </p:spTree>
    <p:extLst>
      <p:ext uri="{BB962C8B-B14F-4D97-AF65-F5344CB8AC3E}">
        <p14:creationId xmlns:p14="http://schemas.microsoft.com/office/powerpoint/2010/main" val="1410675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4C122C2-BCDB-FA92-C042-98B6C5A059DD}"/>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GB" dirty="0"/>
              <a:t>Starter activity</a:t>
            </a:r>
          </a:p>
        </p:txBody>
      </p:sp>
      <p:sp>
        <p:nvSpPr>
          <p:cNvPr id="4" name="TextBox 3">
            <a:extLst>
              <a:ext uri="{FF2B5EF4-FFF2-40B4-BE49-F238E27FC236}">
                <a16:creationId xmlns:a16="http://schemas.microsoft.com/office/drawing/2014/main" id="{2FA6336C-8A68-4022-A9D3-49A1290D4E30}"/>
              </a:ext>
            </a:extLst>
          </p:cNvPr>
          <p:cNvSpPr txBox="1"/>
          <p:nvPr/>
        </p:nvSpPr>
        <p:spPr>
          <a:xfrm>
            <a:off x="1724003" y="158167"/>
            <a:ext cx="8823249" cy="369332"/>
          </a:xfrm>
          <a:prstGeom prst="rect">
            <a:avLst/>
          </a:prstGeom>
          <a:solidFill>
            <a:srgbClr val="FFFF00"/>
          </a:solidFill>
        </p:spPr>
        <p:txBody>
          <a:bodyPr wrap="none" rtlCol="0">
            <a:spAutoFit/>
          </a:bodyPr>
          <a:lstStyle/>
          <a:p>
            <a:r>
              <a:rPr lang="en-GB" dirty="0">
                <a:latin typeface="Comic Sans MS" panose="030F0702030302020204" pitchFamily="66" charset="0"/>
              </a:rPr>
              <a:t>Learning Question: Why do we need to think about the language (words) we use?</a:t>
            </a:r>
          </a:p>
        </p:txBody>
      </p:sp>
      <p:sp>
        <p:nvSpPr>
          <p:cNvPr id="5" name="TextBox 4">
            <a:extLst>
              <a:ext uri="{FF2B5EF4-FFF2-40B4-BE49-F238E27FC236}">
                <a16:creationId xmlns:a16="http://schemas.microsoft.com/office/drawing/2014/main" id="{D9F1CF50-8749-4850-8A41-080B77AC6893}"/>
              </a:ext>
            </a:extLst>
          </p:cNvPr>
          <p:cNvSpPr txBox="1"/>
          <p:nvPr/>
        </p:nvSpPr>
        <p:spPr>
          <a:xfrm>
            <a:off x="422795" y="716823"/>
            <a:ext cx="10918374" cy="646331"/>
          </a:xfrm>
          <a:prstGeom prst="rect">
            <a:avLst/>
          </a:prstGeom>
          <a:noFill/>
        </p:spPr>
        <p:txBody>
          <a:bodyPr wrap="none" rtlCol="0">
            <a:spAutoFit/>
          </a:bodyPr>
          <a:lstStyle/>
          <a:p>
            <a:r>
              <a:rPr lang="en-GB" dirty="0">
                <a:latin typeface="Comic Sans MS" panose="030F0702030302020204" pitchFamily="66" charset="0"/>
              </a:rPr>
              <a:t>Starter: You have 5 minutes to write on your whiteboard everything you remember and think about </a:t>
            </a:r>
          </a:p>
          <a:p>
            <a:r>
              <a:rPr lang="en-GB" dirty="0">
                <a:latin typeface="Comic Sans MS" panose="030F0702030302020204" pitchFamily="66" charset="0"/>
              </a:rPr>
              <a:t>              the word ‘stereotype’</a:t>
            </a:r>
          </a:p>
        </p:txBody>
      </p:sp>
      <p:pic>
        <p:nvPicPr>
          <p:cNvPr id="1026" name="Picture 2">
            <a:extLst>
              <a:ext uri="{FF2B5EF4-FFF2-40B4-BE49-F238E27FC236}">
                <a16:creationId xmlns:a16="http://schemas.microsoft.com/office/drawing/2014/main" id="{1FB3B601-9C38-4377-8328-FC0566F2709A}"/>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65000" y="1646107"/>
            <a:ext cx="2519172" cy="142532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C247D5C-B959-4D30-9538-B6CA04D6F07B}"/>
              </a:ext>
            </a:extLst>
          </p:cNvPr>
          <p:cNvSpPr txBox="1"/>
          <p:nvPr/>
        </p:nvSpPr>
        <p:spPr>
          <a:xfrm rot="21381296">
            <a:off x="126706" y="3050289"/>
            <a:ext cx="2026773" cy="923330"/>
          </a:xfrm>
          <a:prstGeom prst="rect">
            <a:avLst/>
          </a:prstGeom>
          <a:noFill/>
        </p:spPr>
        <p:txBody>
          <a:bodyPr wrap="none" rtlCol="0">
            <a:spAutoFit/>
          </a:bodyPr>
          <a:lstStyle/>
          <a:p>
            <a:r>
              <a:rPr lang="en-GB" dirty="0"/>
              <a:t>England Women’s </a:t>
            </a:r>
          </a:p>
          <a:p>
            <a:r>
              <a:rPr lang="en-GB"/>
              <a:t>Football team. </a:t>
            </a:r>
            <a:r>
              <a:rPr lang="en-GB" dirty="0"/>
              <a:t>Euro</a:t>
            </a:r>
          </a:p>
          <a:p>
            <a:r>
              <a:rPr lang="en-GB" dirty="0"/>
              <a:t>2022 champions</a:t>
            </a:r>
          </a:p>
        </p:txBody>
      </p:sp>
      <p:pic>
        <p:nvPicPr>
          <p:cNvPr id="6" name="Picture 2">
            <a:extLst>
              <a:ext uri="{FF2B5EF4-FFF2-40B4-BE49-F238E27FC236}">
                <a16:creationId xmlns:a16="http://schemas.microsoft.com/office/drawing/2014/main" id="{E21D3C8F-126C-4B75-B8F5-9CA1777D1886}"/>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1429" y="3579443"/>
            <a:ext cx="2000250" cy="1240155"/>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C988E19A-3C87-4B22-9737-6D4931CA382B}"/>
              </a:ext>
            </a:extLst>
          </p:cNvPr>
          <p:cNvSpPr txBox="1"/>
          <p:nvPr/>
        </p:nvSpPr>
        <p:spPr>
          <a:xfrm rot="21381296">
            <a:off x="1951951" y="4781495"/>
            <a:ext cx="2568204" cy="646331"/>
          </a:xfrm>
          <a:prstGeom prst="rect">
            <a:avLst/>
          </a:prstGeom>
          <a:noFill/>
        </p:spPr>
        <p:txBody>
          <a:bodyPr wrap="none" rtlCol="0">
            <a:spAutoFit/>
          </a:bodyPr>
          <a:lstStyle/>
          <a:p>
            <a:r>
              <a:rPr lang="en-GB" dirty="0"/>
              <a:t>Liz Truss, Britain’s </a:t>
            </a:r>
          </a:p>
          <a:p>
            <a:r>
              <a:rPr lang="en-GB" dirty="0"/>
              <a:t>3</a:t>
            </a:r>
            <a:r>
              <a:rPr lang="en-GB" baseline="30000" dirty="0"/>
              <a:t>rd</a:t>
            </a:r>
            <a:r>
              <a:rPr lang="en-GB" dirty="0"/>
              <a:t> female Prime Minister</a:t>
            </a:r>
          </a:p>
        </p:txBody>
      </p:sp>
      <p:pic>
        <p:nvPicPr>
          <p:cNvPr id="1034" name="Picture 10">
            <a:extLst>
              <a:ext uri="{FF2B5EF4-FFF2-40B4-BE49-F238E27FC236}">
                <a16:creationId xmlns:a16="http://schemas.microsoft.com/office/drawing/2014/main" id="{3DFD0939-348D-4090-8E39-91747D3085C9}"/>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680" y="1187139"/>
            <a:ext cx="1506537" cy="342899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45B86C11-6D59-4835-97D8-34CE5EDC73BD}"/>
              </a:ext>
            </a:extLst>
          </p:cNvPr>
          <p:cNvSpPr txBox="1"/>
          <p:nvPr/>
        </p:nvSpPr>
        <p:spPr>
          <a:xfrm rot="750277">
            <a:off x="4357173" y="4635430"/>
            <a:ext cx="2233432" cy="369332"/>
          </a:xfrm>
          <a:prstGeom prst="rect">
            <a:avLst/>
          </a:prstGeom>
          <a:noFill/>
        </p:spPr>
        <p:txBody>
          <a:bodyPr wrap="none" rtlCol="0">
            <a:spAutoFit/>
          </a:bodyPr>
          <a:lstStyle/>
          <a:p>
            <a:r>
              <a:rPr lang="en-GB" dirty="0"/>
              <a:t>A boy wearing a dress</a:t>
            </a:r>
          </a:p>
        </p:txBody>
      </p:sp>
      <p:pic>
        <p:nvPicPr>
          <p:cNvPr id="1028" name="Picture 4">
            <a:extLst>
              <a:ext uri="{FF2B5EF4-FFF2-40B4-BE49-F238E27FC236}">
                <a16:creationId xmlns:a16="http://schemas.microsoft.com/office/drawing/2014/main" id="{99397D4A-F3F3-4833-98F5-0544683384EA}"/>
              </a:ex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35627" y="1935997"/>
            <a:ext cx="3160395" cy="177355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F7DECAF6-9BAB-4096-B9DB-FCA630940730}"/>
              </a:ext>
            </a:extLst>
          </p:cNvPr>
          <p:cNvSpPr txBox="1"/>
          <p:nvPr/>
        </p:nvSpPr>
        <p:spPr>
          <a:xfrm rot="21381296">
            <a:off x="6903828" y="3834914"/>
            <a:ext cx="1975156" cy="923330"/>
          </a:xfrm>
          <a:prstGeom prst="rect">
            <a:avLst/>
          </a:prstGeom>
          <a:noFill/>
        </p:spPr>
        <p:txBody>
          <a:bodyPr wrap="none" rtlCol="0">
            <a:spAutoFit/>
          </a:bodyPr>
          <a:lstStyle/>
          <a:p>
            <a:r>
              <a:rPr lang="en-GB" dirty="0"/>
              <a:t>England Women’s </a:t>
            </a:r>
          </a:p>
          <a:p>
            <a:r>
              <a:rPr lang="en-GB" dirty="0"/>
              <a:t>World Cup winning</a:t>
            </a:r>
          </a:p>
          <a:p>
            <a:r>
              <a:rPr lang="en-GB" dirty="0"/>
              <a:t>Cricket team</a:t>
            </a:r>
          </a:p>
        </p:txBody>
      </p:sp>
      <p:pic>
        <p:nvPicPr>
          <p:cNvPr id="1030" name="Picture 6">
            <a:extLst>
              <a:ext uri="{FF2B5EF4-FFF2-40B4-BE49-F238E27FC236}">
                <a16:creationId xmlns:a16="http://schemas.microsoft.com/office/drawing/2014/main" id="{94B42038-2499-40A1-B725-51EDF7149A12}"/>
              </a:ext>
              <a:ext uri="{C183D7F6-B498-43B3-948B-1728B52AA6E4}">
                <adec:decorative xmlns:adec="http://schemas.microsoft.com/office/drawing/2017/decorative" val="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88945" y="2925300"/>
            <a:ext cx="2438400" cy="1552448"/>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87E37944-7DCC-4FCD-9524-077732E40146}"/>
              </a:ext>
            </a:extLst>
          </p:cNvPr>
          <p:cNvSpPr txBox="1"/>
          <p:nvPr/>
        </p:nvSpPr>
        <p:spPr>
          <a:xfrm rot="11387225" flipH="1" flipV="1">
            <a:off x="9625775" y="4719387"/>
            <a:ext cx="3161803" cy="646331"/>
          </a:xfrm>
          <a:prstGeom prst="rect">
            <a:avLst/>
          </a:prstGeom>
          <a:noFill/>
        </p:spPr>
        <p:txBody>
          <a:bodyPr wrap="square" rtlCol="0">
            <a:spAutoFit/>
          </a:bodyPr>
          <a:lstStyle/>
          <a:p>
            <a:r>
              <a:rPr lang="en-GB" dirty="0"/>
              <a:t>Roger Federer, Tennis</a:t>
            </a:r>
          </a:p>
          <a:p>
            <a:r>
              <a:rPr lang="en-GB" dirty="0"/>
              <a:t>Legend crying</a:t>
            </a:r>
          </a:p>
        </p:txBody>
      </p:sp>
      <p:sp>
        <p:nvSpPr>
          <p:cNvPr id="7" name="TextBox 6">
            <a:extLst>
              <a:ext uri="{FF2B5EF4-FFF2-40B4-BE49-F238E27FC236}">
                <a16:creationId xmlns:a16="http://schemas.microsoft.com/office/drawing/2014/main" id="{C824916A-8369-4A86-97F8-7562C45B0B92}"/>
              </a:ext>
              <a:ext uri="{C183D7F6-B498-43B3-948B-1728B52AA6E4}">
                <adec:decorative xmlns:adec="http://schemas.microsoft.com/office/drawing/2017/decorative" val="0"/>
              </a:ext>
            </a:extLst>
          </p:cNvPr>
          <p:cNvSpPr txBox="1"/>
          <p:nvPr/>
        </p:nvSpPr>
        <p:spPr>
          <a:xfrm>
            <a:off x="763929" y="6111433"/>
            <a:ext cx="5833648" cy="369332"/>
          </a:xfrm>
          <a:prstGeom prst="rect">
            <a:avLst/>
          </a:prstGeom>
          <a:noFill/>
        </p:spPr>
        <p:txBody>
          <a:bodyPr wrap="none" rtlCol="0">
            <a:spAutoFit/>
          </a:bodyPr>
          <a:lstStyle/>
          <a:p>
            <a:r>
              <a:rPr lang="en-GB" dirty="0">
                <a:latin typeface="Comic Sans MS" panose="030F0702030302020204" pitchFamily="66" charset="0"/>
              </a:rPr>
              <a:t>What have all the people in these images achieved?  </a:t>
            </a:r>
          </a:p>
        </p:txBody>
      </p:sp>
      <p:sp>
        <p:nvSpPr>
          <p:cNvPr id="2" name="TextBox 1">
            <a:extLst>
              <a:ext uri="{FF2B5EF4-FFF2-40B4-BE49-F238E27FC236}">
                <a16:creationId xmlns:a16="http://schemas.microsoft.com/office/drawing/2014/main" id="{D5A825D7-25E7-4A0B-99F3-8395454EB5BB}"/>
              </a:ext>
            </a:extLst>
          </p:cNvPr>
          <p:cNvSpPr txBox="1"/>
          <p:nvPr/>
        </p:nvSpPr>
        <p:spPr>
          <a:xfrm>
            <a:off x="6368566" y="6111433"/>
            <a:ext cx="4594528" cy="369332"/>
          </a:xfrm>
          <a:prstGeom prst="rect">
            <a:avLst/>
          </a:prstGeom>
          <a:noFill/>
        </p:spPr>
        <p:txBody>
          <a:bodyPr wrap="none" rtlCol="0">
            <a:spAutoFit/>
          </a:bodyPr>
          <a:lstStyle/>
          <a:p>
            <a:r>
              <a:rPr lang="en-GB" dirty="0">
                <a:latin typeface="Comic Sans MS" panose="030F0702030302020204" pitchFamily="66" charset="0"/>
              </a:rPr>
              <a:t>They have broken the gender stereotype</a:t>
            </a:r>
          </a:p>
        </p:txBody>
      </p:sp>
    </p:spTree>
    <p:extLst>
      <p:ext uri="{BB962C8B-B14F-4D97-AF65-F5344CB8AC3E}">
        <p14:creationId xmlns:p14="http://schemas.microsoft.com/office/powerpoint/2010/main" val="1710623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34"/>
                                        </p:tgtEl>
                                        <p:attrNameLst>
                                          <p:attrName>style.visibility</p:attrName>
                                        </p:attrNameLst>
                                      </p:cBhvr>
                                      <p:to>
                                        <p:strVal val="visible"/>
                                      </p:to>
                                    </p:set>
                                    <p:anim calcmode="lin" valueType="num">
                                      <p:cBhvr additive="base">
                                        <p:cTn id="19" dur="500" fill="hold"/>
                                        <p:tgtEl>
                                          <p:spTgt spid="1034"/>
                                        </p:tgtEl>
                                        <p:attrNameLst>
                                          <p:attrName>ppt_x</p:attrName>
                                        </p:attrNameLst>
                                      </p:cBhvr>
                                      <p:tavLst>
                                        <p:tav tm="0">
                                          <p:val>
                                            <p:strVal val="#ppt_x"/>
                                          </p:val>
                                        </p:tav>
                                        <p:tav tm="100000">
                                          <p:val>
                                            <p:strVal val="#ppt_x"/>
                                          </p:val>
                                        </p:tav>
                                      </p:tavLst>
                                    </p:anim>
                                    <p:anim calcmode="lin" valueType="num">
                                      <p:cBhvr additive="base">
                                        <p:cTn id="20" dur="500" fill="hold"/>
                                        <p:tgtEl>
                                          <p:spTgt spid="103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28"/>
                                        </p:tgtEl>
                                        <p:attrNameLst>
                                          <p:attrName>style.visibility</p:attrName>
                                        </p:attrNameLst>
                                      </p:cBhvr>
                                      <p:to>
                                        <p:strVal val="visible"/>
                                      </p:to>
                                    </p:set>
                                    <p:anim calcmode="lin" valueType="num">
                                      <p:cBhvr additive="base">
                                        <p:cTn id="25" dur="500" fill="hold"/>
                                        <p:tgtEl>
                                          <p:spTgt spid="1028"/>
                                        </p:tgtEl>
                                        <p:attrNameLst>
                                          <p:attrName>ppt_x</p:attrName>
                                        </p:attrNameLst>
                                      </p:cBhvr>
                                      <p:tavLst>
                                        <p:tav tm="0">
                                          <p:val>
                                            <p:strVal val="#ppt_x"/>
                                          </p:val>
                                        </p:tav>
                                        <p:tav tm="100000">
                                          <p:val>
                                            <p:strVal val="#ppt_x"/>
                                          </p:val>
                                        </p:tav>
                                      </p:tavLst>
                                    </p:anim>
                                    <p:anim calcmode="lin" valueType="num">
                                      <p:cBhvr additive="base">
                                        <p:cTn id="26"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30"/>
                                        </p:tgtEl>
                                        <p:attrNameLst>
                                          <p:attrName>style.visibility</p:attrName>
                                        </p:attrNameLst>
                                      </p:cBhvr>
                                      <p:to>
                                        <p:strVal val="visible"/>
                                      </p:to>
                                    </p:set>
                                    <p:anim calcmode="lin" valueType="num">
                                      <p:cBhvr additive="base">
                                        <p:cTn id="31" dur="500" fill="hold"/>
                                        <p:tgtEl>
                                          <p:spTgt spid="1030"/>
                                        </p:tgtEl>
                                        <p:attrNameLst>
                                          <p:attrName>ppt_x</p:attrName>
                                        </p:attrNameLst>
                                      </p:cBhvr>
                                      <p:tavLst>
                                        <p:tav tm="0">
                                          <p:val>
                                            <p:strVal val="#ppt_x"/>
                                          </p:val>
                                        </p:tav>
                                        <p:tav tm="100000">
                                          <p:val>
                                            <p:strVal val="#ppt_x"/>
                                          </p:val>
                                        </p:tav>
                                      </p:tavLst>
                                    </p:anim>
                                    <p:anim calcmode="lin" valueType="num">
                                      <p:cBhvr additive="base">
                                        <p:cTn id="32"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ppt_x"/>
                                          </p:val>
                                        </p:tav>
                                        <p:tav tm="100000">
                                          <p:val>
                                            <p:strVal val="#ppt_x"/>
                                          </p:val>
                                        </p:tav>
                                      </p:tavLst>
                                    </p:anim>
                                    <p:anim calcmode="lin" valueType="num">
                                      <p:cBhvr additive="base">
                                        <p:cTn id="3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7"/>
                                        </p:tgtEl>
                                        <p:attrNameLst>
                                          <p:attrName>style.visibility</p:attrName>
                                        </p:attrNameLst>
                                      </p:cBhvr>
                                      <p:to>
                                        <p:strVal val="visible"/>
                                      </p:to>
                                    </p:set>
                                    <p:anim calcmode="lin" valueType="num">
                                      <p:cBhvr additive="base">
                                        <p:cTn id="67" dur="500" fill="hold"/>
                                        <p:tgtEl>
                                          <p:spTgt spid="7"/>
                                        </p:tgtEl>
                                        <p:attrNameLst>
                                          <p:attrName>ppt_x</p:attrName>
                                        </p:attrNameLst>
                                      </p:cBhvr>
                                      <p:tavLst>
                                        <p:tav tm="0">
                                          <p:val>
                                            <p:strVal val="#ppt_x"/>
                                          </p:val>
                                        </p:tav>
                                        <p:tav tm="100000">
                                          <p:val>
                                            <p:strVal val="#ppt_x"/>
                                          </p:val>
                                        </p:tav>
                                      </p:tavLst>
                                    </p:anim>
                                    <p:anim calcmode="lin" valueType="num">
                                      <p:cBhvr additive="base">
                                        <p:cTn id="6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
                                        </p:tgtEl>
                                        <p:attrNameLst>
                                          <p:attrName>style.visibility</p:attrName>
                                        </p:attrNameLst>
                                      </p:cBhvr>
                                      <p:to>
                                        <p:strVal val="visible"/>
                                      </p:to>
                                    </p:set>
                                    <p:anim calcmode="lin" valueType="num">
                                      <p:cBhvr additive="base">
                                        <p:cTn id="73" dur="500" fill="hold"/>
                                        <p:tgtEl>
                                          <p:spTgt spid="2"/>
                                        </p:tgtEl>
                                        <p:attrNameLst>
                                          <p:attrName>ppt_x</p:attrName>
                                        </p:attrNameLst>
                                      </p:cBhvr>
                                      <p:tavLst>
                                        <p:tav tm="0">
                                          <p:val>
                                            <p:strVal val="#ppt_x"/>
                                          </p:val>
                                        </p:tav>
                                        <p:tav tm="100000">
                                          <p:val>
                                            <p:strVal val="#ppt_x"/>
                                          </p:val>
                                        </p:tav>
                                      </p:tavLst>
                                    </p:anim>
                                    <p:anim calcmode="lin" valueType="num">
                                      <p:cBhvr additive="base">
                                        <p:cTn id="7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7" grpId="0"/>
      <p:bldP spid="14" grpId="0"/>
      <p:bldP spid="12" grpId="0"/>
      <p:bldP spid="13" grpId="0"/>
      <p:bldP spid="7"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F8AD0-17BF-D758-5915-B0EA0C3098BA}"/>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GB" dirty="0"/>
              <a:t>Assumption of gender roles</a:t>
            </a:r>
          </a:p>
        </p:txBody>
      </p:sp>
      <p:sp>
        <p:nvSpPr>
          <p:cNvPr id="5" name="TextBox 4">
            <a:extLst>
              <a:ext uri="{FF2B5EF4-FFF2-40B4-BE49-F238E27FC236}">
                <a16:creationId xmlns:a16="http://schemas.microsoft.com/office/drawing/2014/main" id="{8DDC3660-B34B-481B-863A-200A2850E9B6}"/>
              </a:ext>
            </a:extLst>
          </p:cNvPr>
          <p:cNvSpPr txBox="1"/>
          <p:nvPr/>
        </p:nvSpPr>
        <p:spPr>
          <a:xfrm>
            <a:off x="1656080" y="518160"/>
            <a:ext cx="8823249" cy="369332"/>
          </a:xfrm>
          <a:prstGeom prst="rect">
            <a:avLst/>
          </a:prstGeom>
          <a:solidFill>
            <a:srgbClr val="FFFF00"/>
          </a:solidFill>
        </p:spPr>
        <p:txBody>
          <a:bodyPr wrap="none" rtlCol="0">
            <a:spAutoFit/>
          </a:bodyPr>
          <a:lstStyle/>
          <a:p>
            <a:r>
              <a:rPr lang="en-GB" dirty="0">
                <a:latin typeface="Comic Sans MS" panose="030F0702030302020204" pitchFamily="66" charset="0"/>
              </a:rPr>
              <a:t>Learning Question: Why do we need to think about the language (words) we use?</a:t>
            </a:r>
          </a:p>
        </p:txBody>
      </p:sp>
      <p:sp>
        <p:nvSpPr>
          <p:cNvPr id="4" name="TextBox 3">
            <a:extLst>
              <a:ext uri="{FF2B5EF4-FFF2-40B4-BE49-F238E27FC236}">
                <a16:creationId xmlns:a16="http://schemas.microsoft.com/office/drawing/2014/main" id="{3812C262-74A9-41A4-8E06-9BA6BBA2E548}"/>
              </a:ext>
            </a:extLst>
          </p:cNvPr>
          <p:cNvSpPr txBox="1"/>
          <p:nvPr/>
        </p:nvSpPr>
        <p:spPr>
          <a:xfrm>
            <a:off x="8398933" y="1478844"/>
            <a:ext cx="3703258" cy="3139321"/>
          </a:xfrm>
          <a:prstGeom prst="rect">
            <a:avLst/>
          </a:prstGeom>
          <a:noFill/>
        </p:spPr>
        <p:txBody>
          <a:bodyPr wrap="none" rtlCol="0">
            <a:spAutoFit/>
          </a:bodyPr>
          <a:lstStyle/>
          <a:p>
            <a:r>
              <a:rPr lang="en-GB" dirty="0">
                <a:latin typeface="Comic Sans MS" panose="030F0702030302020204" pitchFamily="66" charset="0"/>
              </a:rPr>
              <a:t>Discuss in your pairs:</a:t>
            </a:r>
          </a:p>
          <a:p>
            <a:endParaRPr lang="en-GB" dirty="0">
              <a:latin typeface="Comic Sans MS" panose="030F0702030302020204" pitchFamily="66" charset="0"/>
            </a:endParaRPr>
          </a:p>
          <a:p>
            <a:r>
              <a:rPr lang="en-GB" dirty="0">
                <a:latin typeface="Comic Sans MS" panose="030F0702030302020204" pitchFamily="66" charset="0"/>
              </a:rPr>
              <a:t>What reaction did the children</a:t>
            </a:r>
          </a:p>
          <a:p>
            <a:r>
              <a:rPr lang="en-GB" dirty="0">
                <a:latin typeface="Comic Sans MS" panose="030F0702030302020204" pitchFamily="66" charset="0"/>
              </a:rPr>
              <a:t>have when the professionals </a:t>
            </a:r>
          </a:p>
          <a:p>
            <a:r>
              <a:rPr lang="en-GB" dirty="0">
                <a:latin typeface="Comic Sans MS" panose="030F0702030302020204" pitchFamily="66" charset="0"/>
              </a:rPr>
              <a:t>entered the classroom?</a:t>
            </a:r>
          </a:p>
          <a:p>
            <a:endParaRPr lang="en-GB" dirty="0">
              <a:latin typeface="Comic Sans MS" panose="030F0702030302020204" pitchFamily="66" charset="0"/>
            </a:endParaRPr>
          </a:p>
          <a:p>
            <a:r>
              <a:rPr lang="en-GB" dirty="0">
                <a:latin typeface="Comic Sans MS" panose="030F0702030302020204" pitchFamily="66" charset="0"/>
              </a:rPr>
              <a:t>Are there any problems with</a:t>
            </a:r>
          </a:p>
          <a:p>
            <a:r>
              <a:rPr lang="en-GB" dirty="0">
                <a:latin typeface="Comic Sans MS" panose="030F0702030302020204" pitchFamily="66" charset="0"/>
              </a:rPr>
              <a:t>having fixed stereotypes by the </a:t>
            </a:r>
          </a:p>
          <a:p>
            <a:r>
              <a:rPr lang="en-GB" dirty="0">
                <a:latin typeface="Comic Sans MS" panose="030F0702030302020204" pitchFamily="66" charset="0"/>
              </a:rPr>
              <a:t>age of 7? If so what are they?</a:t>
            </a:r>
          </a:p>
          <a:p>
            <a:endParaRPr lang="en-GB" dirty="0">
              <a:latin typeface="Comic Sans MS" panose="030F0702030302020204" pitchFamily="66" charset="0"/>
            </a:endParaRPr>
          </a:p>
          <a:p>
            <a:endParaRPr lang="en-GB" dirty="0">
              <a:latin typeface="Comic Sans MS" panose="030F0702030302020204" pitchFamily="66" charset="0"/>
            </a:endParaRPr>
          </a:p>
        </p:txBody>
      </p:sp>
      <p:sp>
        <p:nvSpPr>
          <p:cNvPr id="6" name="TextBox 5">
            <a:extLst>
              <a:ext uri="{FF2B5EF4-FFF2-40B4-BE49-F238E27FC236}">
                <a16:creationId xmlns:a16="http://schemas.microsoft.com/office/drawing/2014/main" id="{7A5D059F-49EA-E77F-1BA2-61F53E173CCD}"/>
              </a:ext>
              <a:ext uri="{C183D7F6-B498-43B3-948B-1728B52AA6E4}">
                <adec:decorative xmlns:adec="http://schemas.microsoft.com/office/drawing/2017/decorative" val="1"/>
              </a:ext>
            </a:extLst>
          </p:cNvPr>
          <p:cNvSpPr txBox="1"/>
          <p:nvPr/>
        </p:nvSpPr>
        <p:spPr>
          <a:xfrm>
            <a:off x="1885245" y="5167489"/>
            <a:ext cx="6096000" cy="646331"/>
          </a:xfrm>
          <a:prstGeom prst="rect">
            <a:avLst/>
          </a:prstGeom>
          <a:noFill/>
        </p:spPr>
        <p:txBody>
          <a:bodyPr wrap="square">
            <a:spAutoFit/>
          </a:bodyPr>
          <a:lstStyle/>
          <a:p>
            <a:r>
              <a:rPr lang="en-GB" dirty="0">
                <a:hlinkClick r:id="rId3"/>
              </a:rPr>
              <a:t>A Class That Turned Around Kids' Assumptions of Gender Roles! - YouTube</a:t>
            </a:r>
            <a:endParaRPr lang="en-GB" dirty="0"/>
          </a:p>
        </p:txBody>
      </p:sp>
      <p:pic>
        <p:nvPicPr>
          <p:cNvPr id="8" name="Picture 7">
            <a:extLst>
              <a:ext uri="{FF2B5EF4-FFF2-40B4-BE49-F238E27FC236}">
                <a16:creationId xmlns:a16="http://schemas.microsoft.com/office/drawing/2014/main" id="{8D3C8E78-0B2F-D6D7-D2E4-154E81D64FAC}"/>
              </a:ext>
              <a:ext uri="{C183D7F6-B498-43B3-948B-1728B52AA6E4}">
                <adec:decorative xmlns:adec="http://schemas.microsoft.com/office/drawing/2017/decorative" val="1"/>
              </a:ext>
            </a:extLst>
          </p:cNvPr>
          <p:cNvPicPr>
            <a:picLocks noChangeAspect="1"/>
          </p:cNvPicPr>
          <p:nvPr/>
        </p:nvPicPr>
        <p:blipFill rotWithShape="1">
          <a:blip r:embed="rId4"/>
          <a:srcRect l="4167" t="28951" r="74074" b="32721"/>
          <a:stretch/>
        </p:blipFill>
        <p:spPr>
          <a:xfrm>
            <a:off x="1952980" y="1601167"/>
            <a:ext cx="5577171" cy="3014134"/>
          </a:xfrm>
          <a:prstGeom prst="rect">
            <a:avLst/>
          </a:prstGeom>
        </p:spPr>
      </p:pic>
    </p:spTree>
    <p:extLst>
      <p:ext uri="{BB962C8B-B14F-4D97-AF65-F5344CB8AC3E}">
        <p14:creationId xmlns:p14="http://schemas.microsoft.com/office/powerpoint/2010/main" val="1179695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80A21BC-3C69-6373-8AAB-7B6EAAA5D7EE}"/>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GB" dirty="0"/>
              <a:t>Harmful language</a:t>
            </a:r>
          </a:p>
        </p:txBody>
      </p:sp>
      <p:sp>
        <p:nvSpPr>
          <p:cNvPr id="2" name="TextBox 1">
            <a:extLst>
              <a:ext uri="{FF2B5EF4-FFF2-40B4-BE49-F238E27FC236}">
                <a16:creationId xmlns:a16="http://schemas.microsoft.com/office/drawing/2014/main" id="{9D74C02F-D8A5-4A03-845B-5FC07456126A}"/>
              </a:ext>
              <a:ext uri="{C183D7F6-B498-43B3-948B-1728B52AA6E4}">
                <adec:decorative xmlns:adec="http://schemas.microsoft.com/office/drawing/2017/decorative" val="1"/>
              </a:ext>
            </a:extLst>
          </p:cNvPr>
          <p:cNvSpPr txBox="1"/>
          <p:nvPr/>
        </p:nvSpPr>
        <p:spPr>
          <a:xfrm>
            <a:off x="1684375" y="419605"/>
            <a:ext cx="8823249" cy="369332"/>
          </a:xfrm>
          <a:prstGeom prst="rect">
            <a:avLst/>
          </a:prstGeom>
          <a:solidFill>
            <a:srgbClr val="FFFF00"/>
          </a:solidFill>
        </p:spPr>
        <p:txBody>
          <a:bodyPr wrap="none" rtlCol="0">
            <a:spAutoFit/>
          </a:bodyPr>
          <a:lstStyle/>
          <a:p>
            <a:r>
              <a:rPr lang="en-GB" dirty="0">
                <a:latin typeface="Comic Sans MS" panose="030F0702030302020204" pitchFamily="66" charset="0"/>
              </a:rPr>
              <a:t>Learning Question: Why do we need to think about the language (words) we use?</a:t>
            </a:r>
          </a:p>
        </p:txBody>
      </p:sp>
      <p:sp>
        <p:nvSpPr>
          <p:cNvPr id="7" name="TextBox 6">
            <a:extLst>
              <a:ext uri="{FF2B5EF4-FFF2-40B4-BE49-F238E27FC236}">
                <a16:creationId xmlns:a16="http://schemas.microsoft.com/office/drawing/2014/main" id="{B6BEAF5A-3FA2-4EAD-8C5F-BD09D26C0645}"/>
              </a:ext>
            </a:extLst>
          </p:cNvPr>
          <p:cNvSpPr txBox="1"/>
          <p:nvPr/>
        </p:nvSpPr>
        <p:spPr>
          <a:xfrm>
            <a:off x="907013" y="1128110"/>
            <a:ext cx="10589758" cy="369332"/>
          </a:xfrm>
          <a:prstGeom prst="rect">
            <a:avLst/>
          </a:prstGeom>
          <a:noFill/>
        </p:spPr>
        <p:txBody>
          <a:bodyPr wrap="none" rtlCol="0">
            <a:spAutoFit/>
          </a:bodyPr>
          <a:lstStyle/>
          <a:p>
            <a:r>
              <a:rPr lang="en-GB" dirty="0">
                <a:latin typeface="Comic Sans MS" panose="030F0702030302020204" pitchFamily="66" charset="0"/>
              </a:rPr>
              <a:t>Activity: Write down any words you have heard or used which are not nice things to call someone</a:t>
            </a:r>
          </a:p>
        </p:txBody>
      </p:sp>
      <p:sp>
        <p:nvSpPr>
          <p:cNvPr id="8" name="TextBox 7">
            <a:extLst>
              <a:ext uri="{FF2B5EF4-FFF2-40B4-BE49-F238E27FC236}">
                <a16:creationId xmlns:a16="http://schemas.microsoft.com/office/drawing/2014/main" id="{34027968-CB9B-4F00-BCF2-BD5FCF1930DD}"/>
              </a:ext>
            </a:extLst>
          </p:cNvPr>
          <p:cNvSpPr txBox="1"/>
          <p:nvPr/>
        </p:nvSpPr>
        <p:spPr>
          <a:xfrm>
            <a:off x="426031" y="1836888"/>
            <a:ext cx="8214535" cy="2031325"/>
          </a:xfrm>
          <a:prstGeom prst="rect">
            <a:avLst/>
          </a:prstGeom>
          <a:noFill/>
        </p:spPr>
        <p:txBody>
          <a:bodyPr wrap="square" rtlCol="0">
            <a:spAutoFit/>
          </a:bodyPr>
          <a:lstStyle/>
          <a:p>
            <a:pPr marL="285750" indent="-285750">
              <a:buFont typeface="Arial" panose="020B0604020202020204" pitchFamily="34" charset="0"/>
              <a:buChar char="•"/>
            </a:pPr>
            <a:r>
              <a:rPr lang="en-GB" dirty="0">
                <a:latin typeface="Comic Sans MS" panose="030F0702030302020204" pitchFamily="66" charset="0"/>
              </a:rPr>
              <a:t>Highlight each word in one colour if you associate it with boys/men </a:t>
            </a:r>
          </a:p>
          <a:p>
            <a:r>
              <a:rPr lang="en-GB" dirty="0">
                <a:latin typeface="Comic Sans MS" panose="030F0702030302020204" pitchFamily="66" charset="0"/>
              </a:rPr>
              <a:t>    and another colour if you associate it with girls/women. For example: </a:t>
            </a:r>
          </a:p>
          <a:p>
            <a:r>
              <a:rPr lang="en-GB" dirty="0">
                <a:latin typeface="Comic Sans MS" panose="030F0702030302020204" pitchFamily="66" charset="0"/>
              </a:rPr>
              <a:t>    if you have ever heard or used the word ‘bitch’ would you associate that    </a:t>
            </a:r>
          </a:p>
          <a:p>
            <a:r>
              <a:rPr lang="en-GB" dirty="0">
                <a:latin typeface="Comic Sans MS" panose="030F0702030302020204" pitchFamily="66" charset="0"/>
              </a:rPr>
              <a:t>    with boys or girls – highlight it.</a:t>
            </a:r>
          </a:p>
          <a:p>
            <a:endParaRPr lang="en-GB" dirty="0">
              <a:latin typeface="Comic Sans MS" panose="030F0702030302020204" pitchFamily="66" charset="0"/>
            </a:endParaRPr>
          </a:p>
          <a:p>
            <a:pPr marL="285750" indent="-285750">
              <a:buFont typeface="Arial" panose="020B0604020202020204" pitchFamily="34" charset="0"/>
              <a:buChar char="•"/>
            </a:pPr>
            <a:r>
              <a:rPr lang="en-GB" dirty="0">
                <a:latin typeface="Comic Sans MS" panose="030F0702030302020204" pitchFamily="66" charset="0"/>
              </a:rPr>
              <a:t>When you have highlighted the words next to them write why you think they are boy/girl words</a:t>
            </a:r>
          </a:p>
        </p:txBody>
      </p:sp>
      <p:sp>
        <p:nvSpPr>
          <p:cNvPr id="9" name="TextBox 8">
            <a:extLst>
              <a:ext uri="{FF2B5EF4-FFF2-40B4-BE49-F238E27FC236}">
                <a16:creationId xmlns:a16="http://schemas.microsoft.com/office/drawing/2014/main" id="{1D144342-F98C-4115-AC17-6F3327D27EF0}"/>
              </a:ext>
            </a:extLst>
          </p:cNvPr>
          <p:cNvSpPr txBox="1"/>
          <p:nvPr/>
        </p:nvSpPr>
        <p:spPr>
          <a:xfrm>
            <a:off x="1287624" y="4591292"/>
            <a:ext cx="5102579" cy="923330"/>
          </a:xfrm>
          <a:prstGeom prst="rect">
            <a:avLst/>
          </a:prstGeom>
          <a:solidFill>
            <a:srgbClr val="FFFF00"/>
          </a:solidFill>
        </p:spPr>
        <p:txBody>
          <a:bodyPr wrap="square" rtlCol="0">
            <a:spAutoFit/>
          </a:bodyPr>
          <a:lstStyle/>
          <a:p>
            <a:r>
              <a:rPr lang="en-GB" b="1" u="sng" dirty="0">
                <a:latin typeface="Comic Sans MS" panose="030F0702030302020204" pitchFamily="66" charset="0"/>
              </a:rPr>
              <a:t>Challenge Activity</a:t>
            </a:r>
            <a:r>
              <a:rPr lang="en-GB" dirty="0">
                <a:latin typeface="Comic Sans MS" panose="030F0702030302020204" pitchFamily="66" charset="0"/>
              </a:rPr>
              <a:t>: Can you list some reasons why it might be a problem to associate some words with different genders e.g. weak = girls</a:t>
            </a:r>
          </a:p>
        </p:txBody>
      </p:sp>
      <p:pic>
        <p:nvPicPr>
          <p:cNvPr id="3074" name="Picture 2">
            <a:extLst>
              <a:ext uri="{FF2B5EF4-FFF2-40B4-BE49-F238E27FC236}">
                <a16:creationId xmlns:a16="http://schemas.microsoft.com/office/drawing/2014/main" id="{D249E6D3-906E-4D4F-AA99-EA33B7A19043}"/>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840606">
            <a:off x="7990278" y="3365429"/>
            <a:ext cx="3520440" cy="2720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1823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 calcmode="lin" valueType="num">
                                      <p:cBhvr additive="base">
                                        <p:cTn id="11"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 calcmode="lin" valueType="num">
                                      <p:cBhvr additive="base">
                                        <p:cTn id="1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 calcmode="lin" valueType="num">
                                      <p:cBhvr additive="base">
                                        <p:cTn id="1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5" end="5"/>
                                            </p:txEl>
                                          </p:spTgt>
                                        </p:tgtEl>
                                        <p:attrNameLst>
                                          <p:attrName>style.visibility</p:attrName>
                                        </p:attrNameLst>
                                      </p:cBhvr>
                                      <p:to>
                                        <p:strVal val="visible"/>
                                      </p:to>
                                    </p:set>
                                    <p:anim calcmode="lin" valueType="num">
                                      <p:cBhvr additive="base">
                                        <p:cTn id="25"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653D8-812A-9B27-C100-D2220826BD74}"/>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GB" dirty="0"/>
              <a:t>Harmful or harmless?</a:t>
            </a:r>
          </a:p>
        </p:txBody>
      </p:sp>
      <p:sp>
        <p:nvSpPr>
          <p:cNvPr id="3" name="TextBox 2">
            <a:extLst>
              <a:ext uri="{FF2B5EF4-FFF2-40B4-BE49-F238E27FC236}">
                <a16:creationId xmlns:a16="http://schemas.microsoft.com/office/drawing/2014/main" id="{71A8C55E-FDEC-46C2-A77B-D75E5E982347}"/>
              </a:ext>
            </a:extLst>
          </p:cNvPr>
          <p:cNvSpPr txBox="1"/>
          <p:nvPr/>
        </p:nvSpPr>
        <p:spPr>
          <a:xfrm>
            <a:off x="3578578" y="1140178"/>
            <a:ext cx="4976042" cy="369332"/>
          </a:xfrm>
          <a:prstGeom prst="rect">
            <a:avLst/>
          </a:prstGeom>
          <a:noFill/>
        </p:spPr>
        <p:txBody>
          <a:bodyPr wrap="none" rtlCol="0">
            <a:spAutoFit/>
          </a:bodyPr>
          <a:lstStyle/>
          <a:p>
            <a:r>
              <a:rPr lang="en-GB" b="1" dirty="0">
                <a:latin typeface="Comic Sans MS" panose="030F0702030302020204" pitchFamily="66" charset="0"/>
              </a:rPr>
              <a:t>      Harmful                      Harmless</a:t>
            </a:r>
          </a:p>
        </p:txBody>
      </p:sp>
      <p:sp>
        <p:nvSpPr>
          <p:cNvPr id="4" name="TextBox 3">
            <a:extLst>
              <a:ext uri="{FF2B5EF4-FFF2-40B4-BE49-F238E27FC236}">
                <a16:creationId xmlns:a16="http://schemas.microsoft.com/office/drawing/2014/main" id="{C2314C94-084D-49DE-A8CF-05DF0D325299}"/>
              </a:ext>
            </a:extLst>
          </p:cNvPr>
          <p:cNvSpPr txBox="1"/>
          <p:nvPr/>
        </p:nvSpPr>
        <p:spPr>
          <a:xfrm>
            <a:off x="560143" y="2040087"/>
            <a:ext cx="11455685" cy="2031325"/>
          </a:xfrm>
          <a:prstGeom prst="rect">
            <a:avLst/>
          </a:prstGeom>
          <a:noFill/>
        </p:spPr>
        <p:txBody>
          <a:bodyPr wrap="square" rtlCol="0">
            <a:spAutoFit/>
          </a:bodyPr>
          <a:lstStyle/>
          <a:p>
            <a:r>
              <a:rPr lang="en-GB" b="1" dirty="0">
                <a:latin typeface="Comic Sans MS" panose="030F0702030302020204" pitchFamily="66" charset="0"/>
              </a:rPr>
              <a:t>             Bitch      I really like your hair       That’s so gay        Don’t be such a girl          </a:t>
            </a:r>
          </a:p>
          <a:p>
            <a:endParaRPr lang="en-GB" b="1" dirty="0">
              <a:latin typeface="Comic Sans MS" panose="030F0702030302020204" pitchFamily="66" charset="0"/>
            </a:endParaRPr>
          </a:p>
          <a:p>
            <a:r>
              <a:rPr lang="en-GB" b="1" dirty="0">
                <a:latin typeface="Comic Sans MS" panose="030F0702030302020204" pitchFamily="66" charset="0"/>
              </a:rPr>
              <a:t>        You look nice today      Wolf whistle         You shouldn’t wear tops like that</a:t>
            </a:r>
          </a:p>
          <a:p>
            <a:endParaRPr lang="en-GB" b="1" dirty="0">
              <a:latin typeface="Comic Sans MS" panose="030F0702030302020204" pitchFamily="66" charset="0"/>
            </a:endParaRPr>
          </a:p>
          <a:p>
            <a:r>
              <a:rPr lang="en-GB" b="1" dirty="0">
                <a:latin typeface="Comic Sans MS" panose="030F0702030302020204" pitchFamily="66" charset="0"/>
              </a:rPr>
              <a:t>               You’re a pussy             Only girls cry          You smell good     </a:t>
            </a:r>
          </a:p>
          <a:p>
            <a:endParaRPr lang="en-GB" b="1" dirty="0">
              <a:latin typeface="Comic Sans MS" panose="030F0702030302020204" pitchFamily="66" charset="0"/>
            </a:endParaRPr>
          </a:p>
          <a:p>
            <a:r>
              <a:rPr lang="en-GB" b="1" dirty="0">
                <a:latin typeface="Comic Sans MS" panose="030F0702030302020204" pitchFamily="66" charset="0"/>
              </a:rPr>
              <a:t>       You throw like a girl            She’s a slag      Nice trousers      Boys don’t cry             </a:t>
            </a:r>
          </a:p>
        </p:txBody>
      </p:sp>
      <p:sp>
        <p:nvSpPr>
          <p:cNvPr id="5" name="TextBox 4">
            <a:extLst>
              <a:ext uri="{FF2B5EF4-FFF2-40B4-BE49-F238E27FC236}">
                <a16:creationId xmlns:a16="http://schemas.microsoft.com/office/drawing/2014/main" id="{F8434F23-0BDB-4366-8522-964B365BF10C}"/>
              </a:ext>
            </a:extLst>
          </p:cNvPr>
          <p:cNvSpPr txBox="1"/>
          <p:nvPr/>
        </p:nvSpPr>
        <p:spPr>
          <a:xfrm>
            <a:off x="1334141" y="4601988"/>
            <a:ext cx="10108858" cy="1477328"/>
          </a:xfrm>
          <a:prstGeom prst="rect">
            <a:avLst/>
          </a:prstGeom>
          <a:solidFill>
            <a:srgbClr val="FFFF00"/>
          </a:solidFill>
        </p:spPr>
        <p:txBody>
          <a:bodyPr wrap="none" rtlCol="0">
            <a:spAutoFit/>
          </a:bodyPr>
          <a:lstStyle/>
          <a:p>
            <a:r>
              <a:rPr lang="en-GB" dirty="0">
                <a:latin typeface="Comic Sans MS" panose="030F0702030302020204" pitchFamily="66" charset="0"/>
              </a:rPr>
              <a:t>Activities: Are the words harmful or are they harmless?</a:t>
            </a:r>
          </a:p>
          <a:p>
            <a:endParaRPr lang="en-GB" dirty="0">
              <a:latin typeface="Comic Sans MS" panose="030F0702030302020204" pitchFamily="66" charset="0"/>
            </a:endParaRPr>
          </a:p>
          <a:p>
            <a:pPr marL="342900" indent="-342900">
              <a:buFont typeface="+mj-lt"/>
              <a:buAutoNum type="arabicPeriod"/>
            </a:pPr>
            <a:r>
              <a:rPr lang="en-GB" dirty="0">
                <a:latin typeface="Comic Sans MS" panose="030F0702030302020204" pitchFamily="66" charset="0"/>
              </a:rPr>
              <a:t>Draw the table in your books and place every word/statement into whichever column you </a:t>
            </a:r>
          </a:p>
          <a:p>
            <a:r>
              <a:rPr lang="en-GB" dirty="0">
                <a:latin typeface="Comic Sans MS" panose="030F0702030302020204" pitchFamily="66" charset="0"/>
              </a:rPr>
              <a:t>     think they should go. </a:t>
            </a:r>
          </a:p>
          <a:p>
            <a:r>
              <a:rPr lang="en-GB" dirty="0">
                <a:latin typeface="Comic Sans MS" panose="030F0702030302020204" pitchFamily="66" charset="0"/>
              </a:rPr>
              <a:t>2.  Using a separate coloured pen/pencil write a brief reason for your decision.</a:t>
            </a:r>
          </a:p>
        </p:txBody>
      </p:sp>
      <p:grpSp>
        <p:nvGrpSpPr>
          <p:cNvPr id="6" name="Group 5">
            <a:extLst>
              <a:ext uri="{FF2B5EF4-FFF2-40B4-BE49-F238E27FC236}">
                <a16:creationId xmlns:a16="http://schemas.microsoft.com/office/drawing/2014/main" id="{DA3EC8FA-5EBC-4604-2DE6-D8A46F9D0AB6}"/>
              </a:ext>
              <a:ext uri="{C183D7F6-B498-43B3-948B-1728B52AA6E4}">
                <adec:decorative xmlns:adec="http://schemas.microsoft.com/office/drawing/2017/decorative" val="1"/>
              </a:ext>
            </a:extLst>
          </p:cNvPr>
          <p:cNvGrpSpPr/>
          <p:nvPr/>
        </p:nvGrpSpPr>
        <p:grpSpPr>
          <a:xfrm>
            <a:off x="3420533" y="978932"/>
            <a:ext cx="5689676" cy="1061155"/>
            <a:chOff x="3420533" y="978932"/>
            <a:chExt cx="5689676" cy="1061155"/>
          </a:xfrm>
        </p:grpSpPr>
        <p:cxnSp>
          <p:nvCxnSpPr>
            <p:cNvPr id="7" name="Straight Connector 6">
              <a:extLst>
                <a:ext uri="{FF2B5EF4-FFF2-40B4-BE49-F238E27FC236}">
                  <a16:creationId xmlns:a16="http://schemas.microsoft.com/office/drawing/2014/main" id="{FAEB2F64-8E48-4CF1-8C93-37AB3B5EAE0E}"/>
                </a:ext>
                <a:ext uri="{C183D7F6-B498-43B3-948B-1728B52AA6E4}">
                  <adec:decorative xmlns:adec="http://schemas.microsoft.com/office/drawing/2017/decorative" val="1"/>
                </a:ext>
              </a:extLst>
            </p:cNvPr>
            <p:cNvCxnSpPr>
              <a:cxnSpLocks/>
            </p:cNvCxnSpPr>
            <p:nvPr/>
          </p:nvCxnSpPr>
          <p:spPr>
            <a:xfrm>
              <a:off x="6287986" y="978932"/>
              <a:ext cx="1" cy="10611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5F83D91-AD6E-40F0-85D0-775D269BE686}"/>
                </a:ext>
                <a:ext uri="{C183D7F6-B498-43B3-948B-1728B52AA6E4}">
                  <adec:decorative xmlns:adec="http://schemas.microsoft.com/office/drawing/2017/decorative" val="1"/>
                </a:ext>
              </a:extLst>
            </p:cNvPr>
            <p:cNvCxnSpPr/>
            <p:nvPr/>
          </p:nvCxnSpPr>
          <p:spPr>
            <a:xfrm>
              <a:off x="3420533" y="1509510"/>
              <a:ext cx="5689676"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87EF7298-4BC1-4C79-A73C-7EC9168A90B2}"/>
              </a:ext>
              <a:ext uri="{C183D7F6-B498-43B3-948B-1728B52AA6E4}">
                <adec:decorative xmlns:adec="http://schemas.microsoft.com/office/drawing/2017/decorative" val="1"/>
              </a:ext>
            </a:extLst>
          </p:cNvPr>
          <p:cNvSpPr txBox="1"/>
          <p:nvPr/>
        </p:nvSpPr>
        <p:spPr>
          <a:xfrm>
            <a:off x="1684375" y="352400"/>
            <a:ext cx="8823249" cy="369332"/>
          </a:xfrm>
          <a:prstGeom prst="rect">
            <a:avLst/>
          </a:prstGeom>
          <a:solidFill>
            <a:srgbClr val="FFFF00"/>
          </a:solidFill>
        </p:spPr>
        <p:txBody>
          <a:bodyPr wrap="none" rtlCol="0">
            <a:spAutoFit/>
          </a:bodyPr>
          <a:lstStyle/>
          <a:p>
            <a:r>
              <a:rPr lang="en-GB" dirty="0">
                <a:latin typeface="Comic Sans MS" panose="030F0702030302020204" pitchFamily="66" charset="0"/>
              </a:rPr>
              <a:t>Learning Question: Why do we need to think about the language (words) we use?</a:t>
            </a:r>
          </a:p>
        </p:txBody>
      </p:sp>
    </p:spTree>
    <p:extLst>
      <p:ext uri="{BB962C8B-B14F-4D97-AF65-F5344CB8AC3E}">
        <p14:creationId xmlns:p14="http://schemas.microsoft.com/office/powerpoint/2010/main" val="3668764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C29EA-E93C-7C20-D44C-C5B4E713F7E9}"/>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GB" dirty="0"/>
              <a:t>Ignore, Report or Educate</a:t>
            </a:r>
          </a:p>
        </p:txBody>
      </p:sp>
      <p:sp>
        <p:nvSpPr>
          <p:cNvPr id="7" name="TextBox 6">
            <a:extLst>
              <a:ext uri="{FF2B5EF4-FFF2-40B4-BE49-F238E27FC236}">
                <a16:creationId xmlns:a16="http://schemas.microsoft.com/office/drawing/2014/main" id="{BA647F45-9870-4937-8FC7-4C9E66823BD3}"/>
              </a:ext>
            </a:extLst>
          </p:cNvPr>
          <p:cNvSpPr txBox="1"/>
          <p:nvPr/>
        </p:nvSpPr>
        <p:spPr>
          <a:xfrm>
            <a:off x="3445004" y="651096"/>
            <a:ext cx="5041958" cy="461665"/>
          </a:xfrm>
          <a:prstGeom prst="rect">
            <a:avLst/>
          </a:prstGeom>
          <a:noFill/>
        </p:spPr>
        <p:txBody>
          <a:bodyPr wrap="none" rtlCol="0">
            <a:spAutoFit/>
          </a:bodyPr>
          <a:lstStyle/>
          <a:p>
            <a:r>
              <a:rPr lang="en-GB" sz="2400" b="1" dirty="0">
                <a:highlight>
                  <a:srgbClr val="FF00FF"/>
                </a:highlight>
              </a:rPr>
              <a:t>IGNORE</a:t>
            </a:r>
            <a:r>
              <a:rPr lang="en-GB" sz="2400" b="1" dirty="0"/>
              <a:t>             </a:t>
            </a:r>
            <a:r>
              <a:rPr lang="en-GB" sz="2400" b="1" dirty="0">
                <a:highlight>
                  <a:srgbClr val="00FFFF"/>
                </a:highlight>
              </a:rPr>
              <a:t>REPORT</a:t>
            </a:r>
            <a:r>
              <a:rPr lang="en-GB" sz="2400" b="1" dirty="0"/>
              <a:t>           </a:t>
            </a:r>
            <a:r>
              <a:rPr lang="en-GB" sz="2400" b="1" dirty="0">
                <a:highlight>
                  <a:srgbClr val="00FF00"/>
                </a:highlight>
              </a:rPr>
              <a:t>EDUCATE</a:t>
            </a:r>
          </a:p>
        </p:txBody>
      </p:sp>
      <p:sp>
        <p:nvSpPr>
          <p:cNvPr id="3" name="TextBox 2">
            <a:extLst>
              <a:ext uri="{FF2B5EF4-FFF2-40B4-BE49-F238E27FC236}">
                <a16:creationId xmlns:a16="http://schemas.microsoft.com/office/drawing/2014/main" id="{ACB447F6-0D18-4F68-93F3-D0FF1C18C264}"/>
              </a:ext>
            </a:extLst>
          </p:cNvPr>
          <p:cNvSpPr txBox="1"/>
          <p:nvPr/>
        </p:nvSpPr>
        <p:spPr>
          <a:xfrm>
            <a:off x="3420971" y="1133806"/>
            <a:ext cx="4854214" cy="400110"/>
          </a:xfrm>
          <a:prstGeom prst="rect">
            <a:avLst/>
          </a:prstGeom>
          <a:noFill/>
        </p:spPr>
        <p:txBody>
          <a:bodyPr wrap="none" rtlCol="0">
            <a:spAutoFit/>
          </a:bodyPr>
          <a:lstStyle/>
          <a:p>
            <a:r>
              <a:rPr lang="en-GB" sz="2000" dirty="0">
                <a:latin typeface="Comic Sans MS" panose="030F0702030302020204" pitchFamily="66" charset="0"/>
              </a:rPr>
              <a:t>What can you do? What should you do?</a:t>
            </a:r>
          </a:p>
        </p:txBody>
      </p:sp>
      <p:sp>
        <p:nvSpPr>
          <p:cNvPr id="5" name="TextBox 4">
            <a:extLst>
              <a:ext uri="{FF2B5EF4-FFF2-40B4-BE49-F238E27FC236}">
                <a16:creationId xmlns:a16="http://schemas.microsoft.com/office/drawing/2014/main" id="{1CEFAD50-0218-45FC-87BC-CC87159581E1}"/>
              </a:ext>
            </a:extLst>
          </p:cNvPr>
          <p:cNvSpPr txBox="1"/>
          <p:nvPr/>
        </p:nvSpPr>
        <p:spPr>
          <a:xfrm>
            <a:off x="1254642" y="1575117"/>
            <a:ext cx="4511605" cy="923330"/>
          </a:xfrm>
          <a:prstGeom prst="rect">
            <a:avLst/>
          </a:prstGeom>
          <a:noFill/>
        </p:spPr>
        <p:txBody>
          <a:bodyPr wrap="square" rtlCol="0">
            <a:spAutoFit/>
          </a:bodyPr>
          <a:lstStyle/>
          <a:p>
            <a:r>
              <a:rPr lang="en-GB" dirty="0"/>
              <a:t>Your best friend is sharing an image</a:t>
            </a:r>
          </a:p>
          <a:p>
            <a:r>
              <a:rPr lang="en-GB" dirty="0"/>
              <a:t>of his girlfriend with your friendship group which was only meant to be seen by him..</a:t>
            </a:r>
          </a:p>
        </p:txBody>
      </p:sp>
      <p:sp>
        <p:nvSpPr>
          <p:cNvPr id="12" name="TextBox 11">
            <a:extLst>
              <a:ext uri="{FF2B5EF4-FFF2-40B4-BE49-F238E27FC236}">
                <a16:creationId xmlns:a16="http://schemas.microsoft.com/office/drawing/2014/main" id="{21638F6F-47C0-4AE3-9F7B-2CFD83070901}"/>
              </a:ext>
            </a:extLst>
          </p:cNvPr>
          <p:cNvSpPr txBox="1"/>
          <p:nvPr/>
        </p:nvSpPr>
        <p:spPr>
          <a:xfrm>
            <a:off x="6358270" y="1597173"/>
            <a:ext cx="4257384" cy="646331"/>
          </a:xfrm>
          <a:prstGeom prst="rect">
            <a:avLst/>
          </a:prstGeom>
          <a:noFill/>
        </p:spPr>
        <p:txBody>
          <a:bodyPr wrap="none" rtlCol="0">
            <a:spAutoFit/>
          </a:bodyPr>
          <a:lstStyle/>
          <a:p>
            <a:r>
              <a:rPr lang="en-GB" dirty="0"/>
              <a:t>You are on the field and one of your friends</a:t>
            </a:r>
          </a:p>
          <a:p>
            <a:r>
              <a:rPr lang="en-GB" dirty="0"/>
              <a:t>shouts to you, ‘you run like a girl’.</a:t>
            </a:r>
          </a:p>
        </p:txBody>
      </p:sp>
      <p:sp>
        <p:nvSpPr>
          <p:cNvPr id="8" name="TextBox 7">
            <a:extLst>
              <a:ext uri="{FF2B5EF4-FFF2-40B4-BE49-F238E27FC236}">
                <a16:creationId xmlns:a16="http://schemas.microsoft.com/office/drawing/2014/main" id="{9D6CADF9-4414-46F7-B1C6-7D36A64193F1}"/>
              </a:ext>
            </a:extLst>
          </p:cNvPr>
          <p:cNvSpPr txBox="1"/>
          <p:nvPr/>
        </p:nvSpPr>
        <p:spPr>
          <a:xfrm>
            <a:off x="1254642" y="2468687"/>
            <a:ext cx="4228209" cy="646331"/>
          </a:xfrm>
          <a:prstGeom prst="rect">
            <a:avLst/>
          </a:prstGeom>
          <a:noFill/>
        </p:spPr>
        <p:txBody>
          <a:bodyPr wrap="none" rtlCol="0">
            <a:spAutoFit/>
          </a:bodyPr>
          <a:lstStyle/>
          <a:p>
            <a:r>
              <a:rPr lang="en-GB" dirty="0"/>
              <a:t>You are in the corridor when you hear girls </a:t>
            </a:r>
          </a:p>
          <a:p>
            <a:r>
              <a:rPr lang="en-GB" dirty="0"/>
              <a:t>shouting ‘you’re so gay’ to a group of boys.</a:t>
            </a:r>
          </a:p>
        </p:txBody>
      </p:sp>
      <p:sp>
        <p:nvSpPr>
          <p:cNvPr id="14" name="TextBox 13">
            <a:extLst>
              <a:ext uri="{FF2B5EF4-FFF2-40B4-BE49-F238E27FC236}">
                <a16:creationId xmlns:a16="http://schemas.microsoft.com/office/drawing/2014/main" id="{159D6FC8-3C8E-4FF8-9FFE-95D98579A46A}"/>
              </a:ext>
            </a:extLst>
          </p:cNvPr>
          <p:cNvSpPr txBox="1"/>
          <p:nvPr/>
        </p:nvSpPr>
        <p:spPr>
          <a:xfrm>
            <a:off x="6358270" y="2222292"/>
            <a:ext cx="4000711" cy="923330"/>
          </a:xfrm>
          <a:prstGeom prst="rect">
            <a:avLst/>
          </a:prstGeom>
          <a:noFill/>
        </p:spPr>
        <p:txBody>
          <a:bodyPr wrap="none" rtlCol="0">
            <a:spAutoFit/>
          </a:bodyPr>
          <a:lstStyle/>
          <a:p>
            <a:r>
              <a:rPr lang="en-GB" dirty="0"/>
              <a:t>A year 5 boy is arguing with a PE teacher</a:t>
            </a:r>
          </a:p>
          <a:p>
            <a:r>
              <a:rPr lang="en-GB" dirty="0"/>
              <a:t>saying he doesn’t want to play netball as</a:t>
            </a:r>
          </a:p>
          <a:p>
            <a:r>
              <a:rPr lang="en-GB" dirty="0"/>
              <a:t>it’s a girls game.</a:t>
            </a:r>
          </a:p>
        </p:txBody>
      </p:sp>
      <p:sp>
        <p:nvSpPr>
          <p:cNvPr id="15" name="TextBox 14">
            <a:extLst>
              <a:ext uri="{FF2B5EF4-FFF2-40B4-BE49-F238E27FC236}">
                <a16:creationId xmlns:a16="http://schemas.microsoft.com/office/drawing/2014/main" id="{F28B3F9C-56DF-4A8A-AF4E-E9A607B90EEA}"/>
              </a:ext>
            </a:extLst>
          </p:cNvPr>
          <p:cNvSpPr txBox="1"/>
          <p:nvPr/>
        </p:nvSpPr>
        <p:spPr>
          <a:xfrm>
            <a:off x="1239971" y="3115018"/>
            <a:ext cx="4195892" cy="923330"/>
          </a:xfrm>
          <a:prstGeom prst="rect">
            <a:avLst/>
          </a:prstGeom>
          <a:noFill/>
        </p:spPr>
        <p:txBody>
          <a:bodyPr wrap="none" rtlCol="0">
            <a:spAutoFit/>
          </a:bodyPr>
          <a:lstStyle/>
          <a:p>
            <a:r>
              <a:rPr lang="en-GB" dirty="0"/>
              <a:t>A year 6 girl is told by her male peers</a:t>
            </a:r>
          </a:p>
          <a:p>
            <a:r>
              <a:rPr lang="en-GB" dirty="0"/>
              <a:t>she won’t be any good at football until she</a:t>
            </a:r>
          </a:p>
          <a:p>
            <a:r>
              <a:rPr lang="en-GB" dirty="0"/>
              <a:t>grows a pair.</a:t>
            </a:r>
          </a:p>
        </p:txBody>
      </p:sp>
      <p:sp>
        <p:nvSpPr>
          <p:cNvPr id="16" name="TextBox 15">
            <a:extLst>
              <a:ext uri="{FF2B5EF4-FFF2-40B4-BE49-F238E27FC236}">
                <a16:creationId xmlns:a16="http://schemas.microsoft.com/office/drawing/2014/main" id="{BCC398A1-FE05-4B99-8FD5-9CFB64CDE7C3}"/>
              </a:ext>
            </a:extLst>
          </p:cNvPr>
          <p:cNvSpPr txBox="1"/>
          <p:nvPr/>
        </p:nvSpPr>
        <p:spPr>
          <a:xfrm>
            <a:off x="6358270" y="3133903"/>
            <a:ext cx="4849726" cy="923330"/>
          </a:xfrm>
          <a:prstGeom prst="rect">
            <a:avLst/>
          </a:prstGeom>
          <a:noFill/>
        </p:spPr>
        <p:txBody>
          <a:bodyPr wrap="none" rtlCol="0">
            <a:spAutoFit/>
          </a:bodyPr>
          <a:lstStyle/>
          <a:p>
            <a:r>
              <a:rPr lang="en-GB" dirty="0"/>
              <a:t>Girls in your year group tell you there’s no </a:t>
            </a:r>
          </a:p>
          <a:p>
            <a:r>
              <a:rPr lang="en-GB" dirty="0"/>
              <a:t>point in saying anything about the sexist language</a:t>
            </a:r>
          </a:p>
          <a:p>
            <a:r>
              <a:rPr lang="en-GB" dirty="0"/>
              <a:t>because boys just laugh at them</a:t>
            </a:r>
          </a:p>
        </p:txBody>
      </p:sp>
      <p:sp>
        <p:nvSpPr>
          <p:cNvPr id="10" name="TextBox 9">
            <a:extLst>
              <a:ext uri="{FF2B5EF4-FFF2-40B4-BE49-F238E27FC236}">
                <a16:creationId xmlns:a16="http://schemas.microsoft.com/office/drawing/2014/main" id="{8B5D4CD7-0538-4278-8099-657DDAD5C3CA}"/>
              </a:ext>
            </a:extLst>
          </p:cNvPr>
          <p:cNvSpPr txBox="1"/>
          <p:nvPr/>
        </p:nvSpPr>
        <p:spPr>
          <a:xfrm>
            <a:off x="1254642" y="4083061"/>
            <a:ext cx="4403706" cy="646331"/>
          </a:xfrm>
          <a:prstGeom prst="rect">
            <a:avLst/>
          </a:prstGeom>
          <a:noFill/>
        </p:spPr>
        <p:txBody>
          <a:bodyPr wrap="none" rtlCol="0">
            <a:spAutoFit/>
          </a:bodyPr>
          <a:lstStyle/>
          <a:p>
            <a:r>
              <a:rPr lang="en-GB" dirty="0"/>
              <a:t>Year 6 boys are staring at a group of year 6</a:t>
            </a:r>
          </a:p>
          <a:p>
            <a:r>
              <a:rPr lang="en-GB" dirty="0"/>
              <a:t>girls. One of the boys shouts, ‘Bunch of slags’.</a:t>
            </a:r>
          </a:p>
        </p:txBody>
      </p:sp>
      <p:sp>
        <p:nvSpPr>
          <p:cNvPr id="9" name="TextBox 8">
            <a:extLst>
              <a:ext uri="{FF2B5EF4-FFF2-40B4-BE49-F238E27FC236}">
                <a16:creationId xmlns:a16="http://schemas.microsoft.com/office/drawing/2014/main" id="{00FBD27E-45E7-4969-93A9-1A08DE68B01C}"/>
              </a:ext>
            </a:extLst>
          </p:cNvPr>
          <p:cNvSpPr txBox="1"/>
          <p:nvPr/>
        </p:nvSpPr>
        <p:spPr>
          <a:xfrm>
            <a:off x="6358270" y="4069675"/>
            <a:ext cx="4106445" cy="646331"/>
          </a:xfrm>
          <a:prstGeom prst="rect">
            <a:avLst/>
          </a:prstGeom>
          <a:noFill/>
        </p:spPr>
        <p:txBody>
          <a:bodyPr wrap="none" rtlCol="0">
            <a:spAutoFit/>
          </a:bodyPr>
          <a:lstStyle/>
          <a:p>
            <a:r>
              <a:rPr lang="en-GB" dirty="0"/>
              <a:t>A year 6 boy is crying and you hear one of</a:t>
            </a:r>
          </a:p>
          <a:p>
            <a:r>
              <a:rPr lang="en-GB" dirty="0"/>
              <a:t>his peers tell him to ‘man up’.</a:t>
            </a:r>
          </a:p>
        </p:txBody>
      </p:sp>
      <p:sp>
        <p:nvSpPr>
          <p:cNvPr id="11" name="TextBox 10">
            <a:extLst>
              <a:ext uri="{FF2B5EF4-FFF2-40B4-BE49-F238E27FC236}">
                <a16:creationId xmlns:a16="http://schemas.microsoft.com/office/drawing/2014/main" id="{55412D28-F9D4-4BAA-AAEC-C5F2CBAB3F57}"/>
              </a:ext>
            </a:extLst>
          </p:cNvPr>
          <p:cNvSpPr txBox="1"/>
          <p:nvPr/>
        </p:nvSpPr>
        <p:spPr>
          <a:xfrm>
            <a:off x="1254642" y="4827498"/>
            <a:ext cx="4033989" cy="923330"/>
          </a:xfrm>
          <a:prstGeom prst="rect">
            <a:avLst/>
          </a:prstGeom>
          <a:noFill/>
        </p:spPr>
        <p:txBody>
          <a:bodyPr wrap="none" rtlCol="0">
            <a:spAutoFit/>
          </a:bodyPr>
          <a:lstStyle/>
          <a:p>
            <a:r>
              <a:rPr lang="en-GB" dirty="0"/>
              <a:t>On the school bus home a year 5 student</a:t>
            </a:r>
          </a:p>
          <a:p>
            <a:r>
              <a:rPr lang="en-GB" dirty="0"/>
              <a:t>grabs a girl and pulls her onto his lap and</a:t>
            </a:r>
          </a:p>
          <a:p>
            <a:r>
              <a:rPr lang="en-GB" dirty="0"/>
              <a:t>won’t let her go. </a:t>
            </a:r>
          </a:p>
        </p:txBody>
      </p:sp>
      <p:sp>
        <p:nvSpPr>
          <p:cNvPr id="17" name="TextBox 16">
            <a:extLst>
              <a:ext uri="{FF2B5EF4-FFF2-40B4-BE49-F238E27FC236}">
                <a16:creationId xmlns:a16="http://schemas.microsoft.com/office/drawing/2014/main" id="{3121171E-19D1-4C93-BC0F-5C1499AAEF0F}"/>
              </a:ext>
            </a:extLst>
          </p:cNvPr>
          <p:cNvSpPr txBox="1"/>
          <p:nvPr/>
        </p:nvSpPr>
        <p:spPr>
          <a:xfrm>
            <a:off x="6326606" y="4708587"/>
            <a:ext cx="3897157" cy="646331"/>
          </a:xfrm>
          <a:prstGeom prst="rect">
            <a:avLst/>
          </a:prstGeom>
          <a:noFill/>
        </p:spPr>
        <p:txBody>
          <a:bodyPr wrap="none" rtlCol="0">
            <a:spAutoFit/>
          </a:bodyPr>
          <a:lstStyle/>
          <a:p>
            <a:r>
              <a:rPr lang="en-GB" dirty="0"/>
              <a:t>Nothing is meant by sexist jokes, its just</a:t>
            </a:r>
          </a:p>
          <a:p>
            <a:r>
              <a:rPr lang="en-GB" dirty="0"/>
              <a:t>‘banter’, no one gets hurt.</a:t>
            </a:r>
          </a:p>
        </p:txBody>
      </p:sp>
      <p:sp>
        <p:nvSpPr>
          <p:cNvPr id="18" name="TextBox 17">
            <a:extLst>
              <a:ext uri="{FF2B5EF4-FFF2-40B4-BE49-F238E27FC236}">
                <a16:creationId xmlns:a16="http://schemas.microsoft.com/office/drawing/2014/main" id="{E4DCC642-CD86-44B2-973F-CCAA11150AA3}"/>
              </a:ext>
            </a:extLst>
          </p:cNvPr>
          <p:cNvSpPr txBox="1"/>
          <p:nvPr/>
        </p:nvSpPr>
        <p:spPr>
          <a:xfrm>
            <a:off x="460726" y="5764940"/>
            <a:ext cx="4814138" cy="369332"/>
          </a:xfrm>
          <a:prstGeom prst="rect">
            <a:avLst/>
          </a:prstGeom>
          <a:noFill/>
        </p:spPr>
        <p:txBody>
          <a:bodyPr wrap="none" rtlCol="0">
            <a:spAutoFit/>
          </a:bodyPr>
          <a:lstStyle/>
          <a:p>
            <a:r>
              <a:rPr lang="en-GB" dirty="0">
                <a:latin typeface="Comic Sans MS" panose="030F0702030302020204" pitchFamily="66" charset="0"/>
              </a:rPr>
              <a:t>Do these statements change your actions?:</a:t>
            </a:r>
          </a:p>
        </p:txBody>
      </p:sp>
      <p:sp>
        <p:nvSpPr>
          <p:cNvPr id="13" name="TextBox 12">
            <a:extLst>
              <a:ext uri="{FF2B5EF4-FFF2-40B4-BE49-F238E27FC236}">
                <a16:creationId xmlns:a16="http://schemas.microsoft.com/office/drawing/2014/main" id="{11DD8F75-E3F8-4537-BDC2-39A9137CF3F0}"/>
              </a:ext>
            </a:extLst>
          </p:cNvPr>
          <p:cNvSpPr txBox="1"/>
          <p:nvPr/>
        </p:nvSpPr>
        <p:spPr>
          <a:xfrm>
            <a:off x="8415018" y="5736797"/>
            <a:ext cx="2608663" cy="369332"/>
          </a:xfrm>
          <a:prstGeom prst="rect">
            <a:avLst/>
          </a:prstGeom>
          <a:noFill/>
        </p:spPr>
        <p:txBody>
          <a:bodyPr wrap="none" rtlCol="0">
            <a:spAutoFit/>
          </a:bodyPr>
          <a:lstStyle/>
          <a:p>
            <a:r>
              <a:rPr lang="en-GB" dirty="0">
                <a:highlight>
                  <a:srgbClr val="C0C0C0"/>
                </a:highlight>
              </a:rPr>
              <a:t>His girlfriend is your sister</a:t>
            </a:r>
          </a:p>
        </p:txBody>
      </p:sp>
      <p:sp>
        <p:nvSpPr>
          <p:cNvPr id="19" name="TextBox 18">
            <a:extLst>
              <a:ext uri="{FF2B5EF4-FFF2-40B4-BE49-F238E27FC236}">
                <a16:creationId xmlns:a16="http://schemas.microsoft.com/office/drawing/2014/main" id="{4E7400AC-7193-4285-8F92-99E4BDB24348}"/>
              </a:ext>
            </a:extLst>
          </p:cNvPr>
          <p:cNvSpPr txBox="1"/>
          <p:nvPr/>
        </p:nvSpPr>
        <p:spPr>
          <a:xfrm>
            <a:off x="5229408" y="5737357"/>
            <a:ext cx="3005118" cy="369332"/>
          </a:xfrm>
          <a:prstGeom prst="rect">
            <a:avLst/>
          </a:prstGeom>
          <a:noFill/>
        </p:spPr>
        <p:txBody>
          <a:bodyPr wrap="none" rtlCol="0">
            <a:spAutoFit/>
          </a:bodyPr>
          <a:lstStyle/>
          <a:p>
            <a:r>
              <a:rPr lang="en-GB" dirty="0">
                <a:highlight>
                  <a:srgbClr val="C0C0C0"/>
                </a:highlight>
              </a:rPr>
              <a:t>The year 6 boy is your brother</a:t>
            </a:r>
          </a:p>
        </p:txBody>
      </p:sp>
      <p:sp>
        <p:nvSpPr>
          <p:cNvPr id="20" name="TextBox 19">
            <a:extLst>
              <a:ext uri="{FF2B5EF4-FFF2-40B4-BE49-F238E27FC236}">
                <a16:creationId xmlns:a16="http://schemas.microsoft.com/office/drawing/2014/main" id="{738A5CA0-CCD3-4D22-BCC9-4B929182136E}"/>
              </a:ext>
            </a:extLst>
          </p:cNvPr>
          <p:cNvSpPr txBox="1"/>
          <p:nvPr/>
        </p:nvSpPr>
        <p:spPr>
          <a:xfrm>
            <a:off x="400277" y="6271318"/>
            <a:ext cx="3141694" cy="369332"/>
          </a:xfrm>
          <a:prstGeom prst="rect">
            <a:avLst/>
          </a:prstGeom>
          <a:noFill/>
        </p:spPr>
        <p:txBody>
          <a:bodyPr wrap="none" rtlCol="0">
            <a:spAutoFit/>
          </a:bodyPr>
          <a:lstStyle/>
          <a:p>
            <a:r>
              <a:rPr lang="en-GB" dirty="0">
                <a:highlight>
                  <a:srgbClr val="C0C0C0"/>
                </a:highlight>
              </a:rPr>
              <a:t>The year 6 girls are your friends</a:t>
            </a:r>
          </a:p>
        </p:txBody>
      </p:sp>
      <p:sp>
        <p:nvSpPr>
          <p:cNvPr id="21" name="TextBox 20">
            <a:extLst>
              <a:ext uri="{FF2B5EF4-FFF2-40B4-BE49-F238E27FC236}">
                <a16:creationId xmlns:a16="http://schemas.microsoft.com/office/drawing/2014/main" id="{B90D4BB1-DEB1-4DDE-BCDD-215DF9F47952}"/>
              </a:ext>
            </a:extLst>
          </p:cNvPr>
          <p:cNvSpPr txBox="1"/>
          <p:nvPr/>
        </p:nvSpPr>
        <p:spPr>
          <a:xfrm>
            <a:off x="3456495" y="6289689"/>
            <a:ext cx="2894703" cy="369332"/>
          </a:xfrm>
          <a:prstGeom prst="rect">
            <a:avLst/>
          </a:prstGeom>
          <a:noFill/>
        </p:spPr>
        <p:txBody>
          <a:bodyPr wrap="none" rtlCol="0">
            <a:spAutoFit/>
          </a:bodyPr>
          <a:lstStyle/>
          <a:p>
            <a:r>
              <a:rPr lang="en-GB" dirty="0">
                <a:highlight>
                  <a:srgbClr val="C0C0C0"/>
                </a:highlight>
              </a:rPr>
              <a:t>The year 6 boy is your cousin</a:t>
            </a:r>
          </a:p>
        </p:txBody>
      </p:sp>
      <p:sp>
        <p:nvSpPr>
          <p:cNvPr id="22" name="TextBox 21">
            <a:extLst>
              <a:ext uri="{FF2B5EF4-FFF2-40B4-BE49-F238E27FC236}">
                <a16:creationId xmlns:a16="http://schemas.microsoft.com/office/drawing/2014/main" id="{A09F9CE9-8237-46AA-BD02-6F0B39699C33}"/>
              </a:ext>
              <a:ext uri="{C183D7F6-B498-43B3-948B-1728B52AA6E4}">
                <adec:decorative xmlns:adec="http://schemas.microsoft.com/office/drawing/2017/decorative" val="1"/>
              </a:ext>
            </a:extLst>
          </p:cNvPr>
          <p:cNvSpPr txBox="1"/>
          <p:nvPr/>
        </p:nvSpPr>
        <p:spPr>
          <a:xfrm>
            <a:off x="1566478" y="158098"/>
            <a:ext cx="8823249" cy="369332"/>
          </a:xfrm>
          <a:prstGeom prst="rect">
            <a:avLst/>
          </a:prstGeom>
          <a:solidFill>
            <a:srgbClr val="FFFF00"/>
          </a:solidFill>
        </p:spPr>
        <p:txBody>
          <a:bodyPr wrap="none" rtlCol="0">
            <a:spAutoFit/>
          </a:bodyPr>
          <a:lstStyle/>
          <a:p>
            <a:r>
              <a:rPr lang="en-GB" dirty="0">
                <a:latin typeface="Comic Sans MS" panose="030F0702030302020204" pitchFamily="66" charset="0"/>
              </a:rPr>
              <a:t>Learning Question: Why do we need to think about the language (words) we use?</a:t>
            </a:r>
          </a:p>
        </p:txBody>
      </p:sp>
      <p:sp>
        <p:nvSpPr>
          <p:cNvPr id="4" name="TextBox 3">
            <a:extLst>
              <a:ext uri="{FF2B5EF4-FFF2-40B4-BE49-F238E27FC236}">
                <a16:creationId xmlns:a16="http://schemas.microsoft.com/office/drawing/2014/main" id="{31DE4022-DE05-4EB5-97D7-4E7EA8B5EB28}"/>
              </a:ext>
            </a:extLst>
          </p:cNvPr>
          <p:cNvSpPr txBox="1"/>
          <p:nvPr/>
        </p:nvSpPr>
        <p:spPr>
          <a:xfrm>
            <a:off x="6280107" y="6289689"/>
            <a:ext cx="4413709" cy="369332"/>
          </a:xfrm>
          <a:prstGeom prst="rect">
            <a:avLst/>
          </a:prstGeom>
          <a:noFill/>
        </p:spPr>
        <p:txBody>
          <a:bodyPr wrap="none" rtlCol="0">
            <a:spAutoFit/>
          </a:bodyPr>
          <a:lstStyle/>
          <a:p>
            <a:r>
              <a:rPr lang="en-GB" dirty="0">
                <a:highlight>
                  <a:srgbClr val="C0C0C0"/>
                </a:highlight>
              </a:rPr>
              <a:t>The year 6 girl is the best player in the school</a:t>
            </a:r>
          </a:p>
        </p:txBody>
      </p:sp>
    </p:spTree>
    <p:extLst>
      <p:ext uri="{BB962C8B-B14F-4D97-AF65-F5344CB8AC3E}">
        <p14:creationId xmlns:p14="http://schemas.microsoft.com/office/powerpoint/2010/main" val="2426492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 calcmode="lin" valueType="num">
                                      <p:cBhvr additive="base">
                                        <p:cTn id="7"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p:bldP spid="20" grpId="0"/>
      <p:bldP spid="21"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44DCE83-30FD-F231-6DEB-70FC1AE1E354}"/>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GB" dirty="0"/>
              <a:t>Plenary</a:t>
            </a:r>
          </a:p>
        </p:txBody>
      </p:sp>
      <p:sp>
        <p:nvSpPr>
          <p:cNvPr id="2" name="TextBox 1">
            <a:extLst>
              <a:ext uri="{FF2B5EF4-FFF2-40B4-BE49-F238E27FC236}">
                <a16:creationId xmlns:a16="http://schemas.microsoft.com/office/drawing/2014/main" id="{0970C360-3F0C-4CCC-8ACE-F4DA7F1C35CD}"/>
              </a:ext>
              <a:ext uri="{C183D7F6-B498-43B3-948B-1728B52AA6E4}">
                <adec:decorative xmlns:adec="http://schemas.microsoft.com/office/drawing/2017/decorative" val="1"/>
              </a:ext>
            </a:extLst>
          </p:cNvPr>
          <p:cNvSpPr txBox="1"/>
          <p:nvPr/>
        </p:nvSpPr>
        <p:spPr>
          <a:xfrm>
            <a:off x="1566478" y="158098"/>
            <a:ext cx="8823249" cy="369332"/>
          </a:xfrm>
          <a:prstGeom prst="rect">
            <a:avLst/>
          </a:prstGeom>
          <a:solidFill>
            <a:srgbClr val="FFFF00"/>
          </a:solidFill>
        </p:spPr>
        <p:txBody>
          <a:bodyPr wrap="none" rtlCol="0">
            <a:spAutoFit/>
          </a:bodyPr>
          <a:lstStyle/>
          <a:p>
            <a:r>
              <a:rPr lang="en-GB" dirty="0">
                <a:latin typeface="Comic Sans MS" panose="030F0702030302020204" pitchFamily="66" charset="0"/>
              </a:rPr>
              <a:t>Learning Question: Why do we need to think about the language (words) we use?</a:t>
            </a:r>
          </a:p>
        </p:txBody>
      </p:sp>
      <p:sp>
        <p:nvSpPr>
          <p:cNvPr id="3" name="TextBox 2">
            <a:extLst>
              <a:ext uri="{FF2B5EF4-FFF2-40B4-BE49-F238E27FC236}">
                <a16:creationId xmlns:a16="http://schemas.microsoft.com/office/drawing/2014/main" id="{5B60D74E-E37A-4C71-9BFB-8AFD722F73DE}"/>
              </a:ext>
            </a:extLst>
          </p:cNvPr>
          <p:cNvSpPr txBox="1"/>
          <p:nvPr/>
        </p:nvSpPr>
        <p:spPr>
          <a:xfrm>
            <a:off x="2715768" y="1081428"/>
            <a:ext cx="5892960" cy="369332"/>
          </a:xfrm>
          <a:prstGeom prst="rect">
            <a:avLst/>
          </a:prstGeom>
          <a:noFill/>
        </p:spPr>
        <p:txBody>
          <a:bodyPr wrap="none" rtlCol="0">
            <a:spAutoFit/>
          </a:bodyPr>
          <a:lstStyle/>
          <a:p>
            <a:r>
              <a:rPr lang="en-GB" dirty="0">
                <a:latin typeface="Comic Sans MS" panose="030F0702030302020204" pitchFamily="66" charset="0"/>
              </a:rPr>
              <a:t>Answer </a:t>
            </a:r>
            <a:r>
              <a:rPr lang="en-GB" dirty="0">
                <a:highlight>
                  <a:srgbClr val="FF00FF"/>
                </a:highlight>
                <a:latin typeface="Comic Sans MS" panose="030F0702030302020204" pitchFamily="66" charset="0"/>
              </a:rPr>
              <a:t>TRUE</a:t>
            </a:r>
            <a:r>
              <a:rPr lang="en-GB" dirty="0">
                <a:latin typeface="Comic Sans MS" panose="030F0702030302020204" pitchFamily="66" charset="0"/>
              </a:rPr>
              <a:t> or </a:t>
            </a:r>
            <a:r>
              <a:rPr lang="en-GB" dirty="0">
                <a:highlight>
                  <a:srgbClr val="00FFFF"/>
                </a:highlight>
                <a:latin typeface="Comic Sans MS" panose="030F0702030302020204" pitchFamily="66" charset="0"/>
              </a:rPr>
              <a:t>FALSE</a:t>
            </a:r>
            <a:r>
              <a:rPr lang="en-GB" dirty="0">
                <a:latin typeface="Comic Sans MS" panose="030F0702030302020204" pitchFamily="66" charset="0"/>
              </a:rPr>
              <a:t> to the following statements:</a:t>
            </a:r>
          </a:p>
        </p:txBody>
      </p:sp>
      <p:sp>
        <p:nvSpPr>
          <p:cNvPr id="4" name="TextBox 3">
            <a:extLst>
              <a:ext uri="{FF2B5EF4-FFF2-40B4-BE49-F238E27FC236}">
                <a16:creationId xmlns:a16="http://schemas.microsoft.com/office/drawing/2014/main" id="{424EE633-0B1F-49C4-8E23-E7CD19A2F0D2}"/>
              </a:ext>
            </a:extLst>
          </p:cNvPr>
          <p:cNvSpPr txBox="1"/>
          <p:nvPr/>
        </p:nvSpPr>
        <p:spPr>
          <a:xfrm>
            <a:off x="480443" y="2035097"/>
            <a:ext cx="10995318" cy="4801314"/>
          </a:xfrm>
          <a:prstGeom prst="rect">
            <a:avLst/>
          </a:prstGeom>
          <a:noFill/>
        </p:spPr>
        <p:txBody>
          <a:bodyPr wrap="none" rtlCol="0">
            <a:spAutoFit/>
          </a:bodyPr>
          <a:lstStyle/>
          <a:p>
            <a:r>
              <a:rPr lang="en-GB" dirty="0">
                <a:latin typeface="Comic Sans MS" panose="030F0702030302020204" pitchFamily="66" charset="0"/>
              </a:rPr>
              <a:t>Gender stereotypes are fine because they tell us what girls can do and boys can’t etc.  </a:t>
            </a:r>
            <a:endParaRPr lang="en-GB" dirty="0">
              <a:highlight>
                <a:srgbClr val="00FFFF"/>
              </a:highlight>
              <a:latin typeface="Comic Sans MS" panose="030F0702030302020204" pitchFamily="66" charset="0"/>
            </a:endParaRPr>
          </a:p>
          <a:p>
            <a:endParaRPr lang="en-GB" dirty="0">
              <a:latin typeface="Comic Sans MS" panose="030F0702030302020204" pitchFamily="66" charset="0"/>
            </a:endParaRPr>
          </a:p>
          <a:p>
            <a:r>
              <a:rPr lang="en-GB" dirty="0">
                <a:latin typeface="Comic Sans MS" panose="030F0702030302020204" pitchFamily="66" charset="0"/>
              </a:rPr>
              <a:t>Statements like ‘boys don’t cry’ and ‘you run like a girl’ suggests that females are weaker than males.</a:t>
            </a:r>
          </a:p>
          <a:p>
            <a:endParaRPr lang="en-GB" dirty="0">
              <a:latin typeface="Comic Sans MS" panose="030F0702030302020204" pitchFamily="66" charset="0"/>
            </a:endParaRPr>
          </a:p>
          <a:p>
            <a:r>
              <a:rPr lang="en-GB" dirty="0">
                <a:latin typeface="Comic Sans MS" panose="030F0702030302020204" pitchFamily="66" charset="0"/>
              </a:rPr>
              <a:t>Name calling based on someone’s gender is discrimination.</a:t>
            </a:r>
          </a:p>
          <a:p>
            <a:endParaRPr lang="en-GB" dirty="0">
              <a:latin typeface="Comic Sans MS" panose="030F0702030302020204" pitchFamily="66" charset="0"/>
            </a:endParaRPr>
          </a:p>
          <a:p>
            <a:r>
              <a:rPr lang="en-GB" dirty="0">
                <a:latin typeface="Comic Sans MS" panose="030F0702030302020204" pitchFamily="66" charset="0"/>
              </a:rPr>
              <a:t>Boys and girls should always be treated the same as neither is better than the other.</a:t>
            </a:r>
          </a:p>
          <a:p>
            <a:endParaRPr lang="en-GB" dirty="0">
              <a:latin typeface="Comic Sans MS" panose="030F0702030302020204" pitchFamily="66" charset="0"/>
            </a:endParaRPr>
          </a:p>
          <a:p>
            <a:r>
              <a:rPr lang="en-GB" dirty="0">
                <a:latin typeface="Comic Sans MS" panose="030F0702030302020204" pitchFamily="66" charset="0"/>
              </a:rPr>
              <a:t>Using words like ‘bitch’, ‘dickhead’ and ‘slag’ is ok because everyone else uses them.</a:t>
            </a:r>
          </a:p>
          <a:p>
            <a:endParaRPr lang="en-GB" dirty="0">
              <a:latin typeface="Comic Sans MS" panose="030F0702030302020204" pitchFamily="66" charset="0"/>
            </a:endParaRPr>
          </a:p>
          <a:p>
            <a:r>
              <a:rPr lang="en-GB" dirty="0">
                <a:latin typeface="Comic Sans MS" panose="030F0702030302020204" pitchFamily="66" charset="0"/>
              </a:rPr>
              <a:t>It is dangerous to have fixed gender stereotypes because it can limit opportunities. </a:t>
            </a:r>
          </a:p>
          <a:p>
            <a:endParaRPr lang="en-GB" dirty="0">
              <a:latin typeface="Comic Sans MS" panose="030F0702030302020204" pitchFamily="66" charset="0"/>
            </a:endParaRPr>
          </a:p>
          <a:p>
            <a:endParaRPr lang="en-GB" dirty="0">
              <a:latin typeface="Comic Sans MS" panose="030F0702030302020204" pitchFamily="66" charset="0"/>
            </a:endParaRPr>
          </a:p>
          <a:p>
            <a:endParaRPr lang="en-GB" dirty="0">
              <a:latin typeface="Comic Sans MS" panose="030F0702030302020204" pitchFamily="66" charset="0"/>
            </a:endParaRPr>
          </a:p>
          <a:p>
            <a:endParaRPr lang="en-GB" dirty="0">
              <a:latin typeface="Comic Sans MS" panose="030F0702030302020204" pitchFamily="66" charset="0"/>
            </a:endParaRPr>
          </a:p>
          <a:p>
            <a:endParaRPr lang="en-GB" dirty="0">
              <a:latin typeface="Comic Sans MS" panose="030F0702030302020204" pitchFamily="66" charset="0"/>
            </a:endParaRPr>
          </a:p>
          <a:p>
            <a:endParaRPr lang="en-GB" dirty="0">
              <a:latin typeface="Comic Sans MS" panose="030F0702030302020204" pitchFamily="66" charset="0"/>
            </a:endParaRPr>
          </a:p>
        </p:txBody>
      </p:sp>
      <p:sp>
        <p:nvSpPr>
          <p:cNvPr id="6" name="TextBox 5">
            <a:extLst>
              <a:ext uri="{FF2B5EF4-FFF2-40B4-BE49-F238E27FC236}">
                <a16:creationId xmlns:a16="http://schemas.microsoft.com/office/drawing/2014/main" id="{FB198027-8E74-454B-A8A9-BB32BE6B3223}"/>
              </a:ext>
            </a:extLst>
          </p:cNvPr>
          <p:cNvSpPr txBox="1"/>
          <p:nvPr/>
        </p:nvSpPr>
        <p:spPr>
          <a:xfrm>
            <a:off x="11222275" y="2587752"/>
            <a:ext cx="800219" cy="369332"/>
          </a:xfrm>
          <a:prstGeom prst="rect">
            <a:avLst/>
          </a:prstGeom>
          <a:noFill/>
        </p:spPr>
        <p:txBody>
          <a:bodyPr wrap="none" rtlCol="0">
            <a:spAutoFit/>
          </a:bodyPr>
          <a:lstStyle/>
          <a:p>
            <a:r>
              <a:rPr lang="en-GB" dirty="0">
                <a:highlight>
                  <a:srgbClr val="FF00FF"/>
                </a:highlight>
                <a:latin typeface="Comic Sans MS" panose="030F0702030302020204" pitchFamily="66" charset="0"/>
              </a:rPr>
              <a:t>TRUE</a:t>
            </a:r>
          </a:p>
        </p:txBody>
      </p:sp>
      <p:sp>
        <p:nvSpPr>
          <p:cNvPr id="7" name="TextBox 6">
            <a:extLst>
              <a:ext uri="{FF2B5EF4-FFF2-40B4-BE49-F238E27FC236}">
                <a16:creationId xmlns:a16="http://schemas.microsoft.com/office/drawing/2014/main" id="{90AFC958-F222-4C2B-B86C-F6D7DF726146}"/>
              </a:ext>
            </a:extLst>
          </p:cNvPr>
          <p:cNvSpPr txBox="1"/>
          <p:nvPr/>
        </p:nvSpPr>
        <p:spPr>
          <a:xfrm>
            <a:off x="9863328" y="2048048"/>
            <a:ext cx="923651" cy="369332"/>
          </a:xfrm>
          <a:prstGeom prst="rect">
            <a:avLst/>
          </a:prstGeom>
          <a:noFill/>
        </p:spPr>
        <p:txBody>
          <a:bodyPr wrap="none" rtlCol="0">
            <a:spAutoFit/>
          </a:bodyPr>
          <a:lstStyle/>
          <a:p>
            <a:r>
              <a:rPr lang="en-GB" dirty="0">
                <a:highlight>
                  <a:srgbClr val="00FFFF"/>
                </a:highlight>
                <a:latin typeface="Comic Sans MS" panose="030F0702030302020204" pitchFamily="66" charset="0"/>
              </a:rPr>
              <a:t>FALSE</a:t>
            </a:r>
          </a:p>
        </p:txBody>
      </p:sp>
      <p:sp>
        <p:nvSpPr>
          <p:cNvPr id="8" name="TextBox 7">
            <a:extLst>
              <a:ext uri="{FF2B5EF4-FFF2-40B4-BE49-F238E27FC236}">
                <a16:creationId xmlns:a16="http://schemas.microsoft.com/office/drawing/2014/main" id="{8F005E88-A5AF-4C5F-8B2D-E7D670728EB3}"/>
              </a:ext>
            </a:extLst>
          </p:cNvPr>
          <p:cNvSpPr txBox="1"/>
          <p:nvPr/>
        </p:nvSpPr>
        <p:spPr>
          <a:xfrm>
            <a:off x="6818730" y="3152894"/>
            <a:ext cx="800219" cy="369332"/>
          </a:xfrm>
          <a:prstGeom prst="rect">
            <a:avLst/>
          </a:prstGeom>
          <a:noFill/>
        </p:spPr>
        <p:txBody>
          <a:bodyPr wrap="none" rtlCol="0">
            <a:spAutoFit/>
          </a:bodyPr>
          <a:lstStyle/>
          <a:p>
            <a:r>
              <a:rPr lang="en-GB" dirty="0">
                <a:highlight>
                  <a:srgbClr val="FF00FF"/>
                </a:highlight>
                <a:latin typeface="Comic Sans MS" panose="030F0702030302020204" pitchFamily="66" charset="0"/>
              </a:rPr>
              <a:t>TRUE</a:t>
            </a:r>
          </a:p>
        </p:txBody>
      </p:sp>
      <p:sp>
        <p:nvSpPr>
          <p:cNvPr id="9" name="TextBox 8">
            <a:extLst>
              <a:ext uri="{FF2B5EF4-FFF2-40B4-BE49-F238E27FC236}">
                <a16:creationId xmlns:a16="http://schemas.microsoft.com/office/drawing/2014/main" id="{BB9F4692-8A3B-4D45-AC8C-362BD08AEE8E}"/>
              </a:ext>
            </a:extLst>
          </p:cNvPr>
          <p:cNvSpPr txBox="1"/>
          <p:nvPr/>
        </p:nvSpPr>
        <p:spPr>
          <a:xfrm>
            <a:off x="9762744" y="3703566"/>
            <a:ext cx="800219" cy="369332"/>
          </a:xfrm>
          <a:prstGeom prst="rect">
            <a:avLst/>
          </a:prstGeom>
          <a:noFill/>
        </p:spPr>
        <p:txBody>
          <a:bodyPr wrap="none" rtlCol="0">
            <a:spAutoFit/>
          </a:bodyPr>
          <a:lstStyle/>
          <a:p>
            <a:r>
              <a:rPr lang="en-GB" dirty="0">
                <a:highlight>
                  <a:srgbClr val="FF00FF"/>
                </a:highlight>
                <a:latin typeface="Comic Sans MS" panose="030F0702030302020204" pitchFamily="66" charset="0"/>
              </a:rPr>
              <a:t>TRUE</a:t>
            </a:r>
          </a:p>
        </p:txBody>
      </p:sp>
      <p:sp>
        <p:nvSpPr>
          <p:cNvPr id="10" name="TextBox 9">
            <a:extLst>
              <a:ext uri="{FF2B5EF4-FFF2-40B4-BE49-F238E27FC236}">
                <a16:creationId xmlns:a16="http://schemas.microsoft.com/office/drawing/2014/main" id="{0E718B7A-9094-4A7B-8F1C-53EAEE32345D}"/>
              </a:ext>
            </a:extLst>
          </p:cNvPr>
          <p:cNvSpPr txBox="1"/>
          <p:nvPr/>
        </p:nvSpPr>
        <p:spPr>
          <a:xfrm>
            <a:off x="9550854" y="4304177"/>
            <a:ext cx="923651" cy="369332"/>
          </a:xfrm>
          <a:prstGeom prst="rect">
            <a:avLst/>
          </a:prstGeom>
          <a:noFill/>
        </p:spPr>
        <p:txBody>
          <a:bodyPr wrap="none" rtlCol="0">
            <a:spAutoFit/>
          </a:bodyPr>
          <a:lstStyle/>
          <a:p>
            <a:r>
              <a:rPr lang="en-GB" dirty="0">
                <a:highlight>
                  <a:srgbClr val="00FFFF"/>
                </a:highlight>
                <a:latin typeface="Comic Sans MS" panose="030F0702030302020204" pitchFamily="66" charset="0"/>
              </a:rPr>
              <a:t>FALSE</a:t>
            </a:r>
          </a:p>
        </p:txBody>
      </p:sp>
      <p:sp>
        <p:nvSpPr>
          <p:cNvPr id="11" name="TextBox 10">
            <a:extLst>
              <a:ext uri="{FF2B5EF4-FFF2-40B4-BE49-F238E27FC236}">
                <a16:creationId xmlns:a16="http://schemas.microsoft.com/office/drawing/2014/main" id="{E49F11E7-D4F2-487D-83E6-8607F0F0EDF6}"/>
              </a:ext>
            </a:extLst>
          </p:cNvPr>
          <p:cNvSpPr txBox="1"/>
          <p:nvPr/>
        </p:nvSpPr>
        <p:spPr>
          <a:xfrm>
            <a:off x="9524934" y="4785017"/>
            <a:ext cx="800219" cy="369332"/>
          </a:xfrm>
          <a:prstGeom prst="rect">
            <a:avLst/>
          </a:prstGeom>
          <a:noFill/>
        </p:spPr>
        <p:txBody>
          <a:bodyPr wrap="none" rtlCol="0">
            <a:spAutoFit/>
          </a:bodyPr>
          <a:lstStyle/>
          <a:p>
            <a:r>
              <a:rPr lang="en-GB" dirty="0">
                <a:highlight>
                  <a:srgbClr val="FF00FF"/>
                </a:highlight>
                <a:latin typeface="Comic Sans MS" panose="030F0702030302020204" pitchFamily="66" charset="0"/>
              </a:rPr>
              <a:t>TRUE</a:t>
            </a:r>
          </a:p>
        </p:txBody>
      </p:sp>
    </p:spTree>
    <p:extLst>
      <p:ext uri="{BB962C8B-B14F-4D97-AF65-F5344CB8AC3E}">
        <p14:creationId xmlns:p14="http://schemas.microsoft.com/office/powerpoint/2010/main" val="407196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
                                            <p:txEl>
                                              <p:pRg st="8" end="8"/>
                                            </p:txEl>
                                          </p:spTgt>
                                        </p:tgtEl>
                                        <p:attrNameLst>
                                          <p:attrName>style.visibility</p:attrName>
                                        </p:attrNameLst>
                                      </p:cBhvr>
                                      <p:to>
                                        <p:strVal val="visible"/>
                                      </p:to>
                                    </p:set>
                                    <p:anim calcmode="lin" valueType="num">
                                      <p:cBhvr additive="base">
                                        <p:cTn id="5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additive="base">
                                        <p:cTn id="61" dur="500" fill="hold"/>
                                        <p:tgtEl>
                                          <p:spTgt spid="10"/>
                                        </p:tgtEl>
                                        <p:attrNameLst>
                                          <p:attrName>ppt_x</p:attrName>
                                        </p:attrNameLst>
                                      </p:cBhvr>
                                      <p:tavLst>
                                        <p:tav tm="0">
                                          <p:val>
                                            <p:strVal val="#ppt_x"/>
                                          </p:val>
                                        </p:tav>
                                        <p:tav tm="100000">
                                          <p:val>
                                            <p:strVal val="#ppt_x"/>
                                          </p:val>
                                        </p:tav>
                                      </p:tavLst>
                                    </p:anim>
                                    <p:anim calcmode="lin" valueType="num">
                                      <p:cBhvr additive="base">
                                        <p:cTn id="6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4">
                                            <p:txEl>
                                              <p:pRg st="10" end="10"/>
                                            </p:txEl>
                                          </p:spTgt>
                                        </p:tgtEl>
                                        <p:attrNameLst>
                                          <p:attrName>style.visibility</p:attrName>
                                        </p:attrNameLst>
                                      </p:cBhvr>
                                      <p:to>
                                        <p:strVal val="visible"/>
                                      </p:to>
                                    </p:set>
                                    <p:anim calcmode="lin" valueType="num">
                                      <p:cBhvr additive="base">
                                        <p:cTn id="67"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1"/>
                                        </p:tgtEl>
                                        <p:attrNameLst>
                                          <p:attrName>style.visibility</p:attrName>
                                        </p:attrNameLst>
                                      </p:cBhvr>
                                      <p:to>
                                        <p:strVal val="visible"/>
                                      </p:to>
                                    </p:set>
                                    <p:anim calcmode="lin" valueType="num">
                                      <p:cBhvr additive="base">
                                        <p:cTn id="73" dur="500" fill="hold"/>
                                        <p:tgtEl>
                                          <p:spTgt spid="11"/>
                                        </p:tgtEl>
                                        <p:attrNameLst>
                                          <p:attrName>ppt_x</p:attrName>
                                        </p:attrNameLst>
                                      </p:cBhvr>
                                      <p:tavLst>
                                        <p:tav tm="0">
                                          <p:val>
                                            <p:strVal val="#ppt_x"/>
                                          </p:val>
                                        </p:tav>
                                        <p:tav tm="100000">
                                          <p:val>
                                            <p:strVal val="#ppt_x"/>
                                          </p:val>
                                        </p:tav>
                                      </p:tavLst>
                                    </p:anim>
                                    <p:anim calcmode="lin" valueType="num">
                                      <p:cBhvr additive="base">
                                        <p:cTn id="7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1156</TotalTime>
  <Words>1274</Words>
  <Application>Microsoft Office PowerPoint</Application>
  <PresentationFormat>Widescreen</PresentationFormat>
  <Paragraphs>138</Paragraphs>
  <Slides>7</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Comic Sans MS</vt:lpstr>
      <vt:lpstr>Office Theme</vt:lpstr>
      <vt:lpstr>Settler</vt:lpstr>
      <vt:lpstr>Starter activity</vt:lpstr>
      <vt:lpstr>Assumption of gender roles</vt:lpstr>
      <vt:lpstr>Harmful language</vt:lpstr>
      <vt:lpstr>Harmful or harmless?</vt:lpstr>
      <vt:lpstr>Ignore, Report or Educate</vt:lpstr>
      <vt:lpstr>Plenary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1 Inappropriate language lesson Primary school</dc:title>
  <dc:creator>carole.bostock@norfolk.gov.uk</dc:creator>
  <cp:keywords>Bystander programme</cp:keywords>
  <cp:lastModifiedBy>Deborah Harding</cp:lastModifiedBy>
  <cp:revision>14</cp:revision>
  <dcterms:created xsi:type="dcterms:W3CDTF">2022-06-22T11:52:11Z</dcterms:created>
  <dcterms:modified xsi:type="dcterms:W3CDTF">2024-07-17T15:41:38Z</dcterms:modified>
</cp:coreProperties>
</file>