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6AF02-95F2-4E7F-B9E7-C632CF38BD2E}" v="24" dt="2024-07-17T08:51:52.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58" autoAdjust="0"/>
  </p:normalViewPr>
  <p:slideViewPr>
    <p:cSldViewPr snapToGrid="0">
      <p:cViewPr varScale="1">
        <p:scale>
          <a:sx n="98" d="100"/>
          <a:sy n="98" d="100"/>
        </p:scale>
        <p:origin x="32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A014-C523-424B-A162-ACE8F12DC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9BE69D-E4B2-409E-9C3F-03DFFB2B1E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746576-7B6C-4744-B1AA-C6EDB2CC1F95}"/>
              </a:ext>
            </a:extLst>
          </p:cNvPr>
          <p:cNvSpPr>
            <a:spLocks noGrp="1"/>
          </p:cNvSpPr>
          <p:nvPr>
            <p:ph type="dt" sz="half" idx="10"/>
          </p:nvPr>
        </p:nvSpPr>
        <p:spPr/>
        <p:txBody>
          <a:bodyPr/>
          <a:lstStyle/>
          <a:p>
            <a:fld id="{4A70A9F7-1539-4E44-87FD-B22EE6369D67}" type="datetimeFigureOut">
              <a:rPr lang="en-GB" smtClean="0"/>
              <a:t>17/07/2024</a:t>
            </a:fld>
            <a:endParaRPr lang="en-GB"/>
          </a:p>
        </p:txBody>
      </p:sp>
      <p:sp>
        <p:nvSpPr>
          <p:cNvPr id="5" name="Footer Placeholder 4">
            <a:extLst>
              <a:ext uri="{FF2B5EF4-FFF2-40B4-BE49-F238E27FC236}">
                <a16:creationId xmlns:a16="http://schemas.microsoft.com/office/drawing/2014/main" id="{EE36BE38-77BC-4B18-9FF7-9D9229964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615560-A75D-4ED8-869F-5261AB309D4F}"/>
              </a:ext>
            </a:extLst>
          </p:cNvPr>
          <p:cNvSpPr>
            <a:spLocks noGrp="1"/>
          </p:cNvSpPr>
          <p:nvPr>
            <p:ph type="sldNum" sz="quarter" idx="12"/>
          </p:nvPr>
        </p:nvSpPr>
        <p:spPr/>
        <p:txBody>
          <a:bodyPr/>
          <a:lstStyle/>
          <a:p>
            <a:fld id="{3600CC4C-86D9-417F-A472-ABBEFC4FC650}" type="slidenum">
              <a:rPr lang="en-GB" smtClean="0"/>
              <a:t>‹#›</a:t>
            </a:fld>
            <a:endParaRPr lang="en-GB"/>
          </a:p>
        </p:txBody>
      </p:sp>
    </p:spTree>
    <p:extLst>
      <p:ext uri="{BB962C8B-B14F-4D97-AF65-F5344CB8AC3E}">
        <p14:creationId xmlns:p14="http://schemas.microsoft.com/office/powerpoint/2010/main" val="187907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81C0-7168-4608-B3A5-A2ABF64F20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FF6AFD-6F7D-4FC4-9BE8-D9600CB093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1BDDD-9CC6-46FA-83D1-E28F265CA761}"/>
              </a:ext>
            </a:extLst>
          </p:cNvPr>
          <p:cNvSpPr>
            <a:spLocks noGrp="1"/>
          </p:cNvSpPr>
          <p:nvPr>
            <p:ph type="dt" sz="half" idx="10"/>
          </p:nvPr>
        </p:nvSpPr>
        <p:spPr/>
        <p:txBody>
          <a:bodyPr/>
          <a:lstStyle/>
          <a:p>
            <a:fld id="{4A70A9F7-1539-4E44-87FD-B22EE6369D67}" type="datetimeFigureOut">
              <a:rPr lang="en-GB" smtClean="0"/>
              <a:t>17/07/2024</a:t>
            </a:fld>
            <a:endParaRPr lang="en-GB"/>
          </a:p>
        </p:txBody>
      </p:sp>
      <p:sp>
        <p:nvSpPr>
          <p:cNvPr id="5" name="Footer Placeholder 4">
            <a:extLst>
              <a:ext uri="{FF2B5EF4-FFF2-40B4-BE49-F238E27FC236}">
                <a16:creationId xmlns:a16="http://schemas.microsoft.com/office/drawing/2014/main" id="{60BFB336-9CE1-4EFE-ACFD-3B64757896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8A8500-C5AE-4F22-92AC-EA5E2DD375D7}"/>
              </a:ext>
            </a:extLst>
          </p:cNvPr>
          <p:cNvSpPr>
            <a:spLocks noGrp="1"/>
          </p:cNvSpPr>
          <p:nvPr>
            <p:ph type="sldNum" sz="quarter" idx="12"/>
          </p:nvPr>
        </p:nvSpPr>
        <p:spPr/>
        <p:txBody>
          <a:bodyPr/>
          <a:lstStyle/>
          <a:p>
            <a:fld id="{3600CC4C-86D9-417F-A472-ABBEFC4FC650}" type="slidenum">
              <a:rPr lang="en-GB" smtClean="0"/>
              <a:t>‹#›</a:t>
            </a:fld>
            <a:endParaRPr lang="en-GB"/>
          </a:p>
        </p:txBody>
      </p:sp>
    </p:spTree>
    <p:extLst>
      <p:ext uri="{BB962C8B-B14F-4D97-AF65-F5344CB8AC3E}">
        <p14:creationId xmlns:p14="http://schemas.microsoft.com/office/powerpoint/2010/main" val="185359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CA347-CBB8-4805-9513-7F01F94037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251F5-0724-438D-8369-B78972C4B8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5395C4-55EB-49A2-A84E-18F1AF37F837}"/>
              </a:ext>
            </a:extLst>
          </p:cNvPr>
          <p:cNvSpPr>
            <a:spLocks noGrp="1"/>
          </p:cNvSpPr>
          <p:nvPr>
            <p:ph type="dt" sz="half" idx="10"/>
          </p:nvPr>
        </p:nvSpPr>
        <p:spPr/>
        <p:txBody>
          <a:bodyPr/>
          <a:lstStyle/>
          <a:p>
            <a:fld id="{4A70A9F7-1539-4E44-87FD-B22EE6369D67}" type="datetimeFigureOut">
              <a:rPr lang="en-GB" smtClean="0"/>
              <a:t>17/07/2024</a:t>
            </a:fld>
            <a:endParaRPr lang="en-GB"/>
          </a:p>
        </p:txBody>
      </p:sp>
      <p:sp>
        <p:nvSpPr>
          <p:cNvPr id="5" name="Footer Placeholder 4">
            <a:extLst>
              <a:ext uri="{FF2B5EF4-FFF2-40B4-BE49-F238E27FC236}">
                <a16:creationId xmlns:a16="http://schemas.microsoft.com/office/drawing/2014/main" id="{E2398518-959B-4EA8-9D98-BAF28FD27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509523-DD90-4101-AA4A-E2FD0C11D641}"/>
              </a:ext>
            </a:extLst>
          </p:cNvPr>
          <p:cNvSpPr>
            <a:spLocks noGrp="1"/>
          </p:cNvSpPr>
          <p:nvPr>
            <p:ph type="sldNum" sz="quarter" idx="12"/>
          </p:nvPr>
        </p:nvSpPr>
        <p:spPr/>
        <p:txBody>
          <a:bodyPr/>
          <a:lstStyle/>
          <a:p>
            <a:fld id="{3600CC4C-86D9-417F-A472-ABBEFC4FC650}" type="slidenum">
              <a:rPr lang="en-GB" smtClean="0"/>
              <a:t>‹#›</a:t>
            </a:fld>
            <a:endParaRPr lang="en-GB"/>
          </a:p>
        </p:txBody>
      </p:sp>
    </p:spTree>
    <p:extLst>
      <p:ext uri="{BB962C8B-B14F-4D97-AF65-F5344CB8AC3E}">
        <p14:creationId xmlns:p14="http://schemas.microsoft.com/office/powerpoint/2010/main" val="46698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BCD5-414B-4F52-85F7-D3A4514F01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538F7C-23A8-42B3-A313-6A3CB88DC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5AB19-F2F6-48C1-9BEB-4B4D2B9ED5BE}"/>
              </a:ext>
            </a:extLst>
          </p:cNvPr>
          <p:cNvSpPr>
            <a:spLocks noGrp="1"/>
          </p:cNvSpPr>
          <p:nvPr>
            <p:ph type="dt" sz="half" idx="10"/>
          </p:nvPr>
        </p:nvSpPr>
        <p:spPr/>
        <p:txBody>
          <a:bodyPr/>
          <a:lstStyle/>
          <a:p>
            <a:fld id="{4A70A9F7-1539-4E44-87FD-B22EE6369D67}" type="datetimeFigureOut">
              <a:rPr lang="en-GB" smtClean="0"/>
              <a:t>17/07/2024</a:t>
            </a:fld>
            <a:endParaRPr lang="en-GB"/>
          </a:p>
        </p:txBody>
      </p:sp>
      <p:sp>
        <p:nvSpPr>
          <p:cNvPr id="5" name="Footer Placeholder 4">
            <a:extLst>
              <a:ext uri="{FF2B5EF4-FFF2-40B4-BE49-F238E27FC236}">
                <a16:creationId xmlns:a16="http://schemas.microsoft.com/office/drawing/2014/main" id="{D10759DD-B374-4BE8-A7BE-8B03F20CD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1C5A80-1D66-4BB5-B7A2-0A9BE0A0157E}"/>
              </a:ext>
            </a:extLst>
          </p:cNvPr>
          <p:cNvSpPr>
            <a:spLocks noGrp="1"/>
          </p:cNvSpPr>
          <p:nvPr>
            <p:ph type="sldNum" sz="quarter" idx="12"/>
          </p:nvPr>
        </p:nvSpPr>
        <p:spPr/>
        <p:txBody>
          <a:bodyPr/>
          <a:lstStyle/>
          <a:p>
            <a:fld id="{3600CC4C-86D9-417F-A472-ABBEFC4FC650}" type="slidenum">
              <a:rPr lang="en-GB" smtClean="0"/>
              <a:t>‹#›</a:t>
            </a:fld>
            <a:endParaRPr lang="en-GB"/>
          </a:p>
        </p:txBody>
      </p:sp>
    </p:spTree>
    <p:extLst>
      <p:ext uri="{BB962C8B-B14F-4D97-AF65-F5344CB8AC3E}">
        <p14:creationId xmlns:p14="http://schemas.microsoft.com/office/powerpoint/2010/main" val="91708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D89A-3AD2-48A8-AA7D-DE7707677C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6BF669-1E37-4271-A865-B0D7F90398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7B33AC-F237-406B-B91D-D132E20C8621}"/>
              </a:ext>
            </a:extLst>
          </p:cNvPr>
          <p:cNvSpPr>
            <a:spLocks noGrp="1"/>
          </p:cNvSpPr>
          <p:nvPr>
            <p:ph type="dt" sz="half" idx="10"/>
          </p:nvPr>
        </p:nvSpPr>
        <p:spPr/>
        <p:txBody>
          <a:bodyPr/>
          <a:lstStyle/>
          <a:p>
            <a:fld id="{4A70A9F7-1539-4E44-87FD-B22EE6369D67}" type="datetimeFigureOut">
              <a:rPr lang="en-GB" smtClean="0"/>
              <a:t>17/07/2024</a:t>
            </a:fld>
            <a:endParaRPr lang="en-GB"/>
          </a:p>
        </p:txBody>
      </p:sp>
      <p:sp>
        <p:nvSpPr>
          <p:cNvPr id="5" name="Footer Placeholder 4">
            <a:extLst>
              <a:ext uri="{FF2B5EF4-FFF2-40B4-BE49-F238E27FC236}">
                <a16:creationId xmlns:a16="http://schemas.microsoft.com/office/drawing/2014/main" id="{C86B86EC-3783-49CB-8176-664D3DB650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CD137C-733C-4676-8240-76D179F995E3}"/>
              </a:ext>
            </a:extLst>
          </p:cNvPr>
          <p:cNvSpPr>
            <a:spLocks noGrp="1"/>
          </p:cNvSpPr>
          <p:nvPr>
            <p:ph type="sldNum" sz="quarter" idx="12"/>
          </p:nvPr>
        </p:nvSpPr>
        <p:spPr/>
        <p:txBody>
          <a:bodyPr/>
          <a:lstStyle/>
          <a:p>
            <a:fld id="{3600CC4C-86D9-417F-A472-ABBEFC4FC650}" type="slidenum">
              <a:rPr lang="en-GB" smtClean="0"/>
              <a:t>‹#›</a:t>
            </a:fld>
            <a:endParaRPr lang="en-GB"/>
          </a:p>
        </p:txBody>
      </p:sp>
    </p:spTree>
    <p:extLst>
      <p:ext uri="{BB962C8B-B14F-4D97-AF65-F5344CB8AC3E}">
        <p14:creationId xmlns:p14="http://schemas.microsoft.com/office/powerpoint/2010/main" val="80704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F1C5-4845-4EC2-81C0-FC5E633FBB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CAB4AC-0575-4B19-AAEB-A28628BA2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199125-1FC2-4134-9606-F6504826E3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B65A7C-D27A-43EE-B49E-A21B985B2AE1}"/>
              </a:ext>
            </a:extLst>
          </p:cNvPr>
          <p:cNvSpPr>
            <a:spLocks noGrp="1"/>
          </p:cNvSpPr>
          <p:nvPr>
            <p:ph type="dt" sz="half" idx="10"/>
          </p:nvPr>
        </p:nvSpPr>
        <p:spPr/>
        <p:txBody>
          <a:bodyPr/>
          <a:lstStyle/>
          <a:p>
            <a:fld id="{4A70A9F7-1539-4E44-87FD-B22EE6369D67}" type="datetimeFigureOut">
              <a:rPr lang="en-GB" smtClean="0"/>
              <a:t>17/07/2024</a:t>
            </a:fld>
            <a:endParaRPr lang="en-GB"/>
          </a:p>
        </p:txBody>
      </p:sp>
      <p:sp>
        <p:nvSpPr>
          <p:cNvPr id="6" name="Footer Placeholder 5">
            <a:extLst>
              <a:ext uri="{FF2B5EF4-FFF2-40B4-BE49-F238E27FC236}">
                <a16:creationId xmlns:a16="http://schemas.microsoft.com/office/drawing/2014/main" id="{FE03721D-05DC-492B-B625-9E43574F8C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E4D1E8-5F99-49C2-B5E5-5190E0080316}"/>
              </a:ext>
            </a:extLst>
          </p:cNvPr>
          <p:cNvSpPr>
            <a:spLocks noGrp="1"/>
          </p:cNvSpPr>
          <p:nvPr>
            <p:ph type="sldNum" sz="quarter" idx="12"/>
          </p:nvPr>
        </p:nvSpPr>
        <p:spPr/>
        <p:txBody>
          <a:bodyPr/>
          <a:lstStyle/>
          <a:p>
            <a:fld id="{3600CC4C-86D9-417F-A472-ABBEFC4FC650}" type="slidenum">
              <a:rPr lang="en-GB" smtClean="0"/>
              <a:t>‹#›</a:t>
            </a:fld>
            <a:endParaRPr lang="en-GB"/>
          </a:p>
        </p:txBody>
      </p:sp>
    </p:spTree>
    <p:extLst>
      <p:ext uri="{BB962C8B-B14F-4D97-AF65-F5344CB8AC3E}">
        <p14:creationId xmlns:p14="http://schemas.microsoft.com/office/powerpoint/2010/main" val="175173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93EF-002A-407C-95C4-C8F668D3C5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C85FA7-DCED-43F5-AE13-E237DA2594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47D7C-8830-4AA6-B77D-187D8B4977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A8364C-832D-44F4-84D3-32785F3FE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7EB4CB-AF1C-441B-ADDA-A6EADDB5BB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A28882-BD16-47B3-B54E-0180C622E1D3}"/>
              </a:ext>
            </a:extLst>
          </p:cNvPr>
          <p:cNvSpPr>
            <a:spLocks noGrp="1"/>
          </p:cNvSpPr>
          <p:nvPr>
            <p:ph type="dt" sz="half" idx="10"/>
          </p:nvPr>
        </p:nvSpPr>
        <p:spPr/>
        <p:txBody>
          <a:bodyPr/>
          <a:lstStyle/>
          <a:p>
            <a:fld id="{4A70A9F7-1539-4E44-87FD-B22EE6369D67}" type="datetimeFigureOut">
              <a:rPr lang="en-GB" smtClean="0"/>
              <a:t>17/07/2024</a:t>
            </a:fld>
            <a:endParaRPr lang="en-GB"/>
          </a:p>
        </p:txBody>
      </p:sp>
      <p:sp>
        <p:nvSpPr>
          <p:cNvPr id="8" name="Footer Placeholder 7">
            <a:extLst>
              <a:ext uri="{FF2B5EF4-FFF2-40B4-BE49-F238E27FC236}">
                <a16:creationId xmlns:a16="http://schemas.microsoft.com/office/drawing/2014/main" id="{91130DE3-8A5A-4FA1-96AC-7CD228D283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A97711-9080-446B-813A-C73A255AB04E}"/>
              </a:ext>
            </a:extLst>
          </p:cNvPr>
          <p:cNvSpPr>
            <a:spLocks noGrp="1"/>
          </p:cNvSpPr>
          <p:nvPr>
            <p:ph type="sldNum" sz="quarter" idx="12"/>
          </p:nvPr>
        </p:nvSpPr>
        <p:spPr/>
        <p:txBody>
          <a:bodyPr/>
          <a:lstStyle/>
          <a:p>
            <a:fld id="{3600CC4C-86D9-417F-A472-ABBEFC4FC650}" type="slidenum">
              <a:rPr lang="en-GB" smtClean="0"/>
              <a:t>‹#›</a:t>
            </a:fld>
            <a:endParaRPr lang="en-GB"/>
          </a:p>
        </p:txBody>
      </p:sp>
    </p:spTree>
    <p:extLst>
      <p:ext uri="{BB962C8B-B14F-4D97-AF65-F5344CB8AC3E}">
        <p14:creationId xmlns:p14="http://schemas.microsoft.com/office/powerpoint/2010/main" val="214370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6C6FF-E507-4AAF-8066-C5AF4F57ED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6D4957-CA66-4E56-8BF5-399DEE26C0F4}"/>
              </a:ext>
            </a:extLst>
          </p:cNvPr>
          <p:cNvSpPr>
            <a:spLocks noGrp="1"/>
          </p:cNvSpPr>
          <p:nvPr>
            <p:ph type="dt" sz="half" idx="10"/>
          </p:nvPr>
        </p:nvSpPr>
        <p:spPr/>
        <p:txBody>
          <a:bodyPr/>
          <a:lstStyle/>
          <a:p>
            <a:fld id="{4A70A9F7-1539-4E44-87FD-B22EE6369D67}" type="datetimeFigureOut">
              <a:rPr lang="en-GB" smtClean="0"/>
              <a:t>17/07/2024</a:t>
            </a:fld>
            <a:endParaRPr lang="en-GB"/>
          </a:p>
        </p:txBody>
      </p:sp>
      <p:sp>
        <p:nvSpPr>
          <p:cNvPr id="4" name="Footer Placeholder 3">
            <a:extLst>
              <a:ext uri="{FF2B5EF4-FFF2-40B4-BE49-F238E27FC236}">
                <a16:creationId xmlns:a16="http://schemas.microsoft.com/office/drawing/2014/main" id="{D34525FA-CC29-4F94-8B54-F360D30E87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FED3F5-493A-49FE-B537-690779DAADE2}"/>
              </a:ext>
            </a:extLst>
          </p:cNvPr>
          <p:cNvSpPr>
            <a:spLocks noGrp="1"/>
          </p:cNvSpPr>
          <p:nvPr>
            <p:ph type="sldNum" sz="quarter" idx="12"/>
          </p:nvPr>
        </p:nvSpPr>
        <p:spPr/>
        <p:txBody>
          <a:bodyPr/>
          <a:lstStyle/>
          <a:p>
            <a:fld id="{3600CC4C-86D9-417F-A472-ABBEFC4FC650}" type="slidenum">
              <a:rPr lang="en-GB" smtClean="0"/>
              <a:t>‹#›</a:t>
            </a:fld>
            <a:endParaRPr lang="en-GB"/>
          </a:p>
        </p:txBody>
      </p:sp>
    </p:spTree>
    <p:extLst>
      <p:ext uri="{BB962C8B-B14F-4D97-AF65-F5344CB8AC3E}">
        <p14:creationId xmlns:p14="http://schemas.microsoft.com/office/powerpoint/2010/main" val="202983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8A5E4-FE5E-4EF1-90FF-D20FE9A4D63E}"/>
              </a:ext>
            </a:extLst>
          </p:cNvPr>
          <p:cNvSpPr>
            <a:spLocks noGrp="1"/>
          </p:cNvSpPr>
          <p:nvPr>
            <p:ph type="dt" sz="half" idx="10"/>
          </p:nvPr>
        </p:nvSpPr>
        <p:spPr/>
        <p:txBody>
          <a:bodyPr/>
          <a:lstStyle/>
          <a:p>
            <a:fld id="{4A70A9F7-1539-4E44-87FD-B22EE6369D67}" type="datetimeFigureOut">
              <a:rPr lang="en-GB" smtClean="0"/>
              <a:t>17/07/2024</a:t>
            </a:fld>
            <a:endParaRPr lang="en-GB"/>
          </a:p>
        </p:txBody>
      </p:sp>
      <p:sp>
        <p:nvSpPr>
          <p:cNvPr id="3" name="Footer Placeholder 2">
            <a:extLst>
              <a:ext uri="{FF2B5EF4-FFF2-40B4-BE49-F238E27FC236}">
                <a16:creationId xmlns:a16="http://schemas.microsoft.com/office/drawing/2014/main" id="{C7AA6B5E-5143-4CDF-BFAA-E5495FEAF0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A29332-3027-45EC-9889-0D7D335E38FE}"/>
              </a:ext>
            </a:extLst>
          </p:cNvPr>
          <p:cNvSpPr>
            <a:spLocks noGrp="1"/>
          </p:cNvSpPr>
          <p:nvPr>
            <p:ph type="sldNum" sz="quarter" idx="12"/>
          </p:nvPr>
        </p:nvSpPr>
        <p:spPr/>
        <p:txBody>
          <a:bodyPr/>
          <a:lstStyle/>
          <a:p>
            <a:fld id="{3600CC4C-86D9-417F-A472-ABBEFC4FC650}" type="slidenum">
              <a:rPr lang="en-GB" smtClean="0"/>
              <a:t>‹#›</a:t>
            </a:fld>
            <a:endParaRPr lang="en-GB"/>
          </a:p>
        </p:txBody>
      </p:sp>
    </p:spTree>
    <p:extLst>
      <p:ext uri="{BB962C8B-B14F-4D97-AF65-F5344CB8AC3E}">
        <p14:creationId xmlns:p14="http://schemas.microsoft.com/office/powerpoint/2010/main" val="64291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88E0-AC30-4878-B4AB-4C384AC59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3527A2-22B8-4757-8DD8-F73D99168F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4A5DAF-0784-4742-A129-D308C38A7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904F22-5493-47A8-A7DD-E9AE8664CAF5}"/>
              </a:ext>
            </a:extLst>
          </p:cNvPr>
          <p:cNvSpPr>
            <a:spLocks noGrp="1"/>
          </p:cNvSpPr>
          <p:nvPr>
            <p:ph type="dt" sz="half" idx="10"/>
          </p:nvPr>
        </p:nvSpPr>
        <p:spPr/>
        <p:txBody>
          <a:bodyPr/>
          <a:lstStyle/>
          <a:p>
            <a:fld id="{4A70A9F7-1539-4E44-87FD-B22EE6369D67}" type="datetimeFigureOut">
              <a:rPr lang="en-GB" smtClean="0"/>
              <a:t>17/07/2024</a:t>
            </a:fld>
            <a:endParaRPr lang="en-GB"/>
          </a:p>
        </p:txBody>
      </p:sp>
      <p:sp>
        <p:nvSpPr>
          <p:cNvPr id="6" name="Footer Placeholder 5">
            <a:extLst>
              <a:ext uri="{FF2B5EF4-FFF2-40B4-BE49-F238E27FC236}">
                <a16:creationId xmlns:a16="http://schemas.microsoft.com/office/drawing/2014/main" id="{C43C08B8-5C7A-442A-AACD-E98542EC5A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FE18CF-210F-4095-A6FF-92E2BBF2D308}"/>
              </a:ext>
            </a:extLst>
          </p:cNvPr>
          <p:cNvSpPr>
            <a:spLocks noGrp="1"/>
          </p:cNvSpPr>
          <p:nvPr>
            <p:ph type="sldNum" sz="quarter" idx="12"/>
          </p:nvPr>
        </p:nvSpPr>
        <p:spPr/>
        <p:txBody>
          <a:bodyPr/>
          <a:lstStyle/>
          <a:p>
            <a:fld id="{3600CC4C-86D9-417F-A472-ABBEFC4FC650}" type="slidenum">
              <a:rPr lang="en-GB" smtClean="0"/>
              <a:t>‹#›</a:t>
            </a:fld>
            <a:endParaRPr lang="en-GB"/>
          </a:p>
        </p:txBody>
      </p:sp>
    </p:spTree>
    <p:extLst>
      <p:ext uri="{BB962C8B-B14F-4D97-AF65-F5344CB8AC3E}">
        <p14:creationId xmlns:p14="http://schemas.microsoft.com/office/powerpoint/2010/main" val="355862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18FD-D208-4BAC-8AA5-B5115C8ED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835927-162C-409A-9006-9921688B89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89C035-A02A-4F41-B197-F7C093652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AD2F3C-3CA7-4049-85E9-71D04F9BFF38}"/>
              </a:ext>
            </a:extLst>
          </p:cNvPr>
          <p:cNvSpPr>
            <a:spLocks noGrp="1"/>
          </p:cNvSpPr>
          <p:nvPr>
            <p:ph type="dt" sz="half" idx="10"/>
          </p:nvPr>
        </p:nvSpPr>
        <p:spPr/>
        <p:txBody>
          <a:bodyPr/>
          <a:lstStyle/>
          <a:p>
            <a:fld id="{4A70A9F7-1539-4E44-87FD-B22EE6369D67}" type="datetimeFigureOut">
              <a:rPr lang="en-GB" smtClean="0"/>
              <a:t>17/07/2024</a:t>
            </a:fld>
            <a:endParaRPr lang="en-GB"/>
          </a:p>
        </p:txBody>
      </p:sp>
      <p:sp>
        <p:nvSpPr>
          <p:cNvPr id="6" name="Footer Placeholder 5">
            <a:extLst>
              <a:ext uri="{FF2B5EF4-FFF2-40B4-BE49-F238E27FC236}">
                <a16:creationId xmlns:a16="http://schemas.microsoft.com/office/drawing/2014/main" id="{53CD87A1-4D38-4F26-B81D-8E1D957A46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165D5-DC9C-47F9-B86E-5F54431D13EA}"/>
              </a:ext>
            </a:extLst>
          </p:cNvPr>
          <p:cNvSpPr>
            <a:spLocks noGrp="1"/>
          </p:cNvSpPr>
          <p:nvPr>
            <p:ph type="sldNum" sz="quarter" idx="12"/>
          </p:nvPr>
        </p:nvSpPr>
        <p:spPr/>
        <p:txBody>
          <a:bodyPr/>
          <a:lstStyle/>
          <a:p>
            <a:fld id="{3600CC4C-86D9-417F-A472-ABBEFC4FC650}" type="slidenum">
              <a:rPr lang="en-GB" smtClean="0"/>
              <a:t>‹#›</a:t>
            </a:fld>
            <a:endParaRPr lang="en-GB"/>
          </a:p>
        </p:txBody>
      </p:sp>
    </p:spTree>
    <p:extLst>
      <p:ext uri="{BB962C8B-B14F-4D97-AF65-F5344CB8AC3E}">
        <p14:creationId xmlns:p14="http://schemas.microsoft.com/office/powerpoint/2010/main" val="332045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769C6D-F8AA-49F8-92B5-1B883D2B1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788A68-36C8-4250-A152-A32EB84CC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0AB895-740E-480D-9321-DABBEDE69B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A9F7-1539-4E44-87FD-B22EE6369D67}" type="datetimeFigureOut">
              <a:rPr lang="en-GB" smtClean="0"/>
              <a:t>17/07/2024</a:t>
            </a:fld>
            <a:endParaRPr lang="en-GB"/>
          </a:p>
        </p:txBody>
      </p:sp>
      <p:sp>
        <p:nvSpPr>
          <p:cNvPr id="5" name="Footer Placeholder 4">
            <a:extLst>
              <a:ext uri="{FF2B5EF4-FFF2-40B4-BE49-F238E27FC236}">
                <a16:creationId xmlns:a16="http://schemas.microsoft.com/office/drawing/2014/main" id="{67A2FE52-1476-4F8B-BEB9-E703412EC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C931D5-4E83-4FD4-9263-A7A946623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0CC4C-86D9-417F-A472-ABBEFC4FC650}" type="slidenum">
              <a:rPr lang="en-GB" smtClean="0"/>
              <a:t>‹#›</a:t>
            </a:fld>
            <a:endParaRPr lang="en-GB"/>
          </a:p>
        </p:txBody>
      </p:sp>
    </p:spTree>
    <p:extLst>
      <p:ext uri="{BB962C8B-B14F-4D97-AF65-F5344CB8AC3E}">
        <p14:creationId xmlns:p14="http://schemas.microsoft.com/office/powerpoint/2010/main" val="253296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DF0629D-CB98-440F-AAFD-A51483E0F32F}"/>
              </a:ext>
            </a:extLst>
          </p:cNvPr>
          <p:cNvSpPr txBox="1">
            <a:spLocks noGrp="1"/>
          </p:cNvSpPr>
          <p:nvPr>
            <p:ph type="title" idx="4294967295"/>
          </p:nvPr>
        </p:nvSpPr>
        <p:spPr>
          <a:xfrm>
            <a:off x="1092060" y="507437"/>
            <a:ext cx="9836347" cy="369332"/>
          </a:xfrm>
          <a:prstGeom prst="rect">
            <a:avLst/>
          </a:prstGeom>
          <a:solidFill>
            <a:srgbClr val="FFFF00"/>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Learning Objective: Promote the end of harmful and inappropriate language in your school </a:t>
            </a:r>
          </a:p>
        </p:txBody>
      </p:sp>
      <p:sp>
        <p:nvSpPr>
          <p:cNvPr id="6" name="TextBox 5">
            <a:extLst>
              <a:ext uri="{FF2B5EF4-FFF2-40B4-BE49-F238E27FC236}">
                <a16:creationId xmlns:a16="http://schemas.microsoft.com/office/drawing/2014/main" id="{4C9663DF-C7BD-4687-B9C3-0C3F99813F94}"/>
              </a:ext>
            </a:extLst>
          </p:cNvPr>
          <p:cNvSpPr txBox="1"/>
          <p:nvPr/>
        </p:nvSpPr>
        <p:spPr>
          <a:xfrm>
            <a:off x="1473581" y="1724628"/>
            <a:ext cx="9004388" cy="646331"/>
          </a:xfrm>
          <a:prstGeom prst="rect">
            <a:avLst/>
          </a:prstGeom>
          <a:noFill/>
        </p:spPr>
        <p:txBody>
          <a:bodyPr wrap="none" rtlCol="0">
            <a:spAutoFit/>
          </a:bodyPr>
          <a:lstStyle/>
          <a:p>
            <a:r>
              <a:rPr lang="en-GB" dirty="0">
                <a:latin typeface="Comic Sans MS" panose="030F0702030302020204" pitchFamily="66" charset="0"/>
              </a:rPr>
              <a:t>Outcome: Design a poster that raises awareness of what inappropriate language is</a:t>
            </a:r>
          </a:p>
          <a:p>
            <a:r>
              <a:rPr lang="en-GB" dirty="0">
                <a:latin typeface="Comic Sans MS" panose="030F0702030302020204" pitchFamily="66" charset="0"/>
              </a:rPr>
              <a:t>                and sends the message that it is not acceptable</a:t>
            </a:r>
          </a:p>
        </p:txBody>
      </p:sp>
      <p:sp>
        <p:nvSpPr>
          <p:cNvPr id="8" name="TextBox 7">
            <a:extLst>
              <a:ext uri="{FF2B5EF4-FFF2-40B4-BE49-F238E27FC236}">
                <a16:creationId xmlns:a16="http://schemas.microsoft.com/office/drawing/2014/main" id="{60B4BDC5-13EB-48EB-81B2-C60524F94028}"/>
              </a:ext>
            </a:extLst>
          </p:cNvPr>
          <p:cNvSpPr txBox="1"/>
          <p:nvPr/>
        </p:nvSpPr>
        <p:spPr>
          <a:xfrm>
            <a:off x="1954841" y="3021475"/>
            <a:ext cx="6065986" cy="1754326"/>
          </a:xfrm>
          <a:prstGeom prst="rect">
            <a:avLst/>
          </a:prstGeom>
          <a:noFill/>
          <a:ln>
            <a:solidFill>
              <a:schemeClr val="tx1"/>
            </a:solidFill>
          </a:ln>
        </p:spPr>
        <p:txBody>
          <a:bodyPr wrap="square" rtlCol="0">
            <a:spAutoFit/>
          </a:bodyPr>
          <a:lstStyle/>
          <a:p>
            <a:r>
              <a:rPr lang="en-GB" dirty="0"/>
              <a:t>Words and language which mentions people’s bodies or name calling which is specific to someone’s gender, can be described as sexual harassment. For example, sexual comments, remarks and ‘jokes’.  These comments cause distress and are very harmful. </a:t>
            </a:r>
          </a:p>
          <a:p>
            <a:r>
              <a:rPr lang="en-GB" dirty="0"/>
              <a:t>What does your school do about this sort of language?</a:t>
            </a:r>
          </a:p>
        </p:txBody>
      </p:sp>
      <p:sp>
        <p:nvSpPr>
          <p:cNvPr id="9" name="TextBox 8" descr="Does my school have a ‘zero tolerance’ approach to harmful and inappropriate language?&#10;">
            <a:extLst>
              <a:ext uri="{FF2B5EF4-FFF2-40B4-BE49-F238E27FC236}">
                <a16:creationId xmlns:a16="http://schemas.microsoft.com/office/drawing/2014/main" id="{E3DDE411-C2DD-4933-9ABB-C202AB47839F}"/>
              </a:ext>
              <a:ext uri="{C183D7F6-B498-43B3-948B-1728B52AA6E4}">
                <adec:decorative xmlns:adec="http://schemas.microsoft.com/office/drawing/2017/decorative" val="0"/>
              </a:ext>
            </a:extLst>
          </p:cNvPr>
          <p:cNvSpPr txBox="1"/>
          <p:nvPr/>
        </p:nvSpPr>
        <p:spPr>
          <a:xfrm>
            <a:off x="8949617" y="2821887"/>
            <a:ext cx="1720397" cy="1107996"/>
          </a:xfrm>
          <a:prstGeom prst="rect">
            <a:avLst/>
          </a:prstGeom>
          <a:noFill/>
        </p:spPr>
        <p:txBody>
          <a:bodyPr wrap="square" rtlCol="0">
            <a:spAutoFit/>
          </a:bodyPr>
          <a:lstStyle/>
          <a:p>
            <a:pPr algn="ctr"/>
            <a:r>
              <a:rPr lang="en-GB" sz="1200" dirty="0"/>
              <a:t>Does my school have a ‘zero tolerance’ approach to harmful and inappropriate language?</a:t>
            </a:r>
          </a:p>
          <a:p>
            <a:endParaRPr lang="en-GB" dirty="0"/>
          </a:p>
        </p:txBody>
      </p:sp>
      <p:pic>
        <p:nvPicPr>
          <p:cNvPr id="11" name="Picture 10">
            <a:extLst>
              <a:ext uri="{FF2B5EF4-FFF2-40B4-BE49-F238E27FC236}">
                <a16:creationId xmlns:a16="http://schemas.microsoft.com/office/drawing/2014/main" id="{3AAAB312-A6F4-4956-837A-305876B72BC7}"/>
              </a:ext>
              <a:ext uri="{C183D7F6-B498-43B3-948B-1728B52AA6E4}">
                <adec:decorative xmlns:adec="http://schemas.microsoft.com/office/drawing/2017/decorative" val="1"/>
              </a:ext>
            </a:extLst>
          </p:cNvPr>
          <p:cNvPicPr>
            <a:picLocks noChangeAspect="1"/>
          </p:cNvPicPr>
          <p:nvPr/>
        </p:nvPicPr>
        <p:blipFill rotWithShape="1">
          <a:blip r:embed="rId2"/>
          <a:srcRect l="19870" t="5426" r="30108" b="5891"/>
          <a:stretch/>
        </p:blipFill>
        <p:spPr>
          <a:xfrm>
            <a:off x="8279220" y="3929883"/>
            <a:ext cx="808075" cy="2027275"/>
          </a:xfrm>
          <a:prstGeom prst="rect">
            <a:avLst/>
          </a:prstGeom>
        </p:spPr>
      </p:pic>
      <p:sp>
        <p:nvSpPr>
          <p:cNvPr id="12" name="Thought Bubble: Cloud 11">
            <a:extLst>
              <a:ext uri="{FF2B5EF4-FFF2-40B4-BE49-F238E27FC236}">
                <a16:creationId xmlns:a16="http://schemas.microsoft.com/office/drawing/2014/main" id="{4C30D874-E5C4-4BD1-A035-64B5B5C2B83C}"/>
              </a:ext>
              <a:ext uri="{C183D7F6-B498-43B3-948B-1728B52AA6E4}">
                <adec:decorative xmlns:adec="http://schemas.microsoft.com/office/drawing/2017/decorative" val="1"/>
              </a:ext>
            </a:extLst>
          </p:cNvPr>
          <p:cNvSpPr/>
          <p:nvPr/>
        </p:nvSpPr>
        <p:spPr>
          <a:xfrm>
            <a:off x="8691225" y="2659108"/>
            <a:ext cx="2237182" cy="1239530"/>
          </a:xfrm>
          <a:prstGeom prst="cloudCallout">
            <a:avLst>
              <a:gd name="adj1" fmla="val -36041"/>
              <a:gd name="adj2" fmla="val 590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1654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1C9491-C696-EABB-E459-709F6F2EE39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Poster activity</a:t>
            </a:r>
          </a:p>
        </p:txBody>
      </p:sp>
      <p:sp>
        <p:nvSpPr>
          <p:cNvPr id="2" name="TextBox 1">
            <a:extLst>
              <a:ext uri="{FF2B5EF4-FFF2-40B4-BE49-F238E27FC236}">
                <a16:creationId xmlns:a16="http://schemas.microsoft.com/office/drawing/2014/main" id="{33C57228-7766-416C-BF19-8D36B021C9D0}"/>
              </a:ext>
              <a:ext uri="{C183D7F6-B498-43B3-948B-1728B52AA6E4}">
                <adec:decorative xmlns:adec="http://schemas.microsoft.com/office/drawing/2017/decorative" val="1"/>
              </a:ext>
            </a:extLst>
          </p:cNvPr>
          <p:cNvSpPr txBox="1"/>
          <p:nvPr/>
        </p:nvSpPr>
        <p:spPr>
          <a:xfrm>
            <a:off x="1479100" y="350471"/>
            <a:ext cx="9836347" cy="369332"/>
          </a:xfrm>
          <a:prstGeom prst="rect">
            <a:avLst/>
          </a:prstGeom>
          <a:solidFill>
            <a:srgbClr val="FFFF00"/>
          </a:solidFill>
        </p:spPr>
        <p:txBody>
          <a:bodyPr wrap="none" rtlCol="0">
            <a:spAutoFit/>
          </a:bodyPr>
          <a:lstStyle/>
          <a:p>
            <a:r>
              <a:rPr lang="en-GB" dirty="0">
                <a:latin typeface="Comic Sans MS" panose="030F0702030302020204" pitchFamily="66" charset="0"/>
              </a:rPr>
              <a:t>Learning Objective: Promote the end of harmful and inappropriate language in your school </a:t>
            </a:r>
          </a:p>
        </p:txBody>
      </p:sp>
      <p:sp>
        <p:nvSpPr>
          <p:cNvPr id="4" name="TextBox 3">
            <a:extLst>
              <a:ext uri="{FF2B5EF4-FFF2-40B4-BE49-F238E27FC236}">
                <a16:creationId xmlns:a16="http://schemas.microsoft.com/office/drawing/2014/main" id="{354988C4-BCCA-483C-8E3B-AC1B8B5F2AC9}"/>
              </a:ext>
            </a:extLst>
          </p:cNvPr>
          <p:cNvSpPr txBox="1"/>
          <p:nvPr/>
        </p:nvSpPr>
        <p:spPr>
          <a:xfrm>
            <a:off x="184609" y="1152217"/>
            <a:ext cx="6212665" cy="5355312"/>
          </a:xfrm>
          <a:prstGeom prst="rect">
            <a:avLst/>
          </a:prstGeom>
          <a:noFill/>
        </p:spPr>
        <p:txBody>
          <a:bodyPr wrap="square" rtlCol="0">
            <a:spAutoFit/>
          </a:bodyPr>
          <a:lstStyle/>
          <a:p>
            <a:r>
              <a:rPr lang="en-GB" dirty="0">
                <a:latin typeface="Comic Sans MS" panose="030F0702030302020204" pitchFamily="66" charset="0"/>
              </a:rPr>
              <a:t>Activity:</a:t>
            </a:r>
          </a:p>
          <a:p>
            <a:endParaRPr lang="en-GB" dirty="0">
              <a:latin typeface="Comic Sans MS" panose="030F0702030302020204" pitchFamily="66" charset="0"/>
            </a:endParaRPr>
          </a:p>
          <a:p>
            <a:r>
              <a:rPr lang="en-GB" dirty="0">
                <a:latin typeface="Comic Sans MS" panose="030F0702030302020204" pitchFamily="66" charset="0"/>
              </a:rPr>
              <a:t>Design a poster which will be displayed around your school. The poster must:</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Explain/describe what inappropriate language is and give examples e.g. ‘Man up’</a:t>
            </a:r>
          </a:p>
          <a:p>
            <a:pPr marL="285750" indent="-285750">
              <a:buFont typeface="Arial" panose="020B0604020202020204" pitchFamily="34" charset="0"/>
              <a:buChar char="•"/>
            </a:pPr>
            <a:r>
              <a:rPr lang="en-GB" dirty="0">
                <a:latin typeface="Comic Sans MS" panose="030F0702030302020204" pitchFamily="66" charset="0"/>
              </a:rPr>
              <a:t>Describe the schools’ policy regarding inappropriate/harmful language and sexual harassment</a:t>
            </a:r>
          </a:p>
          <a:p>
            <a:r>
              <a:rPr lang="en-GB" dirty="0">
                <a:latin typeface="Comic Sans MS" panose="030F0702030302020204" pitchFamily="66" charset="0"/>
              </a:rPr>
              <a:t>    e.g. Zero Tolerance – it won’t be tolerated</a:t>
            </a:r>
          </a:p>
          <a:p>
            <a:pPr marL="285750" indent="-285750">
              <a:buFont typeface="Arial" panose="020B0604020202020204" pitchFamily="34" charset="0"/>
              <a:buChar char="•"/>
            </a:pPr>
            <a:r>
              <a:rPr lang="en-GB" dirty="0">
                <a:latin typeface="Comic Sans MS" panose="030F0702030302020204" pitchFamily="66" charset="0"/>
              </a:rPr>
              <a:t>Explain the impact harmful/inappropriate language can have on people. Use your own or friends</a:t>
            </a:r>
          </a:p>
          <a:p>
            <a:r>
              <a:rPr lang="en-GB" dirty="0">
                <a:latin typeface="Comic Sans MS" panose="030F0702030302020204" pitchFamily="66" charset="0"/>
              </a:rPr>
              <a:t>     experiences, can you use quotes from them? E.g. “I   </a:t>
            </a:r>
          </a:p>
          <a:p>
            <a:r>
              <a:rPr lang="en-GB" dirty="0">
                <a:latin typeface="Comic Sans MS" panose="030F0702030302020204" pitchFamily="66" charset="0"/>
              </a:rPr>
              <a:t>    was very upset but I didn’t want to tell anyone”</a:t>
            </a:r>
          </a:p>
          <a:p>
            <a:pPr marL="285750" indent="-285750">
              <a:buFont typeface="Arial" panose="020B0604020202020204" pitchFamily="34" charset="0"/>
              <a:buChar char="•"/>
            </a:pPr>
            <a:r>
              <a:rPr lang="en-GB" dirty="0">
                <a:latin typeface="Comic Sans MS" panose="030F0702030302020204" pitchFamily="66" charset="0"/>
              </a:rPr>
              <a:t>Include your opinion on why inappropriate language must not be tolerated –use information from the </a:t>
            </a:r>
          </a:p>
          <a:p>
            <a:r>
              <a:rPr lang="en-GB" dirty="0">
                <a:latin typeface="Comic Sans MS" panose="030F0702030302020204" pitchFamily="66" charset="0"/>
              </a:rPr>
              <a:t>     previous lesson </a:t>
            </a:r>
          </a:p>
          <a:p>
            <a:endParaRPr lang="en-GB" dirty="0">
              <a:latin typeface="Comic Sans MS" panose="030F0702030302020204" pitchFamily="66" charset="0"/>
            </a:endParaRPr>
          </a:p>
        </p:txBody>
      </p:sp>
      <p:pic>
        <p:nvPicPr>
          <p:cNvPr id="1026" name="Picture 2">
            <a:extLst>
              <a:ext uri="{FF2B5EF4-FFF2-40B4-BE49-F238E27FC236}">
                <a16:creationId xmlns:a16="http://schemas.microsoft.com/office/drawing/2014/main" id="{C99AF2DB-CE9F-4AA7-B05E-2A6F311C978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99" t="5110" r="4894" b="3411"/>
          <a:stretch/>
        </p:blipFill>
        <p:spPr bwMode="auto">
          <a:xfrm>
            <a:off x="7050797" y="950601"/>
            <a:ext cx="3870763" cy="55569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994A23-F143-4CAA-993E-CA5D268AE537}"/>
              </a:ext>
            </a:extLst>
          </p:cNvPr>
          <p:cNvSpPr txBox="1"/>
          <p:nvPr/>
        </p:nvSpPr>
        <p:spPr>
          <a:xfrm rot="21018795">
            <a:off x="7226290" y="1300808"/>
            <a:ext cx="2711704" cy="276999"/>
          </a:xfrm>
          <a:prstGeom prst="rect">
            <a:avLst/>
          </a:prstGeom>
          <a:noFill/>
        </p:spPr>
        <p:txBody>
          <a:bodyPr wrap="none" rtlCol="0">
            <a:spAutoFit/>
          </a:bodyPr>
          <a:lstStyle/>
          <a:p>
            <a:r>
              <a:rPr lang="en-GB" sz="1200" dirty="0">
                <a:highlight>
                  <a:srgbClr val="FFFF00"/>
                </a:highlight>
              </a:rPr>
              <a:t>Telling a boy to ‘man up’ is unacceptable</a:t>
            </a:r>
          </a:p>
        </p:txBody>
      </p:sp>
      <p:sp>
        <p:nvSpPr>
          <p:cNvPr id="8" name="TextBox 7">
            <a:extLst>
              <a:ext uri="{FF2B5EF4-FFF2-40B4-BE49-F238E27FC236}">
                <a16:creationId xmlns:a16="http://schemas.microsoft.com/office/drawing/2014/main" id="{4022C375-FC28-47FC-B08F-69B29E90CADE}"/>
              </a:ext>
            </a:extLst>
          </p:cNvPr>
          <p:cNvSpPr txBox="1"/>
          <p:nvPr/>
        </p:nvSpPr>
        <p:spPr>
          <a:xfrm>
            <a:off x="7613551" y="2071258"/>
            <a:ext cx="2273764" cy="2862322"/>
          </a:xfrm>
          <a:prstGeom prst="rect">
            <a:avLst/>
          </a:prstGeom>
          <a:noFill/>
        </p:spPr>
        <p:txBody>
          <a:bodyPr wrap="none" rtlCol="0">
            <a:spAutoFit/>
          </a:bodyPr>
          <a:lstStyle/>
          <a:p>
            <a:r>
              <a:rPr lang="en-GB" dirty="0"/>
              <a:t>Success Criteria</a:t>
            </a:r>
          </a:p>
          <a:p>
            <a:endParaRPr lang="en-GB" dirty="0"/>
          </a:p>
          <a:p>
            <a:pPr marL="285750" indent="-285750">
              <a:buFont typeface="Wingdings" panose="05000000000000000000" pitchFamily="2" charset="2"/>
              <a:buChar char="v"/>
            </a:pPr>
            <a:r>
              <a:rPr lang="en-GB" dirty="0"/>
              <a:t>Great message</a:t>
            </a:r>
          </a:p>
          <a:p>
            <a:pPr marL="285750" indent="-285750">
              <a:buFont typeface="Wingdings" panose="05000000000000000000" pitchFamily="2" charset="2"/>
              <a:buChar char="v"/>
            </a:pPr>
            <a:r>
              <a:rPr lang="en-GB" dirty="0"/>
              <a:t>Clear and concise</a:t>
            </a:r>
          </a:p>
          <a:p>
            <a:pPr marL="285750" indent="-285750">
              <a:buFont typeface="Wingdings" panose="05000000000000000000" pitchFamily="2" charset="2"/>
              <a:buChar char="v"/>
            </a:pPr>
            <a:r>
              <a:rPr lang="en-GB" dirty="0"/>
              <a:t>Examples/Quotes</a:t>
            </a:r>
          </a:p>
          <a:p>
            <a:pPr marL="285750" indent="-285750">
              <a:buFont typeface="Wingdings" panose="05000000000000000000" pitchFamily="2" charset="2"/>
              <a:buChar char="v"/>
            </a:pPr>
            <a:r>
              <a:rPr lang="en-GB" dirty="0"/>
              <a:t>School policy</a:t>
            </a:r>
          </a:p>
          <a:p>
            <a:pPr marL="285750" indent="-285750">
              <a:buFont typeface="Wingdings" panose="05000000000000000000" pitchFamily="2" charset="2"/>
              <a:buChar char="v"/>
            </a:pPr>
            <a:r>
              <a:rPr lang="en-GB" dirty="0"/>
              <a:t>Why it is important</a:t>
            </a:r>
          </a:p>
          <a:p>
            <a:pPr marL="285750" indent="-285750">
              <a:buFont typeface="Wingdings" panose="05000000000000000000" pitchFamily="2" charset="2"/>
              <a:buChar char="v"/>
            </a:pPr>
            <a:r>
              <a:rPr lang="en-GB" dirty="0"/>
              <a:t>Positive impact</a:t>
            </a:r>
          </a:p>
          <a:p>
            <a:endParaRPr lang="en-GB" dirty="0"/>
          </a:p>
          <a:p>
            <a:endParaRPr lang="en-GB" dirty="0"/>
          </a:p>
        </p:txBody>
      </p:sp>
      <p:sp>
        <p:nvSpPr>
          <p:cNvPr id="6" name="TextBox 5">
            <a:extLst>
              <a:ext uri="{FF2B5EF4-FFF2-40B4-BE49-F238E27FC236}">
                <a16:creationId xmlns:a16="http://schemas.microsoft.com/office/drawing/2014/main" id="{FBA466FC-C4A6-42EA-B7FC-C77B03B8B656}"/>
              </a:ext>
            </a:extLst>
          </p:cNvPr>
          <p:cNvSpPr txBox="1"/>
          <p:nvPr/>
        </p:nvSpPr>
        <p:spPr>
          <a:xfrm rot="1591438">
            <a:off x="8035444" y="5062369"/>
            <a:ext cx="2351349" cy="276999"/>
          </a:xfrm>
          <a:prstGeom prst="rect">
            <a:avLst/>
          </a:prstGeom>
          <a:solidFill>
            <a:srgbClr val="FFFF00"/>
          </a:solidFill>
        </p:spPr>
        <p:txBody>
          <a:bodyPr wrap="none" rtlCol="0">
            <a:spAutoFit/>
          </a:bodyPr>
          <a:lstStyle/>
          <a:p>
            <a:r>
              <a:rPr lang="en-GB" sz="1200" dirty="0"/>
              <a:t>Calling someone a ‘pussy’ is wrong</a:t>
            </a:r>
          </a:p>
        </p:txBody>
      </p:sp>
    </p:spTree>
    <p:extLst>
      <p:ext uri="{BB962C8B-B14F-4D97-AF65-F5344CB8AC3E}">
        <p14:creationId xmlns:p14="http://schemas.microsoft.com/office/powerpoint/2010/main" val="1601086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284</Words>
  <Application>Microsoft Office PowerPoint</Application>
  <PresentationFormat>Widescreen</PresentationFormat>
  <Paragraphs>30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Comic Sans MS</vt:lpstr>
      <vt:lpstr>Wingdings</vt:lpstr>
      <vt:lpstr>Office Theme</vt:lpstr>
      <vt:lpstr>Learning Objective: Promote the end of harmful and inappropriate language in your school </vt:lpstr>
      <vt:lpstr>Poster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Poster outlining zero tolerance - Primary school</dc:title>
  <dc:creator>carole.bostock@norfolk.gov.uk</dc:creator>
  <cp:keywords>Bystander programme</cp:keywords>
  <cp:lastModifiedBy>Deborah Harding</cp:lastModifiedBy>
  <cp:revision>14</cp:revision>
  <dcterms:created xsi:type="dcterms:W3CDTF">2022-09-06T12:03:29Z</dcterms:created>
  <dcterms:modified xsi:type="dcterms:W3CDTF">2024-07-17T14:58:04Z</dcterms:modified>
</cp:coreProperties>
</file>