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3" r:id="rId5"/>
    <p:sldId id="262" r:id="rId6"/>
    <p:sldId id="264" r:id="rId7"/>
    <p:sldId id="260" r:id="rId8"/>
    <p:sldId id="268" r:id="rId9"/>
    <p:sldId id="267" r:id="rId10"/>
    <p:sldId id="266" r:id="rId11"/>
    <p:sldId id="265" r:id="rId12"/>
    <p:sldId id="269" r:id="rId13"/>
    <p:sldId id="271" r:id="rId14"/>
    <p:sldId id="270" r:id="rId15"/>
    <p:sldId id="272" r:id="rId16"/>
    <p:sldId id="273" r:id="rId17"/>
    <p:sldId id="274" r:id="rId18"/>
    <p:sldId id="275" r:id="rId19"/>
    <p:sldId id="2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23DB6B-37BD-495C-826A-5CC306065E2F}" v="418" dt="2024-07-17T09:26:41.0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1" autoAdjust="0"/>
    <p:restoredTop sz="86458" autoAdjust="0"/>
  </p:normalViewPr>
  <p:slideViewPr>
    <p:cSldViewPr snapToGrid="0">
      <p:cViewPr varScale="1">
        <p:scale>
          <a:sx n="98" d="100"/>
          <a:sy n="98" d="100"/>
        </p:scale>
        <p:origin x="276"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EAE658-DC96-408D-82A6-FD1215E3BC75}" type="datetimeFigureOut">
              <a:rPr lang="en-GB" smtClean="0"/>
              <a:t>17/07/2024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0C98DF-025E-4F9D-A1E1-58A483E8FD6D}" type="slidenum">
              <a:rPr lang="en-GB" smtClean="0"/>
              <a:t>‹#›</a:t>
            </a:fld>
            <a:endParaRPr lang="en-GB"/>
          </a:p>
        </p:txBody>
      </p:sp>
    </p:spTree>
    <p:extLst>
      <p:ext uri="{BB962C8B-B14F-4D97-AF65-F5344CB8AC3E}">
        <p14:creationId xmlns:p14="http://schemas.microsoft.com/office/powerpoint/2010/main" val="140985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lesson and the objectives explaining that by the end of the lesson students will have the skills to become active bystanders able to prevent incidents of sexual harassment and other intersocietal issues e.g. racist comments</a:t>
            </a:r>
          </a:p>
        </p:txBody>
      </p:sp>
      <p:sp>
        <p:nvSpPr>
          <p:cNvPr id="4" name="Slide Number Placeholder 3"/>
          <p:cNvSpPr>
            <a:spLocks noGrp="1"/>
          </p:cNvSpPr>
          <p:nvPr>
            <p:ph type="sldNum" sz="quarter" idx="5"/>
          </p:nvPr>
        </p:nvSpPr>
        <p:spPr/>
        <p:txBody>
          <a:bodyPr/>
          <a:lstStyle/>
          <a:p>
            <a:fld id="{DF14F017-CA63-4A05-B349-D82FC4C08871}" type="slidenum">
              <a:rPr lang="en-GB" smtClean="0"/>
              <a:t>1</a:t>
            </a:fld>
            <a:endParaRPr lang="en-GB"/>
          </a:p>
        </p:txBody>
      </p:sp>
    </p:spTree>
    <p:extLst>
      <p:ext uri="{BB962C8B-B14F-4D97-AF65-F5344CB8AC3E}">
        <p14:creationId xmlns:p14="http://schemas.microsoft.com/office/powerpoint/2010/main" val="1754473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lesson and the objectives explaining that by the end of the lesson students will have the skills to become active bystanders able to prevent incidents of sexual harassment and other intersocietal issues e.g. racist comments</a:t>
            </a:r>
          </a:p>
        </p:txBody>
      </p:sp>
      <p:sp>
        <p:nvSpPr>
          <p:cNvPr id="4" name="Slide Number Placeholder 3"/>
          <p:cNvSpPr>
            <a:spLocks noGrp="1"/>
          </p:cNvSpPr>
          <p:nvPr>
            <p:ph type="sldNum" sz="quarter" idx="5"/>
          </p:nvPr>
        </p:nvSpPr>
        <p:spPr/>
        <p:txBody>
          <a:bodyPr/>
          <a:lstStyle/>
          <a:p>
            <a:fld id="{DF14F017-CA63-4A05-B349-D82FC4C08871}" type="slidenum">
              <a:rPr lang="en-GB" smtClean="0"/>
              <a:t>10</a:t>
            </a:fld>
            <a:endParaRPr lang="en-GB"/>
          </a:p>
        </p:txBody>
      </p:sp>
    </p:spTree>
    <p:extLst>
      <p:ext uri="{BB962C8B-B14F-4D97-AF65-F5344CB8AC3E}">
        <p14:creationId xmlns:p14="http://schemas.microsoft.com/office/powerpoint/2010/main" val="1335225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lesson and the objectives explaining that by the end of the lesson students will have the skills to become active bystanders able to prevent incidents of sexual harassment and other intersocietal issues e.g. racist comments</a:t>
            </a:r>
          </a:p>
        </p:txBody>
      </p:sp>
      <p:sp>
        <p:nvSpPr>
          <p:cNvPr id="4" name="Slide Number Placeholder 3"/>
          <p:cNvSpPr>
            <a:spLocks noGrp="1"/>
          </p:cNvSpPr>
          <p:nvPr>
            <p:ph type="sldNum" sz="quarter" idx="5"/>
          </p:nvPr>
        </p:nvSpPr>
        <p:spPr/>
        <p:txBody>
          <a:bodyPr/>
          <a:lstStyle/>
          <a:p>
            <a:fld id="{DF14F017-CA63-4A05-B349-D82FC4C08871}" type="slidenum">
              <a:rPr lang="en-GB" smtClean="0"/>
              <a:t>11</a:t>
            </a:fld>
            <a:endParaRPr lang="en-GB"/>
          </a:p>
        </p:txBody>
      </p:sp>
    </p:spTree>
    <p:extLst>
      <p:ext uri="{BB962C8B-B14F-4D97-AF65-F5344CB8AC3E}">
        <p14:creationId xmlns:p14="http://schemas.microsoft.com/office/powerpoint/2010/main" val="2221100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lesson and the objectives explaining that by the end of the lesson students will have the skills to become active bystanders able to prevent incidents of sexual harassment and other intersocietal issues e.g. racist comments</a:t>
            </a:r>
          </a:p>
        </p:txBody>
      </p:sp>
      <p:sp>
        <p:nvSpPr>
          <p:cNvPr id="4" name="Slide Number Placeholder 3"/>
          <p:cNvSpPr>
            <a:spLocks noGrp="1"/>
          </p:cNvSpPr>
          <p:nvPr>
            <p:ph type="sldNum" sz="quarter" idx="5"/>
          </p:nvPr>
        </p:nvSpPr>
        <p:spPr/>
        <p:txBody>
          <a:bodyPr/>
          <a:lstStyle/>
          <a:p>
            <a:fld id="{DF14F017-CA63-4A05-B349-D82FC4C08871}" type="slidenum">
              <a:rPr lang="en-GB" smtClean="0"/>
              <a:t>12</a:t>
            </a:fld>
            <a:endParaRPr lang="en-GB"/>
          </a:p>
        </p:txBody>
      </p:sp>
    </p:spTree>
    <p:extLst>
      <p:ext uri="{BB962C8B-B14F-4D97-AF65-F5344CB8AC3E}">
        <p14:creationId xmlns:p14="http://schemas.microsoft.com/office/powerpoint/2010/main" val="2927219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lesson and the objectives explaining that by the end of the lesson students will have the skills to become active bystanders able to prevent incidents of sexual harassment and other intersocietal issues e.g. racist comments</a:t>
            </a:r>
          </a:p>
        </p:txBody>
      </p:sp>
      <p:sp>
        <p:nvSpPr>
          <p:cNvPr id="4" name="Slide Number Placeholder 3"/>
          <p:cNvSpPr>
            <a:spLocks noGrp="1"/>
          </p:cNvSpPr>
          <p:nvPr>
            <p:ph type="sldNum" sz="quarter" idx="5"/>
          </p:nvPr>
        </p:nvSpPr>
        <p:spPr/>
        <p:txBody>
          <a:bodyPr/>
          <a:lstStyle/>
          <a:p>
            <a:fld id="{DF14F017-CA63-4A05-B349-D82FC4C08871}" type="slidenum">
              <a:rPr lang="en-GB" smtClean="0"/>
              <a:t>13</a:t>
            </a:fld>
            <a:endParaRPr lang="en-GB"/>
          </a:p>
        </p:txBody>
      </p:sp>
    </p:spTree>
    <p:extLst>
      <p:ext uri="{BB962C8B-B14F-4D97-AF65-F5344CB8AC3E}">
        <p14:creationId xmlns:p14="http://schemas.microsoft.com/office/powerpoint/2010/main" val="3726534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lesson and the objectives explaining that by the end of the lesson students will have the skills to become active bystanders able to prevent incidents of sexual harassment and other intersocietal issues e.g. racist comments</a:t>
            </a:r>
          </a:p>
        </p:txBody>
      </p:sp>
      <p:sp>
        <p:nvSpPr>
          <p:cNvPr id="4" name="Slide Number Placeholder 3"/>
          <p:cNvSpPr>
            <a:spLocks noGrp="1"/>
          </p:cNvSpPr>
          <p:nvPr>
            <p:ph type="sldNum" sz="quarter" idx="5"/>
          </p:nvPr>
        </p:nvSpPr>
        <p:spPr/>
        <p:txBody>
          <a:bodyPr/>
          <a:lstStyle/>
          <a:p>
            <a:fld id="{DF14F017-CA63-4A05-B349-D82FC4C08871}" type="slidenum">
              <a:rPr lang="en-GB" smtClean="0"/>
              <a:t>14</a:t>
            </a:fld>
            <a:endParaRPr lang="en-GB"/>
          </a:p>
        </p:txBody>
      </p:sp>
    </p:spTree>
    <p:extLst>
      <p:ext uri="{BB962C8B-B14F-4D97-AF65-F5344CB8AC3E}">
        <p14:creationId xmlns:p14="http://schemas.microsoft.com/office/powerpoint/2010/main" val="3583761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lesson and the objectives explaining that by the end of the lesson students will have the skills to become active bystanders able to prevent incidents of sexual harassment and other intersocietal issues e.g. racist comments</a:t>
            </a:r>
          </a:p>
        </p:txBody>
      </p:sp>
      <p:sp>
        <p:nvSpPr>
          <p:cNvPr id="4" name="Slide Number Placeholder 3"/>
          <p:cNvSpPr>
            <a:spLocks noGrp="1"/>
          </p:cNvSpPr>
          <p:nvPr>
            <p:ph type="sldNum" sz="quarter" idx="5"/>
          </p:nvPr>
        </p:nvSpPr>
        <p:spPr/>
        <p:txBody>
          <a:bodyPr/>
          <a:lstStyle/>
          <a:p>
            <a:fld id="{DF14F017-CA63-4A05-B349-D82FC4C08871}" type="slidenum">
              <a:rPr lang="en-GB" smtClean="0"/>
              <a:t>15</a:t>
            </a:fld>
            <a:endParaRPr lang="en-GB"/>
          </a:p>
        </p:txBody>
      </p:sp>
    </p:spTree>
    <p:extLst>
      <p:ext uri="{BB962C8B-B14F-4D97-AF65-F5344CB8AC3E}">
        <p14:creationId xmlns:p14="http://schemas.microsoft.com/office/powerpoint/2010/main" val="978409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14F017-CA63-4A05-B349-D82FC4C08871}" type="slidenum">
              <a:rPr lang="en-GB" smtClean="0"/>
              <a:t>16</a:t>
            </a:fld>
            <a:endParaRPr lang="en-GB"/>
          </a:p>
        </p:txBody>
      </p:sp>
    </p:spTree>
    <p:extLst>
      <p:ext uri="{BB962C8B-B14F-4D97-AF65-F5344CB8AC3E}">
        <p14:creationId xmlns:p14="http://schemas.microsoft.com/office/powerpoint/2010/main" val="2491288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14F017-CA63-4A05-B349-D82FC4C08871}" type="slidenum">
              <a:rPr lang="en-GB" smtClean="0"/>
              <a:t>17</a:t>
            </a:fld>
            <a:endParaRPr lang="en-GB"/>
          </a:p>
        </p:txBody>
      </p:sp>
    </p:spTree>
    <p:extLst>
      <p:ext uri="{BB962C8B-B14F-4D97-AF65-F5344CB8AC3E}">
        <p14:creationId xmlns:p14="http://schemas.microsoft.com/office/powerpoint/2010/main" val="2609912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lesson and the objectives explaining that by the end of the lesson students will have the skills to become active bystanders able to prevent incidents of sexual harassment and other intersocietal issues e.g. racist comments</a:t>
            </a:r>
          </a:p>
        </p:txBody>
      </p:sp>
      <p:sp>
        <p:nvSpPr>
          <p:cNvPr id="4" name="Slide Number Placeholder 3"/>
          <p:cNvSpPr>
            <a:spLocks noGrp="1"/>
          </p:cNvSpPr>
          <p:nvPr>
            <p:ph type="sldNum" sz="quarter" idx="5"/>
          </p:nvPr>
        </p:nvSpPr>
        <p:spPr/>
        <p:txBody>
          <a:bodyPr/>
          <a:lstStyle/>
          <a:p>
            <a:fld id="{DF14F017-CA63-4A05-B349-D82FC4C08871}" type="slidenum">
              <a:rPr lang="en-GB" smtClean="0"/>
              <a:t>19</a:t>
            </a:fld>
            <a:endParaRPr lang="en-GB"/>
          </a:p>
        </p:txBody>
      </p:sp>
    </p:spTree>
    <p:extLst>
      <p:ext uri="{BB962C8B-B14F-4D97-AF65-F5344CB8AC3E}">
        <p14:creationId xmlns:p14="http://schemas.microsoft.com/office/powerpoint/2010/main" val="2465425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lesson and the objectives explaining that by the end of the lesson students will have the skills to become active bystanders able to prevent incidents of sexual harassment and other intersocietal issues e.g. racist comments</a:t>
            </a:r>
          </a:p>
        </p:txBody>
      </p:sp>
      <p:sp>
        <p:nvSpPr>
          <p:cNvPr id="4" name="Slide Number Placeholder 3"/>
          <p:cNvSpPr>
            <a:spLocks noGrp="1"/>
          </p:cNvSpPr>
          <p:nvPr>
            <p:ph type="sldNum" sz="quarter" idx="5"/>
          </p:nvPr>
        </p:nvSpPr>
        <p:spPr/>
        <p:txBody>
          <a:bodyPr/>
          <a:lstStyle/>
          <a:p>
            <a:fld id="{DF14F017-CA63-4A05-B349-D82FC4C08871}" type="slidenum">
              <a:rPr lang="en-GB" smtClean="0"/>
              <a:t>2</a:t>
            </a:fld>
            <a:endParaRPr lang="en-GB"/>
          </a:p>
        </p:txBody>
      </p:sp>
    </p:spTree>
    <p:extLst>
      <p:ext uri="{BB962C8B-B14F-4D97-AF65-F5344CB8AC3E}">
        <p14:creationId xmlns:p14="http://schemas.microsoft.com/office/powerpoint/2010/main" val="3612988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lesson and the objectives explaining that by the end of the lesson students will have the skills to become active bystanders able to prevent incidents of sexual harassment and other intersocietal issues e.g. racist comments</a:t>
            </a:r>
          </a:p>
        </p:txBody>
      </p:sp>
      <p:sp>
        <p:nvSpPr>
          <p:cNvPr id="4" name="Slide Number Placeholder 3"/>
          <p:cNvSpPr>
            <a:spLocks noGrp="1"/>
          </p:cNvSpPr>
          <p:nvPr>
            <p:ph type="sldNum" sz="quarter" idx="5"/>
          </p:nvPr>
        </p:nvSpPr>
        <p:spPr/>
        <p:txBody>
          <a:bodyPr/>
          <a:lstStyle/>
          <a:p>
            <a:fld id="{DF14F017-CA63-4A05-B349-D82FC4C08871}" type="slidenum">
              <a:rPr lang="en-GB" smtClean="0"/>
              <a:t>3</a:t>
            </a:fld>
            <a:endParaRPr lang="en-GB"/>
          </a:p>
        </p:txBody>
      </p:sp>
    </p:spTree>
    <p:extLst>
      <p:ext uri="{BB962C8B-B14F-4D97-AF65-F5344CB8AC3E}">
        <p14:creationId xmlns:p14="http://schemas.microsoft.com/office/powerpoint/2010/main" val="4236949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lesson and the objectives explaining that by the end of the lesson students will have the skills to become active bystanders able to prevent incidents of sexual harassment and other intersocietal issues e.g. racist comments</a:t>
            </a:r>
          </a:p>
        </p:txBody>
      </p:sp>
      <p:sp>
        <p:nvSpPr>
          <p:cNvPr id="4" name="Slide Number Placeholder 3"/>
          <p:cNvSpPr>
            <a:spLocks noGrp="1"/>
          </p:cNvSpPr>
          <p:nvPr>
            <p:ph type="sldNum" sz="quarter" idx="5"/>
          </p:nvPr>
        </p:nvSpPr>
        <p:spPr/>
        <p:txBody>
          <a:bodyPr/>
          <a:lstStyle/>
          <a:p>
            <a:fld id="{DF14F017-CA63-4A05-B349-D82FC4C08871}" type="slidenum">
              <a:rPr lang="en-GB" smtClean="0"/>
              <a:t>4</a:t>
            </a:fld>
            <a:endParaRPr lang="en-GB"/>
          </a:p>
        </p:txBody>
      </p:sp>
    </p:spTree>
    <p:extLst>
      <p:ext uri="{BB962C8B-B14F-4D97-AF65-F5344CB8AC3E}">
        <p14:creationId xmlns:p14="http://schemas.microsoft.com/office/powerpoint/2010/main" val="3560970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lesson and the objectives explaining that by the end of the lesson students will have the skills to become active bystanders able to prevent incidents of sexual harassment and other intersocietal issues e.g. racist comments</a:t>
            </a:r>
          </a:p>
        </p:txBody>
      </p:sp>
      <p:sp>
        <p:nvSpPr>
          <p:cNvPr id="4" name="Slide Number Placeholder 3"/>
          <p:cNvSpPr>
            <a:spLocks noGrp="1"/>
          </p:cNvSpPr>
          <p:nvPr>
            <p:ph type="sldNum" sz="quarter" idx="5"/>
          </p:nvPr>
        </p:nvSpPr>
        <p:spPr/>
        <p:txBody>
          <a:bodyPr/>
          <a:lstStyle/>
          <a:p>
            <a:fld id="{DF14F017-CA63-4A05-B349-D82FC4C08871}" type="slidenum">
              <a:rPr lang="en-GB" smtClean="0"/>
              <a:t>5</a:t>
            </a:fld>
            <a:endParaRPr lang="en-GB"/>
          </a:p>
        </p:txBody>
      </p:sp>
    </p:spTree>
    <p:extLst>
      <p:ext uri="{BB962C8B-B14F-4D97-AF65-F5344CB8AC3E}">
        <p14:creationId xmlns:p14="http://schemas.microsoft.com/office/powerpoint/2010/main" val="1302033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14F017-CA63-4A05-B349-D82FC4C08871}" type="slidenum">
              <a:rPr lang="en-GB" smtClean="0"/>
              <a:t>6</a:t>
            </a:fld>
            <a:endParaRPr lang="en-GB"/>
          </a:p>
        </p:txBody>
      </p:sp>
    </p:spTree>
    <p:extLst>
      <p:ext uri="{BB962C8B-B14F-4D97-AF65-F5344CB8AC3E}">
        <p14:creationId xmlns:p14="http://schemas.microsoft.com/office/powerpoint/2010/main" val="3778388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lesson and the objectives explaining that by the end of the lesson students will have the skills to become active bystanders able to prevent incidents of sexual harassment and other intersocietal issues e.g. racist comments</a:t>
            </a:r>
          </a:p>
        </p:txBody>
      </p:sp>
      <p:sp>
        <p:nvSpPr>
          <p:cNvPr id="4" name="Slide Number Placeholder 3"/>
          <p:cNvSpPr>
            <a:spLocks noGrp="1"/>
          </p:cNvSpPr>
          <p:nvPr>
            <p:ph type="sldNum" sz="quarter" idx="5"/>
          </p:nvPr>
        </p:nvSpPr>
        <p:spPr/>
        <p:txBody>
          <a:bodyPr/>
          <a:lstStyle/>
          <a:p>
            <a:fld id="{DF14F017-CA63-4A05-B349-D82FC4C08871}" type="slidenum">
              <a:rPr lang="en-GB" smtClean="0"/>
              <a:t>7</a:t>
            </a:fld>
            <a:endParaRPr lang="en-GB"/>
          </a:p>
        </p:txBody>
      </p:sp>
    </p:spTree>
    <p:extLst>
      <p:ext uri="{BB962C8B-B14F-4D97-AF65-F5344CB8AC3E}">
        <p14:creationId xmlns:p14="http://schemas.microsoft.com/office/powerpoint/2010/main" val="2461946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lesson and the objectives explaining that by the end of the lesson students will have the skills to become active bystanders able to prevent incidents of sexual harassment and other intersocietal issues e.g. racist comments</a:t>
            </a:r>
          </a:p>
        </p:txBody>
      </p:sp>
      <p:sp>
        <p:nvSpPr>
          <p:cNvPr id="4" name="Slide Number Placeholder 3"/>
          <p:cNvSpPr>
            <a:spLocks noGrp="1"/>
          </p:cNvSpPr>
          <p:nvPr>
            <p:ph type="sldNum" sz="quarter" idx="5"/>
          </p:nvPr>
        </p:nvSpPr>
        <p:spPr/>
        <p:txBody>
          <a:bodyPr/>
          <a:lstStyle/>
          <a:p>
            <a:fld id="{DF14F017-CA63-4A05-B349-D82FC4C08871}" type="slidenum">
              <a:rPr lang="en-GB" smtClean="0"/>
              <a:t>8</a:t>
            </a:fld>
            <a:endParaRPr lang="en-GB"/>
          </a:p>
        </p:txBody>
      </p:sp>
    </p:spTree>
    <p:extLst>
      <p:ext uri="{BB962C8B-B14F-4D97-AF65-F5344CB8AC3E}">
        <p14:creationId xmlns:p14="http://schemas.microsoft.com/office/powerpoint/2010/main" val="4216406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lesson and the objectives explaining that by the end of the lesson students will have the skills to become active bystanders able to prevent incidents of sexual harassment and other intersocietal issues e.g. racist comments</a:t>
            </a:r>
          </a:p>
        </p:txBody>
      </p:sp>
      <p:sp>
        <p:nvSpPr>
          <p:cNvPr id="4" name="Slide Number Placeholder 3"/>
          <p:cNvSpPr>
            <a:spLocks noGrp="1"/>
          </p:cNvSpPr>
          <p:nvPr>
            <p:ph type="sldNum" sz="quarter" idx="5"/>
          </p:nvPr>
        </p:nvSpPr>
        <p:spPr/>
        <p:txBody>
          <a:bodyPr/>
          <a:lstStyle/>
          <a:p>
            <a:fld id="{DF14F017-CA63-4A05-B349-D82FC4C08871}" type="slidenum">
              <a:rPr lang="en-GB" smtClean="0"/>
              <a:t>9</a:t>
            </a:fld>
            <a:endParaRPr lang="en-GB"/>
          </a:p>
        </p:txBody>
      </p:sp>
    </p:spTree>
    <p:extLst>
      <p:ext uri="{BB962C8B-B14F-4D97-AF65-F5344CB8AC3E}">
        <p14:creationId xmlns:p14="http://schemas.microsoft.com/office/powerpoint/2010/main" val="4156171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B75DF-FE49-45CA-A36C-81E36A774F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5DB831-F45B-4EE9-9BA1-CF57BE13C3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BEFF847-3B87-49C4-91DF-A198D357E987}"/>
              </a:ext>
            </a:extLst>
          </p:cNvPr>
          <p:cNvSpPr>
            <a:spLocks noGrp="1"/>
          </p:cNvSpPr>
          <p:nvPr>
            <p:ph type="dt" sz="half" idx="10"/>
          </p:nvPr>
        </p:nvSpPr>
        <p:spPr/>
        <p:txBody>
          <a:bodyPr/>
          <a:lstStyle/>
          <a:p>
            <a:fld id="{CAF15174-8755-4152-B554-4C4D626DBDD2}" type="datetimeFigureOut">
              <a:rPr lang="en-GB" smtClean="0"/>
              <a:t>17/07/2024</a:t>
            </a:fld>
            <a:endParaRPr lang="en-GB"/>
          </a:p>
        </p:txBody>
      </p:sp>
      <p:sp>
        <p:nvSpPr>
          <p:cNvPr id="5" name="Footer Placeholder 4">
            <a:extLst>
              <a:ext uri="{FF2B5EF4-FFF2-40B4-BE49-F238E27FC236}">
                <a16:creationId xmlns:a16="http://schemas.microsoft.com/office/drawing/2014/main" id="{A5747DE3-7626-4AA7-91D6-B4F3983B7A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407B3C-8C55-4563-BF72-13A71DEFE12B}"/>
              </a:ext>
            </a:extLst>
          </p:cNvPr>
          <p:cNvSpPr>
            <a:spLocks noGrp="1"/>
          </p:cNvSpPr>
          <p:nvPr>
            <p:ph type="sldNum" sz="quarter" idx="12"/>
          </p:nvPr>
        </p:nvSpPr>
        <p:spPr/>
        <p:txBody>
          <a:bodyPr/>
          <a:lstStyle/>
          <a:p>
            <a:fld id="{5116D64B-B7F3-4DB3-9EC3-28180FA2FA23}" type="slidenum">
              <a:rPr lang="en-GB" smtClean="0"/>
              <a:t>‹#›</a:t>
            </a:fld>
            <a:endParaRPr lang="en-GB"/>
          </a:p>
        </p:txBody>
      </p:sp>
    </p:spTree>
    <p:extLst>
      <p:ext uri="{BB962C8B-B14F-4D97-AF65-F5344CB8AC3E}">
        <p14:creationId xmlns:p14="http://schemas.microsoft.com/office/powerpoint/2010/main" val="986217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9B5A2-67CA-445B-89A6-401351E2BBB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35A1743-A4CF-4FC4-8CAE-BC9B34FCFE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127467-54BC-4BDA-B8A7-E16E644D205E}"/>
              </a:ext>
            </a:extLst>
          </p:cNvPr>
          <p:cNvSpPr>
            <a:spLocks noGrp="1"/>
          </p:cNvSpPr>
          <p:nvPr>
            <p:ph type="dt" sz="half" idx="10"/>
          </p:nvPr>
        </p:nvSpPr>
        <p:spPr/>
        <p:txBody>
          <a:bodyPr/>
          <a:lstStyle/>
          <a:p>
            <a:fld id="{CAF15174-8755-4152-B554-4C4D626DBDD2}" type="datetimeFigureOut">
              <a:rPr lang="en-GB" smtClean="0"/>
              <a:t>17/07/2024</a:t>
            </a:fld>
            <a:endParaRPr lang="en-GB"/>
          </a:p>
        </p:txBody>
      </p:sp>
      <p:sp>
        <p:nvSpPr>
          <p:cNvPr id="5" name="Footer Placeholder 4">
            <a:extLst>
              <a:ext uri="{FF2B5EF4-FFF2-40B4-BE49-F238E27FC236}">
                <a16:creationId xmlns:a16="http://schemas.microsoft.com/office/drawing/2014/main" id="{8B0882DD-1F0B-4671-98C4-8CB2487F62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F924DA-26AF-4DD0-AF97-AC9ADC6F581C}"/>
              </a:ext>
            </a:extLst>
          </p:cNvPr>
          <p:cNvSpPr>
            <a:spLocks noGrp="1"/>
          </p:cNvSpPr>
          <p:nvPr>
            <p:ph type="sldNum" sz="quarter" idx="12"/>
          </p:nvPr>
        </p:nvSpPr>
        <p:spPr/>
        <p:txBody>
          <a:bodyPr/>
          <a:lstStyle/>
          <a:p>
            <a:fld id="{5116D64B-B7F3-4DB3-9EC3-28180FA2FA23}" type="slidenum">
              <a:rPr lang="en-GB" smtClean="0"/>
              <a:t>‹#›</a:t>
            </a:fld>
            <a:endParaRPr lang="en-GB"/>
          </a:p>
        </p:txBody>
      </p:sp>
    </p:spTree>
    <p:extLst>
      <p:ext uri="{BB962C8B-B14F-4D97-AF65-F5344CB8AC3E}">
        <p14:creationId xmlns:p14="http://schemas.microsoft.com/office/powerpoint/2010/main" val="2342350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6CC380-BDEF-45AE-BB4B-580E8E69CC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9996BB-1912-4CD3-920F-38134CBCF5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DB033-64CC-4DD6-8856-2EF20582E721}"/>
              </a:ext>
            </a:extLst>
          </p:cNvPr>
          <p:cNvSpPr>
            <a:spLocks noGrp="1"/>
          </p:cNvSpPr>
          <p:nvPr>
            <p:ph type="dt" sz="half" idx="10"/>
          </p:nvPr>
        </p:nvSpPr>
        <p:spPr/>
        <p:txBody>
          <a:bodyPr/>
          <a:lstStyle/>
          <a:p>
            <a:fld id="{CAF15174-8755-4152-B554-4C4D626DBDD2}" type="datetimeFigureOut">
              <a:rPr lang="en-GB" smtClean="0"/>
              <a:t>17/07/2024</a:t>
            </a:fld>
            <a:endParaRPr lang="en-GB"/>
          </a:p>
        </p:txBody>
      </p:sp>
      <p:sp>
        <p:nvSpPr>
          <p:cNvPr id="5" name="Footer Placeholder 4">
            <a:extLst>
              <a:ext uri="{FF2B5EF4-FFF2-40B4-BE49-F238E27FC236}">
                <a16:creationId xmlns:a16="http://schemas.microsoft.com/office/drawing/2014/main" id="{525AE639-C8DA-45C8-82BA-F9A1206FFF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7DBE51-A4CF-43C3-ACC1-613175F2DA77}"/>
              </a:ext>
            </a:extLst>
          </p:cNvPr>
          <p:cNvSpPr>
            <a:spLocks noGrp="1"/>
          </p:cNvSpPr>
          <p:nvPr>
            <p:ph type="sldNum" sz="quarter" idx="12"/>
          </p:nvPr>
        </p:nvSpPr>
        <p:spPr/>
        <p:txBody>
          <a:bodyPr/>
          <a:lstStyle/>
          <a:p>
            <a:fld id="{5116D64B-B7F3-4DB3-9EC3-28180FA2FA23}" type="slidenum">
              <a:rPr lang="en-GB" smtClean="0"/>
              <a:t>‹#›</a:t>
            </a:fld>
            <a:endParaRPr lang="en-GB"/>
          </a:p>
        </p:txBody>
      </p:sp>
    </p:spTree>
    <p:extLst>
      <p:ext uri="{BB962C8B-B14F-4D97-AF65-F5344CB8AC3E}">
        <p14:creationId xmlns:p14="http://schemas.microsoft.com/office/powerpoint/2010/main" val="3445299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8A3C6-524F-4A6A-98B0-A21E51AD7A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027476-5885-402C-AE1B-D6ED8ADCBD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75ED92-0603-4B60-B868-23FD7A308158}"/>
              </a:ext>
            </a:extLst>
          </p:cNvPr>
          <p:cNvSpPr>
            <a:spLocks noGrp="1"/>
          </p:cNvSpPr>
          <p:nvPr>
            <p:ph type="dt" sz="half" idx="10"/>
          </p:nvPr>
        </p:nvSpPr>
        <p:spPr/>
        <p:txBody>
          <a:bodyPr/>
          <a:lstStyle/>
          <a:p>
            <a:fld id="{CAF15174-8755-4152-B554-4C4D626DBDD2}" type="datetimeFigureOut">
              <a:rPr lang="en-GB" smtClean="0"/>
              <a:t>17/07/2024</a:t>
            </a:fld>
            <a:endParaRPr lang="en-GB"/>
          </a:p>
        </p:txBody>
      </p:sp>
      <p:sp>
        <p:nvSpPr>
          <p:cNvPr id="5" name="Footer Placeholder 4">
            <a:extLst>
              <a:ext uri="{FF2B5EF4-FFF2-40B4-BE49-F238E27FC236}">
                <a16:creationId xmlns:a16="http://schemas.microsoft.com/office/drawing/2014/main" id="{9F029748-80EE-408D-88BA-D8BB6458DF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83856A-5E1A-4EA6-870B-6A8E387D5A2D}"/>
              </a:ext>
            </a:extLst>
          </p:cNvPr>
          <p:cNvSpPr>
            <a:spLocks noGrp="1"/>
          </p:cNvSpPr>
          <p:nvPr>
            <p:ph type="sldNum" sz="quarter" idx="12"/>
          </p:nvPr>
        </p:nvSpPr>
        <p:spPr/>
        <p:txBody>
          <a:bodyPr/>
          <a:lstStyle/>
          <a:p>
            <a:fld id="{5116D64B-B7F3-4DB3-9EC3-28180FA2FA23}" type="slidenum">
              <a:rPr lang="en-GB" smtClean="0"/>
              <a:t>‹#›</a:t>
            </a:fld>
            <a:endParaRPr lang="en-GB"/>
          </a:p>
        </p:txBody>
      </p:sp>
    </p:spTree>
    <p:extLst>
      <p:ext uri="{BB962C8B-B14F-4D97-AF65-F5344CB8AC3E}">
        <p14:creationId xmlns:p14="http://schemas.microsoft.com/office/powerpoint/2010/main" val="3284088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496D-0AB9-480D-B2A1-8D92524EC1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380D5BC-2D60-4BE1-A7D6-124CFEAD4D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33BF49-5F9D-4517-9CB3-A1ACCDEF380C}"/>
              </a:ext>
            </a:extLst>
          </p:cNvPr>
          <p:cNvSpPr>
            <a:spLocks noGrp="1"/>
          </p:cNvSpPr>
          <p:nvPr>
            <p:ph type="dt" sz="half" idx="10"/>
          </p:nvPr>
        </p:nvSpPr>
        <p:spPr/>
        <p:txBody>
          <a:bodyPr/>
          <a:lstStyle/>
          <a:p>
            <a:fld id="{CAF15174-8755-4152-B554-4C4D626DBDD2}" type="datetimeFigureOut">
              <a:rPr lang="en-GB" smtClean="0"/>
              <a:t>17/07/2024</a:t>
            </a:fld>
            <a:endParaRPr lang="en-GB"/>
          </a:p>
        </p:txBody>
      </p:sp>
      <p:sp>
        <p:nvSpPr>
          <p:cNvPr id="5" name="Footer Placeholder 4">
            <a:extLst>
              <a:ext uri="{FF2B5EF4-FFF2-40B4-BE49-F238E27FC236}">
                <a16:creationId xmlns:a16="http://schemas.microsoft.com/office/drawing/2014/main" id="{D996FA39-032E-465F-AE8B-95756A2F35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B596DE-E18F-4A4A-B112-2D21DE923FBB}"/>
              </a:ext>
            </a:extLst>
          </p:cNvPr>
          <p:cNvSpPr>
            <a:spLocks noGrp="1"/>
          </p:cNvSpPr>
          <p:nvPr>
            <p:ph type="sldNum" sz="quarter" idx="12"/>
          </p:nvPr>
        </p:nvSpPr>
        <p:spPr/>
        <p:txBody>
          <a:bodyPr/>
          <a:lstStyle/>
          <a:p>
            <a:fld id="{5116D64B-B7F3-4DB3-9EC3-28180FA2FA23}" type="slidenum">
              <a:rPr lang="en-GB" smtClean="0"/>
              <a:t>‹#›</a:t>
            </a:fld>
            <a:endParaRPr lang="en-GB"/>
          </a:p>
        </p:txBody>
      </p:sp>
    </p:spTree>
    <p:extLst>
      <p:ext uri="{BB962C8B-B14F-4D97-AF65-F5344CB8AC3E}">
        <p14:creationId xmlns:p14="http://schemas.microsoft.com/office/powerpoint/2010/main" val="369546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E26A3-A1A2-4501-BEE3-9D926696B7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ECF2B6-D3AB-46CE-88B2-61B026A7C9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D8B0D18-6CE8-47BE-A387-531B2BF6FC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59B2815-2226-490A-AB68-56D9F8859C37}"/>
              </a:ext>
            </a:extLst>
          </p:cNvPr>
          <p:cNvSpPr>
            <a:spLocks noGrp="1"/>
          </p:cNvSpPr>
          <p:nvPr>
            <p:ph type="dt" sz="half" idx="10"/>
          </p:nvPr>
        </p:nvSpPr>
        <p:spPr/>
        <p:txBody>
          <a:bodyPr/>
          <a:lstStyle/>
          <a:p>
            <a:fld id="{CAF15174-8755-4152-B554-4C4D626DBDD2}" type="datetimeFigureOut">
              <a:rPr lang="en-GB" smtClean="0"/>
              <a:t>17/07/2024</a:t>
            </a:fld>
            <a:endParaRPr lang="en-GB"/>
          </a:p>
        </p:txBody>
      </p:sp>
      <p:sp>
        <p:nvSpPr>
          <p:cNvPr id="6" name="Footer Placeholder 5">
            <a:extLst>
              <a:ext uri="{FF2B5EF4-FFF2-40B4-BE49-F238E27FC236}">
                <a16:creationId xmlns:a16="http://schemas.microsoft.com/office/drawing/2014/main" id="{F9198D2A-D644-4DBA-88F0-FF1566C3EE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E3DFE8-5BB8-4C02-8A8D-D1B28776C629}"/>
              </a:ext>
            </a:extLst>
          </p:cNvPr>
          <p:cNvSpPr>
            <a:spLocks noGrp="1"/>
          </p:cNvSpPr>
          <p:nvPr>
            <p:ph type="sldNum" sz="quarter" idx="12"/>
          </p:nvPr>
        </p:nvSpPr>
        <p:spPr/>
        <p:txBody>
          <a:bodyPr/>
          <a:lstStyle/>
          <a:p>
            <a:fld id="{5116D64B-B7F3-4DB3-9EC3-28180FA2FA23}" type="slidenum">
              <a:rPr lang="en-GB" smtClean="0"/>
              <a:t>‹#›</a:t>
            </a:fld>
            <a:endParaRPr lang="en-GB"/>
          </a:p>
        </p:txBody>
      </p:sp>
    </p:spTree>
    <p:extLst>
      <p:ext uri="{BB962C8B-B14F-4D97-AF65-F5344CB8AC3E}">
        <p14:creationId xmlns:p14="http://schemas.microsoft.com/office/powerpoint/2010/main" val="1209290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BFBB5-46BE-4A91-B9E4-809048055E5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A98320-3D04-4047-A5C1-B536CC2BBE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5EC0B1-A052-4BD6-BAA8-8F5F0C2750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F5DAC4F-8510-4062-98AC-B21DA69299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3F7898-A73F-4936-9A2A-8872973F96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F591073-4249-42A9-BB18-F0036BC12AAC}"/>
              </a:ext>
            </a:extLst>
          </p:cNvPr>
          <p:cNvSpPr>
            <a:spLocks noGrp="1"/>
          </p:cNvSpPr>
          <p:nvPr>
            <p:ph type="dt" sz="half" idx="10"/>
          </p:nvPr>
        </p:nvSpPr>
        <p:spPr/>
        <p:txBody>
          <a:bodyPr/>
          <a:lstStyle/>
          <a:p>
            <a:fld id="{CAF15174-8755-4152-B554-4C4D626DBDD2}" type="datetimeFigureOut">
              <a:rPr lang="en-GB" smtClean="0"/>
              <a:t>17/07/2024</a:t>
            </a:fld>
            <a:endParaRPr lang="en-GB"/>
          </a:p>
        </p:txBody>
      </p:sp>
      <p:sp>
        <p:nvSpPr>
          <p:cNvPr id="8" name="Footer Placeholder 7">
            <a:extLst>
              <a:ext uri="{FF2B5EF4-FFF2-40B4-BE49-F238E27FC236}">
                <a16:creationId xmlns:a16="http://schemas.microsoft.com/office/drawing/2014/main" id="{7B293D9A-5BA1-4053-8C82-9E254277D7C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92DAD94-35A0-424E-96F9-7D9E1FF20BBB}"/>
              </a:ext>
            </a:extLst>
          </p:cNvPr>
          <p:cNvSpPr>
            <a:spLocks noGrp="1"/>
          </p:cNvSpPr>
          <p:nvPr>
            <p:ph type="sldNum" sz="quarter" idx="12"/>
          </p:nvPr>
        </p:nvSpPr>
        <p:spPr/>
        <p:txBody>
          <a:bodyPr/>
          <a:lstStyle/>
          <a:p>
            <a:fld id="{5116D64B-B7F3-4DB3-9EC3-28180FA2FA23}" type="slidenum">
              <a:rPr lang="en-GB" smtClean="0"/>
              <a:t>‹#›</a:t>
            </a:fld>
            <a:endParaRPr lang="en-GB"/>
          </a:p>
        </p:txBody>
      </p:sp>
    </p:spTree>
    <p:extLst>
      <p:ext uri="{BB962C8B-B14F-4D97-AF65-F5344CB8AC3E}">
        <p14:creationId xmlns:p14="http://schemas.microsoft.com/office/powerpoint/2010/main" val="3439293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B395-33EE-4718-BE7B-9D98E2B49B6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0EE262B-CF49-4F68-A0B3-C6B8951552F3}"/>
              </a:ext>
            </a:extLst>
          </p:cNvPr>
          <p:cNvSpPr>
            <a:spLocks noGrp="1"/>
          </p:cNvSpPr>
          <p:nvPr>
            <p:ph type="dt" sz="half" idx="10"/>
          </p:nvPr>
        </p:nvSpPr>
        <p:spPr/>
        <p:txBody>
          <a:bodyPr/>
          <a:lstStyle/>
          <a:p>
            <a:fld id="{CAF15174-8755-4152-B554-4C4D626DBDD2}" type="datetimeFigureOut">
              <a:rPr lang="en-GB" smtClean="0"/>
              <a:t>17/07/2024</a:t>
            </a:fld>
            <a:endParaRPr lang="en-GB"/>
          </a:p>
        </p:txBody>
      </p:sp>
      <p:sp>
        <p:nvSpPr>
          <p:cNvPr id="4" name="Footer Placeholder 3">
            <a:extLst>
              <a:ext uri="{FF2B5EF4-FFF2-40B4-BE49-F238E27FC236}">
                <a16:creationId xmlns:a16="http://schemas.microsoft.com/office/drawing/2014/main" id="{947ACE62-57DC-414B-B854-FA0C0787499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0219375-1E65-4B03-ADC7-DF15D87A8CF4}"/>
              </a:ext>
            </a:extLst>
          </p:cNvPr>
          <p:cNvSpPr>
            <a:spLocks noGrp="1"/>
          </p:cNvSpPr>
          <p:nvPr>
            <p:ph type="sldNum" sz="quarter" idx="12"/>
          </p:nvPr>
        </p:nvSpPr>
        <p:spPr/>
        <p:txBody>
          <a:bodyPr/>
          <a:lstStyle/>
          <a:p>
            <a:fld id="{5116D64B-B7F3-4DB3-9EC3-28180FA2FA23}" type="slidenum">
              <a:rPr lang="en-GB" smtClean="0"/>
              <a:t>‹#›</a:t>
            </a:fld>
            <a:endParaRPr lang="en-GB"/>
          </a:p>
        </p:txBody>
      </p:sp>
    </p:spTree>
    <p:extLst>
      <p:ext uri="{BB962C8B-B14F-4D97-AF65-F5344CB8AC3E}">
        <p14:creationId xmlns:p14="http://schemas.microsoft.com/office/powerpoint/2010/main" val="1438073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108F89-50D1-4415-9133-961A3BEB1055}"/>
              </a:ext>
            </a:extLst>
          </p:cNvPr>
          <p:cNvSpPr>
            <a:spLocks noGrp="1"/>
          </p:cNvSpPr>
          <p:nvPr>
            <p:ph type="dt" sz="half" idx="10"/>
          </p:nvPr>
        </p:nvSpPr>
        <p:spPr/>
        <p:txBody>
          <a:bodyPr/>
          <a:lstStyle/>
          <a:p>
            <a:fld id="{CAF15174-8755-4152-B554-4C4D626DBDD2}" type="datetimeFigureOut">
              <a:rPr lang="en-GB" smtClean="0"/>
              <a:t>17/07/2024</a:t>
            </a:fld>
            <a:endParaRPr lang="en-GB"/>
          </a:p>
        </p:txBody>
      </p:sp>
      <p:sp>
        <p:nvSpPr>
          <p:cNvPr id="3" name="Footer Placeholder 2">
            <a:extLst>
              <a:ext uri="{FF2B5EF4-FFF2-40B4-BE49-F238E27FC236}">
                <a16:creationId xmlns:a16="http://schemas.microsoft.com/office/drawing/2014/main" id="{8966395C-6837-472A-9EDE-6C8997C7997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20DCA1F-4502-4353-B721-6449AE71DD7F}"/>
              </a:ext>
            </a:extLst>
          </p:cNvPr>
          <p:cNvSpPr>
            <a:spLocks noGrp="1"/>
          </p:cNvSpPr>
          <p:nvPr>
            <p:ph type="sldNum" sz="quarter" idx="12"/>
          </p:nvPr>
        </p:nvSpPr>
        <p:spPr/>
        <p:txBody>
          <a:bodyPr/>
          <a:lstStyle/>
          <a:p>
            <a:fld id="{5116D64B-B7F3-4DB3-9EC3-28180FA2FA23}" type="slidenum">
              <a:rPr lang="en-GB" smtClean="0"/>
              <a:t>‹#›</a:t>
            </a:fld>
            <a:endParaRPr lang="en-GB"/>
          </a:p>
        </p:txBody>
      </p:sp>
    </p:spTree>
    <p:extLst>
      <p:ext uri="{BB962C8B-B14F-4D97-AF65-F5344CB8AC3E}">
        <p14:creationId xmlns:p14="http://schemas.microsoft.com/office/powerpoint/2010/main" val="3267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45BAF-32C8-4DBF-8E0E-0D164E382D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3CD6EC5-585A-4533-A602-F719363563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BD73A0A-1609-4F57-8A30-B792154AB2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F506B0-72E0-485A-ACAF-DF805CFEF43E}"/>
              </a:ext>
            </a:extLst>
          </p:cNvPr>
          <p:cNvSpPr>
            <a:spLocks noGrp="1"/>
          </p:cNvSpPr>
          <p:nvPr>
            <p:ph type="dt" sz="half" idx="10"/>
          </p:nvPr>
        </p:nvSpPr>
        <p:spPr/>
        <p:txBody>
          <a:bodyPr/>
          <a:lstStyle/>
          <a:p>
            <a:fld id="{CAF15174-8755-4152-B554-4C4D626DBDD2}" type="datetimeFigureOut">
              <a:rPr lang="en-GB" smtClean="0"/>
              <a:t>17/07/2024</a:t>
            </a:fld>
            <a:endParaRPr lang="en-GB"/>
          </a:p>
        </p:txBody>
      </p:sp>
      <p:sp>
        <p:nvSpPr>
          <p:cNvPr id="6" name="Footer Placeholder 5">
            <a:extLst>
              <a:ext uri="{FF2B5EF4-FFF2-40B4-BE49-F238E27FC236}">
                <a16:creationId xmlns:a16="http://schemas.microsoft.com/office/drawing/2014/main" id="{D8E12A64-C4CA-4DFD-81B3-E61DA507DA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8AA278-1149-4F72-AA2E-D32B167040BA}"/>
              </a:ext>
            </a:extLst>
          </p:cNvPr>
          <p:cNvSpPr>
            <a:spLocks noGrp="1"/>
          </p:cNvSpPr>
          <p:nvPr>
            <p:ph type="sldNum" sz="quarter" idx="12"/>
          </p:nvPr>
        </p:nvSpPr>
        <p:spPr/>
        <p:txBody>
          <a:bodyPr/>
          <a:lstStyle/>
          <a:p>
            <a:fld id="{5116D64B-B7F3-4DB3-9EC3-28180FA2FA23}" type="slidenum">
              <a:rPr lang="en-GB" smtClean="0"/>
              <a:t>‹#›</a:t>
            </a:fld>
            <a:endParaRPr lang="en-GB"/>
          </a:p>
        </p:txBody>
      </p:sp>
    </p:spTree>
    <p:extLst>
      <p:ext uri="{BB962C8B-B14F-4D97-AF65-F5344CB8AC3E}">
        <p14:creationId xmlns:p14="http://schemas.microsoft.com/office/powerpoint/2010/main" val="822847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8EB6A-8119-4AEB-B11B-113B444F22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126D001-A33F-46C6-A589-728D6A41C8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3F5880E-7F80-42BB-9AAE-456751E774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5C5055-FCCB-4EF4-8053-3BE461490E7D}"/>
              </a:ext>
            </a:extLst>
          </p:cNvPr>
          <p:cNvSpPr>
            <a:spLocks noGrp="1"/>
          </p:cNvSpPr>
          <p:nvPr>
            <p:ph type="dt" sz="half" idx="10"/>
          </p:nvPr>
        </p:nvSpPr>
        <p:spPr/>
        <p:txBody>
          <a:bodyPr/>
          <a:lstStyle/>
          <a:p>
            <a:fld id="{CAF15174-8755-4152-B554-4C4D626DBDD2}" type="datetimeFigureOut">
              <a:rPr lang="en-GB" smtClean="0"/>
              <a:t>17/07/2024</a:t>
            </a:fld>
            <a:endParaRPr lang="en-GB"/>
          </a:p>
        </p:txBody>
      </p:sp>
      <p:sp>
        <p:nvSpPr>
          <p:cNvPr id="6" name="Footer Placeholder 5">
            <a:extLst>
              <a:ext uri="{FF2B5EF4-FFF2-40B4-BE49-F238E27FC236}">
                <a16:creationId xmlns:a16="http://schemas.microsoft.com/office/drawing/2014/main" id="{944AA2CB-D3DA-49D9-A4BD-5CDDE5E8A0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BA8223-B678-4FC4-BBBA-D472D2FBBE9E}"/>
              </a:ext>
            </a:extLst>
          </p:cNvPr>
          <p:cNvSpPr>
            <a:spLocks noGrp="1"/>
          </p:cNvSpPr>
          <p:nvPr>
            <p:ph type="sldNum" sz="quarter" idx="12"/>
          </p:nvPr>
        </p:nvSpPr>
        <p:spPr/>
        <p:txBody>
          <a:bodyPr/>
          <a:lstStyle/>
          <a:p>
            <a:fld id="{5116D64B-B7F3-4DB3-9EC3-28180FA2FA23}" type="slidenum">
              <a:rPr lang="en-GB" smtClean="0"/>
              <a:t>‹#›</a:t>
            </a:fld>
            <a:endParaRPr lang="en-GB"/>
          </a:p>
        </p:txBody>
      </p:sp>
    </p:spTree>
    <p:extLst>
      <p:ext uri="{BB962C8B-B14F-4D97-AF65-F5344CB8AC3E}">
        <p14:creationId xmlns:p14="http://schemas.microsoft.com/office/powerpoint/2010/main" val="2831324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AE7944-BEE8-44F7-8397-3FD852B9C1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1AAA82-56AB-4494-A780-1D0CD05597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DCD8A8-75DB-43B9-8601-D6BEE8144C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F15174-8755-4152-B554-4C4D626DBDD2}" type="datetimeFigureOut">
              <a:rPr lang="en-GB" smtClean="0"/>
              <a:t>17/07/2024</a:t>
            </a:fld>
            <a:endParaRPr lang="en-GB"/>
          </a:p>
        </p:txBody>
      </p:sp>
      <p:sp>
        <p:nvSpPr>
          <p:cNvPr id="5" name="Footer Placeholder 4">
            <a:extLst>
              <a:ext uri="{FF2B5EF4-FFF2-40B4-BE49-F238E27FC236}">
                <a16:creationId xmlns:a16="http://schemas.microsoft.com/office/drawing/2014/main" id="{88134A4B-7207-4A9F-812C-8996A1310B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E16D1A4-22FC-426F-A1CF-0FBEB6FC50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6D64B-B7F3-4DB3-9EC3-28180FA2FA23}" type="slidenum">
              <a:rPr lang="en-GB" smtClean="0"/>
              <a:t>‹#›</a:t>
            </a:fld>
            <a:endParaRPr lang="en-GB"/>
          </a:p>
        </p:txBody>
      </p:sp>
    </p:spTree>
    <p:extLst>
      <p:ext uri="{BB962C8B-B14F-4D97-AF65-F5344CB8AC3E}">
        <p14:creationId xmlns:p14="http://schemas.microsoft.com/office/powerpoint/2010/main" val="2335653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s://pixabay.com/vectors/red-button-badge-circle-gloss-47690/" TargetMode="Externa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pixabay.com/vectors/red-button-badge-circle-gloss-47690/" TargetMode="Externa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41282E77-DACE-49B0-BEAE-A916392FE3DD}"/>
              </a:ext>
            </a:extLst>
          </p:cNvPr>
          <p:cNvSpPr txBox="1">
            <a:spLocks noGrp="1"/>
          </p:cNvSpPr>
          <p:nvPr>
            <p:ph type="title" idx="4294967295"/>
          </p:nvPr>
        </p:nvSpPr>
        <p:spPr>
          <a:xfrm>
            <a:off x="538228" y="104311"/>
            <a:ext cx="11115543" cy="369332"/>
          </a:xfrm>
          <a:prstGeom prst="rect">
            <a:avLst/>
          </a:prstGeom>
          <a:solidFill>
            <a:srgbClr val="FFFF00"/>
          </a:solid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Learning Question: How can I help to end the use of harmful and inappropriate language in my school?</a:t>
            </a:r>
          </a:p>
        </p:txBody>
      </p:sp>
      <p:sp>
        <p:nvSpPr>
          <p:cNvPr id="21" name="TextBox 20">
            <a:extLst>
              <a:ext uri="{FF2B5EF4-FFF2-40B4-BE49-F238E27FC236}">
                <a16:creationId xmlns:a16="http://schemas.microsoft.com/office/drawing/2014/main" id="{1B232859-ACC4-4A59-B277-FA297A684937}"/>
              </a:ext>
            </a:extLst>
          </p:cNvPr>
          <p:cNvSpPr txBox="1"/>
          <p:nvPr/>
        </p:nvSpPr>
        <p:spPr>
          <a:xfrm>
            <a:off x="547047" y="1353198"/>
            <a:ext cx="10110460" cy="923330"/>
          </a:xfrm>
          <a:prstGeom prst="rect">
            <a:avLst/>
          </a:prstGeom>
          <a:noFill/>
        </p:spPr>
        <p:txBody>
          <a:bodyPr wrap="none" rtlCol="0">
            <a:spAutoFit/>
          </a:bodyPr>
          <a:lstStyle/>
          <a:p>
            <a:pPr marL="285750" indent="-285750">
              <a:buFont typeface="Arial" panose="020B0604020202020204" pitchFamily="34" charset="0"/>
              <a:buChar char="•"/>
            </a:pPr>
            <a:r>
              <a:rPr lang="en-GB" dirty="0">
                <a:latin typeface="Comic Sans MS" panose="030F0702030302020204" pitchFamily="66" charset="0"/>
              </a:rPr>
              <a:t>Understand the importance of challenging harmful/inappropriate language</a:t>
            </a:r>
          </a:p>
          <a:p>
            <a:pPr marL="285750" indent="-285750">
              <a:buFont typeface="Arial" panose="020B0604020202020204" pitchFamily="34" charset="0"/>
              <a:buChar char="•"/>
            </a:pPr>
            <a:r>
              <a:rPr lang="en-GB" dirty="0">
                <a:latin typeface="Comic Sans MS" panose="030F0702030302020204" pitchFamily="66" charset="0"/>
              </a:rPr>
              <a:t>Learn the 5Ds of being an Active Bystander</a:t>
            </a:r>
          </a:p>
          <a:p>
            <a:pPr marL="285750" indent="-285750">
              <a:buFont typeface="Arial" panose="020B0604020202020204" pitchFamily="34" charset="0"/>
              <a:buChar char="•"/>
            </a:pPr>
            <a:r>
              <a:rPr lang="en-GB" dirty="0">
                <a:latin typeface="Comic Sans MS" panose="030F0702030302020204" pitchFamily="66" charset="0"/>
              </a:rPr>
              <a:t>Use the skills to help reduce the amount of harmful/inappropriate language in your school</a:t>
            </a:r>
          </a:p>
        </p:txBody>
      </p:sp>
      <p:sp>
        <p:nvSpPr>
          <p:cNvPr id="5" name="TextBox 4">
            <a:extLst>
              <a:ext uri="{FF2B5EF4-FFF2-40B4-BE49-F238E27FC236}">
                <a16:creationId xmlns:a16="http://schemas.microsoft.com/office/drawing/2014/main" id="{89E68819-5F74-4B52-B23F-07E998F300F0}"/>
              </a:ext>
            </a:extLst>
          </p:cNvPr>
          <p:cNvSpPr txBox="1"/>
          <p:nvPr/>
        </p:nvSpPr>
        <p:spPr>
          <a:xfrm>
            <a:off x="983974" y="5408717"/>
            <a:ext cx="10293202" cy="1200329"/>
          </a:xfrm>
          <a:prstGeom prst="rect">
            <a:avLst/>
          </a:prstGeom>
          <a:noFill/>
        </p:spPr>
        <p:txBody>
          <a:bodyPr wrap="none" rtlCol="0">
            <a:spAutoFit/>
          </a:bodyPr>
          <a:lstStyle/>
          <a:p>
            <a:r>
              <a:rPr lang="en-GB" dirty="0">
                <a:latin typeface="Comic Sans MS" panose="030F0702030302020204" pitchFamily="66" charset="0"/>
              </a:rPr>
              <a:t>Keywords:</a:t>
            </a:r>
          </a:p>
          <a:p>
            <a:r>
              <a:rPr lang="en-GB" dirty="0">
                <a:latin typeface="Comic Sans MS" panose="030F0702030302020204" pitchFamily="66" charset="0"/>
              </a:rPr>
              <a:t>Perpetrator = someone who does something which is wrong; commits a crime; breaks rules etc.</a:t>
            </a:r>
          </a:p>
          <a:p>
            <a:r>
              <a:rPr lang="en-GB" dirty="0">
                <a:latin typeface="Comic Sans MS" panose="030F0702030302020204" pitchFamily="66" charset="0"/>
              </a:rPr>
              <a:t>Harassment = behaviour that causes distress, embarrassment or is intimidating</a:t>
            </a:r>
          </a:p>
          <a:p>
            <a:r>
              <a:rPr lang="en-GB" dirty="0">
                <a:latin typeface="Comic Sans MS" panose="030F0702030302020204" pitchFamily="66" charset="0"/>
              </a:rPr>
              <a:t>Delegate= Get someone else to help</a:t>
            </a:r>
          </a:p>
        </p:txBody>
      </p:sp>
      <p:sp>
        <p:nvSpPr>
          <p:cNvPr id="2" name="TextBox 1">
            <a:extLst>
              <a:ext uri="{FF2B5EF4-FFF2-40B4-BE49-F238E27FC236}">
                <a16:creationId xmlns:a16="http://schemas.microsoft.com/office/drawing/2014/main" id="{62A6C501-B3D9-4D8C-91B4-C34EFD0FC888}"/>
              </a:ext>
              <a:ext uri="{C183D7F6-B498-43B3-948B-1728B52AA6E4}">
                <adec:decorative xmlns:adec="http://schemas.microsoft.com/office/drawing/2017/decorative" val="1"/>
              </a:ext>
            </a:extLst>
          </p:cNvPr>
          <p:cNvSpPr txBox="1"/>
          <p:nvPr/>
        </p:nvSpPr>
        <p:spPr>
          <a:xfrm rot="19122198">
            <a:off x="9765644" y="1077498"/>
            <a:ext cx="1082348" cy="646331"/>
          </a:xfrm>
          <a:prstGeom prst="rect">
            <a:avLst/>
          </a:prstGeom>
          <a:noFill/>
        </p:spPr>
        <p:txBody>
          <a:bodyPr wrap="none" rtlCol="0">
            <a:spAutoFit/>
          </a:bodyPr>
          <a:lstStyle/>
          <a:p>
            <a:r>
              <a:rPr lang="en-GB" dirty="0">
                <a:latin typeface="Georgia Pro Black" panose="020B0604020202020204" pitchFamily="18" charset="0"/>
                <a:cs typeface="Arabic Typesetting" panose="020B0604020202020204" pitchFamily="66" charset="-78"/>
              </a:rPr>
              <a:t>CALL </a:t>
            </a:r>
          </a:p>
          <a:p>
            <a:r>
              <a:rPr lang="en-GB" dirty="0">
                <a:latin typeface="Georgia Pro Black" panose="020B0604020202020204" pitchFamily="18" charset="0"/>
                <a:cs typeface="Arabic Typesetting" panose="020B0604020202020204" pitchFamily="66" charset="-78"/>
              </a:rPr>
              <a:t>IT OUT</a:t>
            </a:r>
          </a:p>
        </p:txBody>
      </p:sp>
      <p:sp>
        <p:nvSpPr>
          <p:cNvPr id="3" name="TextBox 2">
            <a:extLst>
              <a:ext uri="{FF2B5EF4-FFF2-40B4-BE49-F238E27FC236}">
                <a16:creationId xmlns:a16="http://schemas.microsoft.com/office/drawing/2014/main" id="{26D806FA-986E-438F-89B8-629B3F52917C}"/>
              </a:ext>
              <a:ext uri="{C183D7F6-B498-43B3-948B-1728B52AA6E4}">
                <adec:decorative xmlns:adec="http://schemas.microsoft.com/office/drawing/2017/decorative" val="1"/>
              </a:ext>
            </a:extLst>
          </p:cNvPr>
          <p:cNvSpPr txBox="1"/>
          <p:nvPr/>
        </p:nvSpPr>
        <p:spPr>
          <a:xfrm>
            <a:off x="10306129" y="560660"/>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sp>
        <p:nvSpPr>
          <p:cNvPr id="6" name="TextBox 5">
            <a:extLst>
              <a:ext uri="{FF2B5EF4-FFF2-40B4-BE49-F238E27FC236}">
                <a16:creationId xmlns:a16="http://schemas.microsoft.com/office/drawing/2014/main" id="{AFE4D2DB-BAE4-4B05-9BDE-6B536810DBBB}"/>
              </a:ext>
              <a:ext uri="{C183D7F6-B498-43B3-948B-1728B52AA6E4}">
                <adec:decorative xmlns:adec="http://schemas.microsoft.com/office/drawing/2017/decorative" val="1"/>
              </a:ext>
            </a:extLst>
          </p:cNvPr>
          <p:cNvSpPr txBox="1"/>
          <p:nvPr/>
        </p:nvSpPr>
        <p:spPr>
          <a:xfrm rot="1266051">
            <a:off x="10481818" y="506579"/>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sp>
        <p:nvSpPr>
          <p:cNvPr id="7" name="TextBox 6">
            <a:extLst>
              <a:ext uri="{FF2B5EF4-FFF2-40B4-BE49-F238E27FC236}">
                <a16:creationId xmlns:a16="http://schemas.microsoft.com/office/drawing/2014/main" id="{CFE0F18F-C863-4CE9-9B40-3DA1ED1F6435}"/>
              </a:ext>
              <a:ext uri="{C183D7F6-B498-43B3-948B-1728B52AA6E4}">
                <adec:decorative xmlns:adec="http://schemas.microsoft.com/office/drawing/2017/decorative" val="1"/>
              </a:ext>
            </a:extLst>
          </p:cNvPr>
          <p:cNvSpPr txBox="1"/>
          <p:nvPr/>
        </p:nvSpPr>
        <p:spPr>
          <a:xfrm rot="2742690">
            <a:off x="10553604" y="731494"/>
            <a:ext cx="568926" cy="584775"/>
          </a:xfrm>
          <a:prstGeom prst="rect">
            <a:avLst/>
          </a:prstGeom>
          <a:noFill/>
        </p:spPr>
        <p:txBody>
          <a:bodyPr wrap="square" rtlCol="0">
            <a:spAutoFit/>
          </a:bodyPr>
          <a:lstStyle/>
          <a:p>
            <a:r>
              <a:rPr lang="en-GB" sz="3200" dirty="0">
                <a:latin typeface="Georgia Pro Black" panose="02040A02050405020203" pitchFamily="18" charset="0"/>
              </a:rPr>
              <a:t>!</a:t>
            </a:r>
          </a:p>
        </p:txBody>
      </p:sp>
      <p:sp>
        <p:nvSpPr>
          <p:cNvPr id="8" name="TextBox 7">
            <a:extLst>
              <a:ext uri="{FF2B5EF4-FFF2-40B4-BE49-F238E27FC236}">
                <a16:creationId xmlns:a16="http://schemas.microsoft.com/office/drawing/2014/main" id="{8DD04CF5-5766-487C-9DC9-7C18DB08C9FC}"/>
              </a:ext>
              <a:ext uri="{C183D7F6-B498-43B3-948B-1728B52AA6E4}">
                <adec:decorative xmlns:adec="http://schemas.microsoft.com/office/drawing/2017/decorative" val="1"/>
              </a:ext>
            </a:extLst>
          </p:cNvPr>
          <p:cNvSpPr txBox="1"/>
          <p:nvPr/>
        </p:nvSpPr>
        <p:spPr>
          <a:xfrm rot="3838121">
            <a:off x="10694609" y="796483"/>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grpSp>
        <p:nvGrpSpPr>
          <p:cNvPr id="9" name="Group 8">
            <a:extLst>
              <a:ext uri="{FF2B5EF4-FFF2-40B4-BE49-F238E27FC236}">
                <a16:creationId xmlns:a16="http://schemas.microsoft.com/office/drawing/2014/main" id="{0E1B63FD-E215-41ED-94C2-C59F55B2B7FE}"/>
              </a:ext>
              <a:ext uri="{C183D7F6-B498-43B3-948B-1728B52AA6E4}">
                <adec:decorative xmlns:adec="http://schemas.microsoft.com/office/drawing/2017/decorative" val="1"/>
              </a:ext>
            </a:extLst>
          </p:cNvPr>
          <p:cNvGrpSpPr/>
          <p:nvPr/>
        </p:nvGrpSpPr>
        <p:grpSpPr>
          <a:xfrm>
            <a:off x="1251024" y="1579244"/>
            <a:ext cx="2630028" cy="3868984"/>
            <a:chOff x="1466442" y="3726024"/>
            <a:chExt cx="2462770" cy="2827476"/>
          </a:xfrm>
        </p:grpSpPr>
        <p:pic>
          <p:nvPicPr>
            <p:cNvPr id="10" name="Graphic 9">
              <a:extLst>
                <a:ext uri="{FF2B5EF4-FFF2-40B4-BE49-F238E27FC236}">
                  <a16:creationId xmlns:a16="http://schemas.microsoft.com/office/drawing/2014/main" id="{D20EDC48-2DAE-40ED-93F2-F715D79A4B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66442" y="3726024"/>
              <a:ext cx="1800000" cy="2798601"/>
            </a:xfrm>
            <a:prstGeom prst="rect">
              <a:avLst/>
            </a:prstGeom>
          </p:spPr>
        </p:pic>
        <p:pic>
          <p:nvPicPr>
            <p:cNvPr id="11" name="Graphic 10">
              <a:extLst>
                <a:ext uri="{FF2B5EF4-FFF2-40B4-BE49-F238E27FC236}">
                  <a16:creationId xmlns:a16="http://schemas.microsoft.com/office/drawing/2014/main" id="{BD6D9669-F570-479E-9906-9079B5283E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29212" y="3754899"/>
              <a:ext cx="1800000" cy="2798601"/>
            </a:xfrm>
            <a:prstGeom prst="rect">
              <a:avLst/>
            </a:prstGeom>
          </p:spPr>
        </p:pic>
      </p:grpSp>
      <p:grpSp>
        <p:nvGrpSpPr>
          <p:cNvPr id="12" name="Group 11">
            <a:extLst>
              <a:ext uri="{FF2B5EF4-FFF2-40B4-BE49-F238E27FC236}">
                <a16:creationId xmlns:a16="http://schemas.microsoft.com/office/drawing/2014/main" id="{16D349DC-76BD-4F9F-8D33-B455DF6B05FF}"/>
              </a:ext>
              <a:ext uri="{C183D7F6-B498-43B3-948B-1728B52AA6E4}">
                <adec:decorative xmlns:adec="http://schemas.microsoft.com/office/drawing/2017/decorative" val="1"/>
              </a:ext>
            </a:extLst>
          </p:cNvPr>
          <p:cNvGrpSpPr/>
          <p:nvPr/>
        </p:nvGrpSpPr>
        <p:grpSpPr>
          <a:xfrm>
            <a:off x="3621565" y="1814863"/>
            <a:ext cx="3287793" cy="3370181"/>
            <a:chOff x="4364126" y="3801979"/>
            <a:chExt cx="2576850" cy="2771881"/>
          </a:xfrm>
        </p:grpSpPr>
        <p:pic>
          <p:nvPicPr>
            <p:cNvPr id="13" name="Graphic 12">
              <a:extLst>
                <a:ext uri="{FF2B5EF4-FFF2-40B4-BE49-F238E27FC236}">
                  <a16:creationId xmlns:a16="http://schemas.microsoft.com/office/drawing/2014/main" id="{25C64FD0-AF24-45C3-ACE4-EA9E216A207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64126" y="3801979"/>
              <a:ext cx="1800000" cy="2760000"/>
            </a:xfrm>
            <a:prstGeom prst="rect">
              <a:avLst/>
            </a:prstGeom>
          </p:spPr>
        </p:pic>
        <p:pic>
          <p:nvPicPr>
            <p:cNvPr id="14" name="Graphic 13">
              <a:extLst>
                <a:ext uri="{FF2B5EF4-FFF2-40B4-BE49-F238E27FC236}">
                  <a16:creationId xmlns:a16="http://schemas.microsoft.com/office/drawing/2014/main" id="{FE641445-3BDC-41FB-B9A8-ACADA86EC7F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51024" y="3946359"/>
              <a:ext cx="1689952" cy="2627501"/>
            </a:xfrm>
            <a:prstGeom prst="rect">
              <a:avLst/>
            </a:prstGeom>
          </p:spPr>
        </p:pic>
      </p:grpSp>
      <p:grpSp>
        <p:nvGrpSpPr>
          <p:cNvPr id="15" name="Group 14">
            <a:extLst>
              <a:ext uri="{FF2B5EF4-FFF2-40B4-BE49-F238E27FC236}">
                <a16:creationId xmlns:a16="http://schemas.microsoft.com/office/drawing/2014/main" id="{5EDD3732-A91A-468C-A28C-3BED0E950BBF}"/>
              </a:ext>
              <a:ext uri="{C183D7F6-B498-43B3-948B-1728B52AA6E4}">
                <adec:decorative xmlns:adec="http://schemas.microsoft.com/office/drawing/2017/decorative" val="1"/>
              </a:ext>
            </a:extLst>
          </p:cNvPr>
          <p:cNvGrpSpPr/>
          <p:nvPr/>
        </p:nvGrpSpPr>
        <p:grpSpPr>
          <a:xfrm>
            <a:off x="6991581" y="2080394"/>
            <a:ext cx="2839678" cy="3194637"/>
            <a:chOff x="4858661" y="3638350"/>
            <a:chExt cx="2640145" cy="2886276"/>
          </a:xfrm>
        </p:grpSpPr>
        <p:pic>
          <p:nvPicPr>
            <p:cNvPr id="16" name="Graphic 15">
              <a:extLst>
                <a:ext uri="{FF2B5EF4-FFF2-40B4-BE49-F238E27FC236}">
                  <a16:creationId xmlns:a16="http://schemas.microsoft.com/office/drawing/2014/main" id="{AB08D19C-AD2C-4D9C-B827-42346E2199D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5740755" y="3771995"/>
              <a:ext cx="1758051" cy="2733380"/>
            </a:xfrm>
            <a:prstGeom prst="rect">
              <a:avLst/>
            </a:prstGeom>
          </p:spPr>
        </p:pic>
        <p:pic>
          <p:nvPicPr>
            <p:cNvPr id="17" name="Graphic 16">
              <a:extLst>
                <a:ext uri="{FF2B5EF4-FFF2-40B4-BE49-F238E27FC236}">
                  <a16:creationId xmlns:a16="http://schemas.microsoft.com/office/drawing/2014/main" id="{34BDD2AD-3BB5-4687-BC32-3D9520A449C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195999" y="3638350"/>
              <a:ext cx="1856391" cy="2886276"/>
            </a:xfrm>
            <a:prstGeom prst="rect">
              <a:avLst/>
            </a:prstGeom>
          </p:spPr>
        </p:pic>
        <p:pic>
          <p:nvPicPr>
            <p:cNvPr id="18" name="Graphic 17">
              <a:extLst>
                <a:ext uri="{FF2B5EF4-FFF2-40B4-BE49-F238E27FC236}">
                  <a16:creationId xmlns:a16="http://schemas.microsoft.com/office/drawing/2014/main" id="{43604940-01F0-4078-A6E9-3FD60E707DB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flipH="1">
              <a:off x="4858661" y="3726024"/>
              <a:ext cx="1800000" cy="2798601"/>
            </a:xfrm>
            <a:prstGeom prst="rect">
              <a:avLst/>
            </a:prstGeom>
          </p:spPr>
        </p:pic>
      </p:grpSp>
      <p:pic>
        <p:nvPicPr>
          <p:cNvPr id="19" name="Picture 6">
            <a:extLst>
              <a:ext uri="{FF2B5EF4-FFF2-40B4-BE49-F238E27FC236}">
                <a16:creationId xmlns:a16="http://schemas.microsoft.com/office/drawing/2014/main" id="{8E087F2C-C305-48CD-854C-FA8D58F332B3}"/>
              </a:ext>
              <a:ext uri="{C183D7F6-B498-43B3-948B-1728B52AA6E4}">
                <adec:decorative xmlns:adec="http://schemas.microsoft.com/office/drawing/2017/decorative" val="1"/>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7157" t="8296" r="6951" b="8372"/>
          <a:stretch/>
        </p:blipFill>
        <p:spPr bwMode="auto">
          <a:xfrm>
            <a:off x="10500389" y="1768855"/>
            <a:ext cx="1282224" cy="1244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037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5F1E78-9677-72D7-519C-3DF50C818E1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Document</a:t>
            </a:r>
          </a:p>
        </p:txBody>
      </p:sp>
      <p:pic>
        <p:nvPicPr>
          <p:cNvPr id="14" name="Picture 8">
            <a:extLst>
              <a:ext uri="{FF2B5EF4-FFF2-40B4-BE49-F238E27FC236}">
                <a16:creationId xmlns:a16="http://schemas.microsoft.com/office/drawing/2014/main" id="{873D4929-D45F-48C9-B1E4-F9F401ABBD7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5780" y="2797347"/>
            <a:ext cx="1734210" cy="16371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2A6C501-B3D9-4D8C-91B4-C34EFD0FC888}"/>
              </a:ext>
              <a:ext uri="{C183D7F6-B498-43B3-948B-1728B52AA6E4}">
                <adec:decorative xmlns:adec="http://schemas.microsoft.com/office/drawing/2017/decorative" val="1"/>
              </a:ext>
            </a:extLst>
          </p:cNvPr>
          <p:cNvSpPr txBox="1"/>
          <p:nvPr/>
        </p:nvSpPr>
        <p:spPr>
          <a:xfrm rot="19122198">
            <a:off x="9807443" y="845742"/>
            <a:ext cx="1082348" cy="646331"/>
          </a:xfrm>
          <a:prstGeom prst="rect">
            <a:avLst/>
          </a:prstGeom>
          <a:noFill/>
        </p:spPr>
        <p:txBody>
          <a:bodyPr wrap="none" rtlCol="0">
            <a:spAutoFit/>
          </a:bodyPr>
          <a:lstStyle/>
          <a:p>
            <a:r>
              <a:rPr lang="en-GB" dirty="0">
                <a:latin typeface="Georgia Pro Black" panose="020B0604020202020204" pitchFamily="18" charset="0"/>
                <a:cs typeface="Arabic Typesetting" panose="020B0604020202020204" pitchFamily="66" charset="-78"/>
              </a:rPr>
              <a:t>CALL </a:t>
            </a:r>
          </a:p>
          <a:p>
            <a:r>
              <a:rPr lang="en-GB" dirty="0">
                <a:latin typeface="Georgia Pro Black" panose="020B0604020202020204" pitchFamily="18" charset="0"/>
                <a:cs typeface="Arabic Typesetting" panose="020B0604020202020204" pitchFamily="66" charset="-78"/>
              </a:rPr>
              <a:t>IT OUT</a:t>
            </a:r>
          </a:p>
        </p:txBody>
      </p:sp>
      <p:sp>
        <p:nvSpPr>
          <p:cNvPr id="3" name="TextBox 2">
            <a:extLst>
              <a:ext uri="{FF2B5EF4-FFF2-40B4-BE49-F238E27FC236}">
                <a16:creationId xmlns:a16="http://schemas.microsoft.com/office/drawing/2014/main" id="{26D806FA-986E-438F-89B8-629B3F52917C}"/>
              </a:ext>
              <a:ext uri="{C183D7F6-B498-43B3-948B-1728B52AA6E4}">
                <adec:decorative xmlns:adec="http://schemas.microsoft.com/office/drawing/2017/decorative" val="1"/>
              </a:ext>
            </a:extLst>
          </p:cNvPr>
          <p:cNvSpPr txBox="1"/>
          <p:nvPr/>
        </p:nvSpPr>
        <p:spPr>
          <a:xfrm>
            <a:off x="10306818" y="292195"/>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sp>
        <p:nvSpPr>
          <p:cNvPr id="6" name="TextBox 5">
            <a:extLst>
              <a:ext uri="{FF2B5EF4-FFF2-40B4-BE49-F238E27FC236}">
                <a16:creationId xmlns:a16="http://schemas.microsoft.com/office/drawing/2014/main" id="{AFE4D2DB-BAE4-4B05-9BDE-6B536810DBBB}"/>
              </a:ext>
              <a:ext uri="{C183D7F6-B498-43B3-948B-1728B52AA6E4}">
                <adec:decorative xmlns:adec="http://schemas.microsoft.com/office/drawing/2017/decorative" val="1"/>
              </a:ext>
            </a:extLst>
          </p:cNvPr>
          <p:cNvSpPr txBox="1"/>
          <p:nvPr/>
        </p:nvSpPr>
        <p:spPr>
          <a:xfrm rot="1266051">
            <a:off x="10523617" y="323701"/>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sp>
        <p:nvSpPr>
          <p:cNvPr id="7" name="TextBox 6">
            <a:extLst>
              <a:ext uri="{FF2B5EF4-FFF2-40B4-BE49-F238E27FC236}">
                <a16:creationId xmlns:a16="http://schemas.microsoft.com/office/drawing/2014/main" id="{CFE0F18F-C863-4CE9-9B40-3DA1ED1F6435}"/>
              </a:ext>
              <a:ext uri="{C183D7F6-B498-43B3-948B-1728B52AA6E4}">
                <adec:decorative xmlns:adec="http://schemas.microsoft.com/office/drawing/2017/decorative" val="1"/>
              </a:ext>
            </a:extLst>
          </p:cNvPr>
          <p:cNvSpPr txBox="1"/>
          <p:nvPr/>
        </p:nvSpPr>
        <p:spPr>
          <a:xfrm rot="2742690">
            <a:off x="10700945" y="452868"/>
            <a:ext cx="405934" cy="584775"/>
          </a:xfrm>
          <a:prstGeom prst="rect">
            <a:avLst/>
          </a:prstGeom>
          <a:noFill/>
        </p:spPr>
        <p:txBody>
          <a:bodyPr wrap="square" rtlCol="0">
            <a:spAutoFit/>
          </a:bodyPr>
          <a:lstStyle/>
          <a:p>
            <a:r>
              <a:rPr lang="en-GB" sz="3200" dirty="0">
                <a:latin typeface="Georgia Pro Black" panose="02040A02050405020203" pitchFamily="18" charset="0"/>
              </a:rPr>
              <a:t>!</a:t>
            </a:r>
          </a:p>
        </p:txBody>
      </p:sp>
      <p:sp>
        <p:nvSpPr>
          <p:cNvPr id="8" name="TextBox 7">
            <a:extLst>
              <a:ext uri="{FF2B5EF4-FFF2-40B4-BE49-F238E27FC236}">
                <a16:creationId xmlns:a16="http://schemas.microsoft.com/office/drawing/2014/main" id="{8DD04CF5-5766-487C-9DC9-7C18DB08C9FC}"/>
              </a:ext>
              <a:ext uri="{C183D7F6-B498-43B3-948B-1728B52AA6E4}">
                <adec:decorative xmlns:adec="http://schemas.microsoft.com/office/drawing/2017/decorative" val="1"/>
              </a:ext>
            </a:extLst>
          </p:cNvPr>
          <p:cNvSpPr txBox="1"/>
          <p:nvPr/>
        </p:nvSpPr>
        <p:spPr>
          <a:xfrm rot="3838121">
            <a:off x="10857784" y="578380"/>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pic>
        <p:nvPicPr>
          <p:cNvPr id="19" name="Picture 6">
            <a:extLst>
              <a:ext uri="{FF2B5EF4-FFF2-40B4-BE49-F238E27FC236}">
                <a16:creationId xmlns:a16="http://schemas.microsoft.com/office/drawing/2014/main" id="{8E087F2C-C305-48CD-854C-FA8D58F332B3}"/>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57" t="8296" r="6951" b="8372"/>
          <a:stretch/>
        </p:blipFill>
        <p:spPr bwMode="auto">
          <a:xfrm>
            <a:off x="10654381" y="1320011"/>
            <a:ext cx="1282224" cy="124400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8BB2ABB-732E-4A74-9526-612953B663FF}"/>
              </a:ext>
            </a:extLst>
          </p:cNvPr>
          <p:cNvSpPr txBox="1"/>
          <p:nvPr/>
        </p:nvSpPr>
        <p:spPr>
          <a:xfrm>
            <a:off x="243206" y="261301"/>
            <a:ext cx="9900467" cy="338554"/>
          </a:xfrm>
          <a:prstGeom prst="rect">
            <a:avLst/>
          </a:prstGeom>
          <a:solidFill>
            <a:srgbClr val="FFFF00"/>
          </a:solidFill>
        </p:spPr>
        <p:txBody>
          <a:bodyPr wrap="none" rtlCol="0">
            <a:spAutoFit/>
          </a:bodyPr>
          <a:lstStyle/>
          <a:p>
            <a:r>
              <a:rPr lang="en-GB" sz="1600" dirty="0">
                <a:latin typeface="Comic Sans MS" panose="030F0702030302020204" pitchFamily="66" charset="0"/>
              </a:rPr>
              <a:t>Learning Question: How can I help to end the use of harmful and inappropriate language in my school?</a:t>
            </a:r>
          </a:p>
        </p:txBody>
      </p:sp>
      <p:sp>
        <p:nvSpPr>
          <p:cNvPr id="5" name="TextBox 4">
            <a:extLst>
              <a:ext uri="{FF2B5EF4-FFF2-40B4-BE49-F238E27FC236}">
                <a16:creationId xmlns:a16="http://schemas.microsoft.com/office/drawing/2014/main" id="{B5A24703-7447-46FB-B7F6-82AB4CBAC84C}"/>
              </a:ext>
            </a:extLst>
          </p:cNvPr>
          <p:cNvSpPr txBox="1"/>
          <p:nvPr/>
        </p:nvSpPr>
        <p:spPr>
          <a:xfrm>
            <a:off x="872384" y="1399523"/>
            <a:ext cx="8642109" cy="369332"/>
          </a:xfrm>
          <a:prstGeom prst="rect">
            <a:avLst/>
          </a:prstGeom>
          <a:solidFill>
            <a:schemeClr val="bg2"/>
          </a:solidFill>
        </p:spPr>
        <p:txBody>
          <a:bodyPr wrap="none" rtlCol="0">
            <a:spAutoFit/>
          </a:bodyPr>
          <a:lstStyle/>
          <a:p>
            <a:r>
              <a:rPr lang="en-GB" dirty="0">
                <a:latin typeface="Comic Sans MS" panose="030F0702030302020204" pitchFamily="66" charset="0"/>
              </a:rPr>
              <a:t>DOCUMENT: This involves methods of recording the incident that you witness</a:t>
            </a:r>
          </a:p>
        </p:txBody>
      </p:sp>
      <p:sp>
        <p:nvSpPr>
          <p:cNvPr id="12" name="TextBox 11">
            <a:extLst>
              <a:ext uri="{FF2B5EF4-FFF2-40B4-BE49-F238E27FC236}">
                <a16:creationId xmlns:a16="http://schemas.microsoft.com/office/drawing/2014/main" id="{3DD75303-98E2-4D0F-AF04-35A86A7484F2}"/>
              </a:ext>
            </a:extLst>
          </p:cNvPr>
          <p:cNvSpPr txBox="1"/>
          <p:nvPr/>
        </p:nvSpPr>
        <p:spPr>
          <a:xfrm>
            <a:off x="953018" y="2305101"/>
            <a:ext cx="9353799" cy="2031325"/>
          </a:xfrm>
          <a:prstGeom prst="rect">
            <a:avLst/>
          </a:prstGeom>
          <a:noFill/>
        </p:spPr>
        <p:txBody>
          <a:bodyPr wrap="square">
            <a:spAutoFit/>
          </a:bodyPr>
          <a:lstStyle/>
          <a:p>
            <a:r>
              <a:rPr lang="en-GB" dirty="0">
                <a:latin typeface="Comic Sans MS" panose="030F0702030302020204" pitchFamily="66" charset="0"/>
              </a:rPr>
              <a:t>If it is safe to do so it is always good to document/record an incident. However,</a:t>
            </a:r>
          </a:p>
          <a:p>
            <a:r>
              <a:rPr lang="en-GB" dirty="0">
                <a:latin typeface="Comic Sans MS" panose="030F0702030302020204" pitchFamily="66" charset="0"/>
              </a:rPr>
              <a:t>if no one else is helping out consider using one of the other Ds</a:t>
            </a:r>
          </a:p>
          <a:p>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panose="030F0702030302020204" pitchFamily="66" charset="0"/>
              </a:rPr>
              <a:t>You can record it on your phone – photos or video</a:t>
            </a:r>
          </a:p>
          <a:p>
            <a:pPr marL="285750" indent="-285750">
              <a:buFont typeface="Arial" panose="020B0604020202020204" pitchFamily="34" charset="0"/>
              <a:buChar char="•"/>
            </a:pPr>
            <a:r>
              <a:rPr lang="en-GB" dirty="0">
                <a:latin typeface="Comic Sans MS" panose="030F0702030302020204" pitchFamily="66" charset="0"/>
              </a:rPr>
              <a:t>You can write down what you have seen or heard</a:t>
            </a:r>
          </a:p>
          <a:p>
            <a:endParaRPr lang="en-GB" dirty="0">
              <a:latin typeface="Comic Sans MS" panose="030F0702030302020204" pitchFamily="66" charset="0"/>
            </a:endParaRPr>
          </a:p>
          <a:p>
            <a:r>
              <a:rPr lang="en-GB" b="1" u="sng" dirty="0">
                <a:latin typeface="Comic Sans MS" panose="030F0702030302020204" pitchFamily="66" charset="0"/>
              </a:rPr>
              <a:t>NEVER</a:t>
            </a:r>
            <a:r>
              <a:rPr lang="en-GB" dirty="0">
                <a:latin typeface="Comic Sans MS" panose="030F0702030302020204" pitchFamily="66" charset="0"/>
              </a:rPr>
              <a:t> share the video or photos without the consent (permission) of the victim</a:t>
            </a:r>
          </a:p>
        </p:txBody>
      </p:sp>
      <p:pic>
        <p:nvPicPr>
          <p:cNvPr id="15" name="Picture 14">
            <a:extLst>
              <a:ext uri="{FF2B5EF4-FFF2-40B4-BE49-F238E27FC236}">
                <a16:creationId xmlns:a16="http://schemas.microsoft.com/office/drawing/2014/main" id="{B20473F2-7BCA-4D9B-B65B-8AEFE4EC9F5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rot="346541" flipH="1">
            <a:off x="2536707" y="4601610"/>
            <a:ext cx="1420743" cy="996414"/>
          </a:xfrm>
          <a:prstGeom prst="rect">
            <a:avLst/>
          </a:prstGeom>
        </p:spPr>
      </p:pic>
      <p:sp>
        <p:nvSpPr>
          <p:cNvPr id="16" name="TextBox 15">
            <a:extLst>
              <a:ext uri="{FF2B5EF4-FFF2-40B4-BE49-F238E27FC236}">
                <a16:creationId xmlns:a16="http://schemas.microsoft.com/office/drawing/2014/main" id="{3AFEBD0A-4A05-4B11-9FB1-8266A7067880}"/>
              </a:ext>
            </a:extLst>
          </p:cNvPr>
          <p:cNvSpPr txBox="1"/>
          <p:nvPr/>
        </p:nvSpPr>
        <p:spPr>
          <a:xfrm>
            <a:off x="618683" y="5935097"/>
            <a:ext cx="11134138" cy="707886"/>
          </a:xfrm>
          <a:prstGeom prst="rect">
            <a:avLst/>
          </a:prstGeom>
          <a:noFill/>
        </p:spPr>
        <p:txBody>
          <a:bodyPr wrap="none" rtlCol="0">
            <a:spAutoFit/>
          </a:bodyPr>
          <a:lstStyle/>
          <a:p>
            <a:r>
              <a:rPr lang="en-GB" sz="4000" dirty="0">
                <a:highlight>
                  <a:srgbClr val="FFFF00"/>
                </a:highlight>
              </a:rPr>
              <a:t>DIRECT</a:t>
            </a:r>
            <a:r>
              <a:rPr lang="en-GB" sz="4000" dirty="0"/>
              <a:t>    </a:t>
            </a:r>
            <a:r>
              <a:rPr lang="en-GB" sz="4000" dirty="0">
                <a:highlight>
                  <a:srgbClr val="00FF00"/>
                </a:highlight>
              </a:rPr>
              <a:t>DELAY</a:t>
            </a:r>
            <a:r>
              <a:rPr lang="en-GB" sz="4000" dirty="0"/>
              <a:t>   </a:t>
            </a:r>
            <a:r>
              <a:rPr lang="en-GB" sz="4000" dirty="0">
                <a:highlight>
                  <a:srgbClr val="00FFFF"/>
                </a:highlight>
              </a:rPr>
              <a:t>DISTRACT</a:t>
            </a:r>
            <a:r>
              <a:rPr lang="en-GB" sz="4000" dirty="0"/>
              <a:t>   </a:t>
            </a:r>
            <a:r>
              <a:rPr lang="en-GB" sz="4000" dirty="0">
                <a:highlight>
                  <a:srgbClr val="FF00FF"/>
                </a:highlight>
              </a:rPr>
              <a:t>DELEGATE</a:t>
            </a:r>
            <a:r>
              <a:rPr lang="en-GB" sz="4000" dirty="0"/>
              <a:t>   </a:t>
            </a:r>
            <a:r>
              <a:rPr lang="en-GB" sz="4000" dirty="0">
                <a:highlight>
                  <a:srgbClr val="FF0000"/>
                </a:highlight>
              </a:rPr>
              <a:t>DOCUMENT</a:t>
            </a:r>
          </a:p>
        </p:txBody>
      </p:sp>
    </p:spTree>
    <p:extLst>
      <p:ext uri="{BB962C8B-B14F-4D97-AF65-F5344CB8AC3E}">
        <p14:creationId xmlns:p14="http://schemas.microsoft.com/office/powerpoint/2010/main" val="2816627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1F50D18-5A4D-F719-693B-1E71751D997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Scenarios</a:t>
            </a:r>
          </a:p>
        </p:txBody>
      </p:sp>
      <p:sp>
        <p:nvSpPr>
          <p:cNvPr id="2" name="TextBox 1">
            <a:extLst>
              <a:ext uri="{FF2B5EF4-FFF2-40B4-BE49-F238E27FC236}">
                <a16:creationId xmlns:a16="http://schemas.microsoft.com/office/drawing/2014/main" id="{62A6C501-B3D9-4D8C-91B4-C34EFD0FC888}"/>
              </a:ext>
              <a:ext uri="{C183D7F6-B498-43B3-948B-1728B52AA6E4}">
                <adec:decorative xmlns:adec="http://schemas.microsoft.com/office/drawing/2017/decorative" val="1"/>
              </a:ext>
            </a:extLst>
          </p:cNvPr>
          <p:cNvSpPr txBox="1"/>
          <p:nvPr/>
        </p:nvSpPr>
        <p:spPr>
          <a:xfrm rot="19122198">
            <a:off x="9807443" y="845742"/>
            <a:ext cx="1082348" cy="646331"/>
          </a:xfrm>
          <a:prstGeom prst="rect">
            <a:avLst/>
          </a:prstGeom>
          <a:noFill/>
        </p:spPr>
        <p:txBody>
          <a:bodyPr wrap="none" rtlCol="0">
            <a:spAutoFit/>
          </a:bodyPr>
          <a:lstStyle/>
          <a:p>
            <a:r>
              <a:rPr lang="en-GB" dirty="0">
                <a:latin typeface="Georgia Pro Black" panose="020B0604020202020204" pitchFamily="18" charset="0"/>
                <a:cs typeface="Arabic Typesetting" panose="020B0604020202020204" pitchFamily="66" charset="-78"/>
              </a:rPr>
              <a:t>CALL </a:t>
            </a:r>
          </a:p>
          <a:p>
            <a:r>
              <a:rPr lang="en-GB" dirty="0">
                <a:latin typeface="Georgia Pro Black" panose="020B0604020202020204" pitchFamily="18" charset="0"/>
                <a:cs typeface="Arabic Typesetting" panose="020B0604020202020204" pitchFamily="66" charset="-78"/>
              </a:rPr>
              <a:t>IT OUT</a:t>
            </a:r>
          </a:p>
        </p:txBody>
      </p:sp>
      <p:sp>
        <p:nvSpPr>
          <p:cNvPr id="3" name="TextBox 2">
            <a:extLst>
              <a:ext uri="{FF2B5EF4-FFF2-40B4-BE49-F238E27FC236}">
                <a16:creationId xmlns:a16="http://schemas.microsoft.com/office/drawing/2014/main" id="{26D806FA-986E-438F-89B8-629B3F52917C}"/>
              </a:ext>
              <a:ext uri="{C183D7F6-B498-43B3-948B-1728B52AA6E4}">
                <adec:decorative xmlns:adec="http://schemas.microsoft.com/office/drawing/2017/decorative" val="1"/>
              </a:ext>
            </a:extLst>
          </p:cNvPr>
          <p:cNvSpPr txBox="1"/>
          <p:nvPr/>
        </p:nvSpPr>
        <p:spPr>
          <a:xfrm>
            <a:off x="10306818" y="292195"/>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sp>
        <p:nvSpPr>
          <p:cNvPr id="6" name="TextBox 5">
            <a:extLst>
              <a:ext uri="{FF2B5EF4-FFF2-40B4-BE49-F238E27FC236}">
                <a16:creationId xmlns:a16="http://schemas.microsoft.com/office/drawing/2014/main" id="{AFE4D2DB-BAE4-4B05-9BDE-6B536810DBBB}"/>
              </a:ext>
              <a:ext uri="{C183D7F6-B498-43B3-948B-1728B52AA6E4}">
                <adec:decorative xmlns:adec="http://schemas.microsoft.com/office/drawing/2017/decorative" val="1"/>
              </a:ext>
            </a:extLst>
          </p:cNvPr>
          <p:cNvSpPr txBox="1"/>
          <p:nvPr/>
        </p:nvSpPr>
        <p:spPr>
          <a:xfrm rot="1266051">
            <a:off x="10523617" y="323701"/>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sp>
        <p:nvSpPr>
          <p:cNvPr id="7" name="TextBox 6">
            <a:extLst>
              <a:ext uri="{FF2B5EF4-FFF2-40B4-BE49-F238E27FC236}">
                <a16:creationId xmlns:a16="http://schemas.microsoft.com/office/drawing/2014/main" id="{CFE0F18F-C863-4CE9-9B40-3DA1ED1F6435}"/>
              </a:ext>
              <a:ext uri="{C183D7F6-B498-43B3-948B-1728B52AA6E4}">
                <adec:decorative xmlns:adec="http://schemas.microsoft.com/office/drawing/2017/decorative" val="1"/>
              </a:ext>
            </a:extLst>
          </p:cNvPr>
          <p:cNvSpPr txBox="1"/>
          <p:nvPr/>
        </p:nvSpPr>
        <p:spPr>
          <a:xfrm rot="2742690">
            <a:off x="10700945" y="452868"/>
            <a:ext cx="405934" cy="584775"/>
          </a:xfrm>
          <a:prstGeom prst="rect">
            <a:avLst/>
          </a:prstGeom>
          <a:noFill/>
        </p:spPr>
        <p:txBody>
          <a:bodyPr wrap="square" rtlCol="0">
            <a:spAutoFit/>
          </a:bodyPr>
          <a:lstStyle/>
          <a:p>
            <a:r>
              <a:rPr lang="en-GB" sz="3200" dirty="0">
                <a:latin typeface="Georgia Pro Black" panose="02040A02050405020203" pitchFamily="18" charset="0"/>
              </a:rPr>
              <a:t>!</a:t>
            </a:r>
          </a:p>
        </p:txBody>
      </p:sp>
      <p:sp>
        <p:nvSpPr>
          <p:cNvPr id="8" name="TextBox 7">
            <a:extLst>
              <a:ext uri="{FF2B5EF4-FFF2-40B4-BE49-F238E27FC236}">
                <a16:creationId xmlns:a16="http://schemas.microsoft.com/office/drawing/2014/main" id="{8DD04CF5-5766-487C-9DC9-7C18DB08C9FC}"/>
              </a:ext>
              <a:ext uri="{C183D7F6-B498-43B3-948B-1728B52AA6E4}">
                <adec:decorative xmlns:adec="http://schemas.microsoft.com/office/drawing/2017/decorative" val="1"/>
              </a:ext>
            </a:extLst>
          </p:cNvPr>
          <p:cNvSpPr txBox="1"/>
          <p:nvPr/>
        </p:nvSpPr>
        <p:spPr>
          <a:xfrm rot="3838121">
            <a:off x="10857784" y="578380"/>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pic>
        <p:nvPicPr>
          <p:cNvPr id="19" name="Picture 6">
            <a:extLst>
              <a:ext uri="{FF2B5EF4-FFF2-40B4-BE49-F238E27FC236}">
                <a16:creationId xmlns:a16="http://schemas.microsoft.com/office/drawing/2014/main" id="{8E087F2C-C305-48CD-854C-FA8D58F332B3}"/>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57" t="8296" r="6951" b="8372"/>
          <a:stretch/>
        </p:blipFill>
        <p:spPr bwMode="auto">
          <a:xfrm>
            <a:off x="10552885" y="1452802"/>
            <a:ext cx="1282224" cy="124400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8BB2ABB-732E-4A74-9526-612953B663FF}"/>
              </a:ext>
              <a:ext uri="{C183D7F6-B498-43B3-948B-1728B52AA6E4}">
                <adec:decorative xmlns:adec="http://schemas.microsoft.com/office/drawing/2017/decorative" val="1"/>
              </a:ext>
            </a:extLst>
          </p:cNvPr>
          <p:cNvSpPr txBox="1"/>
          <p:nvPr/>
        </p:nvSpPr>
        <p:spPr>
          <a:xfrm>
            <a:off x="243206" y="261301"/>
            <a:ext cx="9900467" cy="338554"/>
          </a:xfrm>
          <a:prstGeom prst="rect">
            <a:avLst/>
          </a:prstGeom>
          <a:solidFill>
            <a:srgbClr val="FFFF00"/>
          </a:solidFill>
        </p:spPr>
        <p:txBody>
          <a:bodyPr wrap="none" rtlCol="0">
            <a:spAutoFit/>
          </a:bodyPr>
          <a:lstStyle/>
          <a:p>
            <a:r>
              <a:rPr lang="en-GB" sz="1600" dirty="0">
                <a:latin typeface="Comic Sans MS" panose="030F0702030302020204" pitchFamily="66" charset="0"/>
              </a:rPr>
              <a:t>Learning Question: How can I help to end the use of harmful and inappropriate language in my school?</a:t>
            </a:r>
          </a:p>
        </p:txBody>
      </p:sp>
      <p:sp>
        <p:nvSpPr>
          <p:cNvPr id="4" name="TextBox 3">
            <a:extLst>
              <a:ext uri="{FF2B5EF4-FFF2-40B4-BE49-F238E27FC236}">
                <a16:creationId xmlns:a16="http://schemas.microsoft.com/office/drawing/2014/main" id="{8C3D2930-174E-475C-BB20-0AD08852B47C}"/>
              </a:ext>
            </a:extLst>
          </p:cNvPr>
          <p:cNvSpPr txBox="1"/>
          <p:nvPr/>
        </p:nvSpPr>
        <p:spPr>
          <a:xfrm>
            <a:off x="988818" y="1815918"/>
            <a:ext cx="9551013" cy="1200329"/>
          </a:xfrm>
          <a:prstGeom prst="rect">
            <a:avLst/>
          </a:prstGeom>
          <a:noFill/>
        </p:spPr>
        <p:txBody>
          <a:bodyPr wrap="none" rtlCol="0">
            <a:spAutoFit/>
          </a:bodyPr>
          <a:lstStyle/>
          <a:p>
            <a:r>
              <a:rPr lang="en-GB" dirty="0">
                <a:latin typeface="Comic Sans MS" panose="030F0702030302020204" pitchFamily="66" charset="0"/>
              </a:rPr>
              <a:t>Read the four scenarios and decide in your groups which of the 5Ds you would use</a:t>
            </a:r>
          </a:p>
          <a:p>
            <a:r>
              <a:rPr lang="en-GB" dirty="0">
                <a:latin typeface="Comic Sans MS" panose="030F0702030302020204" pitchFamily="66" charset="0"/>
              </a:rPr>
              <a:t>in these situations.</a:t>
            </a:r>
          </a:p>
          <a:p>
            <a:r>
              <a:rPr lang="en-GB" dirty="0">
                <a:latin typeface="Comic Sans MS" panose="030F0702030302020204" pitchFamily="66" charset="0"/>
              </a:rPr>
              <a:t>When you have decided which method of intervention you would use explain within your</a:t>
            </a:r>
          </a:p>
          <a:p>
            <a:r>
              <a:rPr lang="en-GB" dirty="0">
                <a:latin typeface="Comic Sans MS" panose="030F0702030302020204" pitchFamily="66" charset="0"/>
              </a:rPr>
              <a:t>groups why the other methods would be inappropriate </a:t>
            </a:r>
          </a:p>
        </p:txBody>
      </p:sp>
      <p:sp>
        <p:nvSpPr>
          <p:cNvPr id="5" name="TextBox 4">
            <a:extLst>
              <a:ext uri="{FF2B5EF4-FFF2-40B4-BE49-F238E27FC236}">
                <a16:creationId xmlns:a16="http://schemas.microsoft.com/office/drawing/2014/main" id="{83D96907-9782-4561-89F5-7A54141800DD}"/>
              </a:ext>
            </a:extLst>
          </p:cNvPr>
          <p:cNvSpPr txBox="1"/>
          <p:nvPr/>
        </p:nvSpPr>
        <p:spPr>
          <a:xfrm>
            <a:off x="659219" y="3955312"/>
            <a:ext cx="11134138" cy="707886"/>
          </a:xfrm>
          <a:prstGeom prst="rect">
            <a:avLst/>
          </a:prstGeom>
          <a:noFill/>
        </p:spPr>
        <p:txBody>
          <a:bodyPr wrap="none" rtlCol="0">
            <a:spAutoFit/>
          </a:bodyPr>
          <a:lstStyle/>
          <a:p>
            <a:r>
              <a:rPr lang="en-GB" sz="4000" dirty="0">
                <a:highlight>
                  <a:srgbClr val="FFFF00"/>
                </a:highlight>
              </a:rPr>
              <a:t>DIRECT</a:t>
            </a:r>
            <a:r>
              <a:rPr lang="en-GB" sz="4000" dirty="0"/>
              <a:t>    </a:t>
            </a:r>
            <a:r>
              <a:rPr lang="en-GB" sz="4000" dirty="0">
                <a:highlight>
                  <a:srgbClr val="00FF00"/>
                </a:highlight>
              </a:rPr>
              <a:t>DELAY</a:t>
            </a:r>
            <a:r>
              <a:rPr lang="en-GB" sz="4000" dirty="0"/>
              <a:t>   </a:t>
            </a:r>
            <a:r>
              <a:rPr lang="en-GB" sz="4000" dirty="0">
                <a:highlight>
                  <a:srgbClr val="00FFFF"/>
                </a:highlight>
              </a:rPr>
              <a:t>DISTRACT</a:t>
            </a:r>
            <a:r>
              <a:rPr lang="en-GB" sz="4000" dirty="0"/>
              <a:t>   </a:t>
            </a:r>
            <a:r>
              <a:rPr lang="en-GB" sz="4000" dirty="0">
                <a:highlight>
                  <a:srgbClr val="FF00FF"/>
                </a:highlight>
              </a:rPr>
              <a:t>DELEGATE</a:t>
            </a:r>
            <a:r>
              <a:rPr lang="en-GB" sz="4000" dirty="0"/>
              <a:t>   </a:t>
            </a:r>
            <a:r>
              <a:rPr lang="en-GB" sz="4000" dirty="0">
                <a:highlight>
                  <a:srgbClr val="FF0000"/>
                </a:highlight>
              </a:rPr>
              <a:t>DOCUMENT</a:t>
            </a:r>
          </a:p>
        </p:txBody>
      </p:sp>
    </p:spTree>
    <p:extLst>
      <p:ext uri="{BB962C8B-B14F-4D97-AF65-F5344CB8AC3E}">
        <p14:creationId xmlns:p14="http://schemas.microsoft.com/office/powerpoint/2010/main" val="2830165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7BFAEFE-AA6D-BD4E-E717-37769A3E10B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Scenario 1</a:t>
            </a:r>
          </a:p>
        </p:txBody>
      </p:sp>
      <p:sp>
        <p:nvSpPr>
          <p:cNvPr id="2" name="TextBox 1">
            <a:extLst>
              <a:ext uri="{FF2B5EF4-FFF2-40B4-BE49-F238E27FC236}">
                <a16:creationId xmlns:a16="http://schemas.microsoft.com/office/drawing/2014/main" id="{62A6C501-B3D9-4D8C-91B4-C34EFD0FC888}"/>
              </a:ext>
              <a:ext uri="{C183D7F6-B498-43B3-948B-1728B52AA6E4}">
                <adec:decorative xmlns:adec="http://schemas.microsoft.com/office/drawing/2017/decorative" val="1"/>
              </a:ext>
            </a:extLst>
          </p:cNvPr>
          <p:cNvSpPr txBox="1"/>
          <p:nvPr/>
        </p:nvSpPr>
        <p:spPr>
          <a:xfrm rot="19122198">
            <a:off x="9807443" y="845742"/>
            <a:ext cx="1082348" cy="646331"/>
          </a:xfrm>
          <a:prstGeom prst="rect">
            <a:avLst/>
          </a:prstGeom>
          <a:noFill/>
        </p:spPr>
        <p:txBody>
          <a:bodyPr wrap="none" rtlCol="0">
            <a:spAutoFit/>
          </a:bodyPr>
          <a:lstStyle/>
          <a:p>
            <a:r>
              <a:rPr lang="en-GB" dirty="0">
                <a:latin typeface="Georgia Pro Black" panose="020B0604020202020204" pitchFamily="18" charset="0"/>
                <a:cs typeface="Arabic Typesetting" panose="020B0604020202020204" pitchFamily="66" charset="-78"/>
              </a:rPr>
              <a:t>CALL </a:t>
            </a:r>
          </a:p>
          <a:p>
            <a:r>
              <a:rPr lang="en-GB" dirty="0">
                <a:latin typeface="Georgia Pro Black" panose="020B0604020202020204" pitchFamily="18" charset="0"/>
                <a:cs typeface="Arabic Typesetting" panose="020B0604020202020204" pitchFamily="66" charset="-78"/>
              </a:rPr>
              <a:t>IT OUT</a:t>
            </a:r>
          </a:p>
        </p:txBody>
      </p:sp>
      <p:sp>
        <p:nvSpPr>
          <p:cNvPr id="3" name="TextBox 2">
            <a:extLst>
              <a:ext uri="{FF2B5EF4-FFF2-40B4-BE49-F238E27FC236}">
                <a16:creationId xmlns:a16="http://schemas.microsoft.com/office/drawing/2014/main" id="{26D806FA-986E-438F-89B8-629B3F52917C}"/>
              </a:ext>
              <a:ext uri="{C183D7F6-B498-43B3-948B-1728B52AA6E4}">
                <adec:decorative xmlns:adec="http://schemas.microsoft.com/office/drawing/2017/decorative" val="1"/>
              </a:ext>
            </a:extLst>
          </p:cNvPr>
          <p:cNvSpPr txBox="1"/>
          <p:nvPr/>
        </p:nvSpPr>
        <p:spPr>
          <a:xfrm>
            <a:off x="10306818" y="292195"/>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sp>
        <p:nvSpPr>
          <p:cNvPr id="6" name="TextBox 5">
            <a:extLst>
              <a:ext uri="{FF2B5EF4-FFF2-40B4-BE49-F238E27FC236}">
                <a16:creationId xmlns:a16="http://schemas.microsoft.com/office/drawing/2014/main" id="{AFE4D2DB-BAE4-4B05-9BDE-6B536810DBBB}"/>
              </a:ext>
              <a:ext uri="{C183D7F6-B498-43B3-948B-1728B52AA6E4}">
                <adec:decorative xmlns:adec="http://schemas.microsoft.com/office/drawing/2017/decorative" val="1"/>
              </a:ext>
            </a:extLst>
          </p:cNvPr>
          <p:cNvSpPr txBox="1"/>
          <p:nvPr/>
        </p:nvSpPr>
        <p:spPr>
          <a:xfrm rot="1266051">
            <a:off x="10523617" y="323701"/>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sp>
        <p:nvSpPr>
          <p:cNvPr id="7" name="TextBox 6">
            <a:extLst>
              <a:ext uri="{FF2B5EF4-FFF2-40B4-BE49-F238E27FC236}">
                <a16:creationId xmlns:a16="http://schemas.microsoft.com/office/drawing/2014/main" id="{CFE0F18F-C863-4CE9-9B40-3DA1ED1F6435}"/>
              </a:ext>
              <a:ext uri="{C183D7F6-B498-43B3-948B-1728B52AA6E4}">
                <adec:decorative xmlns:adec="http://schemas.microsoft.com/office/drawing/2017/decorative" val="1"/>
              </a:ext>
            </a:extLst>
          </p:cNvPr>
          <p:cNvSpPr txBox="1"/>
          <p:nvPr/>
        </p:nvSpPr>
        <p:spPr>
          <a:xfrm rot="2742690">
            <a:off x="10700945" y="452868"/>
            <a:ext cx="405934" cy="584775"/>
          </a:xfrm>
          <a:prstGeom prst="rect">
            <a:avLst/>
          </a:prstGeom>
          <a:noFill/>
        </p:spPr>
        <p:txBody>
          <a:bodyPr wrap="square" rtlCol="0">
            <a:spAutoFit/>
          </a:bodyPr>
          <a:lstStyle/>
          <a:p>
            <a:r>
              <a:rPr lang="en-GB" sz="3200" dirty="0">
                <a:latin typeface="Georgia Pro Black" panose="02040A02050405020203" pitchFamily="18" charset="0"/>
              </a:rPr>
              <a:t>!</a:t>
            </a:r>
          </a:p>
        </p:txBody>
      </p:sp>
      <p:sp>
        <p:nvSpPr>
          <p:cNvPr id="8" name="TextBox 7">
            <a:extLst>
              <a:ext uri="{FF2B5EF4-FFF2-40B4-BE49-F238E27FC236}">
                <a16:creationId xmlns:a16="http://schemas.microsoft.com/office/drawing/2014/main" id="{8DD04CF5-5766-487C-9DC9-7C18DB08C9FC}"/>
              </a:ext>
              <a:ext uri="{C183D7F6-B498-43B3-948B-1728B52AA6E4}">
                <adec:decorative xmlns:adec="http://schemas.microsoft.com/office/drawing/2017/decorative" val="1"/>
              </a:ext>
            </a:extLst>
          </p:cNvPr>
          <p:cNvSpPr txBox="1"/>
          <p:nvPr/>
        </p:nvSpPr>
        <p:spPr>
          <a:xfrm rot="3838121">
            <a:off x="10857784" y="578380"/>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pic>
        <p:nvPicPr>
          <p:cNvPr id="19" name="Picture 6">
            <a:extLst>
              <a:ext uri="{FF2B5EF4-FFF2-40B4-BE49-F238E27FC236}">
                <a16:creationId xmlns:a16="http://schemas.microsoft.com/office/drawing/2014/main" id="{8E087F2C-C305-48CD-854C-FA8D58F332B3}"/>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57" t="8296" r="6951" b="8372"/>
          <a:stretch/>
        </p:blipFill>
        <p:spPr bwMode="auto">
          <a:xfrm>
            <a:off x="10552885" y="1462234"/>
            <a:ext cx="1282224" cy="124400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8BB2ABB-732E-4A74-9526-612953B663FF}"/>
              </a:ext>
              <a:ext uri="{C183D7F6-B498-43B3-948B-1728B52AA6E4}">
                <adec:decorative xmlns:adec="http://schemas.microsoft.com/office/drawing/2017/decorative" val="1"/>
              </a:ext>
            </a:extLst>
          </p:cNvPr>
          <p:cNvSpPr txBox="1"/>
          <p:nvPr/>
        </p:nvSpPr>
        <p:spPr>
          <a:xfrm>
            <a:off x="243206" y="261301"/>
            <a:ext cx="9900467" cy="338554"/>
          </a:xfrm>
          <a:prstGeom prst="rect">
            <a:avLst/>
          </a:prstGeom>
          <a:solidFill>
            <a:srgbClr val="FFFF00"/>
          </a:solidFill>
        </p:spPr>
        <p:txBody>
          <a:bodyPr wrap="none" rtlCol="0">
            <a:spAutoFit/>
          </a:bodyPr>
          <a:lstStyle/>
          <a:p>
            <a:r>
              <a:rPr lang="en-GB" sz="1600" dirty="0">
                <a:latin typeface="Comic Sans MS" panose="030F0702030302020204" pitchFamily="66" charset="0"/>
              </a:rPr>
              <a:t>Learning Question: How can I help to end the use of harmful and inappropriate language in my school?</a:t>
            </a:r>
          </a:p>
        </p:txBody>
      </p:sp>
      <p:sp>
        <p:nvSpPr>
          <p:cNvPr id="11" name="TextBox 10">
            <a:extLst>
              <a:ext uri="{FF2B5EF4-FFF2-40B4-BE49-F238E27FC236}">
                <a16:creationId xmlns:a16="http://schemas.microsoft.com/office/drawing/2014/main" id="{C67190AF-9D44-475B-9909-10B1A7A0E3FD}"/>
              </a:ext>
            </a:extLst>
          </p:cNvPr>
          <p:cNvSpPr txBox="1"/>
          <p:nvPr/>
        </p:nvSpPr>
        <p:spPr>
          <a:xfrm>
            <a:off x="2456121" y="1488457"/>
            <a:ext cx="6088164" cy="1477328"/>
          </a:xfrm>
          <a:prstGeom prst="rect">
            <a:avLst/>
          </a:prstGeom>
          <a:noFill/>
        </p:spPr>
        <p:txBody>
          <a:bodyPr wrap="square" rtlCol="0">
            <a:spAutoFit/>
          </a:bodyPr>
          <a:lstStyle/>
          <a:p>
            <a:r>
              <a:rPr lang="en-GB" b="1" dirty="0">
                <a:latin typeface="Comic Sans MS" panose="030F0702030302020204" pitchFamily="66" charset="0"/>
              </a:rPr>
              <a:t>Which of the 5Ds would you use if this happened?</a:t>
            </a:r>
          </a:p>
          <a:p>
            <a:r>
              <a:rPr lang="en-GB" dirty="0">
                <a:latin typeface="Comic Sans MS" panose="030F0702030302020204" pitchFamily="66" charset="0"/>
              </a:rPr>
              <a:t>You are walking down the corridor in school when you hear a boy in year 6 saying to a girl if you don’t give me a kiss I will tell all of my friends that you are a slag. The girl is crying and looking very anxious.</a:t>
            </a:r>
          </a:p>
        </p:txBody>
      </p:sp>
      <p:sp>
        <p:nvSpPr>
          <p:cNvPr id="5" name="TextBox 4">
            <a:extLst>
              <a:ext uri="{FF2B5EF4-FFF2-40B4-BE49-F238E27FC236}">
                <a16:creationId xmlns:a16="http://schemas.microsoft.com/office/drawing/2014/main" id="{83D96907-9782-4561-89F5-7A54141800DD}"/>
              </a:ext>
            </a:extLst>
          </p:cNvPr>
          <p:cNvSpPr txBox="1"/>
          <p:nvPr/>
        </p:nvSpPr>
        <p:spPr>
          <a:xfrm>
            <a:off x="659219" y="3955312"/>
            <a:ext cx="11134138" cy="707886"/>
          </a:xfrm>
          <a:prstGeom prst="rect">
            <a:avLst/>
          </a:prstGeom>
          <a:noFill/>
        </p:spPr>
        <p:txBody>
          <a:bodyPr wrap="none" rtlCol="0">
            <a:spAutoFit/>
          </a:bodyPr>
          <a:lstStyle/>
          <a:p>
            <a:r>
              <a:rPr lang="en-GB" sz="4000" dirty="0">
                <a:highlight>
                  <a:srgbClr val="FFFF00"/>
                </a:highlight>
              </a:rPr>
              <a:t>DIRECT</a:t>
            </a:r>
            <a:r>
              <a:rPr lang="en-GB" sz="4000" dirty="0"/>
              <a:t>    </a:t>
            </a:r>
            <a:r>
              <a:rPr lang="en-GB" sz="4000" dirty="0">
                <a:highlight>
                  <a:srgbClr val="00FF00"/>
                </a:highlight>
              </a:rPr>
              <a:t>DELAY</a:t>
            </a:r>
            <a:r>
              <a:rPr lang="en-GB" sz="4000" dirty="0"/>
              <a:t>   </a:t>
            </a:r>
            <a:r>
              <a:rPr lang="en-GB" sz="4000" dirty="0">
                <a:highlight>
                  <a:srgbClr val="00FFFF"/>
                </a:highlight>
              </a:rPr>
              <a:t>DISTRACT</a:t>
            </a:r>
            <a:r>
              <a:rPr lang="en-GB" sz="4000" dirty="0"/>
              <a:t>   </a:t>
            </a:r>
            <a:r>
              <a:rPr lang="en-GB" sz="4000" dirty="0">
                <a:highlight>
                  <a:srgbClr val="FF00FF"/>
                </a:highlight>
              </a:rPr>
              <a:t>DELEGATE</a:t>
            </a:r>
            <a:r>
              <a:rPr lang="en-GB" sz="4000" dirty="0"/>
              <a:t>   </a:t>
            </a:r>
            <a:r>
              <a:rPr lang="en-GB" sz="4000" dirty="0">
                <a:highlight>
                  <a:srgbClr val="FF0000"/>
                </a:highlight>
              </a:rPr>
              <a:t>DOCUMENT</a:t>
            </a:r>
          </a:p>
        </p:txBody>
      </p:sp>
      <p:sp>
        <p:nvSpPr>
          <p:cNvPr id="4" name="TextBox 3">
            <a:extLst>
              <a:ext uri="{FF2B5EF4-FFF2-40B4-BE49-F238E27FC236}">
                <a16:creationId xmlns:a16="http://schemas.microsoft.com/office/drawing/2014/main" id="{8C3D2930-174E-475C-BB20-0AD08852B47C}"/>
              </a:ext>
            </a:extLst>
          </p:cNvPr>
          <p:cNvSpPr txBox="1"/>
          <p:nvPr/>
        </p:nvSpPr>
        <p:spPr>
          <a:xfrm>
            <a:off x="1431447" y="5274723"/>
            <a:ext cx="9472465" cy="646331"/>
          </a:xfrm>
          <a:prstGeom prst="rect">
            <a:avLst/>
          </a:prstGeom>
          <a:noFill/>
        </p:spPr>
        <p:txBody>
          <a:bodyPr wrap="none" rtlCol="0">
            <a:spAutoFit/>
          </a:bodyPr>
          <a:lstStyle/>
          <a:p>
            <a:r>
              <a:rPr lang="en-GB" dirty="0">
                <a:latin typeface="Comic Sans MS" panose="030F0702030302020204" pitchFamily="66" charset="0"/>
              </a:rPr>
              <a:t>REMEMBER your safety is the most important thing. Therefore, there might be some </a:t>
            </a:r>
          </a:p>
          <a:p>
            <a:r>
              <a:rPr lang="en-GB" dirty="0">
                <a:latin typeface="Comic Sans MS" panose="030F0702030302020204" pitchFamily="66" charset="0"/>
              </a:rPr>
              <a:t>scenarios where DIRECT intervention is not the best idea</a:t>
            </a:r>
          </a:p>
        </p:txBody>
      </p:sp>
    </p:spTree>
    <p:extLst>
      <p:ext uri="{BB962C8B-B14F-4D97-AF65-F5344CB8AC3E}">
        <p14:creationId xmlns:p14="http://schemas.microsoft.com/office/powerpoint/2010/main" val="2999206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E17F2F8-F041-54B8-93EF-BA979BB29C3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Scenario 2</a:t>
            </a:r>
          </a:p>
        </p:txBody>
      </p:sp>
      <p:sp>
        <p:nvSpPr>
          <p:cNvPr id="2" name="TextBox 1">
            <a:extLst>
              <a:ext uri="{FF2B5EF4-FFF2-40B4-BE49-F238E27FC236}">
                <a16:creationId xmlns:a16="http://schemas.microsoft.com/office/drawing/2014/main" id="{62A6C501-B3D9-4D8C-91B4-C34EFD0FC888}"/>
              </a:ext>
              <a:ext uri="{C183D7F6-B498-43B3-948B-1728B52AA6E4}">
                <adec:decorative xmlns:adec="http://schemas.microsoft.com/office/drawing/2017/decorative" val="1"/>
              </a:ext>
            </a:extLst>
          </p:cNvPr>
          <p:cNvSpPr txBox="1"/>
          <p:nvPr/>
        </p:nvSpPr>
        <p:spPr>
          <a:xfrm rot="19122198">
            <a:off x="9807443" y="845742"/>
            <a:ext cx="1082348" cy="646331"/>
          </a:xfrm>
          <a:prstGeom prst="rect">
            <a:avLst/>
          </a:prstGeom>
          <a:noFill/>
        </p:spPr>
        <p:txBody>
          <a:bodyPr wrap="none" rtlCol="0">
            <a:spAutoFit/>
          </a:bodyPr>
          <a:lstStyle/>
          <a:p>
            <a:r>
              <a:rPr lang="en-GB" dirty="0">
                <a:latin typeface="Georgia Pro Black" panose="020B0604020202020204" pitchFamily="18" charset="0"/>
                <a:cs typeface="Arabic Typesetting" panose="020B0604020202020204" pitchFamily="66" charset="-78"/>
              </a:rPr>
              <a:t>CALL </a:t>
            </a:r>
          </a:p>
          <a:p>
            <a:r>
              <a:rPr lang="en-GB" dirty="0">
                <a:latin typeface="Georgia Pro Black" panose="020B0604020202020204" pitchFamily="18" charset="0"/>
                <a:cs typeface="Arabic Typesetting" panose="020B0604020202020204" pitchFamily="66" charset="-78"/>
              </a:rPr>
              <a:t>IT OUT</a:t>
            </a:r>
          </a:p>
        </p:txBody>
      </p:sp>
      <p:sp>
        <p:nvSpPr>
          <p:cNvPr id="3" name="TextBox 2">
            <a:extLst>
              <a:ext uri="{FF2B5EF4-FFF2-40B4-BE49-F238E27FC236}">
                <a16:creationId xmlns:a16="http://schemas.microsoft.com/office/drawing/2014/main" id="{26D806FA-986E-438F-89B8-629B3F52917C}"/>
              </a:ext>
              <a:ext uri="{C183D7F6-B498-43B3-948B-1728B52AA6E4}">
                <adec:decorative xmlns:adec="http://schemas.microsoft.com/office/drawing/2017/decorative" val="1"/>
              </a:ext>
            </a:extLst>
          </p:cNvPr>
          <p:cNvSpPr txBox="1"/>
          <p:nvPr/>
        </p:nvSpPr>
        <p:spPr>
          <a:xfrm>
            <a:off x="10306818" y="292195"/>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sp>
        <p:nvSpPr>
          <p:cNvPr id="6" name="TextBox 5">
            <a:extLst>
              <a:ext uri="{FF2B5EF4-FFF2-40B4-BE49-F238E27FC236}">
                <a16:creationId xmlns:a16="http://schemas.microsoft.com/office/drawing/2014/main" id="{AFE4D2DB-BAE4-4B05-9BDE-6B536810DBBB}"/>
              </a:ext>
              <a:ext uri="{C183D7F6-B498-43B3-948B-1728B52AA6E4}">
                <adec:decorative xmlns:adec="http://schemas.microsoft.com/office/drawing/2017/decorative" val="1"/>
              </a:ext>
            </a:extLst>
          </p:cNvPr>
          <p:cNvSpPr txBox="1"/>
          <p:nvPr/>
        </p:nvSpPr>
        <p:spPr>
          <a:xfrm rot="1266051">
            <a:off x="10523617" y="323701"/>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sp>
        <p:nvSpPr>
          <p:cNvPr id="7" name="TextBox 6">
            <a:extLst>
              <a:ext uri="{FF2B5EF4-FFF2-40B4-BE49-F238E27FC236}">
                <a16:creationId xmlns:a16="http://schemas.microsoft.com/office/drawing/2014/main" id="{CFE0F18F-C863-4CE9-9B40-3DA1ED1F6435}"/>
              </a:ext>
              <a:ext uri="{C183D7F6-B498-43B3-948B-1728B52AA6E4}">
                <adec:decorative xmlns:adec="http://schemas.microsoft.com/office/drawing/2017/decorative" val="1"/>
              </a:ext>
            </a:extLst>
          </p:cNvPr>
          <p:cNvSpPr txBox="1"/>
          <p:nvPr/>
        </p:nvSpPr>
        <p:spPr>
          <a:xfrm rot="2742690">
            <a:off x="10700945" y="452868"/>
            <a:ext cx="405934" cy="584775"/>
          </a:xfrm>
          <a:prstGeom prst="rect">
            <a:avLst/>
          </a:prstGeom>
          <a:noFill/>
        </p:spPr>
        <p:txBody>
          <a:bodyPr wrap="square" rtlCol="0">
            <a:spAutoFit/>
          </a:bodyPr>
          <a:lstStyle/>
          <a:p>
            <a:r>
              <a:rPr lang="en-GB" sz="3200" dirty="0">
                <a:latin typeface="Georgia Pro Black" panose="02040A02050405020203" pitchFamily="18" charset="0"/>
              </a:rPr>
              <a:t>!</a:t>
            </a:r>
          </a:p>
        </p:txBody>
      </p:sp>
      <p:sp>
        <p:nvSpPr>
          <p:cNvPr id="8" name="TextBox 7">
            <a:extLst>
              <a:ext uri="{FF2B5EF4-FFF2-40B4-BE49-F238E27FC236}">
                <a16:creationId xmlns:a16="http://schemas.microsoft.com/office/drawing/2014/main" id="{8DD04CF5-5766-487C-9DC9-7C18DB08C9FC}"/>
              </a:ext>
              <a:ext uri="{C183D7F6-B498-43B3-948B-1728B52AA6E4}">
                <adec:decorative xmlns:adec="http://schemas.microsoft.com/office/drawing/2017/decorative" val="1"/>
              </a:ext>
            </a:extLst>
          </p:cNvPr>
          <p:cNvSpPr txBox="1"/>
          <p:nvPr/>
        </p:nvSpPr>
        <p:spPr>
          <a:xfrm rot="3838121">
            <a:off x="10857784" y="578380"/>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pic>
        <p:nvPicPr>
          <p:cNvPr id="19" name="Picture 6">
            <a:extLst>
              <a:ext uri="{FF2B5EF4-FFF2-40B4-BE49-F238E27FC236}">
                <a16:creationId xmlns:a16="http://schemas.microsoft.com/office/drawing/2014/main" id="{8E087F2C-C305-48CD-854C-FA8D58F332B3}"/>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57" t="8296" r="6951" b="8372"/>
          <a:stretch/>
        </p:blipFill>
        <p:spPr bwMode="auto">
          <a:xfrm>
            <a:off x="10658196" y="1371477"/>
            <a:ext cx="1282224" cy="124400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8BB2ABB-732E-4A74-9526-612953B663FF}"/>
              </a:ext>
              <a:ext uri="{C183D7F6-B498-43B3-948B-1728B52AA6E4}">
                <adec:decorative xmlns:adec="http://schemas.microsoft.com/office/drawing/2017/decorative" val="1"/>
              </a:ext>
            </a:extLst>
          </p:cNvPr>
          <p:cNvSpPr txBox="1"/>
          <p:nvPr/>
        </p:nvSpPr>
        <p:spPr>
          <a:xfrm>
            <a:off x="287987" y="499381"/>
            <a:ext cx="9900467" cy="338554"/>
          </a:xfrm>
          <a:prstGeom prst="rect">
            <a:avLst/>
          </a:prstGeom>
          <a:solidFill>
            <a:srgbClr val="FFFF00"/>
          </a:solidFill>
        </p:spPr>
        <p:txBody>
          <a:bodyPr wrap="none" rtlCol="0">
            <a:spAutoFit/>
          </a:bodyPr>
          <a:lstStyle/>
          <a:p>
            <a:r>
              <a:rPr lang="en-GB" sz="1600" dirty="0">
                <a:latin typeface="Comic Sans MS" panose="030F0702030302020204" pitchFamily="66" charset="0"/>
              </a:rPr>
              <a:t>Learning Question: How can I help to end the use of harmful and inappropriate language in my school?</a:t>
            </a:r>
          </a:p>
        </p:txBody>
      </p:sp>
      <p:sp>
        <p:nvSpPr>
          <p:cNvPr id="11" name="TextBox 10">
            <a:extLst>
              <a:ext uri="{FF2B5EF4-FFF2-40B4-BE49-F238E27FC236}">
                <a16:creationId xmlns:a16="http://schemas.microsoft.com/office/drawing/2014/main" id="{4644B9E1-E879-41DE-B70E-CD3BBB705DD5}"/>
              </a:ext>
            </a:extLst>
          </p:cNvPr>
          <p:cNvSpPr txBox="1"/>
          <p:nvPr/>
        </p:nvSpPr>
        <p:spPr>
          <a:xfrm>
            <a:off x="2904360" y="1733017"/>
            <a:ext cx="6040053" cy="2031325"/>
          </a:xfrm>
          <a:prstGeom prst="rect">
            <a:avLst/>
          </a:prstGeom>
          <a:noFill/>
        </p:spPr>
        <p:txBody>
          <a:bodyPr wrap="square" rtlCol="0">
            <a:spAutoFit/>
          </a:bodyPr>
          <a:lstStyle/>
          <a:p>
            <a:r>
              <a:rPr lang="en-GB" b="1" dirty="0">
                <a:latin typeface="Comic Sans MS" panose="030F0702030302020204" pitchFamily="66" charset="0"/>
              </a:rPr>
              <a:t>Which of the 5Ds would you use if this happened?</a:t>
            </a:r>
          </a:p>
          <a:p>
            <a:r>
              <a:rPr lang="en-GB" dirty="0">
                <a:latin typeface="Comic Sans MS" panose="030F0702030302020204" pitchFamily="66" charset="0"/>
              </a:rPr>
              <a:t>You are in the playground and you can see a large group of girls, they have surrounded a boy who you don’t recognise. You hear the girls calling him a ‘pussy’ and one of them says, “boys don’t cry”. All the girls are laughing and being very noisy. The boy is clearly upset and scared.</a:t>
            </a:r>
          </a:p>
        </p:txBody>
      </p:sp>
      <p:sp>
        <p:nvSpPr>
          <p:cNvPr id="5" name="TextBox 4">
            <a:extLst>
              <a:ext uri="{FF2B5EF4-FFF2-40B4-BE49-F238E27FC236}">
                <a16:creationId xmlns:a16="http://schemas.microsoft.com/office/drawing/2014/main" id="{83D96907-9782-4561-89F5-7A54141800DD}"/>
              </a:ext>
            </a:extLst>
          </p:cNvPr>
          <p:cNvSpPr txBox="1"/>
          <p:nvPr/>
        </p:nvSpPr>
        <p:spPr>
          <a:xfrm>
            <a:off x="659219" y="3955312"/>
            <a:ext cx="11134138" cy="707886"/>
          </a:xfrm>
          <a:prstGeom prst="rect">
            <a:avLst/>
          </a:prstGeom>
          <a:noFill/>
        </p:spPr>
        <p:txBody>
          <a:bodyPr wrap="none" rtlCol="0">
            <a:spAutoFit/>
          </a:bodyPr>
          <a:lstStyle/>
          <a:p>
            <a:r>
              <a:rPr lang="en-GB" sz="4000" dirty="0">
                <a:highlight>
                  <a:srgbClr val="FFFF00"/>
                </a:highlight>
              </a:rPr>
              <a:t>DIRECT</a:t>
            </a:r>
            <a:r>
              <a:rPr lang="en-GB" sz="4000" dirty="0"/>
              <a:t>    </a:t>
            </a:r>
            <a:r>
              <a:rPr lang="en-GB" sz="4000" dirty="0">
                <a:highlight>
                  <a:srgbClr val="00FF00"/>
                </a:highlight>
              </a:rPr>
              <a:t>DELAY</a:t>
            </a:r>
            <a:r>
              <a:rPr lang="en-GB" sz="4000" dirty="0"/>
              <a:t>   </a:t>
            </a:r>
            <a:r>
              <a:rPr lang="en-GB" sz="4000" dirty="0">
                <a:highlight>
                  <a:srgbClr val="00FFFF"/>
                </a:highlight>
              </a:rPr>
              <a:t>DISTRACT</a:t>
            </a:r>
            <a:r>
              <a:rPr lang="en-GB" sz="4000" dirty="0"/>
              <a:t>   </a:t>
            </a:r>
            <a:r>
              <a:rPr lang="en-GB" sz="4000" dirty="0">
                <a:highlight>
                  <a:srgbClr val="FF00FF"/>
                </a:highlight>
              </a:rPr>
              <a:t>DELEGATE</a:t>
            </a:r>
            <a:r>
              <a:rPr lang="en-GB" sz="4000" dirty="0"/>
              <a:t>   </a:t>
            </a:r>
            <a:r>
              <a:rPr lang="en-GB" sz="4000" dirty="0">
                <a:highlight>
                  <a:srgbClr val="FF0000"/>
                </a:highlight>
              </a:rPr>
              <a:t>DOCUMENT</a:t>
            </a:r>
          </a:p>
        </p:txBody>
      </p:sp>
      <p:sp>
        <p:nvSpPr>
          <p:cNvPr id="4" name="TextBox 3">
            <a:extLst>
              <a:ext uri="{FF2B5EF4-FFF2-40B4-BE49-F238E27FC236}">
                <a16:creationId xmlns:a16="http://schemas.microsoft.com/office/drawing/2014/main" id="{8C3D2930-174E-475C-BB20-0AD08852B47C}"/>
              </a:ext>
            </a:extLst>
          </p:cNvPr>
          <p:cNvSpPr txBox="1"/>
          <p:nvPr/>
        </p:nvSpPr>
        <p:spPr>
          <a:xfrm>
            <a:off x="1431447" y="5274723"/>
            <a:ext cx="9472465" cy="646331"/>
          </a:xfrm>
          <a:prstGeom prst="rect">
            <a:avLst/>
          </a:prstGeom>
          <a:noFill/>
        </p:spPr>
        <p:txBody>
          <a:bodyPr wrap="none" rtlCol="0">
            <a:spAutoFit/>
          </a:bodyPr>
          <a:lstStyle/>
          <a:p>
            <a:r>
              <a:rPr lang="en-GB" dirty="0">
                <a:latin typeface="Comic Sans MS" panose="030F0702030302020204" pitchFamily="66" charset="0"/>
              </a:rPr>
              <a:t>REMEMBER your safety is the most important thing. Therefore, there might be some </a:t>
            </a:r>
          </a:p>
          <a:p>
            <a:r>
              <a:rPr lang="en-GB" dirty="0">
                <a:latin typeface="Comic Sans MS" panose="030F0702030302020204" pitchFamily="66" charset="0"/>
              </a:rPr>
              <a:t>scenarios where DIRECT intervention is not the best idea</a:t>
            </a:r>
          </a:p>
        </p:txBody>
      </p:sp>
    </p:spTree>
    <p:extLst>
      <p:ext uri="{BB962C8B-B14F-4D97-AF65-F5344CB8AC3E}">
        <p14:creationId xmlns:p14="http://schemas.microsoft.com/office/powerpoint/2010/main" val="1143525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33007DF-91E1-D979-848C-837CF537BFF2}"/>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Scenario 3</a:t>
            </a:r>
          </a:p>
        </p:txBody>
      </p:sp>
      <p:sp>
        <p:nvSpPr>
          <p:cNvPr id="2" name="TextBox 1">
            <a:extLst>
              <a:ext uri="{FF2B5EF4-FFF2-40B4-BE49-F238E27FC236}">
                <a16:creationId xmlns:a16="http://schemas.microsoft.com/office/drawing/2014/main" id="{62A6C501-B3D9-4D8C-91B4-C34EFD0FC888}"/>
              </a:ext>
              <a:ext uri="{C183D7F6-B498-43B3-948B-1728B52AA6E4}">
                <adec:decorative xmlns:adec="http://schemas.microsoft.com/office/drawing/2017/decorative" val="1"/>
              </a:ext>
            </a:extLst>
          </p:cNvPr>
          <p:cNvSpPr txBox="1"/>
          <p:nvPr/>
        </p:nvSpPr>
        <p:spPr>
          <a:xfrm rot="19122198">
            <a:off x="9807443" y="845742"/>
            <a:ext cx="1082348" cy="646331"/>
          </a:xfrm>
          <a:prstGeom prst="rect">
            <a:avLst/>
          </a:prstGeom>
          <a:noFill/>
        </p:spPr>
        <p:txBody>
          <a:bodyPr wrap="none" rtlCol="0">
            <a:spAutoFit/>
          </a:bodyPr>
          <a:lstStyle/>
          <a:p>
            <a:r>
              <a:rPr lang="en-GB" dirty="0">
                <a:latin typeface="Georgia Pro Black" panose="020B0604020202020204" pitchFamily="18" charset="0"/>
                <a:cs typeface="Arabic Typesetting" panose="020B0604020202020204" pitchFamily="66" charset="-78"/>
              </a:rPr>
              <a:t>CALL </a:t>
            </a:r>
          </a:p>
          <a:p>
            <a:r>
              <a:rPr lang="en-GB" dirty="0">
                <a:latin typeface="Georgia Pro Black" panose="020B0604020202020204" pitchFamily="18" charset="0"/>
                <a:cs typeface="Arabic Typesetting" panose="020B0604020202020204" pitchFamily="66" charset="-78"/>
              </a:rPr>
              <a:t>IT OUT</a:t>
            </a:r>
          </a:p>
        </p:txBody>
      </p:sp>
      <p:sp>
        <p:nvSpPr>
          <p:cNvPr id="3" name="TextBox 2">
            <a:extLst>
              <a:ext uri="{FF2B5EF4-FFF2-40B4-BE49-F238E27FC236}">
                <a16:creationId xmlns:a16="http://schemas.microsoft.com/office/drawing/2014/main" id="{26D806FA-986E-438F-89B8-629B3F52917C}"/>
              </a:ext>
              <a:ext uri="{C183D7F6-B498-43B3-948B-1728B52AA6E4}">
                <adec:decorative xmlns:adec="http://schemas.microsoft.com/office/drawing/2017/decorative" val="1"/>
              </a:ext>
            </a:extLst>
          </p:cNvPr>
          <p:cNvSpPr txBox="1"/>
          <p:nvPr/>
        </p:nvSpPr>
        <p:spPr>
          <a:xfrm>
            <a:off x="10306818" y="292195"/>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sp>
        <p:nvSpPr>
          <p:cNvPr id="6" name="TextBox 5">
            <a:extLst>
              <a:ext uri="{FF2B5EF4-FFF2-40B4-BE49-F238E27FC236}">
                <a16:creationId xmlns:a16="http://schemas.microsoft.com/office/drawing/2014/main" id="{AFE4D2DB-BAE4-4B05-9BDE-6B536810DBBB}"/>
              </a:ext>
              <a:ext uri="{C183D7F6-B498-43B3-948B-1728B52AA6E4}">
                <adec:decorative xmlns:adec="http://schemas.microsoft.com/office/drawing/2017/decorative" val="1"/>
              </a:ext>
            </a:extLst>
          </p:cNvPr>
          <p:cNvSpPr txBox="1"/>
          <p:nvPr/>
        </p:nvSpPr>
        <p:spPr>
          <a:xfrm rot="1266051">
            <a:off x="10523617" y="323701"/>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sp>
        <p:nvSpPr>
          <p:cNvPr id="7" name="TextBox 6">
            <a:extLst>
              <a:ext uri="{FF2B5EF4-FFF2-40B4-BE49-F238E27FC236}">
                <a16:creationId xmlns:a16="http://schemas.microsoft.com/office/drawing/2014/main" id="{CFE0F18F-C863-4CE9-9B40-3DA1ED1F6435}"/>
              </a:ext>
              <a:ext uri="{C183D7F6-B498-43B3-948B-1728B52AA6E4}">
                <adec:decorative xmlns:adec="http://schemas.microsoft.com/office/drawing/2017/decorative" val="1"/>
              </a:ext>
            </a:extLst>
          </p:cNvPr>
          <p:cNvSpPr txBox="1"/>
          <p:nvPr/>
        </p:nvSpPr>
        <p:spPr>
          <a:xfrm rot="2742690">
            <a:off x="10700945" y="452868"/>
            <a:ext cx="405934" cy="584775"/>
          </a:xfrm>
          <a:prstGeom prst="rect">
            <a:avLst/>
          </a:prstGeom>
          <a:noFill/>
        </p:spPr>
        <p:txBody>
          <a:bodyPr wrap="square" rtlCol="0">
            <a:spAutoFit/>
          </a:bodyPr>
          <a:lstStyle/>
          <a:p>
            <a:r>
              <a:rPr lang="en-GB" sz="3200" dirty="0">
                <a:latin typeface="Georgia Pro Black" panose="02040A02050405020203" pitchFamily="18" charset="0"/>
              </a:rPr>
              <a:t>!</a:t>
            </a:r>
          </a:p>
        </p:txBody>
      </p:sp>
      <p:sp>
        <p:nvSpPr>
          <p:cNvPr id="8" name="TextBox 7">
            <a:extLst>
              <a:ext uri="{FF2B5EF4-FFF2-40B4-BE49-F238E27FC236}">
                <a16:creationId xmlns:a16="http://schemas.microsoft.com/office/drawing/2014/main" id="{8DD04CF5-5766-487C-9DC9-7C18DB08C9FC}"/>
              </a:ext>
              <a:ext uri="{C183D7F6-B498-43B3-948B-1728B52AA6E4}">
                <adec:decorative xmlns:adec="http://schemas.microsoft.com/office/drawing/2017/decorative" val="1"/>
              </a:ext>
            </a:extLst>
          </p:cNvPr>
          <p:cNvSpPr txBox="1"/>
          <p:nvPr/>
        </p:nvSpPr>
        <p:spPr>
          <a:xfrm rot="3838121">
            <a:off x="10857784" y="578380"/>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pic>
        <p:nvPicPr>
          <p:cNvPr id="19" name="Picture 6">
            <a:extLst>
              <a:ext uri="{FF2B5EF4-FFF2-40B4-BE49-F238E27FC236}">
                <a16:creationId xmlns:a16="http://schemas.microsoft.com/office/drawing/2014/main" id="{8E087F2C-C305-48CD-854C-FA8D58F332B3}"/>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57" t="8296" r="6951" b="8372"/>
          <a:stretch/>
        </p:blipFill>
        <p:spPr bwMode="auto">
          <a:xfrm>
            <a:off x="10552885" y="1402371"/>
            <a:ext cx="1282224" cy="124400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8BB2ABB-732E-4A74-9526-612953B663FF}"/>
              </a:ext>
              <a:ext uri="{C183D7F6-B498-43B3-948B-1728B52AA6E4}">
                <adec:decorative xmlns:adec="http://schemas.microsoft.com/office/drawing/2017/decorative" val="1"/>
              </a:ext>
            </a:extLst>
          </p:cNvPr>
          <p:cNvSpPr txBox="1"/>
          <p:nvPr/>
        </p:nvSpPr>
        <p:spPr>
          <a:xfrm>
            <a:off x="243206" y="261301"/>
            <a:ext cx="9900467" cy="338554"/>
          </a:xfrm>
          <a:prstGeom prst="rect">
            <a:avLst/>
          </a:prstGeom>
          <a:solidFill>
            <a:srgbClr val="FFFF00"/>
          </a:solidFill>
        </p:spPr>
        <p:txBody>
          <a:bodyPr wrap="none" rtlCol="0">
            <a:spAutoFit/>
          </a:bodyPr>
          <a:lstStyle/>
          <a:p>
            <a:r>
              <a:rPr lang="en-GB" sz="1600" dirty="0">
                <a:latin typeface="Comic Sans MS" panose="030F0702030302020204" pitchFamily="66" charset="0"/>
              </a:rPr>
              <a:t>Learning Question: How can I help to end the use of harmful and inappropriate language in my school?</a:t>
            </a:r>
          </a:p>
        </p:txBody>
      </p:sp>
      <p:sp>
        <p:nvSpPr>
          <p:cNvPr id="11" name="TextBox 10">
            <a:extLst>
              <a:ext uri="{FF2B5EF4-FFF2-40B4-BE49-F238E27FC236}">
                <a16:creationId xmlns:a16="http://schemas.microsoft.com/office/drawing/2014/main" id="{95B8F1DD-7787-4FE6-A09D-D4823B1C7B80}"/>
              </a:ext>
            </a:extLst>
          </p:cNvPr>
          <p:cNvSpPr txBox="1"/>
          <p:nvPr/>
        </p:nvSpPr>
        <p:spPr>
          <a:xfrm>
            <a:off x="2806235" y="1488457"/>
            <a:ext cx="5869932" cy="1754326"/>
          </a:xfrm>
          <a:prstGeom prst="rect">
            <a:avLst/>
          </a:prstGeom>
          <a:noFill/>
        </p:spPr>
        <p:txBody>
          <a:bodyPr wrap="square" rtlCol="0">
            <a:spAutoFit/>
          </a:bodyPr>
          <a:lstStyle/>
          <a:p>
            <a:r>
              <a:rPr lang="en-GB" b="1" dirty="0">
                <a:latin typeface="Comic Sans MS" panose="030F0702030302020204" pitchFamily="66" charset="0"/>
              </a:rPr>
              <a:t>Which of the 5Ds would you use if this happened?</a:t>
            </a:r>
          </a:p>
          <a:p>
            <a:r>
              <a:rPr lang="en-GB" dirty="0">
                <a:latin typeface="Comic Sans MS" panose="030F0702030302020204" pitchFamily="66" charset="0"/>
              </a:rPr>
              <a:t>You are in line to go into class when you see a boy in front of you walk past everyone and as he does so he</a:t>
            </a:r>
          </a:p>
          <a:p>
            <a:r>
              <a:rPr lang="en-GB" dirty="0">
                <a:latin typeface="Comic Sans MS" panose="030F0702030302020204" pitchFamily="66" charset="0"/>
              </a:rPr>
              <a:t>slaps everyone on the back side. Everyone looks shocked but nobody does anything. You have to go into your classroom.</a:t>
            </a:r>
          </a:p>
        </p:txBody>
      </p:sp>
      <p:sp>
        <p:nvSpPr>
          <p:cNvPr id="5" name="TextBox 4">
            <a:extLst>
              <a:ext uri="{FF2B5EF4-FFF2-40B4-BE49-F238E27FC236}">
                <a16:creationId xmlns:a16="http://schemas.microsoft.com/office/drawing/2014/main" id="{83D96907-9782-4561-89F5-7A54141800DD}"/>
              </a:ext>
            </a:extLst>
          </p:cNvPr>
          <p:cNvSpPr txBox="1"/>
          <p:nvPr/>
        </p:nvSpPr>
        <p:spPr>
          <a:xfrm>
            <a:off x="659219" y="3955312"/>
            <a:ext cx="11134138" cy="707886"/>
          </a:xfrm>
          <a:prstGeom prst="rect">
            <a:avLst/>
          </a:prstGeom>
          <a:noFill/>
        </p:spPr>
        <p:txBody>
          <a:bodyPr wrap="none" rtlCol="0">
            <a:spAutoFit/>
          </a:bodyPr>
          <a:lstStyle/>
          <a:p>
            <a:r>
              <a:rPr lang="en-GB" sz="4000" dirty="0">
                <a:highlight>
                  <a:srgbClr val="FFFF00"/>
                </a:highlight>
              </a:rPr>
              <a:t>DIRECT</a:t>
            </a:r>
            <a:r>
              <a:rPr lang="en-GB" sz="4000" dirty="0"/>
              <a:t>    </a:t>
            </a:r>
            <a:r>
              <a:rPr lang="en-GB" sz="4000" dirty="0">
                <a:highlight>
                  <a:srgbClr val="00FF00"/>
                </a:highlight>
              </a:rPr>
              <a:t>DELAY</a:t>
            </a:r>
            <a:r>
              <a:rPr lang="en-GB" sz="4000" dirty="0"/>
              <a:t>   </a:t>
            </a:r>
            <a:r>
              <a:rPr lang="en-GB" sz="4000" dirty="0">
                <a:highlight>
                  <a:srgbClr val="00FFFF"/>
                </a:highlight>
              </a:rPr>
              <a:t>DISTRACT</a:t>
            </a:r>
            <a:r>
              <a:rPr lang="en-GB" sz="4000" dirty="0"/>
              <a:t>   </a:t>
            </a:r>
            <a:r>
              <a:rPr lang="en-GB" sz="4000" dirty="0">
                <a:highlight>
                  <a:srgbClr val="FF00FF"/>
                </a:highlight>
              </a:rPr>
              <a:t>DELEGATE</a:t>
            </a:r>
            <a:r>
              <a:rPr lang="en-GB" sz="4000" dirty="0"/>
              <a:t>   </a:t>
            </a:r>
            <a:r>
              <a:rPr lang="en-GB" sz="4000" dirty="0">
                <a:highlight>
                  <a:srgbClr val="FF0000"/>
                </a:highlight>
              </a:rPr>
              <a:t>DOCUMENT</a:t>
            </a:r>
          </a:p>
        </p:txBody>
      </p:sp>
      <p:sp>
        <p:nvSpPr>
          <p:cNvPr id="4" name="TextBox 3">
            <a:extLst>
              <a:ext uri="{FF2B5EF4-FFF2-40B4-BE49-F238E27FC236}">
                <a16:creationId xmlns:a16="http://schemas.microsoft.com/office/drawing/2014/main" id="{8C3D2930-174E-475C-BB20-0AD08852B47C}"/>
              </a:ext>
            </a:extLst>
          </p:cNvPr>
          <p:cNvSpPr txBox="1"/>
          <p:nvPr/>
        </p:nvSpPr>
        <p:spPr>
          <a:xfrm>
            <a:off x="1431447" y="5274723"/>
            <a:ext cx="9472465" cy="646331"/>
          </a:xfrm>
          <a:prstGeom prst="rect">
            <a:avLst/>
          </a:prstGeom>
          <a:noFill/>
        </p:spPr>
        <p:txBody>
          <a:bodyPr wrap="none" rtlCol="0">
            <a:spAutoFit/>
          </a:bodyPr>
          <a:lstStyle/>
          <a:p>
            <a:r>
              <a:rPr lang="en-GB" dirty="0">
                <a:latin typeface="Comic Sans MS" panose="030F0702030302020204" pitchFamily="66" charset="0"/>
              </a:rPr>
              <a:t>REMEMBER your safety is the most important thing. Therefore, there might be some </a:t>
            </a:r>
          </a:p>
          <a:p>
            <a:r>
              <a:rPr lang="en-GB" dirty="0">
                <a:latin typeface="Comic Sans MS" panose="030F0702030302020204" pitchFamily="66" charset="0"/>
              </a:rPr>
              <a:t>scenarios where DIRECT intervention is not the best idea</a:t>
            </a:r>
          </a:p>
        </p:txBody>
      </p:sp>
    </p:spTree>
    <p:extLst>
      <p:ext uri="{BB962C8B-B14F-4D97-AF65-F5344CB8AC3E}">
        <p14:creationId xmlns:p14="http://schemas.microsoft.com/office/powerpoint/2010/main" val="1112745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0AEF55F-9C2E-4785-0906-798048264B2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Scenario 4</a:t>
            </a:r>
          </a:p>
        </p:txBody>
      </p:sp>
      <p:sp>
        <p:nvSpPr>
          <p:cNvPr id="2" name="TextBox 1">
            <a:extLst>
              <a:ext uri="{FF2B5EF4-FFF2-40B4-BE49-F238E27FC236}">
                <a16:creationId xmlns:a16="http://schemas.microsoft.com/office/drawing/2014/main" id="{62A6C501-B3D9-4D8C-91B4-C34EFD0FC888}"/>
              </a:ext>
              <a:ext uri="{C183D7F6-B498-43B3-948B-1728B52AA6E4}">
                <adec:decorative xmlns:adec="http://schemas.microsoft.com/office/drawing/2017/decorative" val="1"/>
              </a:ext>
            </a:extLst>
          </p:cNvPr>
          <p:cNvSpPr txBox="1"/>
          <p:nvPr/>
        </p:nvSpPr>
        <p:spPr>
          <a:xfrm rot="19122198">
            <a:off x="9807443" y="845742"/>
            <a:ext cx="1082348" cy="646331"/>
          </a:xfrm>
          <a:prstGeom prst="rect">
            <a:avLst/>
          </a:prstGeom>
          <a:noFill/>
        </p:spPr>
        <p:txBody>
          <a:bodyPr wrap="none" rtlCol="0">
            <a:spAutoFit/>
          </a:bodyPr>
          <a:lstStyle/>
          <a:p>
            <a:r>
              <a:rPr lang="en-GB" dirty="0">
                <a:latin typeface="Georgia Pro Black" panose="020B0604020202020204" pitchFamily="18" charset="0"/>
                <a:cs typeface="Arabic Typesetting" panose="020B0604020202020204" pitchFamily="66" charset="-78"/>
              </a:rPr>
              <a:t>CALL </a:t>
            </a:r>
          </a:p>
          <a:p>
            <a:r>
              <a:rPr lang="en-GB" dirty="0">
                <a:latin typeface="Georgia Pro Black" panose="020B0604020202020204" pitchFamily="18" charset="0"/>
                <a:cs typeface="Arabic Typesetting" panose="020B0604020202020204" pitchFamily="66" charset="-78"/>
              </a:rPr>
              <a:t>IT OUT</a:t>
            </a:r>
          </a:p>
        </p:txBody>
      </p:sp>
      <p:sp>
        <p:nvSpPr>
          <p:cNvPr id="3" name="TextBox 2">
            <a:extLst>
              <a:ext uri="{FF2B5EF4-FFF2-40B4-BE49-F238E27FC236}">
                <a16:creationId xmlns:a16="http://schemas.microsoft.com/office/drawing/2014/main" id="{26D806FA-986E-438F-89B8-629B3F52917C}"/>
              </a:ext>
              <a:ext uri="{C183D7F6-B498-43B3-948B-1728B52AA6E4}">
                <adec:decorative xmlns:adec="http://schemas.microsoft.com/office/drawing/2017/decorative" val="1"/>
              </a:ext>
            </a:extLst>
          </p:cNvPr>
          <p:cNvSpPr txBox="1"/>
          <p:nvPr/>
        </p:nvSpPr>
        <p:spPr>
          <a:xfrm>
            <a:off x="10306818" y="292195"/>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sp>
        <p:nvSpPr>
          <p:cNvPr id="6" name="TextBox 5">
            <a:extLst>
              <a:ext uri="{FF2B5EF4-FFF2-40B4-BE49-F238E27FC236}">
                <a16:creationId xmlns:a16="http://schemas.microsoft.com/office/drawing/2014/main" id="{AFE4D2DB-BAE4-4B05-9BDE-6B536810DBBB}"/>
              </a:ext>
              <a:ext uri="{C183D7F6-B498-43B3-948B-1728B52AA6E4}">
                <adec:decorative xmlns:adec="http://schemas.microsoft.com/office/drawing/2017/decorative" val="1"/>
              </a:ext>
            </a:extLst>
          </p:cNvPr>
          <p:cNvSpPr txBox="1"/>
          <p:nvPr/>
        </p:nvSpPr>
        <p:spPr>
          <a:xfrm rot="1266051">
            <a:off x="10523617" y="323701"/>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sp>
        <p:nvSpPr>
          <p:cNvPr id="7" name="TextBox 6">
            <a:extLst>
              <a:ext uri="{FF2B5EF4-FFF2-40B4-BE49-F238E27FC236}">
                <a16:creationId xmlns:a16="http://schemas.microsoft.com/office/drawing/2014/main" id="{CFE0F18F-C863-4CE9-9B40-3DA1ED1F6435}"/>
              </a:ext>
              <a:ext uri="{C183D7F6-B498-43B3-948B-1728B52AA6E4}">
                <adec:decorative xmlns:adec="http://schemas.microsoft.com/office/drawing/2017/decorative" val="1"/>
              </a:ext>
            </a:extLst>
          </p:cNvPr>
          <p:cNvSpPr txBox="1"/>
          <p:nvPr/>
        </p:nvSpPr>
        <p:spPr>
          <a:xfrm rot="2742690">
            <a:off x="10700945" y="452868"/>
            <a:ext cx="405934" cy="584775"/>
          </a:xfrm>
          <a:prstGeom prst="rect">
            <a:avLst/>
          </a:prstGeom>
          <a:noFill/>
        </p:spPr>
        <p:txBody>
          <a:bodyPr wrap="square" rtlCol="0">
            <a:spAutoFit/>
          </a:bodyPr>
          <a:lstStyle/>
          <a:p>
            <a:r>
              <a:rPr lang="en-GB" sz="3200" dirty="0">
                <a:latin typeface="Georgia Pro Black" panose="02040A02050405020203" pitchFamily="18" charset="0"/>
              </a:rPr>
              <a:t>!</a:t>
            </a:r>
          </a:p>
        </p:txBody>
      </p:sp>
      <p:sp>
        <p:nvSpPr>
          <p:cNvPr id="8" name="TextBox 7">
            <a:extLst>
              <a:ext uri="{FF2B5EF4-FFF2-40B4-BE49-F238E27FC236}">
                <a16:creationId xmlns:a16="http://schemas.microsoft.com/office/drawing/2014/main" id="{8DD04CF5-5766-487C-9DC9-7C18DB08C9FC}"/>
              </a:ext>
              <a:ext uri="{C183D7F6-B498-43B3-948B-1728B52AA6E4}">
                <adec:decorative xmlns:adec="http://schemas.microsoft.com/office/drawing/2017/decorative" val="1"/>
              </a:ext>
            </a:extLst>
          </p:cNvPr>
          <p:cNvSpPr txBox="1"/>
          <p:nvPr/>
        </p:nvSpPr>
        <p:spPr>
          <a:xfrm rot="3838121">
            <a:off x="10857784" y="578380"/>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pic>
        <p:nvPicPr>
          <p:cNvPr id="19" name="Picture 6">
            <a:extLst>
              <a:ext uri="{FF2B5EF4-FFF2-40B4-BE49-F238E27FC236}">
                <a16:creationId xmlns:a16="http://schemas.microsoft.com/office/drawing/2014/main" id="{8E087F2C-C305-48CD-854C-FA8D58F332B3}"/>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57" t="8296" r="6951" b="8372"/>
          <a:stretch/>
        </p:blipFill>
        <p:spPr bwMode="auto">
          <a:xfrm>
            <a:off x="10552885" y="1371477"/>
            <a:ext cx="1282224" cy="124400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8BB2ABB-732E-4A74-9526-612953B663FF}"/>
              </a:ext>
              <a:ext uri="{C183D7F6-B498-43B3-948B-1728B52AA6E4}">
                <adec:decorative xmlns:adec="http://schemas.microsoft.com/office/drawing/2017/decorative" val="1"/>
              </a:ext>
            </a:extLst>
          </p:cNvPr>
          <p:cNvSpPr txBox="1"/>
          <p:nvPr/>
        </p:nvSpPr>
        <p:spPr>
          <a:xfrm>
            <a:off x="243206" y="261301"/>
            <a:ext cx="9900467" cy="338554"/>
          </a:xfrm>
          <a:prstGeom prst="rect">
            <a:avLst/>
          </a:prstGeom>
          <a:solidFill>
            <a:srgbClr val="FFFF00"/>
          </a:solidFill>
        </p:spPr>
        <p:txBody>
          <a:bodyPr wrap="none" rtlCol="0">
            <a:spAutoFit/>
          </a:bodyPr>
          <a:lstStyle/>
          <a:p>
            <a:r>
              <a:rPr lang="en-GB" sz="1600" dirty="0">
                <a:latin typeface="Comic Sans MS" panose="030F0702030302020204" pitchFamily="66" charset="0"/>
              </a:rPr>
              <a:t>Learning Question: How can I help to end the use of harmful and inappropriate language in my school?</a:t>
            </a:r>
          </a:p>
        </p:txBody>
      </p:sp>
      <p:sp>
        <p:nvSpPr>
          <p:cNvPr id="11" name="TextBox 10">
            <a:extLst>
              <a:ext uri="{FF2B5EF4-FFF2-40B4-BE49-F238E27FC236}">
                <a16:creationId xmlns:a16="http://schemas.microsoft.com/office/drawing/2014/main" id="{728D46D4-D4BA-495A-94F1-55654C62C6B6}"/>
              </a:ext>
            </a:extLst>
          </p:cNvPr>
          <p:cNvSpPr txBox="1"/>
          <p:nvPr/>
        </p:nvSpPr>
        <p:spPr>
          <a:xfrm>
            <a:off x="2742440" y="1488457"/>
            <a:ext cx="5859299" cy="1477328"/>
          </a:xfrm>
          <a:prstGeom prst="rect">
            <a:avLst/>
          </a:prstGeom>
          <a:noFill/>
        </p:spPr>
        <p:txBody>
          <a:bodyPr wrap="square" rtlCol="0">
            <a:spAutoFit/>
          </a:bodyPr>
          <a:lstStyle/>
          <a:p>
            <a:r>
              <a:rPr lang="en-GB" b="1" dirty="0">
                <a:latin typeface="Comic Sans MS" panose="030F0702030302020204" pitchFamily="66" charset="0"/>
              </a:rPr>
              <a:t>Which of the 5Ds would you use if this happened?</a:t>
            </a:r>
          </a:p>
          <a:p>
            <a:r>
              <a:rPr lang="en-GB" dirty="0">
                <a:latin typeface="Comic Sans MS" panose="030F0702030302020204" pitchFamily="66" charset="0"/>
              </a:rPr>
              <a:t>You are on the school bus when you notice a student with his arm around a girl. The girl looks very uncomfortable and keeps shrugging trying to get the student </a:t>
            </a:r>
            <a:r>
              <a:rPr lang="en-GB">
                <a:latin typeface="Comic Sans MS" panose="030F0702030302020204" pitchFamily="66" charset="0"/>
              </a:rPr>
              <a:t>to remove his arm.</a:t>
            </a:r>
            <a:endParaRPr lang="en-GB" dirty="0">
              <a:latin typeface="Comic Sans MS" panose="030F0702030302020204" pitchFamily="66" charset="0"/>
            </a:endParaRPr>
          </a:p>
        </p:txBody>
      </p:sp>
      <p:sp>
        <p:nvSpPr>
          <p:cNvPr id="5" name="TextBox 4">
            <a:extLst>
              <a:ext uri="{FF2B5EF4-FFF2-40B4-BE49-F238E27FC236}">
                <a16:creationId xmlns:a16="http://schemas.microsoft.com/office/drawing/2014/main" id="{83D96907-9782-4561-89F5-7A54141800DD}"/>
              </a:ext>
            </a:extLst>
          </p:cNvPr>
          <p:cNvSpPr txBox="1"/>
          <p:nvPr/>
        </p:nvSpPr>
        <p:spPr>
          <a:xfrm>
            <a:off x="659219" y="3955312"/>
            <a:ext cx="11134138" cy="707886"/>
          </a:xfrm>
          <a:prstGeom prst="rect">
            <a:avLst/>
          </a:prstGeom>
          <a:noFill/>
        </p:spPr>
        <p:txBody>
          <a:bodyPr wrap="none" rtlCol="0">
            <a:spAutoFit/>
          </a:bodyPr>
          <a:lstStyle/>
          <a:p>
            <a:r>
              <a:rPr lang="en-GB" sz="4000" dirty="0">
                <a:highlight>
                  <a:srgbClr val="FFFF00"/>
                </a:highlight>
              </a:rPr>
              <a:t>DIRECT</a:t>
            </a:r>
            <a:r>
              <a:rPr lang="en-GB" sz="4000" dirty="0"/>
              <a:t>    </a:t>
            </a:r>
            <a:r>
              <a:rPr lang="en-GB" sz="4000" dirty="0">
                <a:highlight>
                  <a:srgbClr val="00FF00"/>
                </a:highlight>
              </a:rPr>
              <a:t>DELAY</a:t>
            </a:r>
            <a:r>
              <a:rPr lang="en-GB" sz="4000" dirty="0"/>
              <a:t>   </a:t>
            </a:r>
            <a:r>
              <a:rPr lang="en-GB" sz="4000" dirty="0">
                <a:highlight>
                  <a:srgbClr val="00FFFF"/>
                </a:highlight>
              </a:rPr>
              <a:t>DISTRACT</a:t>
            </a:r>
            <a:r>
              <a:rPr lang="en-GB" sz="4000" dirty="0"/>
              <a:t>   </a:t>
            </a:r>
            <a:r>
              <a:rPr lang="en-GB" sz="4000" dirty="0">
                <a:highlight>
                  <a:srgbClr val="FF00FF"/>
                </a:highlight>
              </a:rPr>
              <a:t>DELEGATE</a:t>
            </a:r>
            <a:r>
              <a:rPr lang="en-GB" sz="4000" dirty="0"/>
              <a:t>   </a:t>
            </a:r>
            <a:r>
              <a:rPr lang="en-GB" sz="4000" dirty="0">
                <a:highlight>
                  <a:srgbClr val="FF0000"/>
                </a:highlight>
              </a:rPr>
              <a:t>DOCUMENT</a:t>
            </a:r>
          </a:p>
        </p:txBody>
      </p:sp>
      <p:sp>
        <p:nvSpPr>
          <p:cNvPr id="4" name="TextBox 3">
            <a:extLst>
              <a:ext uri="{FF2B5EF4-FFF2-40B4-BE49-F238E27FC236}">
                <a16:creationId xmlns:a16="http://schemas.microsoft.com/office/drawing/2014/main" id="{8C3D2930-174E-475C-BB20-0AD08852B47C}"/>
              </a:ext>
            </a:extLst>
          </p:cNvPr>
          <p:cNvSpPr txBox="1"/>
          <p:nvPr/>
        </p:nvSpPr>
        <p:spPr>
          <a:xfrm>
            <a:off x="1431447" y="5274723"/>
            <a:ext cx="9472465" cy="646331"/>
          </a:xfrm>
          <a:prstGeom prst="rect">
            <a:avLst/>
          </a:prstGeom>
          <a:noFill/>
        </p:spPr>
        <p:txBody>
          <a:bodyPr wrap="none" rtlCol="0">
            <a:spAutoFit/>
          </a:bodyPr>
          <a:lstStyle/>
          <a:p>
            <a:r>
              <a:rPr lang="en-GB" dirty="0">
                <a:latin typeface="Comic Sans MS" panose="030F0702030302020204" pitchFamily="66" charset="0"/>
              </a:rPr>
              <a:t>REMEMBER your safety is the most important thing. Therefore, there might be some </a:t>
            </a:r>
          </a:p>
          <a:p>
            <a:r>
              <a:rPr lang="en-GB" dirty="0">
                <a:latin typeface="Comic Sans MS" panose="030F0702030302020204" pitchFamily="66" charset="0"/>
              </a:rPr>
              <a:t>scenarios where DIRECT intervention is not the best idea</a:t>
            </a:r>
          </a:p>
        </p:txBody>
      </p:sp>
    </p:spTree>
    <p:extLst>
      <p:ext uri="{BB962C8B-B14F-4D97-AF65-F5344CB8AC3E}">
        <p14:creationId xmlns:p14="http://schemas.microsoft.com/office/powerpoint/2010/main" val="2819044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070996-10CC-3D1C-FDEA-16540891912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Make a real difference</a:t>
            </a:r>
          </a:p>
        </p:txBody>
      </p:sp>
      <p:sp>
        <p:nvSpPr>
          <p:cNvPr id="2" name="TextBox 1">
            <a:extLst>
              <a:ext uri="{FF2B5EF4-FFF2-40B4-BE49-F238E27FC236}">
                <a16:creationId xmlns:a16="http://schemas.microsoft.com/office/drawing/2014/main" id="{62A6C501-B3D9-4D8C-91B4-C34EFD0FC888}"/>
              </a:ext>
              <a:ext uri="{C183D7F6-B498-43B3-948B-1728B52AA6E4}">
                <adec:decorative xmlns:adec="http://schemas.microsoft.com/office/drawing/2017/decorative" val="1"/>
              </a:ext>
            </a:extLst>
          </p:cNvPr>
          <p:cNvSpPr txBox="1"/>
          <p:nvPr/>
        </p:nvSpPr>
        <p:spPr>
          <a:xfrm rot="19122198">
            <a:off x="9807443" y="845742"/>
            <a:ext cx="1082348" cy="646331"/>
          </a:xfrm>
          <a:prstGeom prst="rect">
            <a:avLst/>
          </a:prstGeom>
          <a:noFill/>
        </p:spPr>
        <p:txBody>
          <a:bodyPr wrap="none" rtlCol="0">
            <a:spAutoFit/>
          </a:bodyPr>
          <a:lstStyle/>
          <a:p>
            <a:r>
              <a:rPr lang="en-GB" dirty="0">
                <a:latin typeface="Georgia Pro Black" panose="020B0604020202020204" pitchFamily="18" charset="0"/>
                <a:cs typeface="Arabic Typesetting" panose="020B0604020202020204" pitchFamily="66" charset="-78"/>
              </a:rPr>
              <a:t>CALL </a:t>
            </a:r>
          </a:p>
          <a:p>
            <a:r>
              <a:rPr lang="en-GB" dirty="0">
                <a:latin typeface="Georgia Pro Black" panose="020B0604020202020204" pitchFamily="18" charset="0"/>
                <a:cs typeface="Arabic Typesetting" panose="020B0604020202020204" pitchFamily="66" charset="-78"/>
              </a:rPr>
              <a:t>IT OUT</a:t>
            </a:r>
          </a:p>
        </p:txBody>
      </p:sp>
      <p:sp>
        <p:nvSpPr>
          <p:cNvPr id="3" name="TextBox 2">
            <a:extLst>
              <a:ext uri="{FF2B5EF4-FFF2-40B4-BE49-F238E27FC236}">
                <a16:creationId xmlns:a16="http://schemas.microsoft.com/office/drawing/2014/main" id="{26D806FA-986E-438F-89B8-629B3F52917C}"/>
              </a:ext>
              <a:ext uri="{C183D7F6-B498-43B3-948B-1728B52AA6E4}">
                <adec:decorative xmlns:adec="http://schemas.microsoft.com/office/drawing/2017/decorative" val="1"/>
              </a:ext>
            </a:extLst>
          </p:cNvPr>
          <p:cNvSpPr txBox="1"/>
          <p:nvPr/>
        </p:nvSpPr>
        <p:spPr>
          <a:xfrm>
            <a:off x="10306818" y="292195"/>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sp>
        <p:nvSpPr>
          <p:cNvPr id="6" name="TextBox 5">
            <a:extLst>
              <a:ext uri="{FF2B5EF4-FFF2-40B4-BE49-F238E27FC236}">
                <a16:creationId xmlns:a16="http://schemas.microsoft.com/office/drawing/2014/main" id="{AFE4D2DB-BAE4-4B05-9BDE-6B536810DBBB}"/>
              </a:ext>
              <a:ext uri="{C183D7F6-B498-43B3-948B-1728B52AA6E4}">
                <adec:decorative xmlns:adec="http://schemas.microsoft.com/office/drawing/2017/decorative" val="1"/>
              </a:ext>
            </a:extLst>
          </p:cNvPr>
          <p:cNvSpPr txBox="1"/>
          <p:nvPr/>
        </p:nvSpPr>
        <p:spPr>
          <a:xfrm rot="1266051">
            <a:off x="10523617" y="323701"/>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sp>
        <p:nvSpPr>
          <p:cNvPr id="7" name="TextBox 6">
            <a:extLst>
              <a:ext uri="{FF2B5EF4-FFF2-40B4-BE49-F238E27FC236}">
                <a16:creationId xmlns:a16="http://schemas.microsoft.com/office/drawing/2014/main" id="{CFE0F18F-C863-4CE9-9B40-3DA1ED1F6435}"/>
              </a:ext>
              <a:ext uri="{C183D7F6-B498-43B3-948B-1728B52AA6E4}">
                <adec:decorative xmlns:adec="http://schemas.microsoft.com/office/drawing/2017/decorative" val="1"/>
              </a:ext>
            </a:extLst>
          </p:cNvPr>
          <p:cNvSpPr txBox="1"/>
          <p:nvPr/>
        </p:nvSpPr>
        <p:spPr>
          <a:xfrm rot="2742690">
            <a:off x="10700945" y="452868"/>
            <a:ext cx="405934" cy="584775"/>
          </a:xfrm>
          <a:prstGeom prst="rect">
            <a:avLst/>
          </a:prstGeom>
          <a:noFill/>
        </p:spPr>
        <p:txBody>
          <a:bodyPr wrap="square" rtlCol="0">
            <a:spAutoFit/>
          </a:bodyPr>
          <a:lstStyle/>
          <a:p>
            <a:r>
              <a:rPr lang="en-GB" sz="3200" dirty="0">
                <a:latin typeface="Georgia Pro Black" panose="02040A02050405020203" pitchFamily="18" charset="0"/>
              </a:rPr>
              <a:t>!</a:t>
            </a:r>
          </a:p>
        </p:txBody>
      </p:sp>
      <p:sp>
        <p:nvSpPr>
          <p:cNvPr id="8" name="TextBox 7">
            <a:extLst>
              <a:ext uri="{FF2B5EF4-FFF2-40B4-BE49-F238E27FC236}">
                <a16:creationId xmlns:a16="http://schemas.microsoft.com/office/drawing/2014/main" id="{8DD04CF5-5766-487C-9DC9-7C18DB08C9FC}"/>
              </a:ext>
              <a:ext uri="{C183D7F6-B498-43B3-948B-1728B52AA6E4}">
                <adec:decorative xmlns:adec="http://schemas.microsoft.com/office/drawing/2017/decorative" val="1"/>
              </a:ext>
            </a:extLst>
          </p:cNvPr>
          <p:cNvSpPr txBox="1"/>
          <p:nvPr/>
        </p:nvSpPr>
        <p:spPr>
          <a:xfrm rot="3838121">
            <a:off x="10857784" y="578380"/>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pic>
        <p:nvPicPr>
          <p:cNvPr id="9" name="Picture 6">
            <a:extLst>
              <a:ext uri="{FF2B5EF4-FFF2-40B4-BE49-F238E27FC236}">
                <a16:creationId xmlns:a16="http://schemas.microsoft.com/office/drawing/2014/main" id="{B58BC9D8-ADB6-480E-98E0-A827904BEE6A}"/>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57" t="8296" r="6951" b="8372"/>
          <a:stretch/>
        </p:blipFill>
        <p:spPr bwMode="auto">
          <a:xfrm>
            <a:off x="10552885" y="1437234"/>
            <a:ext cx="1282224" cy="12440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49DDB8-6AE6-4B82-B7CE-4A7833090F0B}"/>
              </a:ext>
            </a:extLst>
          </p:cNvPr>
          <p:cNvSpPr txBox="1"/>
          <p:nvPr/>
        </p:nvSpPr>
        <p:spPr>
          <a:xfrm>
            <a:off x="734657" y="1740808"/>
            <a:ext cx="8502649" cy="3447098"/>
          </a:xfrm>
          <a:prstGeom prst="rect">
            <a:avLst/>
          </a:prstGeom>
          <a:noFill/>
        </p:spPr>
        <p:txBody>
          <a:bodyPr wrap="none" rtlCol="0">
            <a:spAutoFit/>
          </a:bodyPr>
          <a:lstStyle/>
          <a:p>
            <a:r>
              <a:rPr lang="en-GB" sz="2000" dirty="0">
                <a:latin typeface="Comic Sans MS" panose="030F0702030302020204" pitchFamily="66" charset="0"/>
              </a:rPr>
              <a:t>You can make a real difference by following the 5 Ds of intervention</a:t>
            </a:r>
            <a:r>
              <a:rPr lang="en-GB" dirty="0">
                <a:latin typeface="Comic Sans MS" panose="030F0702030302020204" pitchFamily="66" charset="0"/>
              </a:rPr>
              <a:t>. </a:t>
            </a:r>
          </a:p>
          <a:p>
            <a:endParaRPr lang="en-GB" dirty="0">
              <a:latin typeface="Comic Sans MS" panose="030F0702030302020204" pitchFamily="66" charset="0"/>
            </a:endParaRPr>
          </a:p>
          <a:p>
            <a:r>
              <a:rPr lang="en-GB" dirty="0">
                <a:latin typeface="Comic Sans MS" panose="030F0702030302020204" pitchFamily="66" charset="0"/>
              </a:rPr>
              <a:t>Benefits of becoming an Active Bystander:</a:t>
            </a:r>
          </a:p>
          <a:p>
            <a:endParaRPr lang="en-GB" dirty="0">
              <a:latin typeface="Comic Sans MS" panose="030F0702030302020204" pitchFamily="66" charset="0"/>
            </a:endParaRPr>
          </a:p>
          <a:p>
            <a:pPr marL="342900" indent="-342900">
              <a:buAutoNum type="arabicPeriod"/>
            </a:pPr>
            <a:r>
              <a:rPr lang="en-GB" dirty="0">
                <a:latin typeface="Comic Sans MS" panose="030F0702030302020204" pitchFamily="66" charset="0"/>
              </a:rPr>
              <a:t>Make life better for people</a:t>
            </a:r>
          </a:p>
          <a:p>
            <a:pPr marL="342900" indent="-342900">
              <a:buAutoNum type="arabicPeriod"/>
            </a:pPr>
            <a:r>
              <a:rPr lang="en-GB" dirty="0">
                <a:latin typeface="Comic Sans MS" panose="030F0702030302020204" pitchFamily="66" charset="0"/>
              </a:rPr>
              <a:t>Help those in need</a:t>
            </a:r>
          </a:p>
          <a:p>
            <a:pPr marL="342900" indent="-342900">
              <a:buAutoNum type="arabicPeriod"/>
            </a:pPr>
            <a:r>
              <a:rPr lang="en-GB" dirty="0">
                <a:latin typeface="Comic Sans MS" panose="030F0702030302020204" pitchFamily="66" charset="0"/>
              </a:rPr>
              <a:t>Create a happier atmosphere</a:t>
            </a:r>
          </a:p>
          <a:p>
            <a:pPr marL="342900" indent="-342900">
              <a:buAutoNum type="arabicPeriod"/>
            </a:pPr>
            <a:r>
              <a:rPr lang="en-GB" dirty="0">
                <a:latin typeface="Comic Sans MS" panose="030F0702030302020204" pitchFamily="66" charset="0"/>
              </a:rPr>
              <a:t>Help to eradicate (get rid of) harassment &amp; harmful language</a:t>
            </a:r>
          </a:p>
          <a:p>
            <a:pPr marL="342900" indent="-342900">
              <a:buAutoNum type="arabicPeriod"/>
            </a:pPr>
            <a:r>
              <a:rPr lang="en-GB" dirty="0">
                <a:latin typeface="Comic Sans MS" panose="030F0702030302020204" pitchFamily="66" charset="0"/>
              </a:rPr>
              <a:t>Know that you are helping others</a:t>
            </a:r>
          </a:p>
          <a:p>
            <a:pPr marL="342900" indent="-342900">
              <a:buAutoNum type="arabicPeriod"/>
            </a:pPr>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p:txBody>
      </p:sp>
      <p:pic>
        <p:nvPicPr>
          <p:cNvPr id="16" name="Picture 15">
            <a:extLst>
              <a:ext uri="{FF2B5EF4-FFF2-40B4-BE49-F238E27FC236}">
                <a16:creationId xmlns:a16="http://schemas.microsoft.com/office/drawing/2014/main" id="{1CEA3A88-1174-4A3B-B219-FE48760AD3F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672293" y="2766865"/>
            <a:ext cx="3618088" cy="3618088"/>
          </a:xfrm>
          <a:prstGeom prst="rect">
            <a:avLst/>
          </a:prstGeom>
        </p:spPr>
      </p:pic>
      <p:sp>
        <p:nvSpPr>
          <p:cNvPr id="17" name="Rectangle 16">
            <a:extLst>
              <a:ext uri="{FF2B5EF4-FFF2-40B4-BE49-F238E27FC236}">
                <a16:creationId xmlns:a16="http://schemas.microsoft.com/office/drawing/2014/main" id="{914954D1-7171-417A-9A76-3D147AA93262}"/>
              </a:ext>
              <a:ext uri="{C183D7F6-B498-43B3-948B-1728B52AA6E4}">
                <adec:decorative xmlns:adec="http://schemas.microsoft.com/office/drawing/2017/decorative" val="1"/>
              </a:ext>
            </a:extLst>
          </p:cNvPr>
          <p:cNvSpPr/>
          <p:nvPr/>
        </p:nvSpPr>
        <p:spPr>
          <a:xfrm>
            <a:off x="7686509" y="3261722"/>
            <a:ext cx="3603872" cy="2123658"/>
          </a:xfrm>
          <a:prstGeom prst="rect">
            <a:avLst/>
          </a:prstGeom>
          <a:noFill/>
        </p:spPr>
        <p:txBody>
          <a:bodyPr wrap="none" lIns="91440" tIns="45720" rIns="91440" bIns="45720">
            <a:spAutoFit/>
          </a:bodyPr>
          <a:lstStyle/>
          <a:p>
            <a:pPr algn="ctr"/>
            <a:r>
              <a:rPr lang="en-US" sz="4400" dirty="0">
                <a:ln w="0"/>
                <a:solidFill>
                  <a:schemeClr val="bg1"/>
                </a:solidFill>
                <a:effectLst>
                  <a:outerShdw blurRad="38100" dist="19050" dir="2700000" algn="tl" rotWithShape="0">
                    <a:schemeClr val="dk1">
                      <a:alpha val="40000"/>
                    </a:schemeClr>
                  </a:outerShdw>
                </a:effectLst>
                <a:latin typeface="Comic Sans MS" panose="030F0702030302020204" pitchFamily="66" charset="0"/>
              </a:rPr>
              <a:t>Active </a:t>
            </a:r>
          </a:p>
          <a:p>
            <a:pPr algn="ctr"/>
            <a:r>
              <a:rPr lang="en-US" sz="4400" dirty="0">
                <a:ln w="0"/>
                <a:solidFill>
                  <a:schemeClr val="bg1"/>
                </a:solidFill>
                <a:effectLst>
                  <a:outerShdw blurRad="38100" dist="19050" dir="2700000" algn="tl" rotWithShape="0">
                    <a:schemeClr val="dk1">
                      <a:alpha val="40000"/>
                    </a:schemeClr>
                  </a:outerShdw>
                </a:effectLst>
                <a:latin typeface="Comic Sans MS" panose="030F0702030302020204" pitchFamily="66" charset="0"/>
              </a:rPr>
              <a:t>Bystander</a:t>
            </a:r>
          </a:p>
          <a:p>
            <a:pPr algn="ctr"/>
            <a:r>
              <a:rPr lang="en-US" sz="4400" dirty="0">
                <a:ln w="0"/>
                <a:solidFill>
                  <a:schemeClr val="bg1"/>
                </a:solidFill>
                <a:effectLst>
                  <a:outerShdw blurRad="38100" dist="19050" dir="2700000" algn="tl" rotWithShape="0">
                    <a:schemeClr val="dk1">
                      <a:alpha val="40000"/>
                    </a:schemeClr>
                  </a:outerShdw>
                </a:effectLst>
                <a:latin typeface="Comic Sans MS" panose="030F0702030302020204" pitchFamily="66" charset="0"/>
              </a:rPr>
              <a:t>Here to Help</a:t>
            </a:r>
          </a:p>
        </p:txBody>
      </p:sp>
      <p:sp>
        <p:nvSpPr>
          <p:cNvPr id="12" name="TextBox 11">
            <a:extLst>
              <a:ext uri="{FF2B5EF4-FFF2-40B4-BE49-F238E27FC236}">
                <a16:creationId xmlns:a16="http://schemas.microsoft.com/office/drawing/2014/main" id="{A722E0DB-4435-4AB8-9E84-AFCCDF9BCC1C}"/>
              </a:ext>
              <a:ext uri="{C183D7F6-B498-43B3-948B-1728B52AA6E4}">
                <adec:decorative xmlns:adec="http://schemas.microsoft.com/office/drawing/2017/decorative" val="0"/>
              </a:ext>
            </a:extLst>
          </p:cNvPr>
          <p:cNvSpPr txBox="1"/>
          <p:nvPr/>
        </p:nvSpPr>
        <p:spPr>
          <a:xfrm>
            <a:off x="243206" y="261301"/>
            <a:ext cx="9900467" cy="338554"/>
          </a:xfrm>
          <a:prstGeom prst="rect">
            <a:avLst/>
          </a:prstGeom>
          <a:solidFill>
            <a:srgbClr val="FFFF00"/>
          </a:solidFill>
        </p:spPr>
        <p:txBody>
          <a:bodyPr wrap="none" rtlCol="0">
            <a:spAutoFit/>
          </a:bodyPr>
          <a:lstStyle/>
          <a:p>
            <a:r>
              <a:rPr lang="en-GB" sz="1600" dirty="0">
                <a:latin typeface="Comic Sans MS" panose="030F0702030302020204" pitchFamily="66" charset="0"/>
              </a:rPr>
              <a:t>Learning Question: How can I help to end the use of harmful and inappropriate language in my school?</a:t>
            </a:r>
          </a:p>
        </p:txBody>
      </p:sp>
    </p:spTree>
    <p:extLst>
      <p:ext uri="{BB962C8B-B14F-4D97-AF65-F5344CB8AC3E}">
        <p14:creationId xmlns:p14="http://schemas.microsoft.com/office/powerpoint/2010/main" val="1078113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02BAD3-62FA-A0E4-3324-27768E32A99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Report and support</a:t>
            </a:r>
          </a:p>
        </p:txBody>
      </p:sp>
      <p:sp>
        <p:nvSpPr>
          <p:cNvPr id="2" name="TextBox 1">
            <a:extLst>
              <a:ext uri="{FF2B5EF4-FFF2-40B4-BE49-F238E27FC236}">
                <a16:creationId xmlns:a16="http://schemas.microsoft.com/office/drawing/2014/main" id="{62A6C501-B3D9-4D8C-91B4-C34EFD0FC888}"/>
              </a:ext>
              <a:ext uri="{C183D7F6-B498-43B3-948B-1728B52AA6E4}">
                <adec:decorative xmlns:adec="http://schemas.microsoft.com/office/drawing/2017/decorative" val="1"/>
              </a:ext>
            </a:extLst>
          </p:cNvPr>
          <p:cNvSpPr txBox="1"/>
          <p:nvPr/>
        </p:nvSpPr>
        <p:spPr>
          <a:xfrm rot="19122198">
            <a:off x="9807443" y="845742"/>
            <a:ext cx="1082348" cy="646331"/>
          </a:xfrm>
          <a:prstGeom prst="rect">
            <a:avLst/>
          </a:prstGeom>
          <a:noFill/>
        </p:spPr>
        <p:txBody>
          <a:bodyPr wrap="none" rtlCol="0">
            <a:spAutoFit/>
          </a:bodyPr>
          <a:lstStyle/>
          <a:p>
            <a:r>
              <a:rPr lang="en-GB" dirty="0">
                <a:latin typeface="Georgia Pro Black" panose="020B0604020202020204" pitchFamily="18" charset="0"/>
                <a:cs typeface="Arabic Typesetting" panose="020B0604020202020204" pitchFamily="66" charset="-78"/>
              </a:rPr>
              <a:t>CALL </a:t>
            </a:r>
          </a:p>
          <a:p>
            <a:r>
              <a:rPr lang="en-GB" dirty="0">
                <a:latin typeface="Georgia Pro Black" panose="020B0604020202020204" pitchFamily="18" charset="0"/>
                <a:cs typeface="Arabic Typesetting" panose="020B0604020202020204" pitchFamily="66" charset="-78"/>
              </a:rPr>
              <a:t>IT OUT</a:t>
            </a:r>
          </a:p>
        </p:txBody>
      </p:sp>
      <p:sp>
        <p:nvSpPr>
          <p:cNvPr id="3" name="TextBox 2">
            <a:extLst>
              <a:ext uri="{FF2B5EF4-FFF2-40B4-BE49-F238E27FC236}">
                <a16:creationId xmlns:a16="http://schemas.microsoft.com/office/drawing/2014/main" id="{26D806FA-986E-438F-89B8-629B3F52917C}"/>
              </a:ext>
              <a:ext uri="{C183D7F6-B498-43B3-948B-1728B52AA6E4}">
                <adec:decorative xmlns:adec="http://schemas.microsoft.com/office/drawing/2017/decorative" val="1"/>
              </a:ext>
            </a:extLst>
          </p:cNvPr>
          <p:cNvSpPr txBox="1"/>
          <p:nvPr/>
        </p:nvSpPr>
        <p:spPr>
          <a:xfrm>
            <a:off x="10306818" y="292195"/>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sp>
        <p:nvSpPr>
          <p:cNvPr id="6" name="TextBox 5">
            <a:extLst>
              <a:ext uri="{FF2B5EF4-FFF2-40B4-BE49-F238E27FC236}">
                <a16:creationId xmlns:a16="http://schemas.microsoft.com/office/drawing/2014/main" id="{AFE4D2DB-BAE4-4B05-9BDE-6B536810DBBB}"/>
              </a:ext>
              <a:ext uri="{C183D7F6-B498-43B3-948B-1728B52AA6E4}">
                <adec:decorative xmlns:adec="http://schemas.microsoft.com/office/drawing/2017/decorative" val="1"/>
              </a:ext>
            </a:extLst>
          </p:cNvPr>
          <p:cNvSpPr txBox="1"/>
          <p:nvPr/>
        </p:nvSpPr>
        <p:spPr>
          <a:xfrm rot="1266051">
            <a:off x="10523617" y="323701"/>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sp>
        <p:nvSpPr>
          <p:cNvPr id="7" name="TextBox 6">
            <a:extLst>
              <a:ext uri="{FF2B5EF4-FFF2-40B4-BE49-F238E27FC236}">
                <a16:creationId xmlns:a16="http://schemas.microsoft.com/office/drawing/2014/main" id="{CFE0F18F-C863-4CE9-9B40-3DA1ED1F6435}"/>
              </a:ext>
              <a:ext uri="{C183D7F6-B498-43B3-948B-1728B52AA6E4}">
                <adec:decorative xmlns:adec="http://schemas.microsoft.com/office/drawing/2017/decorative" val="1"/>
              </a:ext>
            </a:extLst>
          </p:cNvPr>
          <p:cNvSpPr txBox="1"/>
          <p:nvPr/>
        </p:nvSpPr>
        <p:spPr>
          <a:xfrm rot="2742690">
            <a:off x="10700945" y="452868"/>
            <a:ext cx="405934" cy="584775"/>
          </a:xfrm>
          <a:prstGeom prst="rect">
            <a:avLst/>
          </a:prstGeom>
          <a:noFill/>
        </p:spPr>
        <p:txBody>
          <a:bodyPr wrap="square" rtlCol="0">
            <a:spAutoFit/>
          </a:bodyPr>
          <a:lstStyle/>
          <a:p>
            <a:r>
              <a:rPr lang="en-GB" sz="3200" dirty="0">
                <a:latin typeface="Georgia Pro Black" panose="02040A02050405020203" pitchFamily="18" charset="0"/>
              </a:rPr>
              <a:t>!</a:t>
            </a:r>
          </a:p>
        </p:txBody>
      </p:sp>
      <p:sp>
        <p:nvSpPr>
          <p:cNvPr id="8" name="TextBox 7">
            <a:extLst>
              <a:ext uri="{FF2B5EF4-FFF2-40B4-BE49-F238E27FC236}">
                <a16:creationId xmlns:a16="http://schemas.microsoft.com/office/drawing/2014/main" id="{8DD04CF5-5766-487C-9DC9-7C18DB08C9FC}"/>
              </a:ext>
              <a:ext uri="{C183D7F6-B498-43B3-948B-1728B52AA6E4}">
                <adec:decorative xmlns:adec="http://schemas.microsoft.com/office/drawing/2017/decorative" val="1"/>
              </a:ext>
            </a:extLst>
          </p:cNvPr>
          <p:cNvSpPr txBox="1"/>
          <p:nvPr/>
        </p:nvSpPr>
        <p:spPr>
          <a:xfrm rot="3838121">
            <a:off x="10857784" y="578380"/>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pic>
        <p:nvPicPr>
          <p:cNvPr id="9" name="Picture 6">
            <a:extLst>
              <a:ext uri="{FF2B5EF4-FFF2-40B4-BE49-F238E27FC236}">
                <a16:creationId xmlns:a16="http://schemas.microsoft.com/office/drawing/2014/main" id="{B58BC9D8-ADB6-480E-98E0-A827904BEE6A}"/>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57" t="8296" r="6951" b="8372"/>
          <a:stretch/>
        </p:blipFill>
        <p:spPr bwMode="auto">
          <a:xfrm>
            <a:off x="10629944" y="1371477"/>
            <a:ext cx="1282224" cy="124400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F6E99EF-E308-4CB2-B64E-09285F63C9D8}"/>
              </a:ext>
            </a:extLst>
          </p:cNvPr>
          <p:cNvSpPr txBox="1"/>
          <p:nvPr/>
        </p:nvSpPr>
        <p:spPr>
          <a:xfrm>
            <a:off x="1219083" y="1768855"/>
            <a:ext cx="8594019" cy="2585323"/>
          </a:xfrm>
          <a:prstGeom prst="rect">
            <a:avLst/>
          </a:prstGeom>
          <a:noFill/>
        </p:spPr>
        <p:txBody>
          <a:bodyPr wrap="none" rtlCol="0">
            <a:spAutoFit/>
          </a:bodyPr>
          <a:lstStyle/>
          <a:p>
            <a:r>
              <a:rPr lang="en-GB" dirty="0">
                <a:latin typeface="Comic Sans MS" panose="030F0702030302020204" pitchFamily="66" charset="0"/>
              </a:rPr>
              <a:t>Whichever of the 5Ds you chose to prevent incidents of sexual harassment</a:t>
            </a:r>
          </a:p>
          <a:p>
            <a:r>
              <a:rPr lang="en-GB" dirty="0">
                <a:latin typeface="Comic Sans MS" panose="030F0702030302020204" pitchFamily="66" charset="0"/>
              </a:rPr>
              <a:t>REMEMBER the most important thing is your SAFETY.</a:t>
            </a:r>
          </a:p>
          <a:p>
            <a:endParaRPr lang="en-GB" dirty="0">
              <a:latin typeface="Comic Sans MS" panose="030F0702030302020204" pitchFamily="66" charset="0"/>
            </a:endParaRPr>
          </a:p>
          <a:p>
            <a:r>
              <a:rPr lang="en-GB" dirty="0">
                <a:latin typeface="Comic Sans MS" panose="030F0702030302020204" pitchFamily="66" charset="0"/>
              </a:rPr>
              <a:t>ALWAYS report what you have seen or heard </a:t>
            </a:r>
          </a:p>
          <a:p>
            <a:endParaRPr lang="en-GB" dirty="0">
              <a:latin typeface="Comic Sans MS" panose="030F0702030302020204" pitchFamily="66" charset="0"/>
            </a:endParaRPr>
          </a:p>
          <a:p>
            <a:r>
              <a:rPr lang="en-GB" dirty="0">
                <a:latin typeface="Comic Sans MS" panose="030F0702030302020204" pitchFamily="66" charset="0"/>
              </a:rPr>
              <a:t>By becoming an Active Bystander you can and will </a:t>
            </a:r>
          </a:p>
          <a:p>
            <a:r>
              <a:rPr lang="en-GB" dirty="0">
                <a:latin typeface="Comic Sans MS" panose="030F0702030302020204" pitchFamily="66" charset="0"/>
              </a:rPr>
              <a:t>make a real difference to people’s lives.</a:t>
            </a:r>
          </a:p>
          <a:p>
            <a:endParaRPr lang="en-GB" dirty="0">
              <a:latin typeface="Comic Sans MS" panose="030F0702030302020204" pitchFamily="66" charset="0"/>
            </a:endParaRPr>
          </a:p>
          <a:p>
            <a:endParaRPr lang="en-GB" dirty="0">
              <a:latin typeface="Comic Sans MS" panose="030F0702030302020204" pitchFamily="66" charset="0"/>
            </a:endParaRPr>
          </a:p>
        </p:txBody>
      </p:sp>
      <p:pic>
        <p:nvPicPr>
          <p:cNvPr id="15" name="Picture 14">
            <a:extLst>
              <a:ext uri="{FF2B5EF4-FFF2-40B4-BE49-F238E27FC236}">
                <a16:creationId xmlns:a16="http://schemas.microsoft.com/office/drawing/2014/main" id="{988729D9-9379-4D44-99ED-CE094F8395D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4475" y="2493714"/>
            <a:ext cx="4144003" cy="3720928"/>
          </a:xfrm>
          <a:prstGeom prst="rect">
            <a:avLst/>
          </a:prstGeom>
        </p:spPr>
      </p:pic>
      <p:sp>
        <p:nvSpPr>
          <p:cNvPr id="13" name="TextBox 12">
            <a:extLst>
              <a:ext uri="{FF2B5EF4-FFF2-40B4-BE49-F238E27FC236}">
                <a16:creationId xmlns:a16="http://schemas.microsoft.com/office/drawing/2014/main" id="{F924019E-858C-491D-9837-A3A19AB3961A}"/>
              </a:ext>
            </a:extLst>
          </p:cNvPr>
          <p:cNvSpPr txBox="1"/>
          <p:nvPr/>
        </p:nvSpPr>
        <p:spPr>
          <a:xfrm>
            <a:off x="243206" y="261301"/>
            <a:ext cx="9900467" cy="338554"/>
          </a:xfrm>
          <a:prstGeom prst="rect">
            <a:avLst/>
          </a:prstGeom>
          <a:solidFill>
            <a:srgbClr val="FFFF00"/>
          </a:solidFill>
        </p:spPr>
        <p:txBody>
          <a:bodyPr wrap="none" rtlCol="0">
            <a:spAutoFit/>
          </a:bodyPr>
          <a:lstStyle/>
          <a:p>
            <a:r>
              <a:rPr lang="en-GB" sz="1600" dirty="0">
                <a:latin typeface="Comic Sans MS" panose="030F0702030302020204" pitchFamily="66" charset="0"/>
              </a:rPr>
              <a:t>Learning Question: How can I help to end the use of harmful and inappropriate language in my school?</a:t>
            </a:r>
          </a:p>
        </p:txBody>
      </p:sp>
    </p:spTree>
    <p:extLst>
      <p:ext uri="{BB962C8B-B14F-4D97-AF65-F5344CB8AC3E}">
        <p14:creationId xmlns:p14="http://schemas.microsoft.com/office/powerpoint/2010/main" val="2200615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7AE09E-2783-360C-0A7C-48533F3F488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5Ds for display</a:t>
            </a:r>
          </a:p>
        </p:txBody>
      </p:sp>
      <p:graphicFrame>
        <p:nvGraphicFramePr>
          <p:cNvPr id="2" name="Table 1">
            <a:extLst>
              <a:ext uri="{FF2B5EF4-FFF2-40B4-BE49-F238E27FC236}">
                <a16:creationId xmlns:a16="http://schemas.microsoft.com/office/drawing/2014/main" id="{DEC769E2-0491-4E2E-B25F-F1BC422DAE03}"/>
              </a:ext>
            </a:extLst>
          </p:cNvPr>
          <p:cNvGraphicFramePr>
            <a:graphicFrameLocks noGrp="1"/>
          </p:cNvGraphicFramePr>
          <p:nvPr>
            <p:extLst>
              <p:ext uri="{D42A27DB-BD31-4B8C-83A1-F6EECF244321}">
                <p14:modId xmlns:p14="http://schemas.microsoft.com/office/powerpoint/2010/main" val="1772051342"/>
              </p:ext>
            </p:extLst>
          </p:nvPr>
        </p:nvGraphicFramePr>
        <p:xfrm>
          <a:off x="2256064" y="435801"/>
          <a:ext cx="7486649" cy="6233160"/>
        </p:xfrm>
        <a:graphic>
          <a:graphicData uri="http://schemas.openxmlformats.org/drawingml/2006/table">
            <a:tbl>
              <a:tblPr firstRow="1" firstCol="1" bandRow="1"/>
              <a:tblGrid>
                <a:gridCol w="7486649">
                  <a:extLst>
                    <a:ext uri="{9D8B030D-6E8A-4147-A177-3AD203B41FA5}">
                      <a16:colId xmlns:a16="http://schemas.microsoft.com/office/drawing/2014/main" val="1097327030"/>
                    </a:ext>
                  </a:extLst>
                </a:gridCol>
              </a:tblGrid>
              <a:tr h="1104659">
                <a:tc>
                  <a:txBody>
                    <a:bodyPr/>
                    <a:lstStyle/>
                    <a:p>
                      <a:pPr algn="ctr">
                        <a:lnSpc>
                          <a:spcPct val="107000"/>
                        </a:lnSpc>
                        <a:spcAft>
                          <a:spcPts val="800"/>
                        </a:spcAft>
                      </a:pPr>
                      <a:r>
                        <a:rPr lang="en-GB" sz="80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DELAY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305" marR="4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4361041"/>
                  </a:ext>
                </a:extLst>
              </a:tr>
              <a:tr h="1105181">
                <a:tc>
                  <a:txBody>
                    <a:bodyPr/>
                    <a:lstStyle/>
                    <a:p>
                      <a:pPr algn="ctr">
                        <a:lnSpc>
                          <a:spcPct val="107000"/>
                        </a:lnSpc>
                        <a:spcAft>
                          <a:spcPts val="800"/>
                        </a:spcAft>
                      </a:pPr>
                      <a:r>
                        <a:rPr lang="en-GB" sz="80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DISTRACT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305" marR="4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52508"/>
                  </a:ext>
                </a:extLst>
              </a:tr>
              <a:tr h="1172492">
                <a:tc>
                  <a:txBody>
                    <a:bodyPr/>
                    <a:lstStyle/>
                    <a:p>
                      <a:pPr algn="ctr">
                        <a:lnSpc>
                          <a:spcPct val="107000"/>
                        </a:lnSpc>
                        <a:spcAft>
                          <a:spcPts val="800"/>
                        </a:spcAft>
                      </a:pPr>
                      <a:r>
                        <a:rPr lang="en-GB" sz="8000" dirty="0">
                          <a:effectLst/>
                          <a:highlight>
                            <a:srgbClr val="FF00FF"/>
                          </a:highlight>
                          <a:latin typeface="Calibri" panose="020F0502020204030204" pitchFamily="34" charset="0"/>
                          <a:ea typeface="Calibri" panose="020F0502020204030204" pitchFamily="34" charset="0"/>
                          <a:cs typeface="Times New Roman" panose="02020603050405020304" pitchFamily="18" charset="0"/>
                        </a:rPr>
                        <a:t>DELEGATE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305" marR="4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3733924"/>
                  </a:ext>
                </a:extLst>
              </a:tr>
              <a:tr h="1106224">
                <a:tc>
                  <a:txBody>
                    <a:bodyPr/>
                    <a:lstStyle/>
                    <a:p>
                      <a:pPr algn="ctr">
                        <a:lnSpc>
                          <a:spcPct val="107000"/>
                        </a:lnSpc>
                        <a:spcAft>
                          <a:spcPts val="800"/>
                        </a:spcAft>
                      </a:pPr>
                      <a:r>
                        <a:rPr lang="en-GB" sz="8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DIRECT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305" marR="4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2381168"/>
                  </a:ext>
                </a:extLst>
              </a:tr>
              <a:tr h="1174058">
                <a:tc>
                  <a:txBody>
                    <a:bodyPr/>
                    <a:lstStyle/>
                    <a:p>
                      <a:pPr algn="ctr">
                        <a:lnSpc>
                          <a:spcPct val="107000"/>
                        </a:lnSpc>
                        <a:spcAft>
                          <a:spcPts val="800"/>
                        </a:spcAft>
                      </a:pPr>
                      <a:r>
                        <a:rPr lang="en-GB" sz="80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DOCUMENT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305" marR="4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4602551"/>
                  </a:ext>
                </a:extLst>
              </a:tr>
            </a:tbl>
          </a:graphicData>
        </a:graphic>
      </p:graphicFrame>
    </p:spTree>
    <p:extLst>
      <p:ext uri="{BB962C8B-B14F-4D97-AF65-F5344CB8AC3E}">
        <p14:creationId xmlns:p14="http://schemas.microsoft.com/office/powerpoint/2010/main" val="2872592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02111E-8B42-26ED-802B-087E5CD0124F}"/>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All of the scenarios</a:t>
            </a:r>
          </a:p>
        </p:txBody>
      </p:sp>
      <p:sp>
        <p:nvSpPr>
          <p:cNvPr id="2" name="TextBox 1">
            <a:extLst>
              <a:ext uri="{FF2B5EF4-FFF2-40B4-BE49-F238E27FC236}">
                <a16:creationId xmlns:a16="http://schemas.microsoft.com/office/drawing/2014/main" id="{62A6C501-B3D9-4D8C-91B4-C34EFD0FC888}"/>
              </a:ext>
              <a:ext uri="{C183D7F6-B498-43B3-948B-1728B52AA6E4}">
                <adec:decorative xmlns:adec="http://schemas.microsoft.com/office/drawing/2017/decorative" val="1"/>
              </a:ext>
            </a:extLst>
          </p:cNvPr>
          <p:cNvSpPr txBox="1"/>
          <p:nvPr/>
        </p:nvSpPr>
        <p:spPr>
          <a:xfrm rot="19122198">
            <a:off x="9807443" y="845742"/>
            <a:ext cx="1082348" cy="646331"/>
          </a:xfrm>
          <a:prstGeom prst="rect">
            <a:avLst/>
          </a:prstGeom>
          <a:noFill/>
        </p:spPr>
        <p:txBody>
          <a:bodyPr wrap="none" rtlCol="0">
            <a:spAutoFit/>
          </a:bodyPr>
          <a:lstStyle/>
          <a:p>
            <a:r>
              <a:rPr lang="en-GB" dirty="0">
                <a:latin typeface="Georgia Pro Black" panose="020B0604020202020204" pitchFamily="18" charset="0"/>
                <a:cs typeface="Arabic Typesetting" panose="020B0604020202020204" pitchFamily="66" charset="-78"/>
              </a:rPr>
              <a:t>CALL </a:t>
            </a:r>
          </a:p>
          <a:p>
            <a:r>
              <a:rPr lang="en-GB" dirty="0">
                <a:latin typeface="Georgia Pro Black" panose="020B0604020202020204" pitchFamily="18" charset="0"/>
                <a:cs typeface="Arabic Typesetting" panose="020B0604020202020204" pitchFamily="66" charset="-78"/>
              </a:rPr>
              <a:t>IT OUT</a:t>
            </a:r>
          </a:p>
        </p:txBody>
      </p:sp>
      <p:sp>
        <p:nvSpPr>
          <p:cNvPr id="3" name="TextBox 2">
            <a:extLst>
              <a:ext uri="{FF2B5EF4-FFF2-40B4-BE49-F238E27FC236}">
                <a16:creationId xmlns:a16="http://schemas.microsoft.com/office/drawing/2014/main" id="{26D806FA-986E-438F-89B8-629B3F52917C}"/>
              </a:ext>
              <a:ext uri="{C183D7F6-B498-43B3-948B-1728B52AA6E4}">
                <adec:decorative xmlns:adec="http://schemas.microsoft.com/office/drawing/2017/decorative" val="1"/>
              </a:ext>
            </a:extLst>
          </p:cNvPr>
          <p:cNvSpPr txBox="1"/>
          <p:nvPr/>
        </p:nvSpPr>
        <p:spPr>
          <a:xfrm>
            <a:off x="10306818" y="292195"/>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sp>
        <p:nvSpPr>
          <p:cNvPr id="6" name="TextBox 5">
            <a:extLst>
              <a:ext uri="{FF2B5EF4-FFF2-40B4-BE49-F238E27FC236}">
                <a16:creationId xmlns:a16="http://schemas.microsoft.com/office/drawing/2014/main" id="{AFE4D2DB-BAE4-4B05-9BDE-6B536810DBBB}"/>
              </a:ext>
              <a:ext uri="{C183D7F6-B498-43B3-948B-1728B52AA6E4}">
                <adec:decorative xmlns:adec="http://schemas.microsoft.com/office/drawing/2017/decorative" val="1"/>
              </a:ext>
            </a:extLst>
          </p:cNvPr>
          <p:cNvSpPr txBox="1"/>
          <p:nvPr/>
        </p:nvSpPr>
        <p:spPr>
          <a:xfrm rot="1266051">
            <a:off x="10523617" y="323701"/>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sp>
        <p:nvSpPr>
          <p:cNvPr id="7" name="TextBox 6">
            <a:extLst>
              <a:ext uri="{FF2B5EF4-FFF2-40B4-BE49-F238E27FC236}">
                <a16:creationId xmlns:a16="http://schemas.microsoft.com/office/drawing/2014/main" id="{CFE0F18F-C863-4CE9-9B40-3DA1ED1F6435}"/>
              </a:ext>
              <a:ext uri="{C183D7F6-B498-43B3-948B-1728B52AA6E4}">
                <adec:decorative xmlns:adec="http://schemas.microsoft.com/office/drawing/2017/decorative" val="1"/>
              </a:ext>
            </a:extLst>
          </p:cNvPr>
          <p:cNvSpPr txBox="1"/>
          <p:nvPr/>
        </p:nvSpPr>
        <p:spPr>
          <a:xfrm rot="2742690">
            <a:off x="10700945" y="452868"/>
            <a:ext cx="405934" cy="584775"/>
          </a:xfrm>
          <a:prstGeom prst="rect">
            <a:avLst/>
          </a:prstGeom>
          <a:noFill/>
        </p:spPr>
        <p:txBody>
          <a:bodyPr wrap="square" rtlCol="0">
            <a:spAutoFit/>
          </a:bodyPr>
          <a:lstStyle/>
          <a:p>
            <a:r>
              <a:rPr lang="en-GB" sz="3200" dirty="0">
                <a:latin typeface="Georgia Pro Black" panose="02040A02050405020203" pitchFamily="18" charset="0"/>
              </a:rPr>
              <a:t>!</a:t>
            </a:r>
          </a:p>
        </p:txBody>
      </p:sp>
      <p:sp>
        <p:nvSpPr>
          <p:cNvPr id="8" name="TextBox 7">
            <a:extLst>
              <a:ext uri="{FF2B5EF4-FFF2-40B4-BE49-F238E27FC236}">
                <a16:creationId xmlns:a16="http://schemas.microsoft.com/office/drawing/2014/main" id="{8DD04CF5-5766-487C-9DC9-7C18DB08C9FC}"/>
              </a:ext>
              <a:ext uri="{C183D7F6-B498-43B3-948B-1728B52AA6E4}">
                <adec:decorative xmlns:adec="http://schemas.microsoft.com/office/drawing/2017/decorative" val="1"/>
              </a:ext>
            </a:extLst>
          </p:cNvPr>
          <p:cNvSpPr txBox="1"/>
          <p:nvPr/>
        </p:nvSpPr>
        <p:spPr>
          <a:xfrm rot="3838121">
            <a:off x="10857784" y="578380"/>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pic>
        <p:nvPicPr>
          <p:cNvPr id="19" name="Picture 6">
            <a:extLst>
              <a:ext uri="{FF2B5EF4-FFF2-40B4-BE49-F238E27FC236}">
                <a16:creationId xmlns:a16="http://schemas.microsoft.com/office/drawing/2014/main" id="{8E087F2C-C305-48CD-854C-FA8D58F332B3}"/>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57" t="8296" r="6951" b="8372"/>
          <a:stretch/>
        </p:blipFill>
        <p:spPr bwMode="auto">
          <a:xfrm>
            <a:off x="10552885" y="1402371"/>
            <a:ext cx="1282224" cy="124400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7B0387B-C30E-45E3-A432-EB8ED6611E84}"/>
              </a:ext>
              <a:ext uri="{C183D7F6-B498-43B3-948B-1728B52AA6E4}">
                <adec:decorative xmlns:adec="http://schemas.microsoft.com/office/drawing/2017/decorative" val="1"/>
              </a:ext>
            </a:extLst>
          </p:cNvPr>
          <p:cNvSpPr txBox="1"/>
          <p:nvPr/>
        </p:nvSpPr>
        <p:spPr>
          <a:xfrm>
            <a:off x="243206" y="261301"/>
            <a:ext cx="9900467" cy="338554"/>
          </a:xfrm>
          <a:prstGeom prst="rect">
            <a:avLst/>
          </a:prstGeom>
          <a:solidFill>
            <a:srgbClr val="FFFF00"/>
          </a:solidFill>
        </p:spPr>
        <p:txBody>
          <a:bodyPr wrap="none" rtlCol="0">
            <a:spAutoFit/>
          </a:bodyPr>
          <a:lstStyle/>
          <a:p>
            <a:r>
              <a:rPr lang="en-GB" sz="1600" dirty="0">
                <a:latin typeface="Comic Sans MS" panose="030F0702030302020204" pitchFamily="66" charset="0"/>
              </a:rPr>
              <a:t>Learning Question: How can I help to end the use of harmful and inappropriate language in my school?</a:t>
            </a:r>
          </a:p>
        </p:txBody>
      </p:sp>
      <p:sp>
        <p:nvSpPr>
          <p:cNvPr id="10" name="TextBox 9">
            <a:extLst>
              <a:ext uri="{FF2B5EF4-FFF2-40B4-BE49-F238E27FC236}">
                <a16:creationId xmlns:a16="http://schemas.microsoft.com/office/drawing/2014/main" id="{488D1E09-316D-4361-A1B5-A54E7A8F4227}"/>
              </a:ext>
            </a:extLst>
          </p:cNvPr>
          <p:cNvSpPr txBox="1"/>
          <p:nvPr/>
        </p:nvSpPr>
        <p:spPr>
          <a:xfrm>
            <a:off x="318217" y="870767"/>
            <a:ext cx="9124078" cy="1200329"/>
          </a:xfrm>
          <a:prstGeom prst="rect">
            <a:avLst/>
          </a:prstGeom>
          <a:noFill/>
        </p:spPr>
        <p:txBody>
          <a:bodyPr wrap="square" rtlCol="0">
            <a:spAutoFit/>
          </a:bodyPr>
          <a:lstStyle/>
          <a:p>
            <a:r>
              <a:rPr lang="en-GB" b="1" dirty="0">
                <a:latin typeface="Comic Sans MS" panose="030F0702030302020204" pitchFamily="66" charset="0"/>
              </a:rPr>
              <a:t>Which of the 5Ds would you use if this happened?</a:t>
            </a:r>
          </a:p>
          <a:p>
            <a:r>
              <a:rPr lang="en-GB" dirty="0">
                <a:latin typeface="Comic Sans MS" panose="030F0702030302020204" pitchFamily="66" charset="0"/>
              </a:rPr>
              <a:t>You are walking down the corridor in school when you hear a boy in year 6 saying to a girl if you don’t give me a kiss I will tell all of my friends that you are a slag. The girl is crying and looking very anxious.</a:t>
            </a:r>
          </a:p>
        </p:txBody>
      </p:sp>
      <p:sp>
        <p:nvSpPr>
          <p:cNvPr id="12" name="TextBox 11">
            <a:extLst>
              <a:ext uri="{FF2B5EF4-FFF2-40B4-BE49-F238E27FC236}">
                <a16:creationId xmlns:a16="http://schemas.microsoft.com/office/drawing/2014/main" id="{2F5391C2-B1C7-4D24-BB6D-A41CBEAB8051}"/>
              </a:ext>
            </a:extLst>
          </p:cNvPr>
          <p:cNvSpPr txBox="1"/>
          <p:nvPr/>
        </p:nvSpPr>
        <p:spPr>
          <a:xfrm>
            <a:off x="318217" y="2071096"/>
            <a:ext cx="9485550" cy="1477328"/>
          </a:xfrm>
          <a:prstGeom prst="rect">
            <a:avLst/>
          </a:prstGeom>
          <a:noFill/>
        </p:spPr>
        <p:txBody>
          <a:bodyPr wrap="square" rtlCol="0">
            <a:spAutoFit/>
          </a:bodyPr>
          <a:lstStyle/>
          <a:p>
            <a:r>
              <a:rPr lang="en-GB" b="1" dirty="0">
                <a:latin typeface="Comic Sans MS" panose="030F0702030302020204" pitchFamily="66" charset="0"/>
              </a:rPr>
              <a:t>Which of the 5Ds would you use if this happened?</a:t>
            </a:r>
          </a:p>
          <a:p>
            <a:r>
              <a:rPr lang="en-GB" dirty="0">
                <a:latin typeface="Comic Sans MS" panose="030F0702030302020204" pitchFamily="66" charset="0"/>
              </a:rPr>
              <a:t>You are in the playground and you can see a large group of girls, they have surrounded a boy who you don’t recognise. You hear the girls calling him a ‘pussy’ and one of them says, “boys don’t cry”. All the girls are laughing and being very noisy. The boy is clearly upset and scared.</a:t>
            </a:r>
          </a:p>
        </p:txBody>
      </p:sp>
      <p:sp>
        <p:nvSpPr>
          <p:cNvPr id="13" name="TextBox 12">
            <a:extLst>
              <a:ext uri="{FF2B5EF4-FFF2-40B4-BE49-F238E27FC236}">
                <a16:creationId xmlns:a16="http://schemas.microsoft.com/office/drawing/2014/main" id="{167D7717-E0FF-45C5-A658-0BAFBEB7DA5F}"/>
              </a:ext>
            </a:extLst>
          </p:cNvPr>
          <p:cNvSpPr txBox="1"/>
          <p:nvPr/>
        </p:nvSpPr>
        <p:spPr>
          <a:xfrm>
            <a:off x="318217" y="3542337"/>
            <a:ext cx="9485550" cy="1200329"/>
          </a:xfrm>
          <a:prstGeom prst="rect">
            <a:avLst/>
          </a:prstGeom>
          <a:noFill/>
        </p:spPr>
        <p:txBody>
          <a:bodyPr wrap="square" rtlCol="0">
            <a:spAutoFit/>
          </a:bodyPr>
          <a:lstStyle/>
          <a:p>
            <a:r>
              <a:rPr lang="en-GB" b="1" dirty="0">
                <a:latin typeface="Comic Sans MS" panose="030F0702030302020204" pitchFamily="66" charset="0"/>
              </a:rPr>
              <a:t>Which of the 5Ds would you use if this happened?</a:t>
            </a:r>
          </a:p>
          <a:p>
            <a:r>
              <a:rPr lang="en-GB" dirty="0">
                <a:latin typeface="Comic Sans MS" panose="030F0702030302020204" pitchFamily="66" charset="0"/>
              </a:rPr>
              <a:t>A boy walks towards you and your friends while you are standing in the canteen queue. As he approaches he slaps the backside of one of your friends and grins at her. You can see that she feels very uncomfortable.</a:t>
            </a:r>
          </a:p>
        </p:txBody>
      </p:sp>
      <p:sp>
        <p:nvSpPr>
          <p:cNvPr id="14" name="TextBox 13">
            <a:extLst>
              <a:ext uri="{FF2B5EF4-FFF2-40B4-BE49-F238E27FC236}">
                <a16:creationId xmlns:a16="http://schemas.microsoft.com/office/drawing/2014/main" id="{DEB3CE64-C07E-4213-9AA7-8D1B39CABDE3}"/>
              </a:ext>
            </a:extLst>
          </p:cNvPr>
          <p:cNvSpPr txBox="1"/>
          <p:nvPr/>
        </p:nvSpPr>
        <p:spPr>
          <a:xfrm>
            <a:off x="318217" y="4786905"/>
            <a:ext cx="9485550" cy="1477328"/>
          </a:xfrm>
          <a:prstGeom prst="rect">
            <a:avLst/>
          </a:prstGeom>
          <a:noFill/>
        </p:spPr>
        <p:txBody>
          <a:bodyPr wrap="square" rtlCol="0">
            <a:spAutoFit/>
          </a:bodyPr>
          <a:lstStyle/>
          <a:p>
            <a:r>
              <a:rPr lang="en-GB" b="1" dirty="0">
                <a:latin typeface="Comic Sans MS" panose="030F0702030302020204" pitchFamily="66" charset="0"/>
              </a:rPr>
              <a:t>Which of the 5Ds would you use if this happened?</a:t>
            </a:r>
          </a:p>
          <a:p>
            <a:r>
              <a:rPr lang="en-GB" dirty="0">
                <a:latin typeface="Comic Sans MS" panose="030F0702030302020204" pitchFamily="66" charset="0"/>
              </a:rPr>
              <a:t>On your way to school you see an older boy walking behind a pupil in your school. You notice that every time the pupil stops the older boy stops and looks the other way. The pupil starts walking faster and so does the older boy. You think something is wrong.</a:t>
            </a:r>
          </a:p>
        </p:txBody>
      </p:sp>
    </p:spTree>
    <p:extLst>
      <p:ext uri="{BB962C8B-B14F-4D97-AF65-F5344CB8AC3E}">
        <p14:creationId xmlns:p14="http://schemas.microsoft.com/office/powerpoint/2010/main" val="3443779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CF0846-A8D8-830B-DE84-DFE43143AB6A}"/>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Active bystander</a:t>
            </a:r>
          </a:p>
        </p:txBody>
      </p:sp>
      <p:sp>
        <p:nvSpPr>
          <p:cNvPr id="25" name="TextBox 24">
            <a:extLst>
              <a:ext uri="{FF2B5EF4-FFF2-40B4-BE49-F238E27FC236}">
                <a16:creationId xmlns:a16="http://schemas.microsoft.com/office/drawing/2014/main" id="{75B92985-12CC-4A76-8BA4-D2EAD8BEA2EC}"/>
              </a:ext>
            </a:extLst>
          </p:cNvPr>
          <p:cNvSpPr txBox="1"/>
          <p:nvPr/>
        </p:nvSpPr>
        <p:spPr>
          <a:xfrm>
            <a:off x="912155" y="1303791"/>
            <a:ext cx="8765541" cy="1200329"/>
          </a:xfrm>
          <a:prstGeom prst="rect">
            <a:avLst/>
          </a:prstGeom>
          <a:noFill/>
        </p:spPr>
        <p:txBody>
          <a:bodyPr wrap="none" rtlCol="0">
            <a:spAutoFit/>
          </a:bodyPr>
          <a:lstStyle/>
          <a:p>
            <a:r>
              <a:rPr lang="en-GB" dirty="0">
                <a:latin typeface="Comic Sans MS" panose="030F0702030302020204" pitchFamily="66" charset="0"/>
              </a:rPr>
              <a:t>This lesson is about becoming an </a:t>
            </a:r>
            <a:r>
              <a:rPr lang="en-GB" b="1" dirty="0">
                <a:latin typeface="Comic Sans MS" panose="030F0702030302020204" pitchFamily="66" charset="0"/>
              </a:rPr>
              <a:t>Active Bystander. </a:t>
            </a:r>
          </a:p>
          <a:p>
            <a:endParaRPr lang="en-GB" dirty="0">
              <a:latin typeface="Comic Sans MS" panose="030F0702030302020204" pitchFamily="66" charset="0"/>
            </a:endParaRPr>
          </a:p>
          <a:p>
            <a:r>
              <a:rPr lang="en-GB" dirty="0">
                <a:latin typeface="Comic Sans MS" panose="030F0702030302020204" pitchFamily="66" charset="0"/>
              </a:rPr>
              <a:t>An Active Bystander is someone who recognises inappropriate, disrespectful or </a:t>
            </a:r>
          </a:p>
          <a:p>
            <a:r>
              <a:rPr lang="en-GB" dirty="0">
                <a:latin typeface="Comic Sans MS" panose="030F0702030302020204" pitchFamily="66" charset="0"/>
              </a:rPr>
              <a:t>threatening behaviour and </a:t>
            </a:r>
            <a:r>
              <a:rPr lang="en-GB" b="1" u="sng" dirty="0">
                <a:latin typeface="Comic Sans MS" panose="030F0702030302020204" pitchFamily="66" charset="0"/>
              </a:rPr>
              <a:t>chooses to do something about it.</a:t>
            </a:r>
          </a:p>
        </p:txBody>
      </p:sp>
      <p:sp>
        <p:nvSpPr>
          <p:cNvPr id="31" name="TextBox 30">
            <a:extLst>
              <a:ext uri="{FF2B5EF4-FFF2-40B4-BE49-F238E27FC236}">
                <a16:creationId xmlns:a16="http://schemas.microsoft.com/office/drawing/2014/main" id="{F9CF24A0-945F-4257-9EE6-C6C0F8FB7A20}"/>
              </a:ext>
            </a:extLst>
          </p:cNvPr>
          <p:cNvSpPr txBox="1"/>
          <p:nvPr/>
        </p:nvSpPr>
        <p:spPr>
          <a:xfrm>
            <a:off x="733425" y="3276585"/>
            <a:ext cx="7872668" cy="923330"/>
          </a:xfrm>
          <a:prstGeom prst="rect">
            <a:avLst/>
          </a:prstGeom>
          <a:noFill/>
        </p:spPr>
        <p:txBody>
          <a:bodyPr wrap="none" rtlCol="0">
            <a:spAutoFit/>
          </a:bodyPr>
          <a:lstStyle/>
          <a:p>
            <a:r>
              <a:rPr lang="en-GB" dirty="0">
                <a:latin typeface="Comic Sans MS" panose="030F0702030302020204" pitchFamily="66" charset="0"/>
              </a:rPr>
              <a:t>Our school has a ‘zero tolerance’ approach to inappropriate and harmful</a:t>
            </a:r>
          </a:p>
          <a:p>
            <a:r>
              <a:rPr lang="en-GB" dirty="0">
                <a:latin typeface="Comic Sans MS" panose="030F0702030302020204" pitchFamily="66" charset="0"/>
              </a:rPr>
              <a:t>language and behaviour. Together we can help to get rid of it in our</a:t>
            </a:r>
          </a:p>
          <a:p>
            <a:r>
              <a:rPr lang="en-GB" dirty="0">
                <a:latin typeface="Comic Sans MS" panose="030F0702030302020204" pitchFamily="66" charset="0"/>
              </a:rPr>
              <a:t>school and community by becoming Active Bystanders.</a:t>
            </a:r>
          </a:p>
        </p:txBody>
      </p:sp>
      <p:sp>
        <p:nvSpPr>
          <p:cNvPr id="2" name="TextBox 1">
            <a:extLst>
              <a:ext uri="{FF2B5EF4-FFF2-40B4-BE49-F238E27FC236}">
                <a16:creationId xmlns:a16="http://schemas.microsoft.com/office/drawing/2014/main" id="{62A6C501-B3D9-4D8C-91B4-C34EFD0FC888}"/>
              </a:ext>
              <a:ext uri="{C183D7F6-B498-43B3-948B-1728B52AA6E4}">
                <adec:decorative xmlns:adec="http://schemas.microsoft.com/office/drawing/2017/decorative" val="1"/>
              </a:ext>
            </a:extLst>
          </p:cNvPr>
          <p:cNvSpPr txBox="1"/>
          <p:nvPr/>
        </p:nvSpPr>
        <p:spPr>
          <a:xfrm rot="19122198">
            <a:off x="9807443" y="845742"/>
            <a:ext cx="1082348" cy="646331"/>
          </a:xfrm>
          <a:prstGeom prst="rect">
            <a:avLst/>
          </a:prstGeom>
          <a:noFill/>
        </p:spPr>
        <p:txBody>
          <a:bodyPr wrap="none" rtlCol="0">
            <a:spAutoFit/>
          </a:bodyPr>
          <a:lstStyle/>
          <a:p>
            <a:r>
              <a:rPr lang="en-GB" dirty="0">
                <a:latin typeface="Georgia Pro Black" panose="020B0604020202020204" pitchFamily="18" charset="0"/>
                <a:cs typeface="Arabic Typesetting" panose="020B0604020202020204" pitchFamily="66" charset="-78"/>
              </a:rPr>
              <a:t>CALL </a:t>
            </a:r>
          </a:p>
          <a:p>
            <a:r>
              <a:rPr lang="en-GB" dirty="0">
                <a:latin typeface="Georgia Pro Black" panose="020B0604020202020204" pitchFamily="18" charset="0"/>
                <a:cs typeface="Arabic Typesetting" panose="020B0604020202020204" pitchFamily="66" charset="-78"/>
              </a:rPr>
              <a:t>IT OUT</a:t>
            </a:r>
          </a:p>
        </p:txBody>
      </p:sp>
      <p:sp>
        <p:nvSpPr>
          <p:cNvPr id="3" name="TextBox 2">
            <a:extLst>
              <a:ext uri="{FF2B5EF4-FFF2-40B4-BE49-F238E27FC236}">
                <a16:creationId xmlns:a16="http://schemas.microsoft.com/office/drawing/2014/main" id="{26D806FA-986E-438F-89B8-629B3F52917C}"/>
              </a:ext>
              <a:ext uri="{C183D7F6-B498-43B3-948B-1728B52AA6E4}">
                <adec:decorative xmlns:adec="http://schemas.microsoft.com/office/drawing/2017/decorative" val="1"/>
              </a:ext>
            </a:extLst>
          </p:cNvPr>
          <p:cNvSpPr txBox="1"/>
          <p:nvPr/>
        </p:nvSpPr>
        <p:spPr>
          <a:xfrm>
            <a:off x="10306818" y="292195"/>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sp>
        <p:nvSpPr>
          <p:cNvPr id="6" name="TextBox 5">
            <a:extLst>
              <a:ext uri="{FF2B5EF4-FFF2-40B4-BE49-F238E27FC236}">
                <a16:creationId xmlns:a16="http://schemas.microsoft.com/office/drawing/2014/main" id="{AFE4D2DB-BAE4-4B05-9BDE-6B536810DBBB}"/>
              </a:ext>
              <a:ext uri="{C183D7F6-B498-43B3-948B-1728B52AA6E4}">
                <adec:decorative xmlns:adec="http://schemas.microsoft.com/office/drawing/2017/decorative" val="1"/>
              </a:ext>
            </a:extLst>
          </p:cNvPr>
          <p:cNvSpPr txBox="1"/>
          <p:nvPr/>
        </p:nvSpPr>
        <p:spPr>
          <a:xfrm rot="1266051">
            <a:off x="10523617" y="323701"/>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sp>
        <p:nvSpPr>
          <p:cNvPr id="7" name="TextBox 6">
            <a:extLst>
              <a:ext uri="{FF2B5EF4-FFF2-40B4-BE49-F238E27FC236}">
                <a16:creationId xmlns:a16="http://schemas.microsoft.com/office/drawing/2014/main" id="{CFE0F18F-C863-4CE9-9B40-3DA1ED1F6435}"/>
              </a:ext>
              <a:ext uri="{C183D7F6-B498-43B3-948B-1728B52AA6E4}">
                <adec:decorative xmlns:adec="http://schemas.microsoft.com/office/drawing/2017/decorative" val="1"/>
              </a:ext>
            </a:extLst>
          </p:cNvPr>
          <p:cNvSpPr txBox="1"/>
          <p:nvPr/>
        </p:nvSpPr>
        <p:spPr>
          <a:xfrm rot="2742690">
            <a:off x="10700945" y="452868"/>
            <a:ext cx="405934" cy="584775"/>
          </a:xfrm>
          <a:prstGeom prst="rect">
            <a:avLst/>
          </a:prstGeom>
          <a:noFill/>
        </p:spPr>
        <p:txBody>
          <a:bodyPr wrap="square" rtlCol="0">
            <a:spAutoFit/>
          </a:bodyPr>
          <a:lstStyle/>
          <a:p>
            <a:r>
              <a:rPr lang="en-GB" sz="3200" dirty="0">
                <a:latin typeface="Georgia Pro Black" panose="02040A02050405020203" pitchFamily="18" charset="0"/>
              </a:rPr>
              <a:t>!</a:t>
            </a:r>
          </a:p>
        </p:txBody>
      </p:sp>
      <p:sp>
        <p:nvSpPr>
          <p:cNvPr id="8" name="TextBox 7">
            <a:extLst>
              <a:ext uri="{FF2B5EF4-FFF2-40B4-BE49-F238E27FC236}">
                <a16:creationId xmlns:a16="http://schemas.microsoft.com/office/drawing/2014/main" id="{8DD04CF5-5766-487C-9DC9-7C18DB08C9FC}"/>
              </a:ext>
              <a:ext uri="{C183D7F6-B498-43B3-948B-1728B52AA6E4}">
                <adec:decorative xmlns:adec="http://schemas.microsoft.com/office/drawing/2017/decorative" val="1"/>
              </a:ext>
            </a:extLst>
          </p:cNvPr>
          <p:cNvSpPr txBox="1"/>
          <p:nvPr/>
        </p:nvSpPr>
        <p:spPr>
          <a:xfrm rot="3838121">
            <a:off x="10857784" y="578380"/>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pic>
        <p:nvPicPr>
          <p:cNvPr id="19" name="Picture 6">
            <a:extLst>
              <a:ext uri="{FF2B5EF4-FFF2-40B4-BE49-F238E27FC236}">
                <a16:creationId xmlns:a16="http://schemas.microsoft.com/office/drawing/2014/main" id="{8E087F2C-C305-48CD-854C-FA8D58F332B3}"/>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57" t="8296" r="6951" b="8372"/>
          <a:stretch/>
        </p:blipFill>
        <p:spPr bwMode="auto">
          <a:xfrm>
            <a:off x="10565750" y="1423615"/>
            <a:ext cx="1282224" cy="124400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FE6F4D4-E631-4D47-B2E4-6C2FB18D0813}"/>
              </a:ext>
              <a:ext uri="{C183D7F6-B498-43B3-948B-1728B52AA6E4}">
                <adec:decorative xmlns:adec="http://schemas.microsoft.com/office/drawing/2017/decorative" val="1"/>
              </a:ext>
            </a:extLst>
          </p:cNvPr>
          <p:cNvSpPr txBox="1"/>
          <p:nvPr/>
        </p:nvSpPr>
        <p:spPr>
          <a:xfrm>
            <a:off x="344693" y="313103"/>
            <a:ext cx="9900467" cy="338554"/>
          </a:xfrm>
          <a:prstGeom prst="rect">
            <a:avLst/>
          </a:prstGeom>
          <a:solidFill>
            <a:srgbClr val="FFFF00"/>
          </a:solidFill>
        </p:spPr>
        <p:txBody>
          <a:bodyPr wrap="none" rtlCol="0">
            <a:spAutoFit/>
          </a:bodyPr>
          <a:lstStyle/>
          <a:p>
            <a:r>
              <a:rPr lang="en-GB" sz="1600" dirty="0">
                <a:latin typeface="Comic Sans MS" panose="030F0702030302020204" pitchFamily="66" charset="0"/>
              </a:rPr>
              <a:t>Learning Question: How can I help to end the use of harmful and inappropriate language in my school?</a:t>
            </a:r>
          </a:p>
        </p:txBody>
      </p:sp>
      <p:pic>
        <p:nvPicPr>
          <p:cNvPr id="29" name="Picture Placeholder 8">
            <a:extLst>
              <a:ext uri="{FF2B5EF4-FFF2-40B4-BE49-F238E27FC236}">
                <a16:creationId xmlns:a16="http://schemas.microsoft.com/office/drawing/2014/main" id="{B121FF26-293A-42F1-9505-5306B3B25F3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6" b="26"/>
          <a:stretch/>
        </p:blipFill>
        <p:spPr>
          <a:xfrm rot="20934689">
            <a:off x="8645762" y="3354805"/>
            <a:ext cx="2684597" cy="2406492"/>
          </a:xfrm>
          <a:prstGeom prst="rect">
            <a:avLst/>
          </a:prstGeom>
        </p:spPr>
      </p:pic>
      <p:sp>
        <p:nvSpPr>
          <p:cNvPr id="30" name="TextBox 29">
            <a:extLst>
              <a:ext uri="{FF2B5EF4-FFF2-40B4-BE49-F238E27FC236}">
                <a16:creationId xmlns:a16="http://schemas.microsoft.com/office/drawing/2014/main" id="{A9D16C47-AF3C-4A2E-B969-253A856A9521}"/>
              </a:ext>
              <a:ext uri="{C183D7F6-B498-43B3-948B-1728B52AA6E4}">
                <adec:decorative xmlns:adec="http://schemas.microsoft.com/office/drawing/2017/decorative" val="1"/>
              </a:ext>
            </a:extLst>
          </p:cNvPr>
          <p:cNvSpPr txBox="1"/>
          <p:nvPr/>
        </p:nvSpPr>
        <p:spPr>
          <a:xfrm rot="19122198">
            <a:off x="9331265" y="3531209"/>
            <a:ext cx="1082348" cy="646331"/>
          </a:xfrm>
          <a:prstGeom prst="rect">
            <a:avLst/>
          </a:prstGeom>
          <a:noFill/>
        </p:spPr>
        <p:txBody>
          <a:bodyPr wrap="none" rtlCol="0">
            <a:spAutoFit/>
          </a:bodyPr>
          <a:lstStyle/>
          <a:p>
            <a:pPr algn="ctr"/>
            <a:r>
              <a:rPr lang="en-GB" dirty="0">
                <a:latin typeface="Georgia Pro Black" panose="020B0604020202020204" pitchFamily="18" charset="0"/>
                <a:cs typeface="Arabic Typesetting" panose="020B0604020202020204" pitchFamily="66" charset="-78"/>
              </a:rPr>
              <a:t>CALL </a:t>
            </a:r>
          </a:p>
          <a:p>
            <a:pPr algn="ctr"/>
            <a:r>
              <a:rPr lang="en-GB" dirty="0">
                <a:latin typeface="Georgia Pro Black" panose="020B0604020202020204" pitchFamily="18" charset="0"/>
                <a:cs typeface="Arabic Typesetting" panose="020B0604020202020204" pitchFamily="66" charset="-78"/>
              </a:rPr>
              <a:t>IT OUT</a:t>
            </a:r>
          </a:p>
        </p:txBody>
      </p:sp>
    </p:spTree>
    <p:extLst>
      <p:ext uri="{BB962C8B-B14F-4D97-AF65-F5344CB8AC3E}">
        <p14:creationId xmlns:p14="http://schemas.microsoft.com/office/powerpoint/2010/main" val="282435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C355E8-7F21-CE1C-39C4-79B040AA7F7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Inappropriate language</a:t>
            </a:r>
          </a:p>
        </p:txBody>
      </p:sp>
      <p:sp>
        <p:nvSpPr>
          <p:cNvPr id="2" name="TextBox 1">
            <a:extLst>
              <a:ext uri="{FF2B5EF4-FFF2-40B4-BE49-F238E27FC236}">
                <a16:creationId xmlns:a16="http://schemas.microsoft.com/office/drawing/2014/main" id="{62A6C501-B3D9-4D8C-91B4-C34EFD0FC888}"/>
              </a:ext>
              <a:ext uri="{C183D7F6-B498-43B3-948B-1728B52AA6E4}">
                <adec:decorative xmlns:adec="http://schemas.microsoft.com/office/drawing/2017/decorative" val="1"/>
              </a:ext>
            </a:extLst>
          </p:cNvPr>
          <p:cNvSpPr txBox="1"/>
          <p:nvPr/>
        </p:nvSpPr>
        <p:spPr>
          <a:xfrm rot="19122198">
            <a:off x="9807443" y="845742"/>
            <a:ext cx="1082348" cy="646331"/>
          </a:xfrm>
          <a:prstGeom prst="rect">
            <a:avLst/>
          </a:prstGeom>
          <a:noFill/>
        </p:spPr>
        <p:txBody>
          <a:bodyPr wrap="none" rtlCol="0">
            <a:spAutoFit/>
          </a:bodyPr>
          <a:lstStyle/>
          <a:p>
            <a:r>
              <a:rPr lang="en-GB" dirty="0">
                <a:latin typeface="Georgia Pro Black" panose="020B0604020202020204" pitchFamily="18" charset="0"/>
                <a:cs typeface="Arabic Typesetting" panose="020B0604020202020204" pitchFamily="66" charset="-78"/>
              </a:rPr>
              <a:t>CALL </a:t>
            </a:r>
          </a:p>
          <a:p>
            <a:r>
              <a:rPr lang="en-GB" dirty="0">
                <a:latin typeface="Georgia Pro Black" panose="020B0604020202020204" pitchFamily="18" charset="0"/>
                <a:cs typeface="Arabic Typesetting" panose="020B0604020202020204" pitchFamily="66" charset="-78"/>
              </a:rPr>
              <a:t>IT OUT</a:t>
            </a:r>
          </a:p>
        </p:txBody>
      </p:sp>
      <p:sp>
        <p:nvSpPr>
          <p:cNvPr id="3" name="TextBox 2">
            <a:extLst>
              <a:ext uri="{FF2B5EF4-FFF2-40B4-BE49-F238E27FC236}">
                <a16:creationId xmlns:a16="http://schemas.microsoft.com/office/drawing/2014/main" id="{26D806FA-986E-438F-89B8-629B3F52917C}"/>
              </a:ext>
              <a:ext uri="{C183D7F6-B498-43B3-948B-1728B52AA6E4}">
                <adec:decorative xmlns:adec="http://schemas.microsoft.com/office/drawing/2017/decorative" val="1"/>
              </a:ext>
            </a:extLst>
          </p:cNvPr>
          <p:cNvSpPr txBox="1"/>
          <p:nvPr/>
        </p:nvSpPr>
        <p:spPr>
          <a:xfrm>
            <a:off x="10306818" y="292195"/>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sp>
        <p:nvSpPr>
          <p:cNvPr id="6" name="TextBox 5">
            <a:extLst>
              <a:ext uri="{FF2B5EF4-FFF2-40B4-BE49-F238E27FC236}">
                <a16:creationId xmlns:a16="http://schemas.microsoft.com/office/drawing/2014/main" id="{AFE4D2DB-BAE4-4B05-9BDE-6B536810DBBB}"/>
              </a:ext>
              <a:ext uri="{C183D7F6-B498-43B3-948B-1728B52AA6E4}">
                <adec:decorative xmlns:adec="http://schemas.microsoft.com/office/drawing/2017/decorative" val="1"/>
              </a:ext>
            </a:extLst>
          </p:cNvPr>
          <p:cNvSpPr txBox="1"/>
          <p:nvPr/>
        </p:nvSpPr>
        <p:spPr>
          <a:xfrm rot="1266051">
            <a:off x="10523617" y="323701"/>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sp>
        <p:nvSpPr>
          <p:cNvPr id="7" name="TextBox 6">
            <a:extLst>
              <a:ext uri="{FF2B5EF4-FFF2-40B4-BE49-F238E27FC236}">
                <a16:creationId xmlns:a16="http://schemas.microsoft.com/office/drawing/2014/main" id="{CFE0F18F-C863-4CE9-9B40-3DA1ED1F6435}"/>
              </a:ext>
              <a:ext uri="{C183D7F6-B498-43B3-948B-1728B52AA6E4}">
                <adec:decorative xmlns:adec="http://schemas.microsoft.com/office/drawing/2017/decorative" val="1"/>
              </a:ext>
            </a:extLst>
          </p:cNvPr>
          <p:cNvSpPr txBox="1"/>
          <p:nvPr/>
        </p:nvSpPr>
        <p:spPr>
          <a:xfrm rot="2742690">
            <a:off x="10700945" y="452868"/>
            <a:ext cx="405934" cy="584775"/>
          </a:xfrm>
          <a:prstGeom prst="rect">
            <a:avLst/>
          </a:prstGeom>
          <a:noFill/>
        </p:spPr>
        <p:txBody>
          <a:bodyPr wrap="square" rtlCol="0">
            <a:spAutoFit/>
          </a:bodyPr>
          <a:lstStyle/>
          <a:p>
            <a:r>
              <a:rPr lang="en-GB" sz="3200" dirty="0">
                <a:latin typeface="Georgia Pro Black" panose="02040A02050405020203" pitchFamily="18" charset="0"/>
              </a:rPr>
              <a:t>!</a:t>
            </a:r>
          </a:p>
        </p:txBody>
      </p:sp>
      <p:sp>
        <p:nvSpPr>
          <p:cNvPr id="8" name="TextBox 7">
            <a:extLst>
              <a:ext uri="{FF2B5EF4-FFF2-40B4-BE49-F238E27FC236}">
                <a16:creationId xmlns:a16="http://schemas.microsoft.com/office/drawing/2014/main" id="{8DD04CF5-5766-487C-9DC9-7C18DB08C9FC}"/>
              </a:ext>
              <a:ext uri="{C183D7F6-B498-43B3-948B-1728B52AA6E4}">
                <adec:decorative xmlns:adec="http://schemas.microsoft.com/office/drawing/2017/decorative" val="1"/>
              </a:ext>
            </a:extLst>
          </p:cNvPr>
          <p:cNvSpPr txBox="1"/>
          <p:nvPr/>
        </p:nvSpPr>
        <p:spPr>
          <a:xfrm rot="3838121">
            <a:off x="10857784" y="578380"/>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pic>
        <p:nvPicPr>
          <p:cNvPr id="19" name="Picture 6">
            <a:extLst>
              <a:ext uri="{FF2B5EF4-FFF2-40B4-BE49-F238E27FC236}">
                <a16:creationId xmlns:a16="http://schemas.microsoft.com/office/drawing/2014/main" id="{8E087F2C-C305-48CD-854C-FA8D58F332B3}"/>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57" t="8296" r="6951" b="8372"/>
          <a:stretch/>
        </p:blipFill>
        <p:spPr bwMode="auto">
          <a:xfrm>
            <a:off x="10571931" y="1413176"/>
            <a:ext cx="1282224" cy="124400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D992250-5812-4103-BAAE-378988FA492F}"/>
              </a:ext>
              <a:ext uri="{C183D7F6-B498-43B3-948B-1728B52AA6E4}">
                <adec:decorative xmlns:adec="http://schemas.microsoft.com/office/drawing/2017/decorative" val="1"/>
              </a:ext>
            </a:extLst>
          </p:cNvPr>
          <p:cNvSpPr txBox="1"/>
          <p:nvPr/>
        </p:nvSpPr>
        <p:spPr>
          <a:xfrm>
            <a:off x="406351" y="238621"/>
            <a:ext cx="9900467" cy="338554"/>
          </a:xfrm>
          <a:prstGeom prst="rect">
            <a:avLst/>
          </a:prstGeom>
          <a:solidFill>
            <a:srgbClr val="FFFF00"/>
          </a:solidFill>
        </p:spPr>
        <p:txBody>
          <a:bodyPr wrap="none" rtlCol="0">
            <a:spAutoFit/>
          </a:bodyPr>
          <a:lstStyle/>
          <a:p>
            <a:r>
              <a:rPr lang="en-GB" sz="1600" dirty="0">
                <a:latin typeface="Comic Sans MS" panose="030F0702030302020204" pitchFamily="66" charset="0"/>
              </a:rPr>
              <a:t>Learning Question: How can I help to end the use of harmful and inappropriate language in my school?</a:t>
            </a:r>
          </a:p>
        </p:txBody>
      </p:sp>
      <p:sp>
        <p:nvSpPr>
          <p:cNvPr id="4" name="TextBox 3">
            <a:extLst>
              <a:ext uri="{FF2B5EF4-FFF2-40B4-BE49-F238E27FC236}">
                <a16:creationId xmlns:a16="http://schemas.microsoft.com/office/drawing/2014/main" id="{FBA1B143-D666-477A-8D77-725BF402BA6D}"/>
              </a:ext>
            </a:extLst>
          </p:cNvPr>
          <p:cNvSpPr txBox="1"/>
          <p:nvPr/>
        </p:nvSpPr>
        <p:spPr>
          <a:xfrm>
            <a:off x="1036948" y="1527142"/>
            <a:ext cx="9534983" cy="3139321"/>
          </a:xfrm>
          <a:prstGeom prst="rect">
            <a:avLst/>
          </a:prstGeom>
          <a:noFill/>
        </p:spPr>
        <p:txBody>
          <a:bodyPr wrap="none" rtlCol="0">
            <a:spAutoFit/>
          </a:bodyPr>
          <a:lstStyle/>
          <a:p>
            <a:r>
              <a:rPr lang="en-GB" dirty="0">
                <a:latin typeface="Comic Sans MS" panose="030F0702030302020204" pitchFamily="66" charset="0"/>
              </a:rPr>
              <a:t>In previous lessons we have learnt about what inappropriate language is and the danger</a:t>
            </a:r>
          </a:p>
          <a:p>
            <a:r>
              <a:rPr lang="en-GB" dirty="0">
                <a:latin typeface="Comic Sans MS" panose="030F0702030302020204" pitchFamily="66" charset="0"/>
              </a:rPr>
              <a:t>of stereotyping people. </a:t>
            </a:r>
          </a:p>
          <a:p>
            <a:endParaRPr lang="en-GB" dirty="0">
              <a:latin typeface="Comic Sans MS" panose="030F0702030302020204" pitchFamily="66" charset="0"/>
            </a:endParaRPr>
          </a:p>
          <a:p>
            <a:r>
              <a:rPr lang="en-GB" dirty="0">
                <a:latin typeface="Comic Sans MS" panose="030F0702030302020204" pitchFamily="66" charset="0"/>
              </a:rPr>
              <a:t>In your groups/pairs discuss the sort of inappropriate language that you hear in school</a:t>
            </a:r>
          </a:p>
          <a:p>
            <a:endParaRPr lang="en-GB" dirty="0">
              <a:latin typeface="Comic Sans MS" panose="030F0702030302020204" pitchFamily="66" charset="0"/>
            </a:endParaRPr>
          </a:p>
          <a:p>
            <a:pPr marL="342900" indent="-342900">
              <a:buFont typeface="+mj-lt"/>
              <a:buAutoNum type="arabicPeriod"/>
            </a:pPr>
            <a:r>
              <a:rPr lang="en-GB" dirty="0">
                <a:latin typeface="Comic Sans MS" panose="030F0702030302020204" pitchFamily="66" charset="0"/>
              </a:rPr>
              <a:t>What does your school say about the use of inappropriate language?</a:t>
            </a:r>
          </a:p>
          <a:p>
            <a:pPr marL="342900" indent="-342900">
              <a:buFont typeface="+mj-lt"/>
              <a:buAutoNum type="arabicPeriod"/>
            </a:pPr>
            <a:r>
              <a:rPr lang="en-GB" dirty="0">
                <a:latin typeface="Comic Sans MS" panose="030F0702030302020204" pitchFamily="66" charset="0"/>
              </a:rPr>
              <a:t>What could you do when you hear that sort of language?</a:t>
            </a:r>
          </a:p>
          <a:p>
            <a:pPr marL="342900" indent="-342900">
              <a:buFont typeface="+mj-lt"/>
              <a:buAutoNum type="arabicPeriod"/>
            </a:pPr>
            <a:r>
              <a:rPr lang="en-GB" dirty="0">
                <a:latin typeface="Comic Sans MS" panose="030F0702030302020204" pitchFamily="66" charset="0"/>
              </a:rPr>
              <a:t>Why do you think people don’t do anything when they hear inappropriate language?</a:t>
            </a:r>
          </a:p>
          <a:p>
            <a:pPr marL="342900" indent="-342900">
              <a:buFont typeface="+mj-lt"/>
              <a:buAutoNum type="arabicPeriod"/>
            </a:pPr>
            <a:endParaRPr lang="en-GB" dirty="0">
              <a:latin typeface="Comic Sans MS" panose="030F0702030302020204" pitchFamily="66" charset="0"/>
            </a:endParaRPr>
          </a:p>
          <a:p>
            <a:pPr marL="342900" indent="-342900">
              <a:buFont typeface="+mj-lt"/>
              <a:buAutoNum type="arabicPeriod"/>
            </a:pPr>
            <a:endParaRPr lang="en-GB" dirty="0">
              <a:latin typeface="Comic Sans MS" panose="030F0702030302020204" pitchFamily="66" charset="0"/>
            </a:endParaRPr>
          </a:p>
          <a:p>
            <a:endParaRPr lang="en-GB" dirty="0"/>
          </a:p>
        </p:txBody>
      </p:sp>
      <p:pic>
        <p:nvPicPr>
          <p:cNvPr id="1026" name="Picture 2">
            <a:extLst>
              <a:ext uri="{FF2B5EF4-FFF2-40B4-BE49-F238E27FC236}">
                <a16:creationId xmlns:a16="http://schemas.microsoft.com/office/drawing/2014/main" id="{0A328260-7F6A-4548-9809-7DF0245FB4F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057561">
            <a:off x="9369361" y="3674800"/>
            <a:ext cx="2405139" cy="1745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381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35A476-8B5C-4A5A-5D10-4DD9800CB6A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Get involved</a:t>
            </a:r>
          </a:p>
        </p:txBody>
      </p:sp>
      <p:sp>
        <p:nvSpPr>
          <p:cNvPr id="2" name="TextBox 1">
            <a:extLst>
              <a:ext uri="{FF2B5EF4-FFF2-40B4-BE49-F238E27FC236}">
                <a16:creationId xmlns:a16="http://schemas.microsoft.com/office/drawing/2014/main" id="{62A6C501-B3D9-4D8C-91B4-C34EFD0FC888}"/>
              </a:ext>
              <a:ext uri="{C183D7F6-B498-43B3-948B-1728B52AA6E4}">
                <adec:decorative xmlns:adec="http://schemas.microsoft.com/office/drawing/2017/decorative" val="1"/>
              </a:ext>
            </a:extLst>
          </p:cNvPr>
          <p:cNvSpPr txBox="1"/>
          <p:nvPr/>
        </p:nvSpPr>
        <p:spPr>
          <a:xfrm rot="19122198">
            <a:off x="9807443" y="845742"/>
            <a:ext cx="1082348" cy="646331"/>
          </a:xfrm>
          <a:prstGeom prst="rect">
            <a:avLst/>
          </a:prstGeom>
          <a:noFill/>
        </p:spPr>
        <p:txBody>
          <a:bodyPr wrap="none" rtlCol="0">
            <a:spAutoFit/>
          </a:bodyPr>
          <a:lstStyle/>
          <a:p>
            <a:r>
              <a:rPr lang="en-GB" dirty="0">
                <a:latin typeface="Georgia Pro Black" panose="020B0604020202020204" pitchFamily="18" charset="0"/>
                <a:cs typeface="Arabic Typesetting" panose="020B0604020202020204" pitchFamily="66" charset="-78"/>
              </a:rPr>
              <a:t>CALL </a:t>
            </a:r>
          </a:p>
          <a:p>
            <a:r>
              <a:rPr lang="en-GB" dirty="0">
                <a:latin typeface="Georgia Pro Black" panose="020B0604020202020204" pitchFamily="18" charset="0"/>
                <a:cs typeface="Arabic Typesetting" panose="020B0604020202020204" pitchFamily="66" charset="-78"/>
              </a:rPr>
              <a:t>IT OUT</a:t>
            </a:r>
          </a:p>
        </p:txBody>
      </p:sp>
      <p:sp>
        <p:nvSpPr>
          <p:cNvPr id="3" name="TextBox 2">
            <a:extLst>
              <a:ext uri="{FF2B5EF4-FFF2-40B4-BE49-F238E27FC236}">
                <a16:creationId xmlns:a16="http://schemas.microsoft.com/office/drawing/2014/main" id="{26D806FA-986E-438F-89B8-629B3F52917C}"/>
              </a:ext>
              <a:ext uri="{C183D7F6-B498-43B3-948B-1728B52AA6E4}">
                <adec:decorative xmlns:adec="http://schemas.microsoft.com/office/drawing/2017/decorative" val="1"/>
              </a:ext>
            </a:extLst>
          </p:cNvPr>
          <p:cNvSpPr txBox="1"/>
          <p:nvPr/>
        </p:nvSpPr>
        <p:spPr>
          <a:xfrm>
            <a:off x="10306818" y="292195"/>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sp>
        <p:nvSpPr>
          <p:cNvPr id="6" name="TextBox 5">
            <a:extLst>
              <a:ext uri="{FF2B5EF4-FFF2-40B4-BE49-F238E27FC236}">
                <a16:creationId xmlns:a16="http://schemas.microsoft.com/office/drawing/2014/main" id="{AFE4D2DB-BAE4-4B05-9BDE-6B536810DBBB}"/>
              </a:ext>
              <a:ext uri="{C183D7F6-B498-43B3-948B-1728B52AA6E4}">
                <adec:decorative xmlns:adec="http://schemas.microsoft.com/office/drawing/2017/decorative" val="1"/>
              </a:ext>
            </a:extLst>
          </p:cNvPr>
          <p:cNvSpPr txBox="1"/>
          <p:nvPr/>
        </p:nvSpPr>
        <p:spPr>
          <a:xfrm rot="1266051">
            <a:off x="10523617" y="323701"/>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sp>
        <p:nvSpPr>
          <p:cNvPr id="7" name="TextBox 6">
            <a:extLst>
              <a:ext uri="{FF2B5EF4-FFF2-40B4-BE49-F238E27FC236}">
                <a16:creationId xmlns:a16="http://schemas.microsoft.com/office/drawing/2014/main" id="{CFE0F18F-C863-4CE9-9B40-3DA1ED1F6435}"/>
              </a:ext>
              <a:ext uri="{C183D7F6-B498-43B3-948B-1728B52AA6E4}">
                <adec:decorative xmlns:adec="http://schemas.microsoft.com/office/drawing/2017/decorative" val="1"/>
              </a:ext>
            </a:extLst>
          </p:cNvPr>
          <p:cNvSpPr txBox="1"/>
          <p:nvPr/>
        </p:nvSpPr>
        <p:spPr>
          <a:xfrm rot="2742690">
            <a:off x="10700945" y="452868"/>
            <a:ext cx="405934" cy="584775"/>
          </a:xfrm>
          <a:prstGeom prst="rect">
            <a:avLst/>
          </a:prstGeom>
          <a:noFill/>
        </p:spPr>
        <p:txBody>
          <a:bodyPr wrap="square" rtlCol="0">
            <a:spAutoFit/>
          </a:bodyPr>
          <a:lstStyle/>
          <a:p>
            <a:r>
              <a:rPr lang="en-GB" sz="3200" dirty="0">
                <a:latin typeface="Georgia Pro Black" panose="02040A02050405020203" pitchFamily="18" charset="0"/>
              </a:rPr>
              <a:t>!</a:t>
            </a:r>
          </a:p>
        </p:txBody>
      </p:sp>
      <p:sp>
        <p:nvSpPr>
          <p:cNvPr id="8" name="TextBox 7">
            <a:extLst>
              <a:ext uri="{FF2B5EF4-FFF2-40B4-BE49-F238E27FC236}">
                <a16:creationId xmlns:a16="http://schemas.microsoft.com/office/drawing/2014/main" id="{8DD04CF5-5766-487C-9DC9-7C18DB08C9FC}"/>
              </a:ext>
              <a:ext uri="{C183D7F6-B498-43B3-948B-1728B52AA6E4}">
                <adec:decorative xmlns:adec="http://schemas.microsoft.com/office/drawing/2017/decorative" val="1"/>
              </a:ext>
            </a:extLst>
          </p:cNvPr>
          <p:cNvSpPr txBox="1"/>
          <p:nvPr/>
        </p:nvSpPr>
        <p:spPr>
          <a:xfrm rot="3838121">
            <a:off x="10857784" y="578380"/>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pic>
        <p:nvPicPr>
          <p:cNvPr id="19" name="Picture 6">
            <a:extLst>
              <a:ext uri="{FF2B5EF4-FFF2-40B4-BE49-F238E27FC236}">
                <a16:creationId xmlns:a16="http://schemas.microsoft.com/office/drawing/2014/main" id="{8E087F2C-C305-48CD-854C-FA8D58F332B3}"/>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57" t="8296" r="6951" b="8372"/>
          <a:stretch/>
        </p:blipFill>
        <p:spPr bwMode="auto">
          <a:xfrm>
            <a:off x="10529779" y="1461553"/>
            <a:ext cx="1282224" cy="124400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41A2001-EACE-4311-8635-A65DDA36E75B}"/>
              </a:ext>
              <a:ext uri="{C183D7F6-B498-43B3-948B-1728B52AA6E4}">
                <adec:decorative xmlns:adec="http://schemas.microsoft.com/office/drawing/2017/decorative" val="1"/>
              </a:ext>
            </a:extLst>
          </p:cNvPr>
          <p:cNvSpPr txBox="1"/>
          <p:nvPr/>
        </p:nvSpPr>
        <p:spPr>
          <a:xfrm>
            <a:off x="243206" y="261301"/>
            <a:ext cx="9900467" cy="338554"/>
          </a:xfrm>
          <a:prstGeom prst="rect">
            <a:avLst/>
          </a:prstGeom>
          <a:solidFill>
            <a:srgbClr val="FFFF00"/>
          </a:solidFill>
        </p:spPr>
        <p:txBody>
          <a:bodyPr wrap="none" rtlCol="0">
            <a:spAutoFit/>
          </a:bodyPr>
          <a:lstStyle/>
          <a:p>
            <a:r>
              <a:rPr lang="en-GB" sz="1600" dirty="0">
                <a:latin typeface="Comic Sans MS" panose="030F0702030302020204" pitchFamily="66" charset="0"/>
              </a:rPr>
              <a:t>Learning Question: How can I help to end the use of harmful and inappropriate language in my school?</a:t>
            </a:r>
          </a:p>
        </p:txBody>
      </p:sp>
      <p:sp>
        <p:nvSpPr>
          <p:cNvPr id="5" name="TextBox 4">
            <a:extLst>
              <a:ext uri="{FF2B5EF4-FFF2-40B4-BE49-F238E27FC236}">
                <a16:creationId xmlns:a16="http://schemas.microsoft.com/office/drawing/2014/main" id="{69FA08C5-034D-4434-85F1-767497AB6BBA}"/>
              </a:ext>
            </a:extLst>
          </p:cNvPr>
          <p:cNvSpPr txBox="1"/>
          <p:nvPr/>
        </p:nvSpPr>
        <p:spPr>
          <a:xfrm>
            <a:off x="509048" y="1211458"/>
            <a:ext cx="8730275" cy="2585323"/>
          </a:xfrm>
          <a:prstGeom prst="rect">
            <a:avLst/>
          </a:prstGeom>
          <a:noFill/>
        </p:spPr>
        <p:txBody>
          <a:bodyPr wrap="none" rtlCol="0">
            <a:spAutoFit/>
          </a:bodyPr>
          <a:lstStyle/>
          <a:p>
            <a:r>
              <a:rPr lang="en-GB" dirty="0">
                <a:latin typeface="Comic Sans MS" panose="030F0702030302020204" pitchFamily="66" charset="0"/>
              </a:rPr>
              <a:t>Some reasons why people don’t get involved to prevent inappropriate behaviour:</a:t>
            </a:r>
          </a:p>
          <a:p>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panose="030F0702030302020204" pitchFamily="66" charset="0"/>
              </a:rPr>
              <a:t>Fear that they might be wrong</a:t>
            </a:r>
          </a:p>
          <a:p>
            <a:pPr marL="285750" indent="-285750">
              <a:buFont typeface="Arial" panose="020B0604020202020204" pitchFamily="34" charset="0"/>
              <a:buChar char="•"/>
            </a:pPr>
            <a:r>
              <a:rPr lang="en-GB" dirty="0">
                <a:latin typeface="Comic Sans MS" panose="030F0702030302020204" pitchFamily="66" charset="0"/>
              </a:rPr>
              <a:t>They might have misunderstood the situation</a:t>
            </a:r>
          </a:p>
          <a:p>
            <a:pPr marL="285750" indent="-285750">
              <a:buFont typeface="Arial" panose="020B0604020202020204" pitchFamily="34" charset="0"/>
              <a:buChar char="•"/>
            </a:pPr>
            <a:r>
              <a:rPr lang="en-GB" dirty="0">
                <a:latin typeface="Comic Sans MS" panose="030F0702030302020204" pitchFamily="66" charset="0"/>
              </a:rPr>
              <a:t>They don’t know what to do</a:t>
            </a:r>
          </a:p>
          <a:p>
            <a:pPr marL="285750" indent="-285750">
              <a:buFont typeface="Arial" panose="020B0604020202020204" pitchFamily="34" charset="0"/>
              <a:buChar char="•"/>
            </a:pPr>
            <a:r>
              <a:rPr lang="en-GB" dirty="0">
                <a:latin typeface="Comic Sans MS" panose="030F0702030302020204" pitchFamily="66" charset="0"/>
              </a:rPr>
              <a:t>Thinking that someone else will probably do something (intervene)</a:t>
            </a:r>
          </a:p>
          <a:p>
            <a:pPr marL="285750" indent="-285750">
              <a:buFont typeface="Arial" panose="020B0604020202020204" pitchFamily="34" charset="0"/>
              <a:buChar char="•"/>
            </a:pPr>
            <a:r>
              <a:rPr lang="en-GB" dirty="0">
                <a:latin typeface="Comic Sans MS" panose="030F0702030302020204" pitchFamily="66" charset="0"/>
              </a:rPr>
              <a:t>Afraid of what other people will think if they get involved</a:t>
            </a:r>
          </a:p>
          <a:p>
            <a:pPr marL="285750" indent="-285750">
              <a:buFont typeface="Arial" panose="020B0604020202020204" pitchFamily="34" charset="0"/>
              <a:buChar char="•"/>
            </a:pPr>
            <a:r>
              <a:rPr lang="en-GB" dirty="0">
                <a:latin typeface="Comic Sans MS" panose="030F0702030302020204" pitchFamily="66" charset="0"/>
              </a:rPr>
              <a:t>Fear that the perpetrator may turn on them</a:t>
            </a:r>
          </a:p>
          <a:p>
            <a:endParaRPr lang="en-GB" dirty="0"/>
          </a:p>
        </p:txBody>
      </p:sp>
      <p:sp>
        <p:nvSpPr>
          <p:cNvPr id="10" name="TextBox 9">
            <a:extLst>
              <a:ext uri="{FF2B5EF4-FFF2-40B4-BE49-F238E27FC236}">
                <a16:creationId xmlns:a16="http://schemas.microsoft.com/office/drawing/2014/main" id="{0CAD6EDE-6234-4903-9537-C110B697AF24}"/>
              </a:ext>
            </a:extLst>
          </p:cNvPr>
          <p:cNvSpPr txBox="1"/>
          <p:nvPr/>
        </p:nvSpPr>
        <p:spPr>
          <a:xfrm>
            <a:off x="801278" y="4185501"/>
            <a:ext cx="10572025" cy="923330"/>
          </a:xfrm>
          <a:prstGeom prst="rect">
            <a:avLst/>
          </a:prstGeom>
          <a:noFill/>
        </p:spPr>
        <p:txBody>
          <a:bodyPr wrap="square" rtlCol="0">
            <a:spAutoFit/>
          </a:bodyPr>
          <a:lstStyle/>
          <a:p>
            <a:r>
              <a:rPr lang="en-GB" dirty="0">
                <a:latin typeface="Comic Sans MS" panose="030F0702030302020204" pitchFamily="66" charset="0"/>
              </a:rPr>
              <a:t>HOWEVER, by working together, not waiting for someone else to get involved, by taking responsibility, trusting yourself and your instincts</a:t>
            </a:r>
          </a:p>
          <a:p>
            <a:pPr algn="ctr"/>
            <a:r>
              <a:rPr lang="en-GB" dirty="0">
                <a:latin typeface="Comic Sans MS" panose="030F0702030302020204" pitchFamily="66" charset="0"/>
              </a:rPr>
              <a:t>                            </a:t>
            </a:r>
            <a:r>
              <a:rPr lang="en-GB" b="1" dirty="0">
                <a:latin typeface="Comic Sans MS" panose="030F0702030302020204" pitchFamily="66" charset="0"/>
              </a:rPr>
              <a:t>YOU CAN MAKE A REAL DIFFERENCE   </a:t>
            </a:r>
          </a:p>
        </p:txBody>
      </p:sp>
    </p:spTree>
    <p:extLst>
      <p:ext uri="{BB962C8B-B14F-4D97-AF65-F5344CB8AC3E}">
        <p14:creationId xmlns:p14="http://schemas.microsoft.com/office/powerpoint/2010/main" val="396923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652568-3238-0F8E-DD38-893DC5C4EB94}"/>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The 5Ds</a:t>
            </a:r>
          </a:p>
        </p:txBody>
      </p:sp>
      <p:sp>
        <p:nvSpPr>
          <p:cNvPr id="2" name="TextBox 1">
            <a:extLst>
              <a:ext uri="{FF2B5EF4-FFF2-40B4-BE49-F238E27FC236}">
                <a16:creationId xmlns:a16="http://schemas.microsoft.com/office/drawing/2014/main" id="{62A6C501-B3D9-4D8C-91B4-C34EFD0FC888}"/>
              </a:ext>
              <a:ext uri="{C183D7F6-B498-43B3-948B-1728B52AA6E4}">
                <adec:decorative xmlns:adec="http://schemas.microsoft.com/office/drawing/2017/decorative" val="1"/>
              </a:ext>
            </a:extLst>
          </p:cNvPr>
          <p:cNvSpPr txBox="1"/>
          <p:nvPr/>
        </p:nvSpPr>
        <p:spPr>
          <a:xfrm rot="19122198">
            <a:off x="9807443" y="845742"/>
            <a:ext cx="1082348" cy="646331"/>
          </a:xfrm>
          <a:prstGeom prst="rect">
            <a:avLst/>
          </a:prstGeom>
          <a:noFill/>
        </p:spPr>
        <p:txBody>
          <a:bodyPr wrap="none" rtlCol="0">
            <a:spAutoFit/>
          </a:bodyPr>
          <a:lstStyle/>
          <a:p>
            <a:r>
              <a:rPr lang="en-GB" dirty="0">
                <a:latin typeface="Georgia Pro Black" panose="020B0604020202020204" pitchFamily="18" charset="0"/>
                <a:cs typeface="Arabic Typesetting" panose="020B0604020202020204" pitchFamily="66" charset="-78"/>
              </a:rPr>
              <a:t>CALL </a:t>
            </a:r>
          </a:p>
          <a:p>
            <a:r>
              <a:rPr lang="en-GB" dirty="0">
                <a:latin typeface="Georgia Pro Black" panose="020B0604020202020204" pitchFamily="18" charset="0"/>
                <a:cs typeface="Arabic Typesetting" panose="020B0604020202020204" pitchFamily="66" charset="-78"/>
              </a:rPr>
              <a:t>IT OUT</a:t>
            </a:r>
          </a:p>
        </p:txBody>
      </p:sp>
      <p:sp>
        <p:nvSpPr>
          <p:cNvPr id="3" name="TextBox 2">
            <a:extLst>
              <a:ext uri="{FF2B5EF4-FFF2-40B4-BE49-F238E27FC236}">
                <a16:creationId xmlns:a16="http://schemas.microsoft.com/office/drawing/2014/main" id="{26D806FA-986E-438F-89B8-629B3F52917C}"/>
              </a:ext>
              <a:ext uri="{C183D7F6-B498-43B3-948B-1728B52AA6E4}">
                <adec:decorative xmlns:adec="http://schemas.microsoft.com/office/drawing/2017/decorative" val="1"/>
              </a:ext>
            </a:extLst>
          </p:cNvPr>
          <p:cNvSpPr txBox="1"/>
          <p:nvPr/>
        </p:nvSpPr>
        <p:spPr>
          <a:xfrm>
            <a:off x="10306818" y="292195"/>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sp>
        <p:nvSpPr>
          <p:cNvPr id="6" name="TextBox 5">
            <a:extLst>
              <a:ext uri="{FF2B5EF4-FFF2-40B4-BE49-F238E27FC236}">
                <a16:creationId xmlns:a16="http://schemas.microsoft.com/office/drawing/2014/main" id="{AFE4D2DB-BAE4-4B05-9BDE-6B536810DBBB}"/>
              </a:ext>
              <a:ext uri="{C183D7F6-B498-43B3-948B-1728B52AA6E4}">
                <adec:decorative xmlns:adec="http://schemas.microsoft.com/office/drawing/2017/decorative" val="1"/>
              </a:ext>
            </a:extLst>
          </p:cNvPr>
          <p:cNvSpPr txBox="1"/>
          <p:nvPr/>
        </p:nvSpPr>
        <p:spPr>
          <a:xfrm rot="1266051">
            <a:off x="10523617" y="323701"/>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sp>
        <p:nvSpPr>
          <p:cNvPr id="7" name="TextBox 6">
            <a:extLst>
              <a:ext uri="{FF2B5EF4-FFF2-40B4-BE49-F238E27FC236}">
                <a16:creationId xmlns:a16="http://schemas.microsoft.com/office/drawing/2014/main" id="{CFE0F18F-C863-4CE9-9B40-3DA1ED1F6435}"/>
              </a:ext>
              <a:ext uri="{C183D7F6-B498-43B3-948B-1728B52AA6E4}">
                <adec:decorative xmlns:adec="http://schemas.microsoft.com/office/drawing/2017/decorative" val="1"/>
              </a:ext>
            </a:extLst>
          </p:cNvPr>
          <p:cNvSpPr txBox="1"/>
          <p:nvPr/>
        </p:nvSpPr>
        <p:spPr>
          <a:xfrm rot="2742690">
            <a:off x="10700945" y="452868"/>
            <a:ext cx="405934" cy="584775"/>
          </a:xfrm>
          <a:prstGeom prst="rect">
            <a:avLst/>
          </a:prstGeom>
          <a:noFill/>
        </p:spPr>
        <p:txBody>
          <a:bodyPr wrap="square" rtlCol="0">
            <a:spAutoFit/>
          </a:bodyPr>
          <a:lstStyle/>
          <a:p>
            <a:r>
              <a:rPr lang="en-GB" sz="3200" dirty="0">
                <a:latin typeface="Georgia Pro Black" panose="02040A02050405020203" pitchFamily="18" charset="0"/>
              </a:rPr>
              <a:t>!</a:t>
            </a:r>
          </a:p>
        </p:txBody>
      </p:sp>
      <p:sp>
        <p:nvSpPr>
          <p:cNvPr id="8" name="TextBox 7">
            <a:extLst>
              <a:ext uri="{FF2B5EF4-FFF2-40B4-BE49-F238E27FC236}">
                <a16:creationId xmlns:a16="http://schemas.microsoft.com/office/drawing/2014/main" id="{8DD04CF5-5766-487C-9DC9-7C18DB08C9FC}"/>
              </a:ext>
              <a:ext uri="{C183D7F6-B498-43B3-948B-1728B52AA6E4}">
                <adec:decorative xmlns:adec="http://schemas.microsoft.com/office/drawing/2017/decorative" val="1"/>
              </a:ext>
            </a:extLst>
          </p:cNvPr>
          <p:cNvSpPr txBox="1"/>
          <p:nvPr/>
        </p:nvSpPr>
        <p:spPr>
          <a:xfrm rot="3838121">
            <a:off x="10857784" y="578380"/>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pic>
        <p:nvPicPr>
          <p:cNvPr id="19" name="Picture 6">
            <a:extLst>
              <a:ext uri="{FF2B5EF4-FFF2-40B4-BE49-F238E27FC236}">
                <a16:creationId xmlns:a16="http://schemas.microsoft.com/office/drawing/2014/main" id="{8E087F2C-C305-48CD-854C-FA8D58F332B3}"/>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57" t="8296" r="6951" b="8372"/>
          <a:stretch/>
        </p:blipFill>
        <p:spPr bwMode="auto">
          <a:xfrm>
            <a:off x="10621410" y="1460062"/>
            <a:ext cx="1282224" cy="124400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DB86068-266D-4A65-83AF-EDC163639DF0}"/>
              </a:ext>
              <a:ext uri="{C183D7F6-B498-43B3-948B-1728B52AA6E4}">
                <adec:decorative xmlns:adec="http://schemas.microsoft.com/office/drawing/2017/decorative" val="1"/>
              </a:ext>
            </a:extLst>
          </p:cNvPr>
          <p:cNvSpPr txBox="1"/>
          <p:nvPr/>
        </p:nvSpPr>
        <p:spPr>
          <a:xfrm>
            <a:off x="243206" y="240036"/>
            <a:ext cx="9900467" cy="338554"/>
          </a:xfrm>
          <a:prstGeom prst="rect">
            <a:avLst/>
          </a:prstGeom>
          <a:solidFill>
            <a:srgbClr val="FFFF00"/>
          </a:solidFill>
        </p:spPr>
        <p:txBody>
          <a:bodyPr wrap="none" rtlCol="0">
            <a:spAutoFit/>
          </a:bodyPr>
          <a:lstStyle/>
          <a:p>
            <a:r>
              <a:rPr lang="en-GB" sz="1600" dirty="0">
                <a:latin typeface="Comic Sans MS" panose="030F0702030302020204" pitchFamily="66" charset="0"/>
              </a:rPr>
              <a:t>Learning Question: How can I help to end the use of harmful and inappropriate language in my school?</a:t>
            </a:r>
          </a:p>
        </p:txBody>
      </p:sp>
      <p:sp>
        <p:nvSpPr>
          <p:cNvPr id="4" name="TextBox 3">
            <a:extLst>
              <a:ext uri="{FF2B5EF4-FFF2-40B4-BE49-F238E27FC236}">
                <a16:creationId xmlns:a16="http://schemas.microsoft.com/office/drawing/2014/main" id="{4FDDF159-AD9F-4FC6-B00A-5913D21B884C}"/>
              </a:ext>
            </a:extLst>
          </p:cNvPr>
          <p:cNvSpPr txBox="1"/>
          <p:nvPr/>
        </p:nvSpPr>
        <p:spPr>
          <a:xfrm>
            <a:off x="1103243" y="1451113"/>
            <a:ext cx="9080893" cy="1754326"/>
          </a:xfrm>
          <a:prstGeom prst="rect">
            <a:avLst/>
          </a:prstGeom>
          <a:noFill/>
        </p:spPr>
        <p:txBody>
          <a:bodyPr wrap="square" rtlCol="0">
            <a:spAutoFit/>
          </a:bodyPr>
          <a:lstStyle/>
          <a:p>
            <a:r>
              <a:rPr lang="en-GB" dirty="0">
                <a:latin typeface="Comic Sans MS" panose="030F0702030302020204" pitchFamily="66" charset="0"/>
              </a:rPr>
              <a:t>REMEMBER</a:t>
            </a:r>
          </a:p>
          <a:p>
            <a:endParaRPr lang="en-GB" dirty="0">
              <a:latin typeface="Comic Sans MS" panose="030F0702030302020204" pitchFamily="66" charset="0"/>
            </a:endParaRPr>
          </a:p>
          <a:p>
            <a:r>
              <a:rPr lang="en-GB" dirty="0">
                <a:latin typeface="Comic Sans MS" panose="030F0702030302020204" pitchFamily="66" charset="0"/>
              </a:rPr>
              <a:t>An Active Bystander sees/hears inappropriate behaviour or language and  wants to do something to prevent it. </a:t>
            </a:r>
          </a:p>
          <a:p>
            <a:endParaRPr lang="en-GB" dirty="0"/>
          </a:p>
          <a:p>
            <a:endParaRPr lang="en-GB" dirty="0"/>
          </a:p>
        </p:txBody>
      </p:sp>
      <p:pic>
        <p:nvPicPr>
          <p:cNvPr id="10" name="Picture 9">
            <a:extLst>
              <a:ext uri="{FF2B5EF4-FFF2-40B4-BE49-F238E27FC236}">
                <a16:creationId xmlns:a16="http://schemas.microsoft.com/office/drawing/2014/main" id="{3ABD675E-4D0F-4DDF-9574-B899F16D1A1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858990" y="2545791"/>
            <a:ext cx="3296096" cy="3083601"/>
          </a:xfrm>
          <a:prstGeom prst="rect">
            <a:avLst/>
          </a:prstGeom>
        </p:spPr>
      </p:pic>
      <p:sp>
        <p:nvSpPr>
          <p:cNvPr id="11" name="Rectangle 10">
            <a:extLst>
              <a:ext uri="{FF2B5EF4-FFF2-40B4-BE49-F238E27FC236}">
                <a16:creationId xmlns:a16="http://schemas.microsoft.com/office/drawing/2014/main" id="{46199E5B-F2AF-440E-9024-3F2BAF0A9904}"/>
              </a:ext>
              <a:ext uri="{C183D7F6-B498-43B3-948B-1728B52AA6E4}">
                <adec:decorative xmlns:adec="http://schemas.microsoft.com/office/drawing/2017/decorative" val="1"/>
              </a:ext>
            </a:extLst>
          </p:cNvPr>
          <p:cNvSpPr/>
          <p:nvPr/>
        </p:nvSpPr>
        <p:spPr>
          <a:xfrm>
            <a:off x="7858991" y="2854584"/>
            <a:ext cx="3296095" cy="1938992"/>
          </a:xfrm>
          <a:prstGeom prst="rect">
            <a:avLst/>
          </a:prstGeom>
          <a:noFill/>
        </p:spPr>
        <p:txBody>
          <a:bodyPr wrap="none" lIns="91440" tIns="45720" rIns="91440" bIns="45720">
            <a:spAutoFit/>
          </a:bodyPr>
          <a:lstStyle/>
          <a:p>
            <a:pPr algn="ctr"/>
            <a:r>
              <a:rPr lang="en-US" sz="4000" dirty="0">
                <a:ln w="0"/>
                <a:solidFill>
                  <a:schemeClr val="bg1"/>
                </a:solidFill>
                <a:effectLst>
                  <a:outerShdw blurRad="38100" dist="19050" dir="2700000" algn="tl" rotWithShape="0">
                    <a:schemeClr val="dk1">
                      <a:alpha val="40000"/>
                    </a:schemeClr>
                  </a:outerShdw>
                </a:effectLst>
                <a:latin typeface="Comic Sans MS" panose="030F0702030302020204" pitchFamily="66" charset="0"/>
              </a:rPr>
              <a:t>Active </a:t>
            </a:r>
          </a:p>
          <a:p>
            <a:pPr algn="ctr"/>
            <a:r>
              <a:rPr lang="en-US" sz="4000" dirty="0">
                <a:ln w="0"/>
                <a:solidFill>
                  <a:schemeClr val="bg1"/>
                </a:solidFill>
                <a:effectLst>
                  <a:outerShdw blurRad="38100" dist="19050" dir="2700000" algn="tl" rotWithShape="0">
                    <a:schemeClr val="dk1">
                      <a:alpha val="40000"/>
                    </a:schemeClr>
                  </a:outerShdw>
                </a:effectLst>
                <a:latin typeface="Comic Sans MS" panose="030F0702030302020204" pitchFamily="66" charset="0"/>
              </a:rPr>
              <a:t>Bystander</a:t>
            </a:r>
          </a:p>
          <a:p>
            <a:pPr algn="ctr"/>
            <a:r>
              <a:rPr lang="en-US" sz="4000" dirty="0">
                <a:ln w="0"/>
                <a:solidFill>
                  <a:schemeClr val="bg1"/>
                </a:solidFill>
                <a:effectLst>
                  <a:outerShdw blurRad="38100" dist="19050" dir="2700000" algn="tl" rotWithShape="0">
                    <a:schemeClr val="dk1">
                      <a:alpha val="40000"/>
                    </a:schemeClr>
                  </a:outerShdw>
                </a:effectLst>
                <a:latin typeface="Comic Sans MS" panose="030F0702030302020204" pitchFamily="66" charset="0"/>
              </a:rPr>
              <a:t>Here to Help</a:t>
            </a:r>
          </a:p>
        </p:txBody>
      </p:sp>
      <p:sp>
        <p:nvSpPr>
          <p:cNvPr id="12" name="TextBox 11">
            <a:extLst>
              <a:ext uri="{FF2B5EF4-FFF2-40B4-BE49-F238E27FC236}">
                <a16:creationId xmlns:a16="http://schemas.microsoft.com/office/drawing/2014/main" id="{C484D712-7F68-4B95-85BC-23BE5EB5CA14}"/>
              </a:ext>
            </a:extLst>
          </p:cNvPr>
          <p:cNvSpPr txBox="1"/>
          <p:nvPr/>
        </p:nvSpPr>
        <p:spPr>
          <a:xfrm>
            <a:off x="1103243" y="3309730"/>
            <a:ext cx="6340197" cy="2585323"/>
          </a:xfrm>
          <a:prstGeom prst="rect">
            <a:avLst/>
          </a:prstGeom>
          <a:noFill/>
        </p:spPr>
        <p:txBody>
          <a:bodyPr wrap="none" rtlCol="0">
            <a:spAutoFit/>
          </a:bodyPr>
          <a:lstStyle/>
          <a:p>
            <a:r>
              <a:rPr lang="en-GB" dirty="0">
                <a:latin typeface="Comic Sans MS" panose="030F0702030302020204" pitchFamily="66" charset="0"/>
              </a:rPr>
              <a:t>Active Bystanders use the 5Ds to help prevent incidents </a:t>
            </a:r>
          </a:p>
          <a:p>
            <a:r>
              <a:rPr lang="en-GB" dirty="0">
                <a:latin typeface="Comic Sans MS" panose="030F0702030302020204" pitchFamily="66" charset="0"/>
              </a:rPr>
              <a:t>escalating (getting worse). The 5Ds are:</a:t>
            </a:r>
          </a:p>
          <a:p>
            <a:endParaRPr lang="en-GB" dirty="0"/>
          </a:p>
          <a:p>
            <a:pPr marL="285750" indent="-285750">
              <a:buFont typeface="Arial" panose="020B0604020202020204" pitchFamily="34" charset="0"/>
              <a:buChar char="•"/>
            </a:pPr>
            <a:r>
              <a:rPr lang="en-GB" dirty="0">
                <a:latin typeface="Comic Sans MS" panose="030F0702030302020204" pitchFamily="66" charset="0"/>
              </a:rPr>
              <a:t>DIRECT</a:t>
            </a:r>
          </a:p>
          <a:p>
            <a:pPr marL="285750" indent="-285750">
              <a:buFont typeface="Arial" panose="020B0604020202020204" pitchFamily="34" charset="0"/>
              <a:buChar char="•"/>
            </a:pPr>
            <a:r>
              <a:rPr lang="en-GB" dirty="0">
                <a:latin typeface="Comic Sans MS" panose="030F0702030302020204" pitchFamily="66" charset="0"/>
              </a:rPr>
              <a:t>DELAY</a:t>
            </a:r>
          </a:p>
          <a:p>
            <a:pPr marL="285750" indent="-285750">
              <a:buFont typeface="Arial" panose="020B0604020202020204" pitchFamily="34" charset="0"/>
              <a:buChar char="•"/>
            </a:pPr>
            <a:r>
              <a:rPr lang="en-GB" dirty="0">
                <a:latin typeface="Comic Sans MS" panose="030F0702030302020204" pitchFamily="66" charset="0"/>
              </a:rPr>
              <a:t>DISTRACT</a:t>
            </a:r>
          </a:p>
          <a:p>
            <a:pPr marL="285750" indent="-285750">
              <a:buFont typeface="Arial" panose="020B0604020202020204" pitchFamily="34" charset="0"/>
              <a:buChar char="•"/>
            </a:pPr>
            <a:r>
              <a:rPr lang="en-GB" dirty="0">
                <a:latin typeface="Comic Sans MS" panose="030F0702030302020204" pitchFamily="66" charset="0"/>
              </a:rPr>
              <a:t>DELEGATE</a:t>
            </a:r>
          </a:p>
          <a:p>
            <a:pPr marL="285750" indent="-285750">
              <a:buFont typeface="Arial" panose="020B0604020202020204" pitchFamily="34" charset="0"/>
              <a:buChar char="•"/>
            </a:pPr>
            <a:r>
              <a:rPr lang="en-GB" dirty="0">
                <a:latin typeface="Comic Sans MS" panose="030F0702030302020204" pitchFamily="66" charset="0"/>
              </a:rPr>
              <a:t>DOCUMENT</a:t>
            </a:r>
          </a:p>
          <a:p>
            <a:endParaRPr lang="en-GB" dirty="0"/>
          </a:p>
        </p:txBody>
      </p:sp>
      <p:sp>
        <p:nvSpPr>
          <p:cNvPr id="14" name="Right Brace 13">
            <a:extLst>
              <a:ext uri="{FF2B5EF4-FFF2-40B4-BE49-F238E27FC236}">
                <a16:creationId xmlns:a16="http://schemas.microsoft.com/office/drawing/2014/main" id="{70BCE4C2-F094-464A-8D27-8FEE69D78FD7}"/>
              </a:ext>
              <a:ext uri="{C183D7F6-B498-43B3-948B-1728B52AA6E4}">
                <adec:decorative xmlns:adec="http://schemas.microsoft.com/office/drawing/2017/decorative" val="1"/>
              </a:ext>
            </a:extLst>
          </p:cNvPr>
          <p:cNvSpPr/>
          <p:nvPr/>
        </p:nvSpPr>
        <p:spPr>
          <a:xfrm>
            <a:off x="2964692" y="4051997"/>
            <a:ext cx="715617" cy="166393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6" name="TextBox 15">
            <a:extLst>
              <a:ext uri="{FF2B5EF4-FFF2-40B4-BE49-F238E27FC236}">
                <a16:creationId xmlns:a16="http://schemas.microsoft.com/office/drawing/2014/main" id="{CA462E89-0AEA-40F6-B752-39450AFF6654}"/>
              </a:ext>
            </a:extLst>
          </p:cNvPr>
          <p:cNvSpPr txBox="1"/>
          <p:nvPr/>
        </p:nvSpPr>
        <p:spPr>
          <a:xfrm>
            <a:off x="3774599" y="4298891"/>
            <a:ext cx="3534317" cy="923330"/>
          </a:xfrm>
          <a:prstGeom prst="rect">
            <a:avLst/>
          </a:prstGeom>
          <a:noFill/>
        </p:spPr>
        <p:txBody>
          <a:bodyPr wrap="square" rtlCol="0">
            <a:spAutoFit/>
          </a:bodyPr>
          <a:lstStyle/>
          <a:p>
            <a:r>
              <a:rPr lang="en-GB" dirty="0">
                <a:latin typeface="Comic Sans MS" panose="030F0702030302020204" pitchFamily="66" charset="0"/>
              </a:rPr>
              <a:t>Using one or more of the 5Ds can help your peers and improve your school community</a:t>
            </a:r>
          </a:p>
        </p:txBody>
      </p:sp>
      <p:sp>
        <p:nvSpPr>
          <p:cNvPr id="15" name="TextBox 14">
            <a:extLst>
              <a:ext uri="{FF2B5EF4-FFF2-40B4-BE49-F238E27FC236}">
                <a16:creationId xmlns:a16="http://schemas.microsoft.com/office/drawing/2014/main" id="{4BEB2A23-B2A7-4915-8B86-F7293A6063C5}"/>
              </a:ext>
            </a:extLst>
          </p:cNvPr>
          <p:cNvSpPr txBox="1"/>
          <p:nvPr/>
        </p:nvSpPr>
        <p:spPr>
          <a:xfrm>
            <a:off x="785567" y="6104259"/>
            <a:ext cx="11134138" cy="707886"/>
          </a:xfrm>
          <a:prstGeom prst="rect">
            <a:avLst/>
          </a:prstGeom>
          <a:noFill/>
        </p:spPr>
        <p:txBody>
          <a:bodyPr wrap="none" rtlCol="0">
            <a:spAutoFit/>
          </a:bodyPr>
          <a:lstStyle/>
          <a:p>
            <a:r>
              <a:rPr lang="en-GB" sz="4000" dirty="0">
                <a:highlight>
                  <a:srgbClr val="FFFF00"/>
                </a:highlight>
              </a:rPr>
              <a:t>DIRECT</a:t>
            </a:r>
            <a:r>
              <a:rPr lang="en-GB" sz="4000" dirty="0"/>
              <a:t>    </a:t>
            </a:r>
            <a:r>
              <a:rPr lang="en-GB" sz="4000" dirty="0">
                <a:highlight>
                  <a:srgbClr val="00FF00"/>
                </a:highlight>
              </a:rPr>
              <a:t>DELAY</a:t>
            </a:r>
            <a:r>
              <a:rPr lang="en-GB" sz="4000" dirty="0"/>
              <a:t>   </a:t>
            </a:r>
            <a:r>
              <a:rPr lang="en-GB" sz="4000" dirty="0">
                <a:highlight>
                  <a:srgbClr val="00FFFF"/>
                </a:highlight>
              </a:rPr>
              <a:t>DISTRACT</a:t>
            </a:r>
            <a:r>
              <a:rPr lang="en-GB" sz="4000" dirty="0"/>
              <a:t>   </a:t>
            </a:r>
            <a:r>
              <a:rPr lang="en-GB" sz="4000" dirty="0">
                <a:highlight>
                  <a:srgbClr val="FF00FF"/>
                </a:highlight>
              </a:rPr>
              <a:t>DELEGATE</a:t>
            </a:r>
            <a:r>
              <a:rPr lang="en-GB" sz="4000" dirty="0"/>
              <a:t>   </a:t>
            </a:r>
            <a:r>
              <a:rPr lang="en-GB" sz="4000" dirty="0">
                <a:highlight>
                  <a:srgbClr val="FF0000"/>
                </a:highlight>
              </a:rPr>
              <a:t>DOCUMENT</a:t>
            </a:r>
          </a:p>
        </p:txBody>
      </p:sp>
    </p:spTree>
    <p:extLst>
      <p:ext uri="{BB962C8B-B14F-4D97-AF65-F5344CB8AC3E}">
        <p14:creationId xmlns:p14="http://schemas.microsoft.com/office/powerpoint/2010/main" val="3119505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A94C8E-92A1-6F0F-E032-7274057AD650}"/>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Direct</a:t>
            </a:r>
          </a:p>
        </p:txBody>
      </p:sp>
      <p:sp>
        <p:nvSpPr>
          <p:cNvPr id="2" name="TextBox 1">
            <a:extLst>
              <a:ext uri="{FF2B5EF4-FFF2-40B4-BE49-F238E27FC236}">
                <a16:creationId xmlns:a16="http://schemas.microsoft.com/office/drawing/2014/main" id="{62A6C501-B3D9-4D8C-91B4-C34EFD0FC888}"/>
              </a:ext>
              <a:ext uri="{C183D7F6-B498-43B3-948B-1728B52AA6E4}">
                <adec:decorative xmlns:adec="http://schemas.microsoft.com/office/drawing/2017/decorative" val="1"/>
              </a:ext>
            </a:extLst>
          </p:cNvPr>
          <p:cNvSpPr txBox="1"/>
          <p:nvPr/>
        </p:nvSpPr>
        <p:spPr>
          <a:xfrm rot="19122198">
            <a:off x="9807443" y="845742"/>
            <a:ext cx="1082348" cy="646331"/>
          </a:xfrm>
          <a:prstGeom prst="rect">
            <a:avLst/>
          </a:prstGeom>
          <a:noFill/>
        </p:spPr>
        <p:txBody>
          <a:bodyPr wrap="none" rtlCol="0">
            <a:spAutoFit/>
          </a:bodyPr>
          <a:lstStyle/>
          <a:p>
            <a:r>
              <a:rPr lang="en-GB" dirty="0">
                <a:latin typeface="Georgia Pro Black" panose="020B0604020202020204" pitchFamily="18" charset="0"/>
                <a:cs typeface="Arabic Typesetting" panose="020B0604020202020204" pitchFamily="66" charset="-78"/>
              </a:rPr>
              <a:t>CALL </a:t>
            </a:r>
          </a:p>
          <a:p>
            <a:r>
              <a:rPr lang="en-GB" dirty="0">
                <a:latin typeface="Georgia Pro Black" panose="020B0604020202020204" pitchFamily="18" charset="0"/>
                <a:cs typeface="Arabic Typesetting" panose="020B0604020202020204" pitchFamily="66" charset="-78"/>
              </a:rPr>
              <a:t>IT OUT</a:t>
            </a:r>
          </a:p>
        </p:txBody>
      </p:sp>
      <p:sp>
        <p:nvSpPr>
          <p:cNvPr id="3" name="TextBox 2">
            <a:extLst>
              <a:ext uri="{FF2B5EF4-FFF2-40B4-BE49-F238E27FC236}">
                <a16:creationId xmlns:a16="http://schemas.microsoft.com/office/drawing/2014/main" id="{26D806FA-986E-438F-89B8-629B3F52917C}"/>
              </a:ext>
              <a:ext uri="{C183D7F6-B498-43B3-948B-1728B52AA6E4}">
                <adec:decorative xmlns:adec="http://schemas.microsoft.com/office/drawing/2017/decorative" val="1"/>
              </a:ext>
            </a:extLst>
          </p:cNvPr>
          <p:cNvSpPr txBox="1"/>
          <p:nvPr/>
        </p:nvSpPr>
        <p:spPr>
          <a:xfrm>
            <a:off x="10306818" y="292195"/>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sp>
        <p:nvSpPr>
          <p:cNvPr id="6" name="TextBox 5">
            <a:extLst>
              <a:ext uri="{FF2B5EF4-FFF2-40B4-BE49-F238E27FC236}">
                <a16:creationId xmlns:a16="http://schemas.microsoft.com/office/drawing/2014/main" id="{AFE4D2DB-BAE4-4B05-9BDE-6B536810DBBB}"/>
              </a:ext>
              <a:ext uri="{C183D7F6-B498-43B3-948B-1728B52AA6E4}">
                <adec:decorative xmlns:adec="http://schemas.microsoft.com/office/drawing/2017/decorative" val="1"/>
              </a:ext>
            </a:extLst>
          </p:cNvPr>
          <p:cNvSpPr txBox="1"/>
          <p:nvPr/>
        </p:nvSpPr>
        <p:spPr>
          <a:xfrm rot="1266051">
            <a:off x="10523617" y="323701"/>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sp>
        <p:nvSpPr>
          <p:cNvPr id="7" name="TextBox 6">
            <a:extLst>
              <a:ext uri="{FF2B5EF4-FFF2-40B4-BE49-F238E27FC236}">
                <a16:creationId xmlns:a16="http://schemas.microsoft.com/office/drawing/2014/main" id="{CFE0F18F-C863-4CE9-9B40-3DA1ED1F6435}"/>
              </a:ext>
              <a:ext uri="{C183D7F6-B498-43B3-948B-1728B52AA6E4}">
                <adec:decorative xmlns:adec="http://schemas.microsoft.com/office/drawing/2017/decorative" val="1"/>
              </a:ext>
            </a:extLst>
          </p:cNvPr>
          <p:cNvSpPr txBox="1"/>
          <p:nvPr/>
        </p:nvSpPr>
        <p:spPr>
          <a:xfrm rot="2742690">
            <a:off x="10700945" y="452868"/>
            <a:ext cx="405934" cy="584775"/>
          </a:xfrm>
          <a:prstGeom prst="rect">
            <a:avLst/>
          </a:prstGeom>
          <a:noFill/>
        </p:spPr>
        <p:txBody>
          <a:bodyPr wrap="square" rtlCol="0">
            <a:spAutoFit/>
          </a:bodyPr>
          <a:lstStyle/>
          <a:p>
            <a:r>
              <a:rPr lang="en-GB" sz="3200" dirty="0">
                <a:latin typeface="Georgia Pro Black" panose="02040A02050405020203" pitchFamily="18" charset="0"/>
              </a:rPr>
              <a:t>!</a:t>
            </a:r>
          </a:p>
        </p:txBody>
      </p:sp>
      <p:sp>
        <p:nvSpPr>
          <p:cNvPr id="8" name="TextBox 7">
            <a:extLst>
              <a:ext uri="{FF2B5EF4-FFF2-40B4-BE49-F238E27FC236}">
                <a16:creationId xmlns:a16="http://schemas.microsoft.com/office/drawing/2014/main" id="{8DD04CF5-5766-487C-9DC9-7C18DB08C9FC}"/>
              </a:ext>
              <a:ext uri="{C183D7F6-B498-43B3-948B-1728B52AA6E4}">
                <adec:decorative xmlns:adec="http://schemas.microsoft.com/office/drawing/2017/decorative" val="1"/>
              </a:ext>
            </a:extLst>
          </p:cNvPr>
          <p:cNvSpPr txBox="1"/>
          <p:nvPr/>
        </p:nvSpPr>
        <p:spPr>
          <a:xfrm rot="3838121">
            <a:off x="10857784" y="578380"/>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pic>
        <p:nvPicPr>
          <p:cNvPr id="9" name="Picture 6">
            <a:extLst>
              <a:ext uri="{FF2B5EF4-FFF2-40B4-BE49-F238E27FC236}">
                <a16:creationId xmlns:a16="http://schemas.microsoft.com/office/drawing/2014/main" id="{B58BC9D8-ADB6-480E-98E0-A827904BEE6A}"/>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57" t="8296" r="6951" b="8372"/>
          <a:stretch/>
        </p:blipFill>
        <p:spPr bwMode="auto">
          <a:xfrm>
            <a:off x="10816240" y="1011060"/>
            <a:ext cx="1282224" cy="12440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F0A1DF2-0529-43FC-8A11-0B58DC6D4190}"/>
              </a:ext>
            </a:extLst>
          </p:cNvPr>
          <p:cNvSpPr txBox="1"/>
          <p:nvPr/>
        </p:nvSpPr>
        <p:spPr>
          <a:xfrm>
            <a:off x="741024" y="781968"/>
            <a:ext cx="7912744" cy="369332"/>
          </a:xfrm>
          <a:prstGeom prst="rect">
            <a:avLst/>
          </a:prstGeom>
          <a:solidFill>
            <a:schemeClr val="bg2"/>
          </a:solidFill>
        </p:spPr>
        <p:txBody>
          <a:bodyPr wrap="none" rtlCol="0">
            <a:spAutoFit/>
          </a:bodyPr>
          <a:lstStyle/>
          <a:p>
            <a:r>
              <a:rPr lang="en-GB" b="1" dirty="0">
                <a:latin typeface="Comic Sans MS" panose="030F0702030302020204" pitchFamily="66" charset="0"/>
              </a:rPr>
              <a:t>DIRECT:</a:t>
            </a:r>
            <a:r>
              <a:rPr lang="en-GB" dirty="0">
                <a:latin typeface="Comic Sans MS" panose="030F0702030302020204" pitchFamily="66" charset="0"/>
              </a:rPr>
              <a:t> This involves directly getting involved to prevent the incident.</a:t>
            </a:r>
          </a:p>
        </p:txBody>
      </p:sp>
      <p:graphicFrame>
        <p:nvGraphicFramePr>
          <p:cNvPr id="10" name="Table 10">
            <a:extLst>
              <a:ext uri="{FF2B5EF4-FFF2-40B4-BE49-F238E27FC236}">
                <a16:creationId xmlns:a16="http://schemas.microsoft.com/office/drawing/2014/main" id="{DC32FD93-300E-459B-9035-0C3C5F16B40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568110"/>
              </p:ext>
            </p:extLst>
          </p:nvPr>
        </p:nvGraphicFramePr>
        <p:xfrm>
          <a:off x="511031" y="2204273"/>
          <a:ext cx="10743908" cy="3788880"/>
        </p:xfrm>
        <a:graphic>
          <a:graphicData uri="http://schemas.openxmlformats.org/drawingml/2006/table">
            <a:tbl>
              <a:tblPr firstRow="1" bandRow="1"/>
              <a:tblGrid>
                <a:gridCol w="5371954">
                  <a:extLst>
                    <a:ext uri="{9D8B030D-6E8A-4147-A177-3AD203B41FA5}">
                      <a16:colId xmlns:a16="http://schemas.microsoft.com/office/drawing/2014/main" val="2394025779"/>
                    </a:ext>
                  </a:extLst>
                </a:gridCol>
                <a:gridCol w="5371954">
                  <a:extLst>
                    <a:ext uri="{9D8B030D-6E8A-4147-A177-3AD203B41FA5}">
                      <a16:colId xmlns:a16="http://schemas.microsoft.com/office/drawing/2014/main" val="2816823701"/>
                    </a:ext>
                  </a:extLst>
                </a:gridCol>
              </a:tblGrid>
              <a:tr h="705720">
                <a:tc>
                  <a:txBody>
                    <a:bodyPr/>
                    <a:lstStyle/>
                    <a:p>
                      <a:pPr algn="ctr"/>
                      <a:r>
                        <a:rPr lang="en-GB" b="1" dirty="0">
                          <a:latin typeface="Comic Sans MS" panose="030F0702030302020204" pitchFamily="66" charset="0"/>
                        </a:rPr>
                        <a:t>Assess the Situation</a:t>
                      </a:r>
                    </a:p>
                    <a:p>
                      <a:pPr algn="ctr"/>
                      <a:endParaRPr lang="en-GB" b="1" dirty="0">
                        <a:latin typeface="Comic Sans MS" panose="030F0702030302020204" pitchFamily="66" charset="0"/>
                      </a:endParaRPr>
                    </a:p>
                    <a:p>
                      <a:pPr algn="ctr"/>
                      <a:r>
                        <a:rPr lang="en-GB" b="1" dirty="0">
                          <a:latin typeface="Comic Sans MS" panose="030F0702030302020204" pitchFamily="66" charset="0"/>
                        </a:rPr>
                        <a:t>What to consider if I want to directly intervene</a:t>
                      </a:r>
                      <a:endParaRPr lang="en-GB" dirty="0">
                        <a:latin typeface="Comic Sans MS" panose="030F0702030302020204" pitchFamily="66" charset="0"/>
                      </a:endParaRPr>
                    </a:p>
                    <a:p>
                      <a:endParaRPr lang="en-GB" dirty="0"/>
                    </a:p>
                  </a:txBody>
                  <a:tcPr/>
                </a:tc>
                <a:tc>
                  <a:txBody>
                    <a:bodyPr/>
                    <a:lstStyle/>
                    <a:p>
                      <a:pPr algn="ctr"/>
                      <a:r>
                        <a:rPr lang="en-GB" b="1" dirty="0">
                          <a:latin typeface="Comic Sans MS" panose="030F0702030302020204" pitchFamily="66" charset="0"/>
                        </a:rPr>
                        <a:t>Action</a:t>
                      </a:r>
                    </a:p>
                    <a:p>
                      <a:pPr algn="ctr"/>
                      <a:endParaRPr lang="en-GB" b="1" dirty="0">
                        <a:latin typeface="Comic Sans MS" panose="030F0702030302020204" pitchFamily="66" charset="0"/>
                      </a:endParaRPr>
                    </a:p>
                    <a:p>
                      <a:pPr algn="ctr"/>
                      <a:r>
                        <a:rPr lang="en-GB" b="1" dirty="0">
                          <a:latin typeface="Comic Sans MS" panose="030F0702030302020204" pitchFamily="66" charset="0"/>
                        </a:rPr>
                        <a:t>Speaking to the perpetrator</a:t>
                      </a:r>
                    </a:p>
                  </a:txBody>
                  <a:tcPr/>
                </a:tc>
                <a:extLst>
                  <a:ext uri="{0D108BD9-81ED-4DB2-BD59-A6C34878D82A}">
                    <a16:rowId xmlns:a16="http://schemas.microsoft.com/office/drawing/2014/main" val="3297646510"/>
                  </a:ext>
                </a:extLst>
              </a:tr>
              <a:tr h="705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panose="030F0702030302020204" pitchFamily="66" charset="0"/>
                        </a:rPr>
                        <a:t>Is it safe to do so?</a:t>
                      </a:r>
                      <a:endParaRPr lang="en-GB" dirty="0"/>
                    </a:p>
                  </a:txBody>
                  <a:tcPr/>
                </a:tc>
                <a:tc>
                  <a:txBody>
                    <a:bodyPr/>
                    <a:lstStyle/>
                    <a:p>
                      <a:r>
                        <a:rPr lang="en-GB" dirty="0">
                          <a:latin typeface="Comic Sans MS" panose="030F0702030302020204" pitchFamily="66" charset="0"/>
                        </a:rPr>
                        <a:t>Keep it short and concise; state what you see happening</a:t>
                      </a:r>
                    </a:p>
                  </a:txBody>
                  <a:tcPr/>
                </a:tc>
                <a:extLst>
                  <a:ext uri="{0D108BD9-81ED-4DB2-BD59-A6C34878D82A}">
                    <a16:rowId xmlns:a16="http://schemas.microsoft.com/office/drawing/2014/main" val="2698156313"/>
                  </a:ext>
                </a:extLst>
              </a:tr>
              <a:tr h="705720">
                <a:tc>
                  <a:txBody>
                    <a:bodyPr/>
                    <a:lstStyle/>
                    <a:p>
                      <a:pPr marL="0" indent="0">
                        <a:buFont typeface="Arial" panose="020B0604020202020204" pitchFamily="34" charset="0"/>
                        <a:buNone/>
                      </a:pPr>
                      <a:r>
                        <a:rPr lang="en-GB" dirty="0">
                          <a:latin typeface="Comic Sans MS" panose="030F0702030302020204" pitchFamily="66" charset="0"/>
                        </a:rPr>
                        <a:t>Is the person being harassed physically safe?</a:t>
                      </a:r>
                      <a:endParaRPr lang="en-GB" dirty="0"/>
                    </a:p>
                  </a:txBody>
                  <a:tcPr/>
                </a:tc>
                <a:tc>
                  <a:txBody>
                    <a:bodyPr/>
                    <a:lstStyle/>
                    <a:p>
                      <a:r>
                        <a:rPr lang="en-GB" dirty="0">
                          <a:latin typeface="Comic Sans MS" panose="030F0702030302020204" pitchFamily="66" charset="0"/>
                        </a:rPr>
                        <a:t>Condemn what they are doing e.g. Say “You cannot say that”</a:t>
                      </a:r>
                    </a:p>
                  </a:txBody>
                  <a:tcPr/>
                </a:tc>
                <a:extLst>
                  <a:ext uri="{0D108BD9-81ED-4DB2-BD59-A6C34878D82A}">
                    <a16:rowId xmlns:a16="http://schemas.microsoft.com/office/drawing/2014/main" val="340927524"/>
                  </a:ext>
                </a:extLst>
              </a:tr>
              <a:tr h="705720">
                <a:tc>
                  <a:txBody>
                    <a:bodyPr/>
                    <a:lstStyle/>
                    <a:p>
                      <a:pPr marL="0" indent="0">
                        <a:buFont typeface="Arial" panose="020B0604020202020204" pitchFamily="34" charset="0"/>
                        <a:buNone/>
                      </a:pPr>
                      <a:r>
                        <a:rPr lang="en-GB" dirty="0">
                          <a:latin typeface="Comic Sans MS" panose="030F0702030302020204" pitchFamily="66" charset="0"/>
                        </a:rPr>
                        <a:t>Does it appear unlikely that the situation will get worse?</a:t>
                      </a:r>
                    </a:p>
                    <a:p>
                      <a:endParaRPr lang="en-GB" dirty="0"/>
                    </a:p>
                  </a:txBody>
                  <a:tcPr/>
                </a:tc>
                <a:tc>
                  <a:txBody>
                    <a:bodyPr/>
                    <a:lstStyle/>
                    <a:p>
                      <a:r>
                        <a:rPr lang="en-GB" dirty="0">
                          <a:latin typeface="Comic Sans MS" panose="030F0702030302020204" pitchFamily="66" charset="0"/>
                        </a:rPr>
                        <a:t>Address the behaviour –avoid labelling the harasser e.g. Say “what you said is sexual harassment”, NOT “you are a sexual harasser”.</a:t>
                      </a:r>
                    </a:p>
                  </a:txBody>
                  <a:tcPr/>
                </a:tc>
                <a:extLst>
                  <a:ext uri="{0D108BD9-81ED-4DB2-BD59-A6C34878D82A}">
                    <a16:rowId xmlns:a16="http://schemas.microsoft.com/office/drawing/2014/main" val="763327426"/>
                  </a:ext>
                </a:extLst>
              </a:tr>
            </a:tbl>
          </a:graphicData>
        </a:graphic>
      </p:graphicFrame>
      <p:sp>
        <p:nvSpPr>
          <p:cNvPr id="11" name="Rectangle 10">
            <a:extLst>
              <a:ext uri="{FF2B5EF4-FFF2-40B4-BE49-F238E27FC236}">
                <a16:creationId xmlns:a16="http://schemas.microsoft.com/office/drawing/2014/main" id="{5742401E-6C26-4076-B35C-E71932283F66}"/>
              </a:ext>
              <a:ext uri="{C183D7F6-B498-43B3-948B-1728B52AA6E4}">
                <adec:decorative xmlns:adec="http://schemas.microsoft.com/office/drawing/2017/decorative" val="1"/>
              </a:ext>
            </a:extLst>
          </p:cNvPr>
          <p:cNvSpPr/>
          <p:nvPr/>
        </p:nvSpPr>
        <p:spPr>
          <a:xfrm>
            <a:off x="5943347" y="3701897"/>
            <a:ext cx="5283907" cy="64008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FE977D27-346D-41A4-8189-FC7141CEF3C3}"/>
              </a:ext>
              <a:ext uri="{C183D7F6-B498-43B3-948B-1728B52AA6E4}">
                <adec:decorative xmlns:adec="http://schemas.microsoft.com/office/drawing/2017/decorative" val="1"/>
              </a:ext>
            </a:extLst>
          </p:cNvPr>
          <p:cNvSpPr/>
          <p:nvPr/>
        </p:nvSpPr>
        <p:spPr>
          <a:xfrm>
            <a:off x="5933058" y="4460180"/>
            <a:ext cx="5256222" cy="560544"/>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D763B83-9B7E-479F-A62D-1F1316E82F9C}"/>
              </a:ext>
              <a:ext uri="{C183D7F6-B498-43B3-948B-1728B52AA6E4}">
                <adec:decorative xmlns:adec="http://schemas.microsoft.com/office/drawing/2017/decorative" val="1"/>
              </a:ext>
            </a:extLst>
          </p:cNvPr>
          <p:cNvSpPr/>
          <p:nvPr/>
        </p:nvSpPr>
        <p:spPr>
          <a:xfrm>
            <a:off x="5943347" y="5095503"/>
            <a:ext cx="5180275" cy="866333"/>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70F8917F-0F5A-4D9E-AC9B-5F1360354189}"/>
              </a:ext>
              <a:ext uri="{C183D7F6-B498-43B3-948B-1728B52AA6E4}">
                <adec:decorative xmlns:adec="http://schemas.microsoft.com/office/drawing/2017/decorative" val="1"/>
              </a:ext>
            </a:extLst>
          </p:cNvPr>
          <p:cNvSpPr txBox="1"/>
          <p:nvPr/>
        </p:nvSpPr>
        <p:spPr>
          <a:xfrm>
            <a:off x="287987" y="261301"/>
            <a:ext cx="9900467" cy="338554"/>
          </a:xfrm>
          <a:prstGeom prst="rect">
            <a:avLst/>
          </a:prstGeom>
          <a:solidFill>
            <a:srgbClr val="FFFF00"/>
          </a:solidFill>
        </p:spPr>
        <p:txBody>
          <a:bodyPr wrap="none" rtlCol="0">
            <a:spAutoFit/>
          </a:bodyPr>
          <a:lstStyle/>
          <a:p>
            <a:r>
              <a:rPr lang="en-GB" sz="1600" dirty="0">
                <a:latin typeface="Comic Sans MS" panose="030F0702030302020204" pitchFamily="66" charset="0"/>
              </a:rPr>
              <a:t>Learning Question: How can I help to end the use of harmful and inappropriate language in my school?</a:t>
            </a:r>
          </a:p>
        </p:txBody>
      </p:sp>
      <p:sp>
        <p:nvSpPr>
          <p:cNvPr id="16" name="TextBox 15">
            <a:extLst>
              <a:ext uri="{FF2B5EF4-FFF2-40B4-BE49-F238E27FC236}">
                <a16:creationId xmlns:a16="http://schemas.microsoft.com/office/drawing/2014/main" id="{A8021472-F436-4C06-B588-2BCFFE29DC5D}"/>
              </a:ext>
            </a:extLst>
          </p:cNvPr>
          <p:cNvSpPr txBox="1"/>
          <p:nvPr/>
        </p:nvSpPr>
        <p:spPr>
          <a:xfrm>
            <a:off x="741024" y="1424763"/>
            <a:ext cx="5763116" cy="369332"/>
          </a:xfrm>
          <a:prstGeom prst="rect">
            <a:avLst/>
          </a:prstGeom>
          <a:noFill/>
        </p:spPr>
        <p:txBody>
          <a:bodyPr wrap="none" rtlCol="0">
            <a:spAutoFit/>
          </a:bodyPr>
          <a:lstStyle/>
          <a:p>
            <a:r>
              <a:rPr lang="en-GB" dirty="0">
                <a:latin typeface="Comic Sans MS" panose="030F0702030302020204" pitchFamily="66" charset="0"/>
              </a:rPr>
              <a:t>Remember: The most important thing is your safety</a:t>
            </a:r>
          </a:p>
        </p:txBody>
      </p:sp>
      <p:sp>
        <p:nvSpPr>
          <p:cNvPr id="17" name="TextBox 16">
            <a:extLst>
              <a:ext uri="{FF2B5EF4-FFF2-40B4-BE49-F238E27FC236}">
                <a16:creationId xmlns:a16="http://schemas.microsoft.com/office/drawing/2014/main" id="{E2E64543-10C5-4618-8656-749B13B5DDA9}"/>
              </a:ext>
            </a:extLst>
          </p:cNvPr>
          <p:cNvSpPr txBox="1"/>
          <p:nvPr/>
        </p:nvSpPr>
        <p:spPr>
          <a:xfrm>
            <a:off x="616689" y="6150114"/>
            <a:ext cx="11134138" cy="707886"/>
          </a:xfrm>
          <a:prstGeom prst="rect">
            <a:avLst/>
          </a:prstGeom>
          <a:noFill/>
        </p:spPr>
        <p:txBody>
          <a:bodyPr wrap="none" rtlCol="0">
            <a:spAutoFit/>
          </a:bodyPr>
          <a:lstStyle/>
          <a:p>
            <a:r>
              <a:rPr lang="en-GB" sz="4000" dirty="0">
                <a:highlight>
                  <a:srgbClr val="FFFF00"/>
                </a:highlight>
              </a:rPr>
              <a:t>DIRECT</a:t>
            </a:r>
            <a:r>
              <a:rPr lang="en-GB" sz="4000" dirty="0"/>
              <a:t>    </a:t>
            </a:r>
            <a:r>
              <a:rPr lang="en-GB" sz="4000" dirty="0">
                <a:highlight>
                  <a:srgbClr val="00FF00"/>
                </a:highlight>
              </a:rPr>
              <a:t>DELAY</a:t>
            </a:r>
            <a:r>
              <a:rPr lang="en-GB" sz="4000" dirty="0"/>
              <a:t>   </a:t>
            </a:r>
            <a:r>
              <a:rPr lang="en-GB" sz="4000" dirty="0">
                <a:highlight>
                  <a:srgbClr val="00FFFF"/>
                </a:highlight>
              </a:rPr>
              <a:t>DISTRACT</a:t>
            </a:r>
            <a:r>
              <a:rPr lang="en-GB" sz="4000" dirty="0"/>
              <a:t>   </a:t>
            </a:r>
            <a:r>
              <a:rPr lang="en-GB" sz="4000" dirty="0">
                <a:highlight>
                  <a:srgbClr val="FF00FF"/>
                </a:highlight>
              </a:rPr>
              <a:t>DELEGATE</a:t>
            </a:r>
            <a:r>
              <a:rPr lang="en-GB" sz="4000" dirty="0"/>
              <a:t>   </a:t>
            </a:r>
            <a:r>
              <a:rPr lang="en-GB" sz="4000" dirty="0">
                <a:highlight>
                  <a:srgbClr val="FF0000"/>
                </a:highlight>
              </a:rPr>
              <a:t>DOCUMENT</a:t>
            </a:r>
          </a:p>
        </p:txBody>
      </p:sp>
    </p:spTree>
    <p:extLst>
      <p:ext uri="{BB962C8B-B14F-4D97-AF65-F5344CB8AC3E}">
        <p14:creationId xmlns:p14="http://schemas.microsoft.com/office/powerpoint/2010/main" val="33923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1"/>
                                        </p:tgtEl>
                                        <p:attrNameLst>
                                          <p:attrName>ppt_x</p:attrName>
                                        </p:attrNameLst>
                                      </p:cBhvr>
                                      <p:tavLst>
                                        <p:tav tm="0">
                                          <p:val>
                                            <p:strVal val="ppt_x"/>
                                          </p:val>
                                        </p:tav>
                                        <p:tav tm="100000">
                                          <p:val>
                                            <p:strVal val="ppt_x"/>
                                          </p:val>
                                        </p:tav>
                                      </p:tavLst>
                                    </p:anim>
                                    <p:anim calcmode="lin" valueType="num">
                                      <p:cBhvr additive="base">
                                        <p:cTn id="13" dur="500"/>
                                        <p:tgtEl>
                                          <p:spTgt spid="11"/>
                                        </p:tgtEl>
                                        <p:attrNameLst>
                                          <p:attrName>ppt_y</p:attrName>
                                        </p:attrNameLst>
                                      </p:cBhvr>
                                      <p:tavLst>
                                        <p:tav tm="0">
                                          <p:val>
                                            <p:strVal val="ppt_y"/>
                                          </p:val>
                                        </p:tav>
                                        <p:tav tm="100000">
                                          <p:val>
                                            <p:strVal val="1+ppt_h/2"/>
                                          </p:val>
                                        </p:tav>
                                      </p:tavLst>
                                    </p:anim>
                                    <p:set>
                                      <p:cBhvr>
                                        <p:cTn id="14" dur="1" fill="hold">
                                          <p:stCondLst>
                                            <p:cond delay="499"/>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2"/>
                                        </p:tgtEl>
                                        <p:attrNameLst>
                                          <p:attrName>ppt_x</p:attrName>
                                        </p:attrNameLst>
                                      </p:cBhvr>
                                      <p:tavLst>
                                        <p:tav tm="0">
                                          <p:val>
                                            <p:strVal val="ppt_x"/>
                                          </p:val>
                                        </p:tav>
                                        <p:tav tm="100000">
                                          <p:val>
                                            <p:strVal val="ppt_x"/>
                                          </p:val>
                                        </p:tav>
                                      </p:tavLst>
                                    </p:anim>
                                    <p:anim calcmode="lin" valueType="num">
                                      <p:cBhvr additive="base">
                                        <p:cTn id="19" dur="500"/>
                                        <p:tgtEl>
                                          <p:spTgt spid="12"/>
                                        </p:tgtEl>
                                        <p:attrNameLst>
                                          <p:attrName>ppt_y</p:attrName>
                                        </p:attrNameLst>
                                      </p:cBhvr>
                                      <p:tavLst>
                                        <p:tav tm="0">
                                          <p:val>
                                            <p:strVal val="ppt_y"/>
                                          </p:val>
                                        </p:tav>
                                        <p:tav tm="100000">
                                          <p:val>
                                            <p:strVal val="1+ppt_h/2"/>
                                          </p:val>
                                        </p:tav>
                                      </p:tavLst>
                                    </p:anim>
                                    <p:set>
                                      <p:cBhvr>
                                        <p:cTn id="20" dur="1" fill="hold">
                                          <p:stCondLst>
                                            <p:cond delay="499"/>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3"/>
                                        </p:tgtEl>
                                        <p:attrNameLst>
                                          <p:attrName>ppt_x</p:attrName>
                                        </p:attrNameLst>
                                      </p:cBhvr>
                                      <p:tavLst>
                                        <p:tav tm="0">
                                          <p:val>
                                            <p:strVal val="ppt_x"/>
                                          </p:val>
                                        </p:tav>
                                        <p:tav tm="100000">
                                          <p:val>
                                            <p:strVal val="ppt_x"/>
                                          </p:val>
                                        </p:tav>
                                      </p:tavLst>
                                    </p:anim>
                                    <p:anim calcmode="lin" valueType="num">
                                      <p:cBhvr additive="base">
                                        <p:cTn id="25" dur="500"/>
                                        <p:tgtEl>
                                          <p:spTgt spid="13"/>
                                        </p:tgtEl>
                                        <p:attrNameLst>
                                          <p:attrName>ppt_y</p:attrName>
                                        </p:attrNameLst>
                                      </p:cBhvr>
                                      <p:tavLst>
                                        <p:tav tm="0">
                                          <p:val>
                                            <p:strVal val="ppt_y"/>
                                          </p:val>
                                        </p:tav>
                                        <p:tav tm="100000">
                                          <p:val>
                                            <p:strVal val="1+ppt_h/2"/>
                                          </p:val>
                                        </p:tav>
                                      </p:tavLst>
                                    </p:anim>
                                    <p:set>
                                      <p:cBhvr>
                                        <p:cTn id="2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03FFED-2740-E04D-E862-CD7472583EC0}"/>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Distract</a:t>
            </a:r>
          </a:p>
        </p:txBody>
      </p:sp>
      <p:sp>
        <p:nvSpPr>
          <p:cNvPr id="2" name="TextBox 1">
            <a:extLst>
              <a:ext uri="{FF2B5EF4-FFF2-40B4-BE49-F238E27FC236}">
                <a16:creationId xmlns:a16="http://schemas.microsoft.com/office/drawing/2014/main" id="{62A6C501-B3D9-4D8C-91B4-C34EFD0FC888}"/>
              </a:ext>
              <a:ext uri="{C183D7F6-B498-43B3-948B-1728B52AA6E4}">
                <adec:decorative xmlns:adec="http://schemas.microsoft.com/office/drawing/2017/decorative" val="1"/>
              </a:ext>
            </a:extLst>
          </p:cNvPr>
          <p:cNvSpPr txBox="1"/>
          <p:nvPr/>
        </p:nvSpPr>
        <p:spPr>
          <a:xfrm rot="19122198">
            <a:off x="9807443" y="845742"/>
            <a:ext cx="1082348" cy="646331"/>
          </a:xfrm>
          <a:prstGeom prst="rect">
            <a:avLst/>
          </a:prstGeom>
          <a:noFill/>
        </p:spPr>
        <p:txBody>
          <a:bodyPr wrap="none" rtlCol="0">
            <a:spAutoFit/>
          </a:bodyPr>
          <a:lstStyle/>
          <a:p>
            <a:r>
              <a:rPr lang="en-GB" dirty="0">
                <a:latin typeface="Georgia Pro Black" panose="020B0604020202020204" pitchFamily="18" charset="0"/>
                <a:cs typeface="Arabic Typesetting" panose="020B0604020202020204" pitchFamily="66" charset="-78"/>
              </a:rPr>
              <a:t>CALL </a:t>
            </a:r>
          </a:p>
          <a:p>
            <a:r>
              <a:rPr lang="en-GB" dirty="0">
                <a:latin typeface="Georgia Pro Black" panose="020B0604020202020204" pitchFamily="18" charset="0"/>
                <a:cs typeface="Arabic Typesetting" panose="020B0604020202020204" pitchFamily="66" charset="-78"/>
              </a:rPr>
              <a:t>IT OUT</a:t>
            </a:r>
          </a:p>
        </p:txBody>
      </p:sp>
      <p:sp>
        <p:nvSpPr>
          <p:cNvPr id="3" name="TextBox 2">
            <a:extLst>
              <a:ext uri="{FF2B5EF4-FFF2-40B4-BE49-F238E27FC236}">
                <a16:creationId xmlns:a16="http://schemas.microsoft.com/office/drawing/2014/main" id="{26D806FA-986E-438F-89B8-629B3F52917C}"/>
              </a:ext>
              <a:ext uri="{C183D7F6-B498-43B3-948B-1728B52AA6E4}">
                <adec:decorative xmlns:adec="http://schemas.microsoft.com/office/drawing/2017/decorative" val="1"/>
              </a:ext>
            </a:extLst>
          </p:cNvPr>
          <p:cNvSpPr txBox="1"/>
          <p:nvPr/>
        </p:nvSpPr>
        <p:spPr>
          <a:xfrm>
            <a:off x="10306818" y="292195"/>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sp>
        <p:nvSpPr>
          <p:cNvPr id="6" name="TextBox 5">
            <a:extLst>
              <a:ext uri="{FF2B5EF4-FFF2-40B4-BE49-F238E27FC236}">
                <a16:creationId xmlns:a16="http://schemas.microsoft.com/office/drawing/2014/main" id="{AFE4D2DB-BAE4-4B05-9BDE-6B536810DBBB}"/>
              </a:ext>
              <a:ext uri="{C183D7F6-B498-43B3-948B-1728B52AA6E4}">
                <adec:decorative xmlns:adec="http://schemas.microsoft.com/office/drawing/2017/decorative" val="1"/>
              </a:ext>
            </a:extLst>
          </p:cNvPr>
          <p:cNvSpPr txBox="1"/>
          <p:nvPr/>
        </p:nvSpPr>
        <p:spPr>
          <a:xfrm rot="1266051">
            <a:off x="10523617" y="323701"/>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sp>
        <p:nvSpPr>
          <p:cNvPr id="7" name="TextBox 6">
            <a:extLst>
              <a:ext uri="{FF2B5EF4-FFF2-40B4-BE49-F238E27FC236}">
                <a16:creationId xmlns:a16="http://schemas.microsoft.com/office/drawing/2014/main" id="{CFE0F18F-C863-4CE9-9B40-3DA1ED1F6435}"/>
              </a:ext>
              <a:ext uri="{C183D7F6-B498-43B3-948B-1728B52AA6E4}">
                <adec:decorative xmlns:adec="http://schemas.microsoft.com/office/drawing/2017/decorative" val="1"/>
              </a:ext>
            </a:extLst>
          </p:cNvPr>
          <p:cNvSpPr txBox="1"/>
          <p:nvPr/>
        </p:nvSpPr>
        <p:spPr>
          <a:xfrm rot="2742690">
            <a:off x="10700945" y="452868"/>
            <a:ext cx="405934" cy="584775"/>
          </a:xfrm>
          <a:prstGeom prst="rect">
            <a:avLst/>
          </a:prstGeom>
          <a:noFill/>
        </p:spPr>
        <p:txBody>
          <a:bodyPr wrap="square" rtlCol="0">
            <a:spAutoFit/>
          </a:bodyPr>
          <a:lstStyle/>
          <a:p>
            <a:r>
              <a:rPr lang="en-GB" sz="3200" dirty="0">
                <a:latin typeface="Georgia Pro Black" panose="02040A02050405020203" pitchFamily="18" charset="0"/>
              </a:rPr>
              <a:t>!</a:t>
            </a:r>
          </a:p>
        </p:txBody>
      </p:sp>
      <p:sp>
        <p:nvSpPr>
          <p:cNvPr id="8" name="TextBox 7">
            <a:extLst>
              <a:ext uri="{FF2B5EF4-FFF2-40B4-BE49-F238E27FC236}">
                <a16:creationId xmlns:a16="http://schemas.microsoft.com/office/drawing/2014/main" id="{8DD04CF5-5766-487C-9DC9-7C18DB08C9FC}"/>
              </a:ext>
              <a:ext uri="{C183D7F6-B498-43B3-948B-1728B52AA6E4}">
                <adec:decorative xmlns:adec="http://schemas.microsoft.com/office/drawing/2017/decorative" val="1"/>
              </a:ext>
            </a:extLst>
          </p:cNvPr>
          <p:cNvSpPr txBox="1"/>
          <p:nvPr/>
        </p:nvSpPr>
        <p:spPr>
          <a:xfrm rot="3838121">
            <a:off x="10857784" y="578380"/>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pic>
        <p:nvPicPr>
          <p:cNvPr id="19" name="Picture 6">
            <a:extLst>
              <a:ext uri="{FF2B5EF4-FFF2-40B4-BE49-F238E27FC236}">
                <a16:creationId xmlns:a16="http://schemas.microsoft.com/office/drawing/2014/main" id="{8E087F2C-C305-48CD-854C-FA8D58F332B3}"/>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57" t="8296" r="6951" b="8372"/>
          <a:stretch/>
        </p:blipFill>
        <p:spPr bwMode="auto">
          <a:xfrm>
            <a:off x="10644532" y="1335634"/>
            <a:ext cx="1282224" cy="124400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8BB2ABB-732E-4A74-9526-612953B663FF}"/>
              </a:ext>
              <a:ext uri="{C183D7F6-B498-43B3-948B-1728B52AA6E4}">
                <adec:decorative xmlns:adec="http://schemas.microsoft.com/office/drawing/2017/decorative" val="1"/>
              </a:ext>
            </a:extLst>
          </p:cNvPr>
          <p:cNvSpPr txBox="1"/>
          <p:nvPr/>
        </p:nvSpPr>
        <p:spPr>
          <a:xfrm>
            <a:off x="243206" y="261301"/>
            <a:ext cx="9900467" cy="338554"/>
          </a:xfrm>
          <a:prstGeom prst="rect">
            <a:avLst/>
          </a:prstGeom>
          <a:solidFill>
            <a:srgbClr val="FFFF00"/>
          </a:solidFill>
        </p:spPr>
        <p:txBody>
          <a:bodyPr wrap="none" rtlCol="0">
            <a:spAutoFit/>
          </a:bodyPr>
          <a:lstStyle/>
          <a:p>
            <a:r>
              <a:rPr lang="en-GB" sz="1600" dirty="0">
                <a:latin typeface="Comic Sans MS" panose="030F0702030302020204" pitchFamily="66" charset="0"/>
              </a:rPr>
              <a:t>Learning Question: How can I help to end the use of harmful and inappropriate language in my school?</a:t>
            </a:r>
          </a:p>
        </p:txBody>
      </p:sp>
      <p:sp>
        <p:nvSpPr>
          <p:cNvPr id="14" name="TextBox 13">
            <a:extLst>
              <a:ext uri="{FF2B5EF4-FFF2-40B4-BE49-F238E27FC236}">
                <a16:creationId xmlns:a16="http://schemas.microsoft.com/office/drawing/2014/main" id="{52C5D3F4-75F7-487D-B222-A33AC0A40022}"/>
              </a:ext>
            </a:extLst>
          </p:cNvPr>
          <p:cNvSpPr txBox="1"/>
          <p:nvPr/>
        </p:nvSpPr>
        <p:spPr>
          <a:xfrm>
            <a:off x="986724" y="1301438"/>
            <a:ext cx="7854216" cy="369332"/>
          </a:xfrm>
          <a:prstGeom prst="rect">
            <a:avLst/>
          </a:prstGeom>
          <a:solidFill>
            <a:schemeClr val="bg2"/>
          </a:solidFill>
        </p:spPr>
        <p:txBody>
          <a:bodyPr wrap="square">
            <a:spAutoFit/>
          </a:bodyPr>
          <a:lstStyle/>
          <a:p>
            <a:r>
              <a:rPr lang="en-GB" dirty="0">
                <a:latin typeface="Comic Sans MS" panose="030F0702030302020204" pitchFamily="66" charset="0"/>
              </a:rPr>
              <a:t>DISTRACT: distract (put off) the perpetrator to prevent the incident.</a:t>
            </a:r>
          </a:p>
        </p:txBody>
      </p:sp>
      <p:sp>
        <p:nvSpPr>
          <p:cNvPr id="5" name="TextBox 4">
            <a:extLst>
              <a:ext uri="{FF2B5EF4-FFF2-40B4-BE49-F238E27FC236}">
                <a16:creationId xmlns:a16="http://schemas.microsoft.com/office/drawing/2014/main" id="{91F5F503-B176-4D5A-9F1F-407AA30DCA19}"/>
              </a:ext>
            </a:extLst>
          </p:cNvPr>
          <p:cNvSpPr txBox="1"/>
          <p:nvPr/>
        </p:nvSpPr>
        <p:spPr>
          <a:xfrm>
            <a:off x="906356" y="1942016"/>
            <a:ext cx="9400462" cy="2585323"/>
          </a:xfrm>
          <a:prstGeom prst="rect">
            <a:avLst/>
          </a:prstGeom>
          <a:noFill/>
        </p:spPr>
        <p:txBody>
          <a:bodyPr wrap="square" rtlCol="0">
            <a:spAutoFit/>
          </a:bodyPr>
          <a:lstStyle/>
          <a:p>
            <a:r>
              <a:rPr lang="en-GB" dirty="0">
                <a:latin typeface="Comic Sans MS" panose="030F0702030302020204" pitchFamily="66" charset="0"/>
              </a:rPr>
              <a:t>Method:</a:t>
            </a:r>
          </a:p>
          <a:p>
            <a:pPr marL="285750" indent="-285750">
              <a:buFont typeface="Arial" panose="020B0604020202020204" pitchFamily="34" charset="0"/>
              <a:buChar char="•"/>
            </a:pPr>
            <a:r>
              <a:rPr lang="en-GB" dirty="0">
                <a:latin typeface="Comic Sans MS" panose="030F0702030302020204" pitchFamily="66" charset="0"/>
              </a:rPr>
              <a:t>Do something that disrupts the incident</a:t>
            </a:r>
          </a:p>
          <a:p>
            <a:pPr marL="285750" indent="-285750">
              <a:buFont typeface="Arial" panose="020B0604020202020204" pitchFamily="34" charset="0"/>
              <a:buChar char="•"/>
            </a:pPr>
            <a:r>
              <a:rPr lang="en-GB" dirty="0">
                <a:latin typeface="Comic Sans MS" panose="030F0702030302020204" pitchFamily="66" charset="0"/>
              </a:rPr>
              <a:t>Ignore the perpetrator and speak to the person being targeted</a:t>
            </a:r>
          </a:p>
          <a:p>
            <a:endParaRPr lang="en-GB" dirty="0">
              <a:latin typeface="Comic Sans MS" panose="030F0702030302020204" pitchFamily="66" charset="0"/>
            </a:endParaRPr>
          </a:p>
          <a:p>
            <a:r>
              <a:rPr lang="en-GB" dirty="0">
                <a:latin typeface="Comic Sans MS" panose="030F0702030302020204" pitchFamily="66" charset="0"/>
              </a:rPr>
              <a:t>                   For example, if you heard someone shouting </a:t>
            </a:r>
          </a:p>
          <a:p>
            <a:r>
              <a:rPr lang="en-GB" dirty="0">
                <a:latin typeface="Comic Sans MS" panose="030F0702030302020204" pitchFamily="66" charset="0"/>
              </a:rPr>
              <a:t>                   at another person you might drop something</a:t>
            </a:r>
          </a:p>
          <a:p>
            <a:r>
              <a:rPr lang="en-GB" dirty="0">
                <a:latin typeface="Comic Sans MS" panose="030F0702030302020204" pitchFamily="66" charset="0"/>
              </a:rPr>
              <a:t>                   on the floor nearby and then speak to the person </a:t>
            </a:r>
          </a:p>
          <a:p>
            <a:r>
              <a:rPr lang="en-GB" dirty="0">
                <a:latin typeface="Comic Sans MS" panose="030F0702030302020204" pitchFamily="66" charset="0"/>
              </a:rPr>
              <a:t>                   being shouted at, or ask them if they could show </a:t>
            </a:r>
          </a:p>
          <a:p>
            <a:r>
              <a:rPr lang="en-GB" dirty="0">
                <a:latin typeface="Comic Sans MS" panose="030F0702030302020204" pitchFamily="66" charset="0"/>
              </a:rPr>
              <a:t>                   where the toilets were etc.  </a:t>
            </a:r>
          </a:p>
        </p:txBody>
      </p:sp>
      <p:pic>
        <p:nvPicPr>
          <p:cNvPr id="12" name="Picture Placeholder 8">
            <a:extLst>
              <a:ext uri="{FF2B5EF4-FFF2-40B4-BE49-F238E27FC236}">
                <a16:creationId xmlns:a16="http://schemas.microsoft.com/office/drawing/2014/main" id="{CD0AC014-B430-4E32-976A-DD054D6F5B2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6" b="26"/>
          <a:stretch/>
        </p:blipFill>
        <p:spPr>
          <a:xfrm>
            <a:off x="7629945" y="3234677"/>
            <a:ext cx="2421989" cy="2171088"/>
          </a:xfrm>
          <a:prstGeom prst="rect">
            <a:avLst/>
          </a:prstGeom>
        </p:spPr>
      </p:pic>
      <p:sp>
        <p:nvSpPr>
          <p:cNvPr id="15" name="TextBox 14">
            <a:extLst>
              <a:ext uri="{FF2B5EF4-FFF2-40B4-BE49-F238E27FC236}">
                <a16:creationId xmlns:a16="http://schemas.microsoft.com/office/drawing/2014/main" id="{BF16D90B-4C6E-47F4-9A75-E9270B1A8EBE}"/>
              </a:ext>
            </a:extLst>
          </p:cNvPr>
          <p:cNvSpPr txBox="1"/>
          <p:nvPr/>
        </p:nvSpPr>
        <p:spPr>
          <a:xfrm>
            <a:off x="618683" y="5935097"/>
            <a:ext cx="11134138" cy="707886"/>
          </a:xfrm>
          <a:prstGeom prst="rect">
            <a:avLst/>
          </a:prstGeom>
          <a:noFill/>
        </p:spPr>
        <p:txBody>
          <a:bodyPr wrap="none" rtlCol="0">
            <a:spAutoFit/>
          </a:bodyPr>
          <a:lstStyle/>
          <a:p>
            <a:r>
              <a:rPr lang="en-GB" sz="4000" dirty="0">
                <a:highlight>
                  <a:srgbClr val="FFFF00"/>
                </a:highlight>
              </a:rPr>
              <a:t>DIRECT</a:t>
            </a:r>
            <a:r>
              <a:rPr lang="en-GB" sz="4000" dirty="0"/>
              <a:t>    </a:t>
            </a:r>
            <a:r>
              <a:rPr lang="en-GB" sz="4000" dirty="0">
                <a:highlight>
                  <a:srgbClr val="00FF00"/>
                </a:highlight>
              </a:rPr>
              <a:t>DELAY</a:t>
            </a:r>
            <a:r>
              <a:rPr lang="en-GB" sz="4000" dirty="0"/>
              <a:t>   </a:t>
            </a:r>
            <a:r>
              <a:rPr lang="en-GB" sz="4000" dirty="0">
                <a:highlight>
                  <a:srgbClr val="00FFFF"/>
                </a:highlight>
              </a:rPr>
              <a:t>DISTRACT</a:t>
            </a:r>
            <a:r>
              <a:rPr lang="en-GB" sz="4000" dirty="0"/>
              <a:t>   </a:t>
            </a:r>
            <a:r>
              <a:rPr lang="en-GB" sz="4000" dirty="0">
                <a:highlight>
                  <a:srgbClr val="FF00FF"/>
                </a:highlight>
              </a:rPr>
              <a:t>DELEGATE</a:t>
            </a:r>
            <a:r>
              <a:rPr lang="en-GB" sz="4000" dirty="0"/>
              <a:t>   </a:t>
            </a:r>
            <a:r>
              <a:rPr lang="en-GB" sz="4000" dirty="0">
                <a:highlight>
                  <a:srgbClr val="FF0000"/>
                </a:highlight>
              </a:rPr>
              <a:t>DOCUMENT</a:t>
            </a:r>
          </a:p>
        </p:txBody>
      </p:sp>
    </p:spTree>
    <p:extLst>
      <p:ext uri="{BB962C8B-B14F-4D97-AF65-F5344CB8AC3E}">
        <p14:creationId xmlns:p14="http://schemas.microsoft.com/office/powerpoint/2010/main" val="334109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65BDD81-43AB-DC80-FC99-8F3CBD3D25E9}"/>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Delegate</a:t>
            </a:r>
          </a:p>
        </p:txBody>
      </p:sp>
      <p:sp>
        <p:nvSpPr>
          <p:cNvPr id="2" name="TextBox 1">
            <a:extLst>
              <a:ext uri="{FF2B5EF4-FFF2-40B4-BE49-F238E27FC236}">
                <a16:creationId xmlns:a16="http://schemas.microsoft.com/office/drawing/2014/main" id="{62A6C501-B3D9-4D8C-91B4-C34EFD0FC888}"/>
              </a:ext>
              <a:ext uri="{C183D7F6-B498-43B3-948B-1728B52AA6E4}">
                <adec:decorative xmlns:adec="http://schemas.microsoft.com/office/drawing/2017/decorative" val="1"/>
              </a:ext>
            </a:extLst>
          </p:cNvPr>
          <p:cNvSpPr txBox="1"/>
          <p:nvPr/>
        </p:nvSpPr>
        <p:spPr>
          <a:xfrm rot="19122198">
            <a:off x="9807443" y="845742"/>
            <a:ext cx="1082348" cy="646331"/>
          </a:xfrm>
          <a:prstGeom prst="rect">
            <a:avLst/>
          </a:prstGeom>
          <a:noFill/>
        </p:spPr>
        <p:txBody>
          <a:bodyPr wrap="none" rtlCol="0">
            <a:spAutoFit/>
          </a:bodyPr>
          <a:lstStyle/>
          <a:p>
            <a:r>
              <a:rPr lang="en-GB" dirty="0">
                <a:latin typeface="Georgia Pro Black" panose="020B0604020202020204" pitchFamily="18" charset="0"/>
                <a:cs typeface="Arabic Typesetting" panose="020B0604020202020204" pitchFamily="66" charset="-78"/>
              </a:rPr>
              <a:t>CALL </a:t>
            </a:r>
          </a:p>
          <a:p>
            <a:r>
              <a:rPr lang="en-GB" dirty="0">
                <a:latin typeface="Georgia Pro Black" panose="020B0604020202020204" pitchFamily="18" charset="0"/>
                <a:cs typeface="Arabic Typesetting" panose="020B0604020202020204" pitchFamily="66" charset="-78"/>
              </a:rPr>
              <a:t>IT OUT</a:t>
            </a:r>
          </a:p>
        </p:txBody>
      </p:sp>
      <p:sp>
        <p:nvSpPr>
          <p:cNvPr id="3" name="TextBox 2">
            <a:extLst>
              <a:ext uri="{FF2B5EF4-FFF2-40B4-BE49-F238E27FC236}">
                <a16:creationId xmlns:a16="http://schemas.microsoft.com/office/drawing/2014/main" id="{26D806FA-986E-438F-89B8-629B3F52917C}"/>
              </a:ext>
              <a:ext uri="{C183D7F6-B498-43B3-948B-1728B52AA6E4}">
                <adec:decorative xmlns:adec="http://schemas.microsoft.com/office/drawing/2017/decorative" val="1"/>
              </a:ext>
            </a:extLst>
          </p:cNvPr>
          <p:cNvSpPr txBox="1"/>
          <p:nvPr/>
        </p:nvSpPr>
        <p:spPr>
          <a:xfrm>
            <a:off x="10306818" y="292195"/>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sp>
        <p:nvSpPr>
          <p:cNvPr id="6" name="TextBox 5">
            <a:extLst>
              <a:ext uri="{FF2B5EF4-FFF2-40B4-BE49-F238E27FC236}">
                <a16:creationId xmlns:a16="http://schemas.microsoft.com/office/drawing/2014/main" id="{AFE4D2DB-BAE4-4B05-9BDE-6B536810DBBB}"/>
              </a:ext>
              <a:ext uri="{C183D7F6-B498-43B3-948B-1728B52AA6E4}">
                <adec:decorative xmlns:adec="http://schemas.microsoft.com/office/drawing/2017/decorative" val="1"/>
              </a:ext>
            </a:extLst>
          </p:cNvPr>
          <p:cNvSpPr txBox="1"/>
          <p:nvPr/>
        </p:nvSpPr>
        <p:spPr>
          <a:xfrm rot="1266051">
            <a:off x="10523617" y="323701"/>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sp>
        <p:nvSpPr>
          <p:cNvPr id="7" name="TextBox 6">
            <a:extLst>
              <a:ext uri="{FF2B5EF4-FFF2-40B4-BE49-F238E27FC236}">
                <a16:creationId xmlns:a16="http://schemas.microsoft.com/office/drawing/2014/main" id="{CFE0F18F-C863-4CE9-9B40-3DA1ED1F6435}"/>
              </a:ext>
              <a:ext uri="{C183D7F6-B498-43B3-948B-1728B52AA6E4}">
                <adec:decorative xmlns:adec="http://schemas.microsoft.com/office/drawing/2017/decorative" val="1"/>
              </a:ext>
            </a:extLst>
          </p:cNvPr>
          <p:cNvSpPr txBox="1"/>
          <p:nvPr/>
        </p:nvSpPr>
        <p:spPr>
          <a:xfrm rot="2742690">
            <a:off x="10700945" y="452868"/>
            <a:ext cx="405934" cy="584775"/>
          </a:xfrm>
          <a:prstGeom prst="rect">
            <a:avLst/>
          </a:prstGeom>
          <a:noFill/>
        </p:spPr>
        <p:txBody>
          <a:bodyPr wrap="square" rtlCol="0">
            <a:spAutoFit/>
          </a:bodyPr>
          <a:lstStyle/>
          <a:p>
            <a:r>
              <a:rPr lang="en-GB" sz="3200" dirty="0">
                <a:latin typeface="Georgia Pro Black" panose="02040A02050405020203" pitchFamily="18" charset="0"/>
              </a:rPr>
              <a:t>!</a:t>
            </a:r>
          </a:p>
        </p:txBody>
      </p:sp>
      <p:sp>
        <p:nvSpPr>
          <p:cNvPr id="8" name="TextBox 7">
            <a:extLst>
              <a:ext uri="{FF2B5EF4-FFF2-40B4-BE49-F238E27FC236}">
                <a16:creationId xmlns:a16="http://schemas.microsoft.com/office/drawing/2014/main" id="{8DD04CF5-5766-487C-9DC9-7C18DB08C9FC}"/>
              </a:ext>
              <a:ext uri="{C183D7F6-B498-43B3-948B-1728B52AA6E4}">
                <adec:decorative xmlns:adec="http://schemas.microsoft.com/office/drawing/2017/decorative" val="1"/>
              </a:ext>
            </a:extLst>
          </p:cNvPr>
          <p:cNvSpPr txBox="1"/>
          <p:nvPr/>
        </p:nvSpPr>
        <p:spPr>
          <a:xfrm rot="3838121">
            <a:off x="10857784" y="578380"/>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pic>
        <p:nvPicPr>
          <p:cNvPr id="19" name="Picture 6">
            <a:extLst>
              <a:ext uri="{FF2B5EF4-FFF2-40B4-BE49-F238E27FC236}">
                <a16:creationId xmlns:a16="http://schemas.microsoft.com/office/drawing/2014/main" id="{8E087F2C-C305-48CD-854C-FA8D58F332B3}"/>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57" t="8296" r="6951" b="8372"/>
          <a:stretch/>
        </p:blipFill>
        <p:spPr bwMode="auto">
          <a:xfrm>
            <a:off x="10658196" y="1335634"/>
            <a:ext cx="1282224" cy="124400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8BB2ABB-732E-4A74-9526-612953B663FF}"/>
              </a:ext>
              <a:ext uri="{C183D7F6-B498-43B3-948B-1728B52AA6E4}">
                <adec:decorative xmlns:adec="http://schemas.microsoft.com/office/drawing/2017/decorative" val="1"/>
              </a:ext>
            </a:extLst>
          </p:cNvPr>
          <p:cNvSpPr txBox="1"/>
          <p:nvPr/>
        </p:nvSpPr>
        <p:spPr>
          <a:xfrm>
            <a:off x="243206" y="261301"/>
            <a:ext cx="9900467" cy="338554"/>
          </a:xfrm>
          <a:prstGeom prst="rect">
            <a:avLst/>
          </a:prstGeom>
          <a:solidFill>
            <a:srgbClr val="FFFF00"/>
          </a:solidFill>
        </p:spPr>
        <p:txBody>
          <a:bodyPr wrap="none" rtlCol="0">
            <a:spAutoFit/>
          </a:bodyPr>
          <a:lstStyle/>
          <a:p>
            <a:r>
              <a:rPr lang="en-GB" sz="1600" dirty="0">
                <a:latin typeface="Comic Sans MS" panose="030F0702030302020204" pitchFamily="66" charset="0"/>
              </a:rPr>
              <a:t>Learning Question: How can I help to end the use of harmful and inappropriate language in my school?</a:t>
            </a:r>
          </a:p>
        </p:txBody>
      </p:sp>
      <p:sp>
        <p:nvSpPr>
          <p:cNvPr id="4" name="TextBox 3">
            <a:extLst>
              <a:ext uri="{FF2B5EF4-FFF2-40B4-BE49-F238E27FC236}">
                <a16:creationId xmlns:a16="http://schemas.microsoft.com/office/drawing/2014/main" id="{3FD9A628-F4AE-4A3F-91E1-CC4910A45B0F}"/>
              </a:ext>
            </a:extLst>
          </p:cNvPr>
          <p:cNvSpPr txBox="1"/>
          <p:nvPr/>
        </p:nvSpPr>
        <p:spPr>
          <a:xfrm>
            <a:off x="829340" y="1499226"/>
            <a:ext cx="6460423" cy="369332"/>
          </a:xfrm>
          <a:prstGeom prst="rect">
            <a:avLst/>
          </a:prstGeom>
          <a:solidFill>
            <a:schemeClr val="bg2"/>
          </a:solidFill>
        </p:spPr>
        <p:txBody>
          <a:bodyPr wrap="none" rtlCol="0">
            <a:spAutoFit/>
          </a:bodyPr>
          <a:lstStyle/>
          <a:p>
            <a:r>
              <a:rPr lang="en-GB" dirty="0">
                <a:latin typeface="Comic Sans MS" panose="030F0702030302020204" pitchFamily="66" charset="0"/>
              </a:rPr>
              <a:t>DELEGATE: This involves getting someone else to help you</a:t>
            </a:r>
          </a:p>
        </p:txBody>
      </p:sp>
      <p:sp>
        <p:nvSpPr>
          <p:cNvPr id="5" name="TextBox 4">
            <a:extLst>
              <a:ext uri="{FF2B5EF4-FFF2-40B4-BE49-F238E27FC236}">
                <a16:creationId xmlns:a16="http://schemas.microsoft.com/office/drawing/2014/main" id="{81274201-153B-4585-9E67-519CCA0E229F}"/>
              </a:ext>
            </a:extLst>
          </p:cNvPr>
          <p:cNvSpPr txBox="1"/>
          <p:nvPr/>
        </p:nvSpPr>
        <p:spPr>
          <a:xfrm>
            <a:off x="687197" y="2388705"/>
            <a:ext cx="9970999" cy="1477328"/>
          </a:xfrm>
          <a:prstGeom prst="rect">
            <a:avLst/>
          </a:prstGeom>
          <a:noFill/>
        </p:spPr>
        <p:txBody>
          <a:bodyPr wrap="none" rtlCol="0">
            <a:spAutoFit/>
          </a:bodyPr>
          <a:lstStyle/>
          <a:p>
            <a:r>
              <a:rPr lang="en-GB" dirty="0">
                <a:latin typeface="Comic Sans MS" panose="030F0702030302020204" pitchFamily="66" charset="0"/>
              </a:rPr>
              <a:t>If you witness an incident and want to use the DELGATE method of intervention you could:</a:t>
            </a:r>
          </a:p>
          <a:p>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panose="030F0702030302020204" pitchFamily="66" charset="0"/>
              </a:rPr>
              <a:t>Speak to someone near you who notices what is happening. Work together to intervene.</a:t>
            </a:r>
          </a:p>
          <a:p>
            <a:pPr marL="285750" indent="-285750">
              <a:buFont typeface="Arial" panose="020B0604020202020204" pitchFamily="34" charset="0"/>
              <a:buChar char="•"/>
            </a:pPr>
            <a:r>
              <a:rPr lang="en-GB" dirty="0">
                <a:latin typeface="Comic Sans MS" panose="030F0702030302020204" pitchFamily="66" charset="0"/>
              </a:rPr>
              <a:t>Speak to a teacher/member of staff about something you have seen.</a:t>
            </a:r>
          </a:p>
          <a:p>
            <a:pPr marL="285750" indent="-285750">
              <a:buFont typeface="Arial" panose="020B0604020202020204" pitchFamily="34" charset="0"/>
              <a:buChar char="•"/>
            </a:pPr>
            <a:r>
              <a:rPr lang="en-GB" dirty="0">
                <a:latin typeface="Comic Sans MS" panose="030F0702030302020204" pitchFamily="66" charset="0"/>
              </a:rPr>
              <a:t>Ask an older person for advice</a:t>
            </a:r>
          </a:p>
        </p:txBody>
      </p:sp>
      <p:sp>
        <p:nvSpPr>
          <p:cNvPr id="12" name="TextBox 11">
            <a:extLst>
              <a:ext uri="{FF2B5EF4-FFF2-40B4-BE49-F238E27FC236}">
                <a16:creationId xmlns:a16="http://schemas.microsoft.com/office/drawing/2014/main" id="{E4FC2EEE-DAD7-48AF-97E2-10ECD4441116}"/>
              </a:ext>
            </a:extLst>
          </p:cNvPr>
          <p:cNvSpPr txBox="1"/>
          <p:nvPr/>
        </p:nvSpPr>
        <p:spPr>
          <a:xfrm>
            <a:off x="618683" y="5935097"/>
            <a:ext cx="11134138" cy="707886"/>
          </a:xfrm>
          <a:prstGeom prst="rect">
            <a:avLst/>
          </a:prstGeom>
          <a:noFill/>
        </p:spPr>
        <p:txBody>
          <a:bodyPr wrap="none" rtlCol="0">
            <a:spAutoFit/>
          </a:bodyPr>
          <a:lstStyle/>
          <a:p>
            <a:r>
              <a:rPr lang="en-GB" sz="4000" dirty="0">
                <a:highlight>
                  <a:srgbClr val="FFFF00"/>
                </a:highlight>
              </a:rPr>
              <a:t>DIRECT</a:t>
            </a:r>
            <a:r>
              <a:rPr lang="en-GB" sz="4000" dirty="0"/>
              <a:t>    </a:t>
            </a:r>
            <a:r>
              <a:rPr lang="en-GB" sz="4000" dirty="0">
                <a:highlight>
                  <a:srgbClr val="00FF00"/>
                </a:highlight>
              </a:rPr>
              <a:t>DELAY</a:t>
            </a:r>
            <a:r>
              <a:rPr lang="en-GB" sz="4000" dirty="0"/>
              <a:t>   </a:t>
            </a:r>
            <a:r>
              <a:rPr lang="en-GB" sz="4000" dirty="0">
                <a:highlight>
                  <a:srgbClr val="00FFFF"/>
                </a:highlight>
              </a:rPr>
              <a:t>DISTRACT</a:t>
            </a:r>
            <a:r>
              <a:rPr lang="en-GB" sz="4000" dirty="0"/>
              <a:t>   </a:t>
            </a:r>
            <a:r>
              <a:rPr lang="en-GB" sz="4000" dirty="0">
                <a:highlight>
                  <a:srgbClr val="FF00FF"/>
                </a:highlight>
              </a:rPr>
              <a:t>DELEGATE</a:t>
            </a:r>
            <a:r>
              <a:rPr lang="en-GB" sz="4000" dirty="0"/>
              <a:t>   </a:t>
            </a:r>
            <a:r>
              <a:rPr lang="en-GB" sz="4000" dirty="0">
                <a:highlight>
                  <a:srgbClr val="FF0000"/>
                </a:highlight>
              </a:rPr>
              <a:t>DOCUMENT</a:t>
            </a:r>
          </a:p>
        </p:txBody>
      </p:sp>
      <p:pic>
        <p:nvPicPr>
          <p:cNvPr id="10" name="Picture 4">
            <a:extLst>
              <a:ext uri="{FF2B5EF4-FFF2-40B4-BE49-F238E27FC236}">
                <a16:creationId xmlns:a16="http://schemas.microsoft.com/office/drawing/2014/main" id="{E3705EFF-79C1-4D55-BD7C-65666C00D868}"/>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113"/>
          <a:stretch/>
        </p:blipFill>
        <p:spPr bwMode="auto">
          <a:xfrm rot="20636599">
            <a:off x="7404776" y="3603112"/>
            <a:ext cx="2336234" cy="1763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07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F7BBD29-FF37-A218-968A-9BF4B4D1D912}"/>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Delay</a:t>
            </a:r>
          </a:p>
        </p:txBody>
      </p:sp>
      <p:sp>
        <p:nvSpPr>
          <p:cNvPr id="2" name="TextBox 1">
            <a:extLst>
              <a:ext uri="{FF2B5EF4-FFF2-40B4-BE49-F238E27FC236}">
                <a16:creationId xmlns:a16="http://schemas.microsoft.com/office/drawing/2014/main" id="{62A6C501-B3D9-4D8C-91B4-C34EFD0FC888}"/>
              </a:ext>
              <a:ext uri="{C183D7F6-B498-43B3-948B-1728B52AA6E4}">
                <adec:decorative xmlns:adec="http://schemas.microsoft.com/office/drawing/2017/decorative" val="1"/>
              </a:ext>
            </a:extLst>
          </p:cNvPr>
          <p:cNvSpPr txBox="1"/>
          <p:nvPr/>
        </p:nvSpPr>
        <p:spPr>
          <a:xfrm rot="19122198">
            <a:off x="9807443" y="845742"/>
            <a:ext cx="1082348" cy="646331"/>
          </a:xfrm>
          <a:prstGeom prst="rect">
            <a:avLst/>
          </a:prstGeom>
          <a:noFill/>
        </p:spPr>
        <p:txBody>
          <a:bodyPr wrap="none" rtlCol="0">
            <a:spAutoFit/>
          </a:bodyPr>
          <a:lstStyle/>
          <a:p>
            <a:r>
              <a:rPr lang="en-GB" dirty="0">
                <a:latin typeface="Georgia Pro Black" panose="020B0604020202020204" pitchFamily="18" charset="0"/>
                <a:cs typeface="Arabic Typesetting" panose="020B0604020202020204" pitchFamily="66" charset="-78"/>
              </a:rPr>
              <a:t>CALL </a:t>
            </a:r>
          </a:p>
          <a:p>
            <a:r>
              <a:rPr lang="en-GB" dirty="0">
                <a:latin typeface="Georgia Pro Black" panose="020B0604020202020204" pitchFamily="18" charset="0"/>
                <a:cs typeface="Arabic Typesetting" panose="020B0604020202020204" pitchFamily="66" charset="-78"/>
              </a:rPr>
              <a:t>IT OUT</a:t>
            </a:r>
          </a:p>
        </p:txBody>
      </p:sp>
      <p:sp>
        <p:nvSpPr>
          <p:cNvPr id="3" name="TextBox 2">
            <a:extLst>
              <a:ext uri="{FF2B5EF4-FFF2-40B4-BE49-F238E27FC236}">
                <a16:creationId xmlns:a16="http://schemas.microsoft.com/office/drawing/2014/main" id="{26D806FA-986E-438F-89B8-629B3F52917C}"/>
              </a:ext>
              <a:ext uri="{C183D7F6-B498-43B3-948B-1728B52AA6E4}">
                <adec:decorative xmlns:adec="http://schemas.microsoft.com/office/drawing/2017/decorative" val="1"/>
              </a:ext>
            </a:extLst>
          </p:cNvPr>
          <p:cNvSpPr txBox="1"/>
          <p:nvPr/>
        </p:nvSpPr>
        <p:spPr>
          <a:xfrm>
            <a:off x="10306818" y="292195"/>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sp>
        <p:nvSpPr>
          <p:cNvPr id="6" name="TextBox 5">
            <a:extLst>
              <a:ext uri="{FF2B5EF4-FFF2-40B4-BE49-F238E27FC236}">
                <a16:creationId xmlns:a16="http://schemas.microsoft.com/office/drawing/2014/main" id="{AFE4D2DB-BAE4-4B05-9BDE-6B536810DBBB}"/>
              </a:ext>
              <a:ext uri="{C183D7F6-B498-43B3-948B-1728B52AA6E4}">
                <adec:decorative xmlns:adec="http://schemas.microsoft.com/office/drawing/2017/decorative" val="1"/>
              </a:ext>
            </a:extLst>
          </p:cNvPr>
          <p:cNvSpPr txBox="1"/>
          <p:nvPr/>
        </p:nvSpPr>
        <p:spPr>
          <a:xfrm rot="1266051">
            <a:off x="10523617" y="323701"/>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sp>
        <p:nvSpPr>
          <p:cNvPr id="7" name="TextBox 6">
            <a:extLst>
              <a:ext uri="{FF2B5EF4-FFF2-40B4-BE49-F238E27FC236}">
                <a16:creationId xmlns:a16="http://schemas.microsoft.com/office/drawing/2014/main" id="{CFE0F18F-C863-4CE9-9B40-3DA1ED1F6435}"/>
              </a:ext>
              <a:ext uri="{C183D7F6-B498-43B3-948B-1728B52AA6E4}">
                <adec:decorative xmlns:adec="http://schemas.microsoft.com/office/drawing/2017/decorative" val="1"/>
              </a:ext>
            </a:extLst>
          </p:cNvPr>
          <p:cNvSpPr txBox="1"/>
          <p:nvPr/>
        </p:nvSpPr>
        <p:spPr>
          <a:xfrm rot="2742690">
            <a:off x="10700945" y="452868"/>
            <a:ext cx="405934" cy="584775"/>
          </a:xfrm>
          <a:prstGeom prst="rect">
            <a:avLst/>
          </a:prstGeom>
          <a:noFill/>
        </p:spPr>
        <p:txBody>
          <a:bodyPr wrap="square" rtlCol="0">
            <a:spAutoFit/>
          </a:bodyPr>
          <a:lstStyle/>
          <a:p>
            <a:r>
              <a:rPr lang="en-GB" sz="3200" dirty="0">
                <a:latin typeface="Georgia Pro Black" panose="02040A02050405020203" pitchFamily="18" charset="0"/>
              </a:rPr>
              <a:t>!</a:t>
            </a:r>
          </a:p>
        </p:txBody>
      </p:sp>
      <p:sp>
        <p:nvSpPr>
          <p:cNvPr id="8" name="TextBox 7">
            <a:extLst>
              <a:ext uri="{FF2B5EF4-FFF2-40B4-BE49-F238E27FC236}">
                <a16:creationId xmlns:a16="http://schemas.microsoft.com/office/drawing/2014/main" id="{8DD04CF5-5766-487C-9DC9-7C18DB08C9FC}"/>
              </a:ext>
              <a:ext uri="{C183D7F6-B498-43B3-948B-1728B52AA6E4}">
                <adec:decorative xmlns:adec="http://schemas.microsoft.com/office/drawing/2017/decorative" val="1"/>
              </a:ext>
            </a:extLst>
          </p:cNvPr>
          <p:cNvSpPr txBox="1"/>
          <p:nvPr/>
        </p:nvSpPr>
        <p:spPr>
          <a:xfrm rot="3838121">
            <a:off x="10857784" y="578380"/>
            <a:ext cx="351378" cy="584775"/>
          </a:xfrm>
          <a:prstGeom prst="rect">
            <a:avLst/>
          </a:prstGeom>
          <a:noFill/>
        </p:spPr>
        <p:txBody>
          <a:bodyPr wrap="none" rtlCol="0">
            <a:spAutoFit/>
          </a:bodyPr>
          <a:lstStyle/>
          <a:p>
            <a:r>
              <a:rPr lang="en-GB" sz="3200" dirty="0">
                <a:latin typeface="Georgia Pro Black" panose="02040A02050405020203" pitchFamily="18" charset="0"/>
              </a:rPr>
              <a:t>!</a:t>
            </a:r>
          </a:p>
        </p:txBody>
      </p:sp>
      <p:pic>
        <p:nvPicPr>
          <p:cNvPr id="19" name="Picture 6">
            <a:extLst>
              <a:ext uri="{FF2B5EF4-FFF2-40B4-BE49-F238E27FC236}">
                <a16:creationId xmlns:a16="http://schemas.microsoft.com/office/drawing/2014/main" id="{8E087F2C-C305-48CD-854C-FA8D58F332B3}"/>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57" t="8296" r="6951" b="8372"/>
          <a:stretch/>
        </p:blipFill>
        <p:spPr bwMode="auto">
          <a:xfrm>
            <a:off x="10611228" y="1329817"/>
            <a:ext cx="1282224" cy="124400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8BB2ABB-732E-4A74-9526-612953B663FF}"/>
              </a:ext>
              <a:ext uri="{C183D7F6-B498-43B3-948B-1728B52AA6E4}">
                <adec:decorative xmlns:adec="http://schemas.microsoft.com/office/drawing/2017/decorative" val="1"/>
              </a:ext>
            </a:extLst>
          </p:cNvPr>
          <p:cNvSpPr txBox="1"/>
          <p:nvPr/>
        </p:nvSpPr>
        <p:spPr>
          <a:xfrm>
            <a:off x="243206" y="261301"/>
            <a:ext cx="9900467" cy="338554"/>
          </a:xfrm>
          <a:prstGeom prst="rect">
            <a:avLst/>
          </a:prstGeom>
          <a:solidFill>
            <a:srgbClr val="FFFF00"/>
          </a:solidFill>
        </p:spPr>
        <p:txBody>
          <a:bodyPr wrap="none" rtlCol="0">
            <a:spAutoFit/>
          </a:bodyPr>
          <a:lstStyle/>
          <a:p>
            <a:r>
              <a:rPr lang="en-GB" sz="1600" dirty="0">
                <a:latin typeface="Comic Sans MS" panose="030F0702030302020204" pitchFamily="66" charset="0"/>
              </a:rPr>
              <a:t>Learning Question: How can I help to end the use of harmful and inappropriate language in my school?</a:t>
            </a:r>
          </a:p>
        </p:txBody>
      </p:sp>
      <p:sp>
        <p:nvSpPr>
          <p:cNvPr id="4" name="TextBox 3">
            <a:extLst>
              <a:ext uri="{FF2B5EF4-FFF2-40B4-BE49-F238E27FC236}">
                <a16:creationId xmlns:a16="http://schemas.microsoft.com/office/drawing/2014/main" id="{01852E75-C067-45D9-8723-7666EBAD6D50}"/>
              </a:ext>
            </a:extLst>
          </p:cNvPr>
          <p:cNvSpPr txBox="1"/>
          <p:nvPr/>
        </p:nvSpPr>
        <p:spPr>
          <a:xfrm>
            <a:off x="527068" y="1311462"/>
            <a:ext cx="8917826" cy="400110"/>
          </a:xfrm>
          <a:prstGeom prst="rect">
            <a:avLst/>
          </a:prstGeom>
          <a:solidFill>
            <a:schemeClr val="bg2"/>
          </a:solidFill>
        </p:spPr>
        <p:txBody>
          <a:bodyPr wrap="none" rtlCol="0">
            <a:spAutoFit/>
          </a:bodyPr>
          <a:lstStyle/>
          <a:p>
            <a:r>
              <a:rPr lang="en-GB" sz="2000" dirty="0">
                <a:latin typeface="Comic Sans MS" panose="030F0702030302020204" pitchFamily="66" charset="0"/>
              </a:rPr>
              <a:t>DELAY: This where you can’t intervene at the time but can do so later on</a:t>
            </a:r>
          </a:p>
        </p:txBody>
      </p:sp>
      <p:sp>
        <p:nvSpPr>
          <p:cNvPr id="5" name="TextBox 4">
            <a:extLst>
              <a:ext uri="{FF2B5EF4-FFF2-40B4-BE49-F238E27FC236}">
                <a16:creationId xmlns:a16="http://schemas.microsoft.com/office/drawing/2014/main" id="{473BABFD-013A-40E3-8089-2912F38C829B}"/>
              </a:ext>
            </a:extLst>
          </p:cNvPr>
          <p:cNvSpPr txBox="1"/>
          <p:nvPr/>
        </p:nvSpPr>
        <p:spPr>
          <a:xfrm>
            <a:off x="1669517" y="2134788"/>
            <a:ext cx="8637301" cy="369332"/>
          </a:xfrm>
          <a:prstGeom prst="rect">
            <a:avLst/>
          </a:prstGeom>
          <a:noFill/>
        </p:spPr>
        <p:txBody>
          <a:bodyPr wrap="none" rtlCol="0">
            <a:spAutoFit/>
          </a:bodyPr>
          <a:lstStyle/>
          <a:p>
            <a:r>
              <a:rPr lang="en-GB" dirty="0">
                <a:latin typeface="Comic Sans MS" panose="030F0702030302020204" pitchFamily="66" charset="0"/>
              </a:rPr>
              <a:t>What reasons can you think of as to why you might have to delay intervention?</a:t>
            </a:r>
          </a:p>
        </p:txBody>
      </p:sp>
      <p:sp>
        <p:nvSpPr>
          <p:cNvPr id="10" name="TextBox 9">
            <a:extLst>
              <a:ext uri="{FF2B5EF4-FFF2-40B4-BE49-F238E27FC236}">
                <a16:creationId xmlns:a16="http://schemas.microsoft.com/office/drawing/2014/main" id="{B6757622-C5F1-4ADE-9238-FEF356197FD5}"/>
              </a:ext>
            </a:extLst>
          </p:cNvPr>
          <p:cNvSpPr txBox="1"/>
          <p:nvPr/>
        </p:nvSpPr>
        <p:spPr>
          <a:xfrm>
            <a:off x="4572000" y="2728840"/>
            <a:ext cx="4293163" cy="923330"/>
          </a:xfrm>
          <a:prstGeom prst="rect">
            <a:avLst/>
          </a:prstGeom>
          <a:noFill/>
        </p:spPr>
        <p:txBody>
          <a:bodyPr wrap="none" rtlCol="0">
            <a:spAutoFit/>
          </a:bodyPr>
          <a:lstStyle/>
          <a:p>
            <a:pPr marL="285750" indent="-285750">
              <a:buFont typeface="Arial" panose="020B0604020202020204" pitchFamily="34" charset="0"/>
              <a:buChar char="•"/>
            </a:pPr>
            <a:r>
              <a:rPr lang="en-GB" dirty="0">
                <a:latin typeface="Comic Sans MS" panose="030F0702030302020204" pitchFamily="66" charset="0"/>
              </a:rPr>
              <a:t>Incident is over very quickly</a:t>
            </a:r>
          </a:p>
          <a:p>
            <a:pPr marL="285750" indent="-285750">
              <a:buFont typeface="Arial" panose="020B0604020202020204" pitchFamily="34" charset="0"/>
              <a:buChar char="•"/>
            </a:pPr>
            <a:r>
              <a:rPr lang="en-GB" dirty="0">
                <a:latin typeface="Comic Sans MS" panose="030F0702030302020204" pitchFamily="66" charset="0"/>
              </a:rPr>
              <a:t>It is not safe to intervene</a:t>
            </a:r>
          </a:p>
          <a:p>
            <a:pPr marL="285750" indent="-285750">
              <a:buFont typeface="Arial" panose="020B0604020202020204" pitchFamily="34" charset="0"/>
              <a:buChar char="•"/>
            </a:pPr>
            <a:r>
              <a:rPr lang="en-GB" dirty="0">
                <a:latin typeface="Comic Sans MS" panose="030F0702030302020204" pitchFamily="66" charset="0"/>
              </a:rPr>
              <a:t>You are dealing with something else</a:t>
            </a:r>
          </a:p>
        </p:txBody>
      </p:sp>
      <p:sp>
        <p:nvSpPr>
          <p:cNvPr id="12" name="TextBox 11">
            <a:extLst>
              <a:ext uri="{FF2B5EF4-FFF2-40B4-BE49-F238E27FC236}">
                <a16:creationId xmlns:a16="http://schemas.microsoft.com/office/drawing/2014/main" id="{20C6D3AA-540B-461A-84F5-A4A9D6CB1D0A}"/>
              </a:ext>
            </a:extLst>
          </p:cNvPr>
          <p:cNvSpPr txBox="1"/>
          <p:nvPr/>
        </p:nvSpPr>
        <p:spPr>
          <a:xfrm>
            <a:off x="3564317" y="4255514"/>
            <a:ext cx="6817892" cy="1477328"/>
          </a:xfrm>
          <a:prstGeom prst="rect">
            <a:avLst/>
          </a:prstGeom>
          <a:noFill/>
        </p:spPr>
        <p:txBody>
          <a:bodyPr wrap="none" rtlCol="0">
            <a:spAutoFit/>
          </a:bodyPr>
          <a:lstStyle/>
          <a:p>
            <a:r>
              <a:rPr lang="en-GB" dirty="0">
                <a:latin typeface="Comic Sans MS" panose="030F0702030302020204" pitchFamily="66" charset="0"/>
              </a:rPr>
              <a:t>Delayed intervention involves asking the person if they are ok.</a:t>
            </a:r>
          </a:p>
          <a:p>
            <a:r>
              <a:rPr lang="en-GB" dirty="0">
                <a:latin typeface="Comic Sans MS" panose="030F0702030302020204" pitchFamily="66" charset="0"/>
              </a:rPr>
              <a:t>Letting them know you are there for them, offering support.</a:t>
            </a:r>
          </a:p>
          <a:p>
            <a:r>
              <a:rPr lang="en-GB" dirty="0">
                <a:latin typeface="Comic Sans MS" panose="030F0702030302020204" pitchFamily="66" charset="0"/>
              </a:rPr>
              <a:t>Asking the if they need help to report it.</a:t>
            </a:r>
          </a:p>
          <a:p>
            <a:r>
              <a:rPr lang="en-GB" dirty="0">
                <a:latin typeface="Comic Sans MS" panose="030F0702030302020204" pitchFamily="66" charset="0"/>
              </a:rPr>
              <a:t>Making sure they know they don’t deserve to be spoken to or </a:t>
            </a:r>
          </a:p>
          <a:p>
            <a:r>
              <a:rPr lang="en-GB" dirty="0">
                <a:latin typeface="Comic Sans MS" panose="030F0702030302020204" pitchFamily="66" charset="0"/>
              </a:rPr>
              <a:t>treated like that.</a:t>
            </a:r>
          </a:p>
        </p:txBody>
      </p:sp>
      <p:pic>
        <p:nvPicPr>
          <p:cNvPr id="1028" name="Picture 4">
            <a:extLst>
              <a:ext uri="{FF2B5EF4-FFF2-40B4-BE49-F238E27FC236}">
                <a16:creationId xmlns:a16="http://schemas.microsoft.com/office/drawing/2014/main" id="{7139BC44-632B-4E97-83ED-DE7F4D226C7B}"/>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401" t="50000" r="22709" b="4731"/>
          <a:stretch/>
        </p:blipFill>
        <p:spPr bwMode="auto">
          <a:xfrm rot="19541598">
            <a:off x="479207" y="3469569"/>
            <a:ext cx="3821641" cy="132162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CE9A95AE-73A5-4FED-B00D-ECB22959C56D}"/>
              </a:ext>
            </a:extLst>
          </p:cNvPr>
          <p:cNvSpPr txBox="1"/>
          <p:nvPr/>
        </p:nvSpPr>
        <p:spPr>
          <a:xfrm>
            <a:off x="528931" y="5982243"/>
            <a:ext cx="11134138" cy="707886"/>
          </a:xfrm>
          <a:prstGeom prst="rect">
            <a:avLst/>
          </a:prstGeom>
          <a:noFill/>
        </p:spPr>
        <p:txBody>
          <a:bodyPr wrap="none" rtlCol="0">
            <a:spAutoFit/>
          </a:bodyPr>
          <a:lstStyle/>
          <a:p>
            <a:r>
              <a:rPr lang="en-GB" sz="4000" dirty="0">
                <a:highlight>
                  <a:srgbClr val="FFFF00"/>
                </a:highlight>
              </a:rPr>
              <a:t>DIRECT</a:t>
            </a:r>
            <a:r>
              <a:rPr lang="en-GB" sz="4000" dirty="0"/>
              <a:t>    </a:t>
            </a:r>
            <a:r>
              <a:rPr lang="en-GB" sz="4000" dirty="0">
                <a:highlight>
                  <a:srgbClr val="00FF00"/>
                </a:highlight>
              </a:rPr>
              <a:t>DELAY</a:t>
            </a:r>
            <a:r>
              <a:rPr lang="en-GB" sz="4000" dirty="0"/>
              <a:t>   </a:t>
            </a:r>
            <a:r>
              <a:rPr lang="en-GB" sz="4000" dirty="0">
                <a:highlight>
                  <a:srgbClr val="00FFFF"/>
                </a:highlight>
              </a:rPr>
              <a:t>DISTRACT</a:t>
            </a:r>
            <a:r>
              <a:rPr lang="en-GB" sz="4000" dirty="0"/>
              <a:t>   </a:t>
            </a:r>
            <a:r>
              <a:rPr lang="en-GB" sz="4000" dirty="0">
                <a:highlight>
                  <a:srgbClr val="FF00FF"/>
                </a:highlight>
              </a:rPr>
              <a:t>DELEGATE</a:t>
            </a:r>
            <a:r>
              <a:rPr lang="en-GB" sz="4000" dirty="0"/>
              <a:t>   </a:t>
            </a:r>
            <a:r>
              <a:rPr lang="en-GB" sz="4000" dirty="0">
                <a:highlight>
                  <a:srgbClr val="FF0000"/>
                </a:highlight>
              </a:rPr>
              <a:t>DOCUMENT</a:t>
            </a:r>
          </a:p>
        </p:txBody>
      </p:sp>
    </p:spTree>
    <p:extLst>
      <p:ext uri="{BB962C8B-B14F-4D97-AF65-F5344CB8AC3E}">
        <p14:creationId xmlns:p14="http://schemas.microsoft.com/office/powerpoint/2010/main" val="2607074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953</TotalTime>
  <Words>2746</Words>
  <Application>Microsoft Office PowerPoint</Application>
  <PresentationFormat>Widescreen</PresentationFormat>
  <Paragraphs>340</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Comic Sans MS</vt:lpstr>
      <vt:lpstr>Georgia Pro Black</vt:lpstr>
      <vt:lpstr>Office Theme</vt:lpstr>
      <vt:lpstr>Learning Question: How can I help to end the use of harmful and inappropriate language in my school?</vt:lpstr>
      <vt:lpstr>Active bystander</vt:lpstr>
      <vt:lpstr>Inappropriate language</vt:lpstr>
      <vt:lpstr>Get involved</vt:lpstr>
      <vt:lpstr>The 5Ds</vt:lpstr>
      <vt:lpstr>Direct</vt:lpstr>
      <vt:lpstr>Distract</vt:lpstr>
      <vt:lpstr>Delegate</vt:lpstr>
      <vt:lpstr>Delay</vt:lpstr>
      <vt:lpstr>Document</vt:lpstr>
      <vt:lpstr>Scenarios</vt:lpstr>
      <vt:lpstr>Scenario 1</vt:lpstr>
      <vt:lpstr>Scenario 2</vt:lpstr>
      <vt:lpstr>Scenario 3</vt:lpstr>
      <vt:lpstr>Scenario 4</vt:lpstr>
      <vt:lpstr>Make a real difference</vt:lpstr>
      <vt:lpstr>Report and support</vt:lpstr>
      <vt:lpstr>5Ds for display</vt:lpstr>
      <vt:lpstr>All of the scenarios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Active Bystander Primary schools</dc:title>
  <dc:creator>carole.bostock@norfolk.gov.uk</dc:creator>
  <cp:keywords>Bystander programme</cp:keywords>
  <cp:lastModifiedBy>Deborah Harding</cp:lastModifiedBy>
  <cp:revision>12</cp:revision>
  <dcterms:created xsi:type="dcterms:W3CDTF">2022-09-06T14:58:25Z</dcterms:created>
  <dcterms:modified xsi:type="dcterms:W3CDTF">2024-07-17T15:06:57Z</dcterms:modified>
</cp:coreProperties>
</file>