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6" r:id="rId3"/>
    <p:sldId id="257" r:id="rId4"/>
    <p:sldId id="260" r:id="rId5"/>
    <p:sldId id="261" r:id="rId6"/>
    <p:sldId id="262" r:id="rId7"/>
    <p:sldId id="264"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7"/>
    <a:srgbClr val="FFFF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F1F22-1897-41A4-A716-0F2675DD1E1C}" v="239" dt="2024-07-16T11:57:13.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01" autoAdjust="0"/>
    <p:restoredTop sz="94635" autoAdjust="0"/>
  </p:normalViewPr>
  <p:slideViewPr>
    <p:cSldViewPr snapToGrid="0">
      <p:cViewPr varScale="1">
        <p:scale>
          <a:sx n="108" d="100"/>
          <a:sy n="108" d="100"/>
        </p:scale>
        <p:origin x="125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44071-74DA-4827-AA9E-7969C52C48AB}"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941E2-DC78-4E52-A5D1-0352989BC0A6}" type="slidenum">
              <a:rPr lang="en-GB" smtClean="0"/>
              <a:t>‹#›</a:t>
            </a:fld>
            <a:endParaRPr lang="en-GB"/>
          </a:p>
        </p:txBody>
      </p:sp>
    </p:spTree>
    <p:extLst>
      <p:ext uri="{BB962C8B-B14F-4D97-AF65-F5344CB8AC3E}">
        <p14:creationId xmlns:p14="http://schemas.microsoft.com/office/powerpoint/2010/main" val="184849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G3Aweo-74k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lesson with the Learning Question (these can be changed to objectives depending on your schools learning strategy). Read out the aims of the lesson and the keywords; you may want students to write down the words and their meanings in their books or literacy /keyword books. Important to note that ‘rape culture’ encapsulates everything to do with sexual abuse including sexual harassment and sexist language</a:t>
            </a:r>
          </a:p>
        </p:txBody>
      </p:sp>
      <p:sp>
        <p:nvSpPr>
          <p:cNvPr id="4" name="Slide Number Placeholder 3"/>
          <p:cNvSpPr>
            <a:spLocks noGrp="1"/>
          </p:cNvSpPr>
          <p:nvPr>
            <p:ph type="sldNum" sz="quarter" idx="5"/>
          </p:nvPr>
        </p:nvSpPr>
        <p:spPr/>
        <p:txBody>
          <a:bodyPr/>
          <a:lstStyle/>
          <a:p>
            <a:fld id="{F7A941E2-DC78-4E52-A5D1-0352989BC0A6}" type="slidenum">
              <a:rPr lang="en-GB" smtClean="0"/>
              <a:t>1</a:t>
            </a:fld>
            <a:endParaRPr lang="en-GB"/>
          </a:p>
        </p:txBody>
      </p:sp>
    </p:spTree>
    <p:extLst>
      <p:ext uri="{BB962C8B-B14F-4D97-AF65-F5344CB8AC3E}">
        <p14:creationId xmlns:p14="http://schemas.microsoft.com/office/powerpoint/2010/main" val="410383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Sentence anagram. Students are given one word each and then they have to put themselves in a continuum in the correct order to define the word sexism. This can be done as a whole class or in pairs/small groups. Every student will now have an understanding of the meaning of sexism. Scaffold the activity by animating in parts of the correct order of words. Challenge: Ask the students to put the definition in their own words e.g. it means treating women differently because they are female</a:t>
            </a:r>
          </a:p>
        </p:txBody>
      </p:sp>
      <p:sp>
        <p:nvSpPr>
          <p:cNvPr id="4" name="Slide Number Placeholder 3"/>
          <p:cNvSpPr>
            <a:spLocks noGrp="1"/>
          </p:cNvSpPr>
          <p:nvPr>
            <p:ph type="sldNum" sz="quarter" idx="5"/>
          </p:nvPr>
        </p:nvSpPr>
        <p:spPr/>
        <p:txBody>
          <a:bodyPr/>
          <a:lstStyle/>
          <a:p>
            <a:fld id="{F7A941E2-DC78-4E52-A5D1-0352989BC0A6}" type="slidenum">
              <a:rPr lang="en-GB" smtClean="0"/>
              <a:t>2</a:t>
            </a:fld>
            <a:endParaRPr lang="en-GB"/>
          </a:p>
        </p:txBody>
      </p:sp>
    </p:spTree>
    <p:extLst>
      <p:ext uri="{BB962C8B-B14F-4D97-AF65-F5344CB8AC3E}">
        <p14:creationId xmlns:p14="http://schemas.microsoft.com/office/powerpoint/2010/main" val="30933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to prompt a class by giving one or two examples e.g. ‘man up’ etc. Class discussion – why do people use these words; responses may include: name calling; banter; nothing meant by it etc. discussion should centre around the meaning of the words, how the person they are aimed may feel, why the person using the words has chosen them etc. Animate in other examples of sexist language. Encourage students to be as honest as they can in terms of the sexist language they hear/use</a:t>
            </a:r>
          </a:p>
        </p:txBody>
      </p:sp>
      <p:sp>
        <p:nvSpPr>
          <p:cNvPr id="4" name="Slide Number Placeholder 3"/>
          <p:cNvSpPr>
            <a:spLocks noGrp="1"/>
          </p:cNvSpPr>
          <p:nvPr>
            <p:ph type="sldNum" sz="quarter" idx="5"/>
          </p:nvPr>
        </p:nvSpPr>
        <p:spPr/>
        <p:txBody>
          <a:bodyPr/>
          <a:lstStyle/>
          <a:p>
            <a:fld id="{F7A941E2-DC78-4E52-A5D1-0352989BC0A6}" type="slidenum">
              <a:rPr lang="en-GB" smtClean="0"/>
              <a:t>3</a:t>
            </a:fld>
            <a:endParaRPr lang="en-GB"/>
          </a:p>
        </p:txBody>
      </p:sp>
    </p:spTree>
    <p:extLst>
      <p:ext uri="{BB962C8B-B14F-4D97-AF65-F5344CB8AC3E}">
        <p14:creationId xmlns:p14="http://schemas.microsoft.com/office/powerpoint/2010/main" val="280946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should recognise these as stereotypes, you could ask them to give you a couple more examples. The discussion should then centre around why these statements are problematical and how they may make specific genders feel about themselves. </a:t>
            </a:r>
          </a:p>
        </p:txBody>
      </p:sp>
      <p:sp>
        <p:nvSpPr>
          <p:cNvPr id="4" name="Slide Number Placeholder 3"/>
          <p:cNvSpPr>
            <a:spLocks noGrp="1"/>
          </p:cNvSpPr>
          <p:nvPr>
            <p:ph type="sldNum" sz="quarter" idx="5"/>
          </p:nvPr>
        </p:nvSpPr>
        <p:spPr/>
        <p:txBody>
          <a:bodyPr/>
          <a:lstStyle/>
          <a:p>
            <a:fld id="{F7A941E2-DC78-4E52-A5D1-0352989BC0A6}" type="slidenum">
              <a:rPr lang="en-GB" smtClean="0"/>
              <a:t>4</a:t>
            </a:fld>
            <a:endParaRPr lang="en-GB"/>
          </a:p>
        </p:txBody>
      </p:sp>
    </p:spTree>
    <p:extLst>
      <p:ext uri="{BB962C8B-B14F-4D97-AF65-F5344CB8AC3E}">
        <p14:creationId xmlns:p14="http://schemas.microsoft.com/office/powerpoint/2010/main" val="426250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must understand that despite the fact that they may no longer look at professions as male/female (hopefully they don’t) they are examples of suggesting that women are not as capable/as good as men, weaker. The danger associated with forming gender stereotypes at such a young age is it creates barriers (I can’t/shouldn’t do that) and/or misconceptions. </a:t>
            </a:r>
            <a:r>
              <a:rPr lang="en-GB" dirty="0">
                <a:hlinkClick r:id="rId3"/>
              </a:rPr>
              <a:t>A Class That Turned Around Kids' Assumptions of Gender Roles! (youtube.com)</a:t>
            </a:r>
            <a:endParaRPr lang="en-GB" dirty="0"/>
          </a:p>
        </p:txBody>
      </p:sp>
      <p:sp>
        <p:nvSpPr>
          <p:cNvPr id="4" name="Slide Number Placeholder 3"/>
          <p:cNvSpPr>
            <a:spLocks noGrp="1"/>
          </p:cNvSpPr>
          <p:nvPr>
            <p:ph type="sldNum" sz="quarter" idx="5"/>
          </p:nvPr>
        </p:nvSpPr>
        <p:spPr/>
        <p:txBody>
          <a:bodyPr/>
          <a:lstStyle/>
          <a:p>
            <a:fld id="{F7A941E2-DC78-4E52-A5D1-0352989BC0A6}" type="slidenum">
              <a:rPr lang="en-GB" smtClean="0"/>
              <a:t>5</a:t>
            </a:fld>
            <a:endParaRPr lang="en-GB"/>
          </a:p>
        </p:txBody>
      </p:sp>
    </p:spTree>
    <p:extLst>
      <p:ext uri="{BB962C8B-B14F-4D97-AF65-F5344CB8AC3E}">
        <p14:creationId xmlns:p14="http://schemas.microsoft.com/office/powerpoint/2010/main" val="254559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work separately to put the words/statements where they think  - most should be placed in the Harmful column but wherever they are placed students must justify then a discussion should take place. The activity should help students understand why these statements/words can be/are harmful. Highlight the ‘he’s a player/she’s a slag’ ask students what they think about those two statements etc.</a:t>
            </a:r>
          </a:p>
        </p:txBody>
      </p:sp>
      <p:sp>
        <p:nvSpPr>
          <p:cNvPr id="4" name="Slide Number Placeholder 3"/>
          <p:cNvSpPr>
            <a:spLocks noGrp="1"/>
          </p:cNvSpPr>
          <p:nvPr>
            <p:ph type="sldNum" sz="quarter" idx="5"/>
          </p:nvPr>
        </p:nvSpPr>
        <p:spPr/>
        <p:txBody>
          <a:bodyPr/>
          <a:lstStyle/>
          <a:p>
            <a:fld id="{F7A941E2-DC78-4E52-A5D1-0352989BC0A6}" type="slidenum">
              <a:rPr lang="en-GB" smtClean="0"/>
              <a:t>6</a:t>
            </a:fld>
            <a:endParaRPr lang="en-GB"/>
          </a:p>
        </p:txBody>
      </p:sp>
    </p:spTree>
    <p:extLst>
      <p:ext uri="{BB962C8B-B14F-4D97-AF65-F5344CB8AC3E}">
        <p14:creationId xmlns:p14="http://schemas.microsoft.com/office/powerpoint/2010/main" val="119865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asked to make inferences about sexism/sexist language from the source e.g. I can infer that sexism can sometimes lead to more </a:t>
            </a:r>
            <a:r>
              <a:rPr lang="en-GB"/>
              <a:t>serious crimes etc.</a:t>
            </a:r>
            <a:endParaRPr lang="en-GB" dirty="0"/>
          </a:p>
        </p:txBody>
      </p:sp>
      <p:sp>
        <p:nvSpPr>
          <p:cNvPr id="4" name="Slide Number Placeholder 3"/>
          <p:cNvSpPr>
            <a:spLocks noGrp="1"/>
          </p:cNvSpPr>
          <p:nvPr>
            <p:ph type="sldNum" sz="quarter" idx="5"/>
          </p:nvPr>
        </p:nvSpPr>
        <p:spPr/>
        <p:txBody>
          <a:bodyPr/>
          <a:lstStyle/>
          <a:p>
            <a:fld id="{F7A941E2-DC78-4E52-A5D1-0352989BC0A6}" type="slidenum">
              <a:rPr lang="en-GB" smtClean="0"/>
              <a:t>7</a:t>
            </a:fld>
            <a:endParaRPr lang="en-GB"/>
          </a:p>
        </p:txBody>
      </p:sp>
    </p:spTree>
    <p:extLst>
      <p:ext uri="{BB962C8B-B14F-4D97-AF65-F5344CB8AC3E}">
        <p14:creationId xmlns:p14="http://schemas.microsoft.com/office/powerpoint/2010/main" val="143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statement should provoke discussion, what must be made clear by the end of the discussion is that the statement is true. </a:t>
            </a:r>
          </a:p>
        </p:txBody>
      </p:sp>
      <p:sp>
        <p:nvSpPr>
          <p:cNvPr id="4" name="Slide Number Placeholder 3"/>
          <p:cNvSpPr>
            <a:spLocks noGrp="1"/>
          </p:cNvSpPr>
          <p:nvPr>
            <p:ph type="sldNum" sz="quarter" idx="5"/>
          </p:nvPr>
        </p:nvSpPr>
        <p:spPr/>
        <p:txBody>
          <a:bodyPr/>
          <a:lstStyle/>
          <a:p>
            <a:fld id="{F7A941E2-DC78-4E52-A5D1-0352989BC0A6}" type="slidenum">
              <a:rPr lang="en-GB" smtClean="0"/>
              <a:t>8</a:t>
            </a:fld>
            <a:endParaRPr lang="en-GB"/>
          </a:p>
        </p:txBody>
      </p:sp>
    </p:spTree>
    <p:extLst>
      <p:ext uri="{BB962C8B-B14F-4D97-AF65-F5344CB8AC3E}">
        <p14:creationId xmlns:p14="http://schemas.microsoft.com/office/powerpoint/2010/main" val="390739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AfL</a:t>
            </a:r>
            <a:r>
              <a:rPr lang="en-GB" dirty="0"/>
              <a:t> – expect to see an understanding of what sexism means; dangers of gender stereotypes and how restrictive they are; types of language </a:t>
            </a:r>
          </a:p>
        </p:txBody>
      </p:sp>
      <p:sp>
        <p:nvSpPr>
          <p:cNvPr id="4" name="Slide Number Placeholder 3"/>
          <p:cNvSpPr>
            <a:spLocks noGrp="1"/>
          </p:cNvSpPr>
          <p:nvPr>
            <p:ph type="sldNum" sz="quarter" idx="5"/>
          </p:nvPr>
        </p:nvSpPr>
        <p:spPr/>
        <p:txBody>
          <a:bodyPr/>
          <a:lstStyle/>
          <a:p>
            <a:fld id="{F7A941E2-DC78-4E52-A5D1-0352989BC0A6}" type="slidenum">
              <a:rPr lang="en-GB" smtClean="0"/>
              <a:t>9</a:t>
            </a:fld>
            <a:endParaRPr lang="en-GB"/>
          </a:p>
        </p:txBody>
      </p:sp>
    </p:spTree>
    <p:extLst>
      <p:ext uri="{BB962C8B-B14F-4D97-AF65-F5344CB8AC3E}">
        <p14:creationId xmlns:p14="http://schemas.microsoft.com/office/powerpoint/2010/main" val="323149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0392-13CF-4417-A56D-49659FDA4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09623C-DF96-4DC0-A8C0-89385C1CF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23A28-53EE-4CDC-A55F-0A4BFD5AB4A8}"/>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5" name="Footer Placeholder 4">
            <a:extLst>
              <a:ext uri="{FF2B5EF4-FFF2-40B4-BE49-F238E27FC236}">
                <a16:creationId xmlns:a16="http://schemas.microsoft.com/office/drawing/2014/main" id="{747CFC8C-3D32-4449-BF52-9D365561DB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80298-F306-4D96-A665-FDA69A083A52}"/>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275406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13DA-A99A-473A-A932-150179C6E8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2CA8DB-452D-4932-BCB4-C238B2FA8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E3AB8A-5760-4CFA-BB86-A0648E81DB4B}"/>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5" name="Footer Placeholder 4">
            <a:extLst>
              <a:ext uri="{FF2B5EF4-FFF2-40B4-BE49-F238E27FC236}">
                <a16:creationId xmlns:a16="http://schemas.microsoft.com/office/drawing/2014/main" id="{70BCA266-65B1-4FE3-96A2-2BD8928CE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03754-0824-438B-9119-77AA0662CF50}"/>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190807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BB16BB-FD42-4C74-8C12-F20E90AD00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DF5182-D47D-4293-93E5-FF14BBD54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6F12D-7B02-4BE8-BBA7-F8458CEE1E9E}"/>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5" name="Footer Placeholder 4">
            <a:extLst>
              <a:ext uri="{FF2B5EF4-FFF2-40B4-BE49-F238E27FC236}">
                <a16:creationId xmlns:a16="http://schemas.microsoft.com/office/drawing/2014/main" id="{12D782BD-5BFF-4F23-B915-98B1B1E6D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6A7DC3-D3FB-4EBB-80A9-1153C1537761}"/>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291703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C005-38BA-489E-8B26-3A2E9FBFB0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D189DB-A122-4CBE-921A-4377522B52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AABAB8-D0D1-4DEC-8D79-AC88F6A3980B}"/>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5" name="Footer Placeholder 4">
            <a:extLst>
              <a:ext uri="{FF2B5EF4-FFF2-40B4-BE49-F238E27FC236}">
                <a16:creationId xmlns:a16="http://schemas.microsoft.com/office/drawing/2014/main" id="{5835FCD5-D0DB-4C50-A926-30B8A8914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4ECF-FE58-4FF8-AFA3-BE9F4B5B1F9C}"/>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261674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EC21-0336-4404-A23D-8A41F11CDD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D60A3C-BD13-42BB-928D-0D4F03D51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FA3C15-D4A9-448C-8696-9D943D1DC272}"/>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5" name="Footer Placeholder 4">
            <a:extLst>
              <a:ext uri="{FF2B5EF4-FFF2-40B4-BE49-F238E27FC236}">
                <a16:creationId xmlns:a16="http://schemas.microsoft.com/office/drawing/2014/main" id="{56AFF324-CD9E-433F-82B4-4AC3014380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76A97D-F132-44D4-9524-CE4CA9ABE819}"/>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123388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0C8B-09D9-4199-889F-7DC25A13CC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647F99-E538-4853-8F92-B730911D41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6C1F25-E5C3-429F-BAC2-D17F6BD4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9AEBF5-E774-437C-8D19-65ECB704BB14}"/>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6" name="Footer Placeholder 5">
            <a:extLst>
              <a:ext uri="{FF2B5EF4-FFF2-40B4-BE49-F238E27FC236}">
                <a16:creationId xmlns:a16="http://schemas.microsoft.com/office/drawing/2014/main" id="{2A199350-B706-47E5-9D21-ABFE7B80A3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D0F55F-02D4-4C65-BE62-45E2B9FB724A}"/>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13693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D9B8-DA6A-4567-A8D9-BCAFC6E000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B24E86-04E9-4C59-982C-1842470A2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CD938B-C94B-4DBC-B63B-22C740E54B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43A1D7-A9D9-43E4-AB34-C8DEC11FB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EC7A86-09B8-4016-9756-F74982D0E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DF46DA-0731-4F9A-884C-448B047FA2B3}"/>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8" name="Footer Placeholder 7">
            <a:extLst>
              <a:ext uri="{FF2B5EF4-FFF2-40B4-BE49-F238E27FC236}">
                <a16:creationId xmlns:a16="http://schemas.microsoft.com/office/drawing/2014/main" id="{753ED59F-86FA-41AF-8A11-EC8B9BE758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D45410-DD30-408C-A511-D5BEFC8D87D9}"/>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82416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F8BC-2E93-4810-8D2C-0927DFEFAF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6FAA41-F7C9-4867-BD00-9C9AA4EF2822}"/>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4" name="Footer Placeholder 3">
            <a:extLst>
              <a:ext uri="{FF2B5EF4-FFF2-40B4-BE49-F238E27FC236}">
                <a16:creationId xmlns:a16="http://schemas.microsoft.com/office/drawing/2014/main" id="{43D4CF73-7DCC-494F-A8C9-B7DA3EDCC8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ED3663-FEEB-4A15-87A1-3BF97685ADD7}"/>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255005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BC2C5-0A99-4268-B5D1-33C707EA6A35}"/>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3" name="Footer Placeholder 2">
            <a:extLst>
              <a:ext uri="{FF2B5EF4-FFF2-40B4-BE49-F238E27FC236}">
                <a16:creationId xmlns:a16="http://schemas.microsoft.com/office/drawing/2014/main" id="{8B91F4AB-3840-4794-868B-6D7A578909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5567E3-7D2C-4E0F-9298-22865F32631B}"/>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23161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C238-6F14-4DF8-9A33-2B88EC067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0CE9A0-62C2-4FC1-BA8C-822D6DDAD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2706D-6F0F-4835-A88B-B88354AB4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A40A3-CC32-4707-B87D-D86A7B4D3F91}"/>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6" name="Footer Placeholder 5">
            <a:extLst>
              <a:ext uri="{FF2B5EF4-FFF2-40B4-BE49-F238E27FC236}">
                <a16:creationId xmlns:a16="http://schemas.microsoft.com/office/drawing/2014/main" id="{FBF70D2C-C21A-413C-BD42-A76B14E561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96C268-9C3A-4206-A02F-904BE410DC5C}"/>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238253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D8B2-795A-4227-8030-0F5ACB227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04B0E7-A5A9-4BD6-8D10-C4D43116A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EBF247-26CE-4F0E-9238-B1B05DF12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87429-B14E-413E-A80F-C4BF54FF6DE5}"/>
              </a:ext>
            </a:extLst>
          </p:cNvPr>
          <p:cNvSpPr>
            <a:spLocks noGrp="1"/>
          </p:cNvSpPr>
          <p:nvPr>
            <p:ph type="dt" sz="half" idx="10"/>
          </p:nvPr>
        </p:nvSpPr>
        <p:spPr/>
        <p:txBody>
          <a:bodyPr/>
          <a:lstStyle/>
          <a:p>
            <a:fld id="{D94C0CA0-C13B-47A7-ADD3-57FDCA5C57B0}" type="datetimeFigureOut">
              <a:rPr lang="en-GB" smtClean="0"/>
              <a:t>17/07/2024</a:t>
            </a:fld>
            <a:endParaRPr lang="en-GB"/>
          </a:p>
        </p:txBody>
      </p:sp>
      <p:sp>
        <p:nvSpPr>
          <p:cNvPr id="6" name="Footer Placeholder 5">
            <a:extLst>
              <a:ext uri="{FF2B5EF4-FFF2-40B4-BE49-F238E27FC236}">
                <a16:creationId xmlns:a16="http://schemas.microsoft.com/office/drawing/2014/main" id="{21F20A38-A877-4540-9FE5-1D15B2AD4B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BEF11-E21B-4606-B768-617D29A289BA}"/>
              </a:ext>
            </a:extLst>
          </p:cNvPr>
          <p:cNvSpPr>
            <a:spLocks noGrp="1"/>
          </p:cNvSpPr>
          <p:nvPr>
            <p:ph type="sldNum" sz="quarter" idx="12"/>
          </p:nvPr>
        </p:nvSpPr>
        <p:spPr/>
        <p:txBody>
          <a:bodyPr/>
          <a:lstStyle/>
          <a:p>
            <a:fld id="{F6E79F2A-EDCE-4B23-AEDF-6D25FA5564C0}" type="slidenum">
              <a:rPr lang="en-GB" smtClean="0"/>
              <a:t>‹#›</a:t>
            </a:fld>
            <a:endParaRPr lang="en-GB"/>
          </a:p>
        </p:txBody>
      </p:sp>
    </p:spTree>
    <p:extLst>
      <p:ext uri="{BB962C8B-B14F-4D97-AF65-F5344CB8AC3E}">
        <p14:creationId xmlns:p14="http://schemas.microsoft.com/office/powerpoint/2010/main" val="5949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96306-9173-4B1F-AAA1-C6F86383B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CEF23F-4598-43B8-AFD1-6B599CAB0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582F3C-91D8-4A49-A898-6963CB000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C0CA0-C13B-47A7-ADD3-57FDCA5C57B0}" type="datetimeFigureOut">
              <a:rPr lang="en-GB" smtClean="0"/>
              <a:t>17/07/2024</a:t>
            </a:fld>
            <a:endParaRPr lang="en-GB"/>
          </a:p>
        </p:txBody>
      </p:sp>
      <p:sp>
        <p:nvSpPr>
          <p:cNvPr id="5" name="Footer Placeholder 4">
            <a:extLst>
              <a:ext uri="{FF2B5EF4-FFF2-40B4-BE49-F238E27FC236}">
                <a16:creationId xmlns:a16="http://schemas.microsoft.com/office/drawing/2014/main" id="{30F2E89F-11FC-4A52-A0C9-9659F703D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95FD06-0178-4A30-88C6-3B281A41D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79F2A-EDCE-4B23-AEDF-6D25FA5564C0}" type="slidenum">
              <a:rPr lang="en-GB" smtClean="0"/>
              <a:t>‹#›</a:t>
            </a:fld>
            <a:endParaRPr lang="en-GB"/>
          </a:p>
        </p:txBody>
      </p:sp>
    </p:spTree>
    <p:extLst>
      <p:ext uri="{BB962C8B-B14F-4D97-AF65-F5344CB8AC3E}">
        <p14:creationId xmlns:p14="http://schemas.microsoft.com/office/powerpoint/2010/main" val="109095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G3Aweo-74k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24C7982-5A52-4A60-8275-28290C53C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140">
            <a:off x="8003522" y="1051298"/>
            <a:ext cx="3051810" cy="3051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D877E4-D47C-4B40-9AB0-B3E7709E201F}"/>
              </a:ext>
            </a:extLst>
          </p:cNvPr>
          <p:cNvSpPr txBox="1">
            <a:spLocks noGrp="1"/>
          </p:cNvSpPr>
          <p:nvPr>
            <p:ph type="title" idx="4294967295"/>
          </p:nvPr>
        </p:nvSpPr>
        <p:spPr>
          <a:xfrm>
            <a:off x="2194876" y="252063"/>
            <a:ext cx="7274748"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highlight>
                  <a:srgbClr val="FFFF00"/>
                </a:highlight>
                <a:uLnTx/>
                <a:uFillTx/>
                <a:latin typeface="Comic Sans MS" panose="030F0702030302020204" pitchFamily="66" charset="0"/>
                <a:ea typeface="+mn-ea"/>
                <a:cs typeface="+mn-cs"/>
              </a:rPr>
              <a:t>Learning Question: What is sexist language and why is it harmful?</a:t>
            </a:r>
          </a:p>
        </p:txBody>
      </p:sp>
      <p:sp>
        <p:nvSpPr>
          <p:cNvPr id="3" name="TextBox 2">
            <a:extLst>
              <a:ext uri="{FF2B5EF4-FFF2-40B4-BE49-F238E27FC236}">
                <a16:creationId xmlns:a16="http://schemas.microsoft.com/office/drawing/2014/main" id="{58E9C053-38BD-4443-BF23-0E9EBF88C1EB}"/>
              </a:ext>
            </a:extLst>
          </p:cNvPr>
          <p:cNvSpPr txBox="1"/>
          <p:nvPr/>
        </p:nvSpPr>
        <p:spPr>
          <a:xfrm>
            <a:off x="1580445" y="4334933"/>
            <a:ext cx="9467656" cy="1477328"/>
          </a:xfrm>
          <a:prstGeom prst="rect">
            <a:avLst/>
          </a:prstGeom>
          <a:noFill/>
        </p:spPr>
        <p:txBody>
          <a:bodyPr wrap="none" rtlCol="0">
            <a:spAutoFit/>
          </a:bodyPr>
          <a:lstStyle/>
          <a:p>
            <a:pPr algn="l"/>
            <a:r>
              <a:rPr lang="en-GB" u="sng" dirty="0">
                <a:latin typeface="Comic Sans MS" panose="030F0702030302020204" pitchFamily="66" charset="0"/>
              </a:rPr>
              <a:t>Keywords: </a:t>
            </a:r>
          </a:p>
          <a:p>
            <a:pPr algn="l"/>
            <a:r>
              <a:rPr lang="en-GB" dirty="0">
                <a:latin typeface="Comic Sans MS" panose="030F0702030302020204" pitchFamily="66" charset="0"/>
              </a:rPr>
              <a:t>Prejudice = biased</a:t>
            </a:r>
            <a:r>
              <a:rPr lang="en-GB" b="0" i="0" dirty="0">
                <a:solidFill>
                  <a:srgbClr val="111111"/>
                </a:solidFill>
                <a:effectLst/>
                <a:latin typeface="Comic Sans MS" panose="030F0702030302020204" pitchFamily="66" charset="0"/>
              </a:rPr>
              <a:t> opinion that is not based on reason or actual experience.</a:t>
            </a:r>
          </a:p>
          <a:p>
            <a:pPr algn="l"/>
            <a:r>
              <a:rPr lang="en-GB" b="0" i="0" dirty="0">
                <a:solidFill>
                  <a:srgbClr val="767676"/>
                </a:solidFill>
                <a:effectLst/>
                <a:latin typeface="Comic Sans MS" panose="030F0702030302020204" pitchFamily="66" charset="0"/>
              </a:rPr>
              <a:t>                 </a:t>
            </a:r>
            <a:r>
              <a:rPr lang="en-GB" b="0" i="0" dirty="0">
                <a:effectLst/>
                <a:latin typeface="Comic Sans MS" panose="030F0702030302020204" pitchFamily="66" charset="0"/>
              </a:rPr>
              <a:t>e.g. prejudice against people from different backgrounds including gender</a:t>
            </a:r>
          </a:p>
          <a:p>
            <a:pPr algn="l"/>
            <a:r>
              <a:rPr lang="en-GB" dirty="0">
                <a:latin typeface="Comic Sans MS" panose="030F0702030302020204" pitchFamily="66" charset="0"/>
              </a:rPr>
              <a:t>Rape culture:</a:t>
            </a:r>
            <a:r>
              <a:rPr lang="en-GB" dirty="0">
                <a:solidFill>
                  <a:srgbClr val="767676"/>
                </a:solidFill>
                <a:latin typeface="Comic Sans MS" panose="030F0702030302020204" pitchFamily="66" charset="0"/>
              </a:rPr>
              <a:t> </a:t>
            </a:r>
            <a:r>
              <a:rPr lang="en-GB" b="0" i="0" dirty="0">
                <a:solidFill>
                  <a:srgbClr val="111111"/>
                </a:solidFill>
                <a:effectLst/>
                <a:latin typeface="Comic Sans MS" panose="030F0702030302020204" pitchFamily="66" charset="0"/>
              </a:rPr>
              <a:t>a society or environment whose usual social attitudes have the effect of</a:t>
            </a:r>
          </a:p>
          <a:p>
            <a:pPr algn="l"/>
            <a:r>
              <a:rPr lang="en-GB" dirty="0">
                <a:solidFill>
                  <a:srgbClr val="111111"/>
                </a:solidFill>
                <a:latin typeface="Comic Sans MS" panose="030F0702030302020204" pitchFamily="66" charset="0"/>
              </a:rPr>
              <a:t>                 </a:t>
            </a:r>
            <a:r>
              <a:rPr lang="en-GB" b="0" i="0" dirty="0">
                <a:solidFill>
                  <a:srgbClr val="111111"/>
                </a:solidFill>
                <a:effectLst/>
                <a:latin typeface="Comic Sans MS" panose="030F0702030302020204" pitchFamily="66" charset="0"/>
              </a:rPr>
              <a:t>normalizing or trivializing sexual assault and abuse</a:t>
            </a:r>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18B93D5A-E082-4354-A7AB-95B6297B68FE}"/>
              </a:ext>
            </a:extLst>
          </p:cNvPr>
          <p:cNvSpPr txBox="1"/>
          <p:nvPr/>
        </p:nvSpPr>
        <p:spPr>
          <a:xfrm>
            <a:off x="706764" y="1507404"/>
            <a:ext cx="5804794" cy="2862322"/>
          </a:xfrm>
          <a:prstGeom prst="rect">
            <a:avLst/>
          </a:prstGeom>
          <a:noFill/>
        </p:spPr>
        <p:txBody>
          <a:bodyPr wrap="none" rtlCol="0">
            <a:spAutoFit/>
          </a:bodyPr>
          <a:lstStyle/>
          <a:p>
            <a:r>
              <a:rPr lang="en-GB" dirty="0">
                <a:latin typeface="Comic Sans MS" panose="030F0702030302020204" pitchFamily="66" charset="0"/>
              </a:rPr>
              <a:t>Learning Outcomes:</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Define and understand the meaning of sexism</a:t>
            </a:r>
          </a:p>
          <a:p>
            <a:pPr marL="285750" indent="-285750">
              <a:buFont typeface="Arial" panose="020B0604020202020204" pitchFamily="34" charset="0"/>
              <a:buChar char="•"/>
            </a:pPr>
            <a:r>
              <a:rPr lang="en-GB" dirty="0">
                <a:latin typeface="Comic Sans MS" panose="030F0702030302020204" pitchFamily="66" charset="0"/>
              </a:rPr>
              <a:t>Recognise the problems with gender stereotypes</a:t>
            </a:r>
          </a:p>
          <a:p>
            <a:pPr marL="285750" indent="-285750">
              <a:buFont typeface="Arial" panose="020B0604020202020204" pitchFamily="34" charset="0"/>
              <a:buChar char="•"/>
            </a:pPr>
            <a:r>
              <a:rPr lang="en-GB" dirty="0">
                <a:latin typeface="Comic Sans MS" panose="030F0702030302020204" pitchFamily="66" charset="0"/>
              </a:rPr>
              <a:t>Understand the harm caused by sexist language </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05132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D2A7A6-7624-8278-7686-3397B3D6A3F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Define sexism</a:t>
            </a:r>
          </a:p>
        </p:txBody>
      </p:sp>
      <p:sp>
        <p:nvSpPr>
          <p:cNvPr id="4" name="TextBox 3">
            <a:extLst>
              <a:ext uri="{FF2B5EF4-FFF2-40B4-BE49-F238E27FC236}">
                <a16:creationId xmlns:a16="http://schemas.microsoft.com/office/drawing/2014/main" id="{378E52A5-66FE-4B06-B851-1C994748C095}"/>
              </a:ext>
            </a:extLst>
          </p:cNvPr>
          <p:cNvSpPr txBox="1"/>
          <p:nvPr/>
        </p:nvSpPr>
        <p:spPr>
          <a:xfrm>
            <a:off x="3018324" y="169189"/>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
        <p:nvSpPr>
          <p:cNvPr id="5" name="TextBox 4">
            <a:extLst>
              <a:ext uri="{FF2B5EF4-FFF2-40B4-BE49-F238E27FC236}">
                <a16:creationId xmlns:a16="http://schemas.microsoft.com/office/drawing/2014/main" id="{1C1D0DB9-C643-42A6-90F8-83BF1E56533B}"/>
              </a:ext>
            </a:extLst>
          </p:cNvPr>
          <p:cNvSpPr txBox="1"/>
          <p:nvPr/>
        </p:nvSpPr>
        <p:spPr>
          <a:xfrm>
            <a:off x="361244" y="1095896"/>
            <a:ext cx="12192000" cy="2646878"/>
          </a:xfrm>
          <a:prstGeom prst="rect">
            <a:avLst/>
          </a:prstGeom>
          <a:noFill/>
        </p:spPr>
        <p:txBody>
          <a:bodyPr wrap="square" rtlCol="0">
            <a:spAutoFit/>
          </a:bodyPr>
          <a:lstStyle/>
          <a:p>
            <a:r>
              <a:rPr lang="en-GB" dirty="0">
                <a:latin typeface="Comic Sans MS" panose="030F0702030302020204" pitchFamily="66" charset="0"/>
              </a:rPr>
              <a:t>These words, when put in the correct order, define sexism:</a:t>
            </a:r>
          </a:p>
          <a:p>
            <a:endParaRPr lang="en-GB" dirty="0"/>
          </a:p>
          <a:p>
            <a:r>
              <a:rPr lang="en-GB" sz="2800" b="1" dirty="0"/>
              <a:t>defined    showing    sexism    prejudice    as    is    women (but not only) the   </a:t>
            </a:r>
          </a:p>
          <a:p>
            <a:pPr algn="ctr"/>
            <a:endParaRPr lang="en-GB" sz="2800" b="1" dirty="0"/>
          </a:p>
          <a:p>
            <a:r>
              <a:rPr lang="en-GB" sz="2800" b="1" dirty="0"/>
              <a:t>typically    basis    discrimination    stereotyping    or    sex    of    against    on</a:t>
            </a:r>
          </a:p>
          <a:p>
            <a:pPr algn="ctr"/>
            <a:endParaRPr lang="en-GB" sz="2800" b="1" dirty="0"/>
          </a:p>
          <a:p>
            <a:pPr algn="ctr"/>
            <a:endParaRPr lang="en-GB" dirty="0"/>
          </a:p>
        </p:txBody>
      </p:sp>
      <p:sp>
        <p:nvSpPr>
          <p:cNvPr id="2" name="TextBox 1">
            <a:extLst>
              <a:ext uri="{FF2B5EF4-FFF2-40B4-BE49-F238E27FC236}">
                <a16:creationId xmlns:a16="http://schemas.microsoft.com/office/drawing/2014/main" id="{7577979D-8D96-43B1-BFA8-22D43F00A0A2}"/>
              </a:ext>
            </a:extLst>
          </p:cNvPr>
          <p:cNvSpPr txBox="1"/>
          <p:nvPr/>
        </p:nvSpPr>
        <p:spPr>
          <a:xfrm>
            <a:off x="3475012" y="3749771"/>
            <a:ext cx="1121717" cy="400110"/>
          </a:xfrm>
          <a:prstGeom prst="rect">
            <a:avLst/>
          </a:prstGeom>
          <a:noFill/>
        </p:spPr>
        <p:txBody>
          <a:bodyPr wrap="none" rtlCol="0">
            <a:spAutoFit/>
          </a:bodyPr>
          <a:lstStyle/>
          <a:p>
            <a:r>
              <a:rPr lang="en-GB" sz="2000" dirty="0"/>
              <a:t>Sexism is</a:t>
            </a:r>
          </a:p>
        </p:txBody>
      </p:sp>
      <p:sp>
        <p:nvSpPr>
          <p:cNvPr id="7" name="TextBox 6">
            <a:extLst>
              <a:ext uri="{FF2B5EF4-FFF2-40B4-BE49-F238E27FC236}">
                <a16:creationId xmlns:a16="http://schemas.microsoft.com/office/drawing/2014/main" id="{2D058A32-408E-4D9B-B775-93700BF16360}"/>
              </a:ext>
            </a:extLst>
          </p:cNvPr>
          <p:cNvSpPr txBox="1"/>
          <p:nvPr/>
        </p:nvSpPr>
        <p:spPr>
          <a:xfrm>
            <a:off x="4449521" y="3749770"/>
            <a:ext cx="1262846" cy="400110"/>
          </a:xfrm>
          <a:prstGeom prst="rect">
            <a:avLst/>
          </a:prstGeom>
          <a:noFill/>
        </p:spPr>
        <p:txBody>
          <a:bodyPr wrap="none" rtlCol="0">
            <a:spAutoFit/>
          </a:bodyPr>
          <a:lstStyle/>
          <a:p>
            <a:r>
              <a:rPr lang="en-GB" sz="2000" dirty="0"/>
              <a:t>defined as</a:t>
            </a:r>
          </a:p>
        </p:txBody>
      </p:sp>
      <p:sp>
        <p:nvSpPr>
          <p:cNvPr id="8" name="TextBox 7">
            <a:extLst>
              <a:ext uri="{FF2B5EF4-FFF2-40B4-BE49-F238E27FC236}">
                <a16:creationId xmlns:a16="http://schemas.microsoft.com/office/drawing/2014/main" id="{C2408D04-77B8-42E8-A01E-4FA1262DB8A8}"/>
              </a:ext>
            </a:extLst>
          </p:cNvPr>
          <p:cNvSpPr txBox="1"/>
          <p:nvPr/>
        </p:nvSpPr>
        <p:spPr>
          <a:xfrm>
            <a:off x="5571238" y="3737803"/>
            <a:ext cx="2084610" cy="400110"/>
          </a:xfrm>
          <a:prstGeom prst="rect">
            <a:avLst/>
          </a:prstGeom>
          <a:noFill/>
        </p:spPr>
        <p:txBody>
          <a:bodyPr wrap="none" rtlCol="0">
            <a:spAutoFit/>
          </a:bodyPr>
          <a:lstStyle/>
          <a:p>
            <a:r>
              <a:rPr lang="en-GB" sz="2000" dirty="0"/>
              <a:t>showing prejudice</a:t>
            </a:r>
          </a:p>
        </p:txBody>
      </p:sp>
      <p:sp>
        <p:nvSpPr>
          <p:cNvPr id="9" name="TextBox 8">
            <a:extLst>
              <a:ext uri="{FF2B5EF4-FFF2-40B4-BE49-F238E27FC236}">
                <a16:creationId xmlns:a16="http://schemas.microsoft.com/office/drawing/2014/main" id="{E90E9D4B-A755-4633-830D-EA43DADEE4CA}"/>
              </a:ext>
            </a:extLst>
          </p:cNvPr>
          <p:cNvSpPr txBox="1"/>
          <p:nvPr/>
        </p:nvSpPr>
        <p:spPr>
          <a:xfrm>
            <a:off x="7496475" y="3735813"/>
            <a:ext cx="1844031" cy="400110"/>
          </a:xfrm>
          <a:prstGeom prst="rect">
            <a:avLst/>
          </a:prstGeom>
          <a:noFill/>
        </p:spPr>
        <p:txBody>
          <a:bodyPr wrap="none" rtlCol="0">
            <a:spAutoFit/>
          </a:bodyPr>
          <a:lstStyle/>
          <a:p>
            <a:r>
              <a:rPr lang="en-GB" sz="2000" dirty="0"/>
              <a:t>stereotyping, or</a:t>
            </a:r>
          </a:p>
        </p:txBody>
      </p:sp>
      <p:sp>
        <p:nvSpPr>
          <p:cNvPr id="10" name="TextBox 9">
            <a:extLst>
              <a:ext uri="{FF2B5EF4-FFF2-40B4-BE49-F238E27FC236}">
                <a16:creationId xmlns:a16="http://schemas.microsoft.com/office/drawing/2014/main" id="{4911EA13-57A5-4555-828E-A98183DDBFC7}"/>
              </a:ext>
            </a:extLst>
          </p:cNvPr>
          <p:cNvSpPr txBox="1"/>
          <p:nvPr/>
        </p:nvSpPr>
        <p:spPr>
          <a:xfrm>
            <a:off x="9181133" y="3756766"/>
            <a:ext cx="2655214" cy="400110"/>
          </a:xfrm>
          <a:prstGeom prst="rect">
            <a:avLst/>
          </a:prstGeom>
          <a:noFill/>
        </p:spPr>
        <p:txBody>
          <a:bodyPr wrap="none" rtlCol="0">
            <a:spAutoFit/>
          </a:bodyPr>
          <a:lstStyle/>
          <a:p>
            <a:r>
              <a:rPr lang="en-GB" sz="2000" dirty="0"/>
              <a:t>discrimination, typically</a:t>
            </a:r>
          </a:p>
        </p:txBody>
      </p:sp>
      <p:sp>
        <p:nvSpPr>
          <p:cNvPr id="11" name="TextBox 10">
            <a:extLst>
              <a:ext uri="{FF2B5EF4-FFF2-40B4-BE49-F238E27FC236}">
                <a16:creationId xmlns:a16="http://schemas.microsoft.com/office/drawing/2014/main" id="{7B165382-631C-4CC5-974F-00DC88766C82}"/>
              </a:ext>
            </a:extLst>
          </p:cNvPr>
          <p:cNvSpPr txBox="1"/>
          <p:nvPr/>
        </p:nvSpPr>
        <p:spPr>
          <a:xfrm>
            <a:off x="3463900" y="4248536"/>
            <a:ext cx="1612942" cy="400110"/>
          </a:xfrm>
          <a:prstGeom prst="rect">
            <a:avLst/>
          </a:prstGeom>
          <a:noFill/>
        </p:spPr>
        <p:txBody>
          <a:bodyPr wrap="none" rtlCol="0">
            <a:spAutoFit/>
          </a:bodyPr>
          <a:lstStyle/>
          <a:p>
            <a:r>
              <a:rPr lang="en-GB" sz="2000" dirty="0"/>
              <a:t>(but not only)</a:t>
            </a:r>
          </a:p>
        </p:txBody>
      </p:sp>
      <p:sp>
        <p:nvSpPr>
          <p:cNvPr id="12" name="TextBox 11">
            <a:extLst>
              <a:ext uri="{FF2B5EF4-FFF2-40B4-BE49-F238E27FC236}">
                <a16:creationId xmlns:a16="http://schemas.microsoft.com/office/drawing/2014/main" id="{C5BEDDE7-FB5E-41E3-BD91-048A64CC4B2D}"/>
              </a:ext>
            </a:extLst>
          </p:cNvPr>
          <p:cNvSpPr txBox="1"/>
          <p:nvPr/>
        </p:nvSpPr>
        <p:spPr>
          <a:xfrm>
            <a:off x="4926896" y="4263157"/>
            <a:ext cx="1830566" cy="400110"/>
          </a:xfrm>
          <a:prstGeom prst="rect">
            <a:avLst/>
          </a:prstGeom>
          <a:noFill/>
        </p:spPr>
        <p:txBody>
          <a:bodyPr wrap="none" rtlCol="0">
            <a:spAutoFit/>
          </a:bodyPr>
          <a:lstStyle/>
          <a:p>
            <a:r>
              <a:rPr lang="en-GB" sz="2000" dirty="0"/>
              <a:t>against women,</a:t>
            </a:r>
          </a:p>
        </p:txBody>
      </p:sp>
      <p:sp>
        <p:nvSpPr>
          <p:cNvPr id="13" name="TextBox 12">
            <a:extLst>
              <a:ext uri="{FF2B5EF4-FFF2-40B4-BE49-F238E27FC236}">
                <a16:creationId xmlns:a16="http://schemas.microsoft.com/office/drawing/2014/main" id="{A08A4BCE-6E02-4D85-9F39-C267F6B8EBDB}"/>
              </a:ext>
            </a:extLst>
          </p:cNvPr>
          <p:cNvSpPr txBox="1"/>
          <p:nvPr/>
        </p:nvSpPr>
        <p:spPr>
          <a:xfrm>
            <a:off x="6607516" y="4253811"/>
            <a:ext cx="1438214" cy="400110"/>
          </a:xfrm>
          <a:prstGeom prst="rect">
            <a:avLst/>
          </a:prstGeom>
          <a:noFill/>
        </p:spPr>
        <p:txBody>
          <a:bodyPr wrap="none" rtlCol="0">
            <a:spAutoFit/>
          </a:bodyPr>
          <a:lstStyle/>
          <a:p>
            <a:r>
              <a:rPr lang="en-GB" sz="2000" dirty="0"/>
              <a:t>on the basis</a:t>
            </a:r>
          </a:p>
        </p:txBody>
      </p:sp>
      <p:sp>
        <p:nvSpPr>
          <p:cNvPr id="14" name="TextBox 13">
            <a:extLst>
              <a:ext uri="{FF2B5EF4-FFF2-40B4-BE49-F238E27FC236}">
                <a16:creationId xmlns:a16="http://schemas.microsoft.com/office/drawing/2014/main" id="{31264D27-8F5F-47C2-AF55-B5ADA4EB0551}"/>
              </a:ext>
            </a:extLst>
          </p:cNvPr>
          <p:cNvSpPr txBox="1"/>
          <p:nvPr/>
        </p:nvSpPr>
        <p:spPr>
          <a:xfrm>
            <a:off x="7871198" y="4263157"/>
            <a:ext cx="855619" cy="400110"/>
          </a:xfrm>
          <a:prstGeom prst="rect">
            <a:avLst/>
          </a:prstGeom>
          <a:noFill/>
        </p:spPr>
        <p:txBody>
          <a:bodyPr wrap="none" rtlCol="0">
            <a:spAutoFit/>
          </a:bodyPr>
          <a:lstStyle/>
          <a:p>
            <a:r>
              <a:rPr lang="en-GB" sz="2000" dirty="0"/>
              <a:t>of sex.</a:t>
            </a:r>
          </a:p>
        </p:txBody>
      </p:sp>
      <p:sp>
        <p:nvSpPr>
          <p:cNvPr id="3" name="TextBox 2">
            <a:extLst>
              <a:ext uri="{FF2B5EF4-FFF2-40B4-BE49-F238E27FC236}">
                <a16:creationId xmlns:a16="http://schemas.microsoft.com/office/drawing/2014/main" id="{BDEB81C4-2580-4061-A8E0-41B9E70D1476}"/>
              </a:ext>
            </a:extLst>
          </p:cNvPr>
          <p:cNvSpPr txBox="1"/>
          <p:nvPr/>
        </p:nvSpPr>
        <p:spPr>
          <a:xfrm>
            <a:off x="421270" y="5032484"/>
            <a:ext cx="2738167" cy="923330"/>
          </a:xfrm>
          <a:prstGeom prst="rect">
            <a:avLst/>
          </a:prstGeom>
          <a:solidFill>
            <a:srgbClr val="FFFF00"/>
          </a:solidFill>
        </p:spPr>
        <p:txBody>
          <a:bodyPr wrap="square" rtlCol="0">
            <a:spAutoFit/>
          </a:bodyPr>
          <a:lstStyle/>
          <a:p>
            <a:r>
              <a:rPr lang="en-GB" dirty="0">
                <a:latin typeface="Comic Sans MS" panose="030F0702030302020204" pitchFamily="66" charset="0"/>
              </a:rPr>
              <a:t>Challenge task: Now put the definition in your own words</a:t>
            </a:r>
          </a:p>
        </p:txBody>
      </p:sp>
      <p:sp>
        <p:nvSpPr>
          <p:cNvPr id="15" name="TextBox 14">
            <a:extLst>
              <a:ext uri="{FF2B5EF4-FFF2-40B4-BE49-F238E27FC236}">
                <a16:creationId xmlns:a16="http://schemas.microsoft.com/office/drawing/2014/main" id="{12694BC1-757F-45EF-B704-A685517BC607}"/>
              </a:ext>
            </a:extLst>
          </p:cNvPr>
          <p:cNvSpPr txBox="1"/>
          <p:nvPr/>
        </p:nvSpPr>
        <p:spPr>
          <a:xfrm>
            <a:off x="400879" y="3555156"/>
            <a:ext cx="2778950" cy="1477328"/>
          </a:xfrm>
          <a:prstGeom prst="rect">
            <a:avLst/>
          </a:prstGeom>
          <a:solidFill>
            <a:srgbClr val="FFFF00"/>
          </a:solidFill>
        </p:spPr>
        <p:txBody>
          <a:bodyPr wrap="square">
            <a:spAutoFit/>
          </a:bodyPr>
          <a:lstStyle/>
          <a:p>
            <a:r>
              <a:rPr lang="en-GB" dirty="0">
                <a:latin typeface="Comic Sans MS" panose="030F0702030302020204" pitchFamily="66" charset="0"/>
              </a:rPr>
              <a:t>Activity: Work out, in your groups what you think the correct order is and create a sentence which defines sexism.</a:t>
            </a:r>
          </a:p>
        </p:txBody>
      </p:sp>
      <p:pic>
        <p:nvPicPr>
          <p:cNvPr id="16" name="Picture 2" descr="Media and Gender Stereotypes">
            <a:extLst>
              <a:ext uri="{FF2B5EF4-FFF2-40B4-BE49-F238E27FC236}">
                <a16:creationId xmlns:a16="http://schemas.microsoft.com/office/drawing/2014/main" id="{25A5ED32-657B-4D53-AA31-55F7B328E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1344">
            <a:off x="9276847" y="4525119"/>
            <a:ext cx="1784987" cy="178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4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712D4-F33B-89FF-54AB-938476CDF24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Sexist phrases</a:t>
            </a:r>
          </a:p>
        </p:txBody>
      </p:sp>
      <p:sp>
        <p:nvSpPr>
          <p:cNvPr id="4" name="TextBox 3">
            <a:extLst>
              <a:ext uri="{FF2B5EF4-FFF2-40B4-BE49-F238E27FC236}">
                <a16:creationId xmlns:a16="http://schemas.microsoft.com/office/drawing/2014/main" id="{F0062F85-269C-41A6-888D-860A405ACD64}"/>
              </a:ext>
            </a:extLst>
          </p:cNvPr>
          <p:cNvSpPr txBox="1"/>
          <p:nvPr/>
        </p:nvSpPr>
        <p:spPr>
          <a:xfrm>
            <a:off x="749383" y="1044824"/>
            <a:ext cx="11024172" cy="646331"/>
          </a:xfrm>
          <a:prstGeom prst="rect">
            <a:avLst/>
          </a:prstGeom>
          <a:noFill/>
        </p:spPr>
        <p:txBody>
          <a:bodyPr wrap="none" rtlCol="0">
            <a:spAutoFit/>
          </a:bodyPr>
          <a:lstStyle/>
          <a:p>
            <a:r>
              <a:rPr lang="en-GB" dirty="0">
                <a:latin typeface="Comic Sans MS" panose="030F0702030302020204" pitchFamily="66" charset="0"/>
              </a:rPr>
              <a:t>On your post it notes write down one word or phrase that you regularly hear that you think is sexist </a:t>
            </a:r>
          </a:p>
          <a:p>
            <a:r>
              <a:rPr lang="en-GB" dirty="0">
                <a:latin typeface="Comic Sans MS" panose="030F0702030302020204" pitchFamily="66" charset="0"/>
              </a:rPr>
              <a:t>stick your post it onto the board</a:t>
            </a:r>
          </a:p>
        </p:txBody>
      </p:sp>
      <p:pic>
        <p:nvPicPr>
          <p:cNvPr id="1026" name="Picture 2" descr="See the source image">
            <a:extLst>
              <a:ext uri="{FF2B5EF4-FFF2-40B4-BE49-F238E27FC236}">
                <a16:creationId xmlns:a16="http://schemas.microsoft.com/office/drawing/2014/main" id="{9FC9672E-801D-4C30-86F2-134A76335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2" t="9621" r="5189" b="9704"/>
          <a:stretch/>
        </p:blipFill>
        <p:spPr bwMode="auto">
          <a:xfrm rot="1458129">
            <a:off x="930304" y="2800781"/>
            <a:ext cx="4408077" cy="2768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E0317E-365B-495C-ACFD-E4929EA09048}"/>
              </a:ext>
            </a:extLst>
          </p:cNvPr>
          <p:cNvSpPr txBox="1"/>
          <p:nvPr/>
        </p:nvSpPr>
        <p:spPr>
          <a:xfrm>
            <a:off x="6096000" y="2367305"/>
            <a:ext cx="5777544" cy="2585323"/>
          </a:xfrm>
          <a:prstGeom prst="rect">
            <a:avLst/>
          </a:prstGeom>
          <a:noFill/>
        </p:spPr>
        <p:txBody>
          <a:bodyPr wrap="none" rtlCol="0">
            <a:spAutoFit/>
          </a:bodyPr>
          <a:lstStyle/>
          <a:p>
            <a:r>
              <a:rPr lang="en-GB" dirty="0">
                <a:latin typeface="Comic Sans MS" panose="030F0702030302020204" pitchFamily="66" charset="0"/>
              </a:rPr>
              <a:t>Activity: In pairs discuss:</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Why people use these words</a:t>
            </a:r>
          </a:p>
          <a:p>
            <a:pPr marL="285750" indent="-285750">
              <a:buFont typeface="Arial" panose="020B0604020202020204" pitchFamily="34" charset="0"/>
              <a:buChar char="•"/>
            </a:pPr>
            <a:r>
              <a:rPr lang="en-GB" dirty="0">
                <a:latin typeface="Comic Sans MS" panose="030F0702030302020204" pitchFamily="66" charset="0"/>
              </a:rPr>
              <a:t>What do the words mean?</a:t>
            </a:r>
          </a:p>
          <a:p>
            <a:pPr marL="285750" indent="-285750">
              <a:buFont typeface="Arial" panose="020B0604020202020204" pitchFamily="34" charset="0"/>
              <a:buChar char="•"/>
            </a:pPr>
            <a:r>
              <a:rPr lang="en-GB" dirty="0">
                <a:latin typeface="Comic Sans MS" panose="030F0702030302020204" pitchFamily="66" charset="0"/>
              </a:rPr>
              <a:t>How would you feel if they were directed at you?</a:t>
            </a:r>
          </a:p>
          <a:p>
            <a:pPr marL="285750" indent="-285750">
              <a:buFont typeface="Arial" panose="020B0604020202020204" pitchFamily="34" charset="0"/>
              <a:buChar char="•"/>
            </a:pPr>
            <a:r>
              <a:rPr lang="en-GB" dirty="0">
                <a:latin typeface="Comic Sans MS" panose="030F0702030302020204" pitchFamily="66" charset="0"/>
              </a:rPr>
              <a:t>What is the potential harm in using such words?</a:t>
            </a:r>
          </a:p>
          <a:p>
            <a:pPr marL="285750" indent="-285750">
              <a:buFont typeface="Arial" panose="020B0604020202020204" pitchFamily="34" charset="0"/>
              <a:buChar char="•"/>
            </a:pPr>
            <a:endParaRPr lang="en-GB" dirty="0"/>
          </a:p>
          <a:p>
            <a:endParaRPr lang="en-GB" dirty="0"/>
          </a:p>
          <a:p>
            <a:endParaRPr lang="en-GB" dirty="0"/>
          </a:p>
        </p:txBody>
      </p:sp>
      <p:sp>
        <p:nvSpPr>
          <p:cNvPr id="7" name="TextBox 6">
            <a:extLst>
              <a:ext uri="{FF2B5EF4-FFF2-40B4-BE49-F238E27FC236}">
                <a16:creationId xmlns:a16="http://schemas.microsoft.com/office/drawing/2014/main" id="{FF23D7DE-C8DB-4055-85E4-1C0C9471B819}"/>
              </a:ext>
              <a:ext uri="{C183D7F6-B498-43B3-948B-1728B52AA6E4}">
                <adec:decorative xmlns:adec="http://schemas.microsoft.com/office/drawing/2017/decorative" val="1"/>
              </a:ext>
            </a:extLst>
          </p:cNvPr>
          <p:cNvSpPr txBox="1"/>
          <p:nvPr/>
        </p:nvSpPr>
        <p:spPr>
          <a:xfrm>
            <a:off x="2960686" y="451412"/>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Tree>
    <p:extLst>
      <p:ext uri="{BB962C8B-B14F-4D97-AF65-F5344CB8AC3E}">
        <p14:creationId xmlns:p14="http://schemas.microsoft.com/office/powerpoint/2010/main" val="273346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1DE285-BB03-5760-3324-43B6369E01D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Gender stereotypes</a:t>
            </a:r>
          </a:p>
        </p:txBody>
      </p:sp>
      <p:sp>
        <p:nvSpPr>
          <p:cNvPr id="2" name="TextBox 1">
            <a:extLst>
              <a:ext uri="{FF2B5EF4-FFF2-40B4-BE49-F238E27FC236}">
                <a16:creationId xmlns:a16="http://schemas.microsoft.com/office/drawing/2014/main" id="{05E282B7-6A5A-4AD4-9401-F80E54B91BDA}"/>
              </a:ext>
              <a:ext uri="{C183D7F6-B498-43B3-948B-1728B52AA6E4}">
                <adec:decorative xmlns:adec="http://schemas.microsoft.com/office/drawing/2017/decorative" val="1"/>
              </a:ext>
            </a:extLst>
          </p:cNvPr>
          <p:cNvSpPr txBox="1"/>
          <p:nvPr/>
        </p:nvSpPr>
        <p:spPr>
          <a:xfrm>
            <a:off x="2458626" y="338524"/>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
        <p:nvSpPr>
          <p:cNvPr id="4" name="TextBox 3">
            <a:extLst>
              <a:ext uri="{FF2B5EF4-FFF2-40B4-BE49-F238E27FC236}">
                <a16:creationId xmlns:a16="http://schemas.microsoft.com/office/drawing/2014/main" id="{66592FED-E74D-4E6F-A365-136840E76533}"/>
              </a:ext>
            </a:extLst>
          </p:cNvPr>
          <p:cNvSpPr txBox="1"/>
          <p:nvPr/>
        </p:nvSpPr>
        <p:spPr>
          <a:xfrm>
            <a:off x="401083" y="1201363"/>
            <a:ext cx="5185681" cy="4801314"/>
          </a:xfrm>
          <a:prstGeom prst="rect">
            <a:avLst/>
          </a:prstGeom>
          <a:noFill/>
        </p:spPr>
        <p:txBody>
          <a:bodyPr wrap="square" rtlCol="0">
            <a:spAutoFit/>
          </a:bodyPr>
          <a:lstStyle/>
          <a:p>
            <a:pPr marL="285750" indent="-285750">
              <a:buFont typeface="Arial" panose="020B0604020202020204" pitchFamily="34" charset="0"/>
              <a:buChar char="•"/>
            </a:pPr>
            <a:r>
              <a:rPr lang="en-GB" dirty="0">
                <a:highlight>
                  <a:srgbClr val="FFFF00"/>
                </a:highlight>
                <a:latin typeface="Comic Sans MS" panose="030F0702030302020204" pitchFamily="66" charset="0"/>
              </a:rPr>
              <a:t>Girls don’t understand politics</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highlight>
                  <a:srgbClr val="FF0000"/>
                </a:highlight>
                <a:latin typeface="Comic Sans MS" panose="030F0702030302020204" pitchFamily="66" charset="0"/>
              </a:rPr>
              <a:t>Boys don’t cry</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highlight>
                  <a:srgbClr val="00FF00"/>
                </a:highlight>
                <a:latin typeface="Comic Sans MS" panose="030F0702030302020204" pitchFamily="66" charset="0"/>
              </a:rPr>
              <a:t>Girls should cover up</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highlight>
                  <a:srgbClr val="00FFFF"/>
                </a:highlight>
                <a:latin typeface="Comic Sans MS" panose="030F0702030302020204" pitchFamily="66" charset="0"/>
              </a:rPr>
              <a:t>Boys are better at science and engineering</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highlight>
                  <a:srgbClr val="808000"/>
                </a:highlight>
                <a:latin typeface="Comic Sans MS" panose="030F0702030302020204" pitchFamily="66" charset="0"/>
              </a:rPr>
              <a:t>Women look after the children in the home</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highlight>
                  <a:srgbClr val="FF00FF"/>
                </a:highlight>
                <a:latin typeface="Comic Sans MS" panose="030F0702030302020204" pitchFamily="66" charset="0"/>
              </a:rPr>
              <a:t>Men provide for their family</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endParaRPr lang="en-GB" dirty="0"/>
          </a:p>
        </p:txBody>
      </p:sp>
      <p:sp>
        <p:nvSpPr>
          <p:cNvPr id="6" name="TextBox 5">
            <a:extLst>
              <a:ext uri="{FF2B5EF4-FFF2-40B4-BE49-F238E27FC236}">
                <a16:creationId xmlns:a16="http://schemas.microsoft.com/office/drawing/2014/main" id="{C1F65403-687F-4384-8950-3494283B3EDE}"/>
              </a:ext>
            </a:extLst>
          </p:cNvPr>
          <p:cNvSpPr txBox="1"/>
          <p:nvPr/>
        </p:nvSpPr>
        <p:spPr>
          <a:xfrm>
            <a:off x="5830671" y="1280201"/>
            <a:ext cx="6361329" cy="2585323"/>
          </a:xfrm>
          <a:prstGeom prst="rect">
            <a:avLst/>
          </a:prstGeom>
          <a:noFill/>
        </p:spPr>
        <p:txBody>
          <a:bodyPr wrap="square" rtlCol="0">
            <a:spAutoFit/>
          </a:bodyPr>
          <a:lstStyle/>
          <a:p>
            <a:r>
              <a:rPr lang="en-GB" dirty="0">
                <a:latin typeface="Comic Sans MS" panose="030F0702030302020204" pitchFamily="66" charset="0"/>
              </a:rPr>
              <a:t>Activities:</a:t>
            </a:r>
          </a:p>
          <a:p>
            <a:endParaRPr lang="en-GB" dirty="0">
              <a:latin typeface="Comic Sans MS" panose="030F0702030302020204" pitchFamily="66" charset="0"/>
            </a:endParaRPr>
          </a:p>
          <a:p>
            <a:pPr marL="342900" indent="-342900">
              <a:buFont typeface="+mj-lt"/>
              <a:buAutoNum type="arabicPeriod"/>
            </a:pPr>
            <a:r>
              <a:rPr lang="en-GB" dirty="0">
                <a:latin typeface="Comic Sans MS" panose="030F0702030302020204" pitchFamily="66" charset="0"/>
              </a:rPr>
              <a:t>In pairs decide what these statements are examples of.</a:t>
            </a:r>
          </a:p>
          <a:p>
            <a:pPr marL="342900" indent="-342900">
              <a:buFont typeface="+mj-lt"/>
              <a:buAutoNum type="arabicPeriod"/>
            </a:pPr>
            <a:r>
              <a:rPr lang="en-GB" dirty="0">
                <a:latin typeface="Comic Sans MS" panose="030F0702030302020204" pitchFamily="66" charset="0"/>
              </a:rPr>
              <a:t>Try to think of at least two further examples.</a:t>
            </a:r>
          </a:p>
          <a:p>
            <a:pPr marL="342900" indent="-342900">
              <a:buFont typeface="+mj-lt"/>
              <a:buAutoNum type="arabicPeriod"/>
            </a:pPr>
            <a:r>
              <a:rPr lang="en-GB" dirty="0">
                <a:latin typeface="Comic Sans MS" panose="030F0702030302020204" pitchFamily="66" charset="0"/>
              </a:rPr>
              <a:t>Discuss with your partner what you think of each</a:t>
            </a:r>
          </a:p>
          <a:p>
            <a:r>
              <a:rPr lang="en-GB" dirty="0">
                <a:latin typeface="Comic Sans MS" panose="030F0702030302020204" pitchFamily="66" charset="0"/>
              </a:rPr>
              <a:t>     statement and why they are controversial</a:t>
            </a:r>
          </a:p>
          <a:p>
            <a:pPr marL="342900" indent="-342900">
              <a:buAutoNum type="arabicPeriod" startAt="4"/>
            </a:pPr>
            <a:r>
              <a:rPr lang="en-GB" dirty="0">
                <a:latin typeface="Comic Sans MS" panose="030F0702030302020204" pitchFamily="66" charset="0"/>
              </a:rPr>
              <a:t>How would you change each statement to make them</a:t>
            </a:r>
          </a:p>
          <a:p>
            <a:r>
              <a:rPr lang="en-GB" dirty="0">
                <a:latin typeface="Comic Sans MS" panose="030F0702030302020204" pitchFamily="66" charset="0"/>
              </a:rPr>
              <a:t>     acceptable to all genders? </a:t>
            </a:r>
          </a:p>
        </p:txBody>
      </p:sp>
      <p:pic>
        <p:nvPicPr>
          <p:cNvPr id="1026" name="Picture 2" descr="See the source image">
            <a:extLst>
              <a:ext uri="{FF2B5EF4-FFF2-40B4-BE49-F238E27FC236}">
                <a16:creationId xmlns:a16="http://schemas.microsoft.com/office/drawing/2014/main" id="{B6C24600-61F1-45AA-9FAC-0DF74C316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0345">
            <a:off x="7167795" y="4192011"/>
            <a:ext cx="451485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0645-A687-FB63-7B7A-2028A143032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Assumptions of gender roles</a:t>
            </a:r>
          </a:p>
        </p:txBody>
      </p:sp>
      <p:sp>
        <p:nvSpPr>
          <p:cNvPr id="3" name="TextBox 2">
            <a:extLst>
              <a:ext uri="{FF2B5EF4-FFF2-40B4-BE49-F238E27FC236}">
                <a16:creationId xmlns:a16="http://schemas.microsoft.com/office/drawing/2014/main" id="{919CC4AF-F831-4D3B-B2AE-E5B8E1030DEE}"/>
              </a:ext>
            </a:extLst>
          </p:cNvPr>
          <p:cNvSpPr txBox="1"/>
          <p:nvPr/>
        </p:nvSpPr>
        <p:spPr>
          <a:xfrm>
            <a:off x="2194876" y="303434"/>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
        <p:nvSpPr>
          <p:cNvPr id="4" name="TextBox 3">
            <a:extLst>
              <a:ext uri="{FF2B5EF4-FFF2-40B4-BE49-F238E27FC236}">
                <a16:creationId xmlns:a16="http://schemas.microsoft.com/office/drawing/2014/main" id="{3812C262-74A9-41A4-8E06-9BA6BBA2E548}"/>
              </a:ext>
            </a:extLst>
          </p:cNvPr>
          <p:cNvSpPr txBox="1"/>
          <p:nvPr/>
        </p:nvSpPr>
        <p:spPr>
          <a:xfrm>
            <a:off x="8398933" y="1478844"/>
            <a:ext cx="3703258" cy="3139321"/>
          </a:xfrm>
          <a:prstGeom prst="rect">
            <a:avLst/>
          </a:prstGeom>
          <a:noFill/>
        </p:spPr>
        <p:txBody>
          <a:bodyPr wrap="none" rtlCol="0">
            <a:spAutoFit/>
          </a:bodyPr>
          <a:lstStyle/>
          <a:p>
            <a:r>
              <a:rPr lang="en-GB" dirty="0">
                <a:latin typeface="Comic Sans MS" panose="030F0702030302020204" pitchFamily="66" charset="0"/>
              </a:rPr>
              <a:t>Discuss in your pairs:</a:t>
            </a:r>
          </a:p>
          <a:p>
            <a:endParaRPr lang="en-GB" dirty="0">
              <a:latin typeface="Comic Sans MS" panose="030F0702030302020204" pitchFamily="66" charset="0"/>
            </a:endParaRPr>
          </a:p>
          <a:p>
            <a:r>
              <a:rPr lang="en-GB" dirty="0">
                <a:latin typeface="Comic Sans MS" panose="030F0702030302020204" pitchFamily="66" charset="0"/>
              </a:rPr>
              <a:t>What reaction did the children</a:t>
            </a:r>
          </a:p>
          <a:p>
            <a:r>
              <a:rPr lang="en-GB" dirty="0">
                <a:latin typeface="Comic Sans MS" panose="030F0702030302020204" pitchFamily="66" charset="0"/>
              </a:rPr>
              <a:t>have when the professionals </a:t>
            </a:r>
          </a:p>
          <a:p>
            <a:r>
              <a:rPr lang="en-GB" dirty="0">
                <a:latin typeface="Comic Sans MS" panose="030F0702030302020204" pitchFamily="66" charset="0"/>
              </a:rPr>
              <a:t>entered the classroom?</a:t>
            </a:r>
          </a:p>
          <a:p>
            <a:endParaRPr lang="en-GB" dirty="0">
              <a:latin typeface="Comic Sans MS" panose="030F0702030302020204" pitchFamily="66" charset="0"/>
            </a:endParaRPr>
          </a:p>
          <a:p>
            <a:r>
              <a:rPr lang="en-GB" dirty="0">
                <a:latin typeface="Comic Sans MS" panose="030F0702030302020204" pitchFamily="66" charset="0"/>
              </a:rPr>
              <a:t>Are there any problems with</a:t>
            </a:r>
          </a:p>
          <a:p>
            <a:r>
              <a:rPr lang="en-GB" dirty="0">
                <a:latin typeface="Comic Sans MS" panose="030F0702030302020204" pitchFamily="66" charset="0"/>
              </a:rPr>
              <a:t>having fixed stereotypes by the </a:t>
            </a:r>
          </a:p>
          <a:p>
            <a:r>
              <a:rPr lang="en-GB" dirty="0">
                <a:latin typeface="Comic Sans MS" panose="030F0702030302020204" pitchFamily="66" charset="0"/>
              </a:rPr>
              <a:t>age of 7? If so what are they?</a:t>
            </a: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6" name="Picture 5">
            <a:extLst>
              <a:ext uri="{FF2B5EF4-FFF2-40B4-BE49-F238E27FC236}">
                <a16:creationId xmlns:a16="http://schemas.microsoft.com/office/drawing/2014/main" id="{BCC6FE1D-1449-6E65-3059-640646B1C4A7}"/>
              </a:ext>
              <a:ext uri="{C183D7F6-B498-43B3-948B-1728B52AA6E4}">
                <adec:decorative xmlns:adec="http://schemas.microsoft.com/office/drawing/2017/decorative" val="1"/>
              </a:ext>
            </a:extLst>
          </p:cNvPr>
          <p:cNvPicPr>
            <a:picLocks noChangeAspect="1"/>
          </p:cNvPicPr>
          <p:nvPr/>
        </p:nvPicPr>
        <p:blipFill rotWithShape="1">
          <a:blip r:embed="rId3"/>
          <a:srcRect l="4444" t="29856" r="75000" b="33326"/>
          <a:stretch/>
        </p:blipFill>
        <p:spPr>
          <a:xfrm>
            <a:off x="2009422" y="1478844"/>
            <a:ext cx="5429956" cy="2984029"/>
          </a:xfrm>
          <a:prstGeom prst="rect">
            <a:avLst/>
          </a:prstGeom>
        </p:spPr>
      </p:pic>
      <p:sp>
        <p:nvSpPr>
          <p:cNvPr id="8" name="TextBox 7">
            <a:extLst>
              <a:ext uri="{FF2B5EF4-FFF2-40B4-BE49-F238E27FC236}">
                <a16:creationId xmlns:a16="http://schemas.microsoft.com/office/drawing/2014/main" id="{E24747F1-D4D7-7309-B3E1-FB1A78A07D0F}"/>
              </a:ext>
            </a:extLst>
          </p:cNvPr>
          <p:cNvSpPr txBox="1"/>
          <p:nvPr/>
        </p:nvSpPr>
        <p:spPr>
          <a:xfrm>
            <a:off x="2194876" y="4945785"/>
            <a:ext cx="6096000" cy="646331"/>
          </a:xfrm>
          <a:prstGeom prst="rect">
            <a:avLst/>
          </a:prstGeom>
          <a:noFill/>
        </p:spPr>
        <p:txBody>
          <a:bodyPr wrap="square">
            <a:spAutoFit/>
          </a:bodyPr>
          <a:lstStyle/>
          <a:p>
            <a:r>
              <a:rPr lang="en-GB" dirty="0">
                <a:hlinkClick r:id="rId4"/>
              </a:rPr>
              <a:t>A Class That Turned Around Kids' Assumptions of Gender Roles! (youtube.com)</a:t>
            </a:r>
            <a:endParaRPr lang="en-GB" dirty="0"/>
          </a:p>
        </p:txBody>
      </p:sp>
    </p:spTree>
    <p:extLst>
      <p:ext uri="{BB962C8B-B14F-4D97-AF65-F5344CB8AC3E}">
        <p14:creationId xmlns:p14="http://schemas.microsoft.com/office/powerpoint/2010/main" val="117969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C084D3-3F44-CA51-9AF3-491638FC379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Harmful or Harmless words and phrases</a:t>
            </a:r>
          </a:p>
        </p:txBody>
      </p:sp>
      <p:sp>
        <p:nvSpPr>
          <p:cNvPr id="2" name="TextBox 1">
            <a:extLst>
              <a:ext uri="{FF2B5EF4-FFF2-40B4-BE49-F238E27FC236}">
                <a16:creationId xmlns:a16="http://schemas.microsoft.com/office/drawing/2014/main" id="{234402BE-120D-4D2E-A5D4-9CFCDD02CD52}"/>
              </a:ext>
            </a:extLst>
          </p:cNvPr>
          <p:cNvSpPr txBox="1"/>
          <p:nvPr/>
        </p:nvSpPr>
        <p:spPr>
          <a:xfrm>
            <a:off x="2194876" y="303434"/>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
        <p:nvSpPr>
          <p:cNvPr id="3" name="TextBox 2">
            <a:extLst>
              <a:ext uri="{FF2B5EF4-FFF2-40B4-BE49-F238E27FC236}">
                <a16:creationId xmlns:a16="http://schemas.microsoft.com/office/drawing/2014/main" id="{71A8C55E-FDEC-46C2-A77B-D75E5E982347}"/>
              </a:ext>
            </a:extLst>
          </p:cNvPr>
          <p:cNvSpPr txBox="1"/>
          <p:nvPr/>
        </p:nvSpPr>
        <p:spPr>
          <a:xfrm>
            <a:off x="3578578" y="1140178"/>
            <a:ext cx="4976042" cy="369332"/>
          </a:xfrm>
          <a:prstGeom prst="rect">
            <a:avLst/>
          </a:prstGeom>
          <a:noFill/>
        </p:spPr>
        <p:txBody>
          <a:bodyPr wrap="none" rtlCol="0">
            <a:spAutoFit/>
          </a:bodyPr>
          <a:lstStyle/>
          <a:p>
            <a:r>
              <a:rPr lang="en-GB" b="1" dirty="0">
                <a:latin typeface="Comic Sans MS" panose="030F0702030302020204" pitchFamily="66" charset="0"/>
              </a:rPr>
              <a:t>      Harmful                      Harmless</a:t>
            </a:r>
          </a:p>
        </p:txBody>
      </p:sp>
      <p:sp>
        <p:nvSpPr>
          <p:cNvPr id="4" name="TextBox 3">
            <a:extLst>
              <a:ext uri="{FF2B5EF4-FFF2-40B4-BE49-F238E27FC236}">
                <a16:creationId xmlns:a16="http://schemas.microsoft.com/office/drawing/2014/main" id="{C2314C94-084D-49DE-A8CF-05DF0D325299}"/>
              </a:ext>
            </a:extLst>
          </p:cNvPr>
          <p:cNvSpPr txBox="1"/>
          <p:nvPr/>
        </p:nvSpPr>
        <p:spPr>
          <a:xfrm>
            <a:off x="472612" y="2211451"/>
            <a:ext cx="10993347" cy="2031325"/>
          </a:xfrm>
          <a:prstGeom prst="rect">
            <a:avLst/>
          </a:prstGeom>
          <a:noFill/>
        </p:spPr>
        <p:txBody>
          <a:bodyPr wrap="square" rtlCol="0">
            <a:spAutoFit/>
          </a:bodyPr>
          <a:lstStyle/>
          <a:p>
            <a:r>
              <a:rPr lang="en-GB" b="1" dirty="0">
                <a:latin typeface="Comic Sans MS" panose="030F0702030302020204" pitchFamily="66" charset="0"/>
              </a:rPr>
              <a:t>             Bitch      I really like your hair       That’s so gay        Don’t be such a girl          </a:t>
            </a:r>
          </a:p>
          <a:p>
            <a:endParaRPr lang="en-GB" b="1" dirty="0">
              <a:latin typeface="Comic Sans MS" panose="030F0702030302020204" pitchFamily="66" charset="0"/>
            </a:endParaRPr>
          </a:p>
          <a:p>
            <a:r>
              <a:rPr lang="en-GB" b="1" dirty="0">
                <a:latin typeface="Comic Sans MS" panose="030F0702030302020204" pitchFamily="66" charset="0"/>
              </a:rPr>
              <a:t>        You look nice today      Wolf whistle       Wearing that is asking for trouble       </a:t>
            </a:r>
          </a:p>
          <a:p>
            <a:endParaRPr lang="en-GB" b="1" dirty="0">
              <a:latin typeface="Comic Sans MS" panose="030F0702030302020204" pitchFamily="66" charset="0"/>
            </a:endParaRPr>
          </a:p>
          <a:p>
            <a:r>
              <a:rPr lang="en-GB" b="1" dirty="0">
                <a:latin typeface="Comic Sans MS" panose="030F0702030302020204" pitchFamily="66" charset="0"/>
              </a:rPr>
              <a:t>               You’re a pussy             Only girls cry          You smell good     </a:t>
            </a:r>
          </a:p>
          <a:p>
            <a:endParaRPr lang="en-GB" b="1" dirty="0">
              <a:latin typeface="Comic Sans MS" panose="030F0702030302020204" pitchFamily="66" charset="0"/>
            </a:endParaRPr>
          </a:p>
          <a:p>
            <a:r>
              <a:rPr lang="en-GB" b="1" dirty="0">
                <a:latin typeface="Comic Sans MS" panose="030F0702030302020204" pitchFamily="66" charset="0"/>
              </a:rPr>
              <a:t>                          He’s a player            She’s a slag      Nice suit              </a:t>
            </a:r>
          </a:p>
        </p:txBody>
      </p:sp>
      <p:sp>
        <p:nvSpPr>
          <p:cNvPr id="5" name="TextBox 4">
            <a:extLst>
              <a:ext uri="{FF2B5EF4-FFF2-40B4-BE49-F238E27FC236}">
                <a16:creationId xmlns:a16="http://schemas.microsoft.com/office/drawing/2014/main" id="{F8434F23-0BDB-4366-8522-964B365BF10C}"/>
              </a:ext>
            </a:extLst>
          </p:cNvPr>
          <p:cNvSpPr txBox="1"/>
          <p:nvPr/>
        </p:nvSpPr>
        <p:spPr>
          <a:xfrm>
            <a:off x="1233557" y="4944718"/>
            <a:ext cx="10108858" cy="1200329"/>
          </a:xfrm>
          <a:prstGeom prst="rect">
            <a:avLst/>
          </a:prstGeom>
          <a:solidFill>
            <a:srgbClr val="FFFF00"/>
          </a:solidFill>
        </p:spPr>
        <p:txBody>
          <a:bodyPr wrap="none" rtlCol="0">
            <a:spAutoFit/>
          </a:bodyPr>
          <a:lstStyle/>
          <a:p>
            <a:r>
              <a:rPr lang="en-GB" dirty="0">
                <a:latin typeface="Comic Sans MS" panose="030F0702030302020204" pitchFamily="66" charset="0"/>
              </a:rPr>
              <a:t>Activities: </a:t>
            </a:r>
          </a:p>
          <a:p>
            <a:pPr marL="342900" indent="-342900">
              <a:buFont typeface="+mj-lt"/>
              <a:buAutoNum type="arabicPeriod"/>
            </a:pPr>
            <a:r>
              <a:rPr lang="en-GB" dirty="0">
                <a:latin typeface="Comic Sans MS" panose="030F0702030302020204" pitchFamily="66" charset="0"/>
              </a:rPr>
              <a:t>Draw the table in your books and place every word/statement into whichever column you </a:t>
            </a:r>
          </a:p>
          <a:p>
            <a:r>
              <a:rPr lang="en-GB" dirty="0">
                <a:latin typeface="Comic Sans MS" panose="030F0702030302020204" pitchFamily="66" charset="0"/>
              </a:rPr>
              <a:t>     think they should go. </a:t>
            </a:r>
          </a:p>
          <a:p>
            <a:r>
              <a:rPr lang="en-GB" dirty="0">
                <a:latin typeface="Comic Sans MS" panose="030F0702030302020204" pitchFamily="66" charset="0"/>
              </a:rPr>
              <a:t>2.  Using a separate coloured pen/pencil write a brief reason for your decision.</a:t>
            </a:r>
          </a:p>
        </p:txBody>
      </p:sp>
      <p:grpSp>
        <p:nvGrpSpPr>
          <p:cNvPr id="8" name="Group 7">
            <a:extLst>
              <a:ext uri="{FF2B5EF4-FFF2-40B4-BE49-F238E27FC236}">
                <a16:creationId xmlns:a16="http://schemas.microsoft.com/office/drawing/2014/main" id="{85AB02B9-CA69-A514-04E9-8DC2586F2226}"/>
              </a:ext>
              <a:ext uri="{C183D7F6-B498-43B3-948B-1728B52AA6E4}">
                <adec:decorative xmlns:adec="http://schemas.microsoft.com/office/drawing/2017/decorative" val="1"/>
              </a:ext>
            </a:extLst>
          </p:cNvPr>
          <p:cNvGrpSpPr/>
          <p:nvPr/>
        </p:nvGrpSpPr>
        <p:grpSpPr>
          <a:xfrm>
            <a:off x="3420533" y="978932"/>
            <a:ext cx="5689676" cy="1061155"/>
            <a:chOff x="3420533" y="978932"/>
            <a:chExt cx="5689676" cy="1061155"/>
          </a:xfrm>
        </p:grpSpPr>
        <p:cxnSp>
          <p:nvCxnSpPr>
            <p:cNvPr id="7" name="Straight Connector 6">
              <a:extLst>
                <a:ext uri="{FF2B5EF4-FFF2-40B4-BE49-F238E27FC236}">
                  <a16:creationId xmlns:a16="http://schemas.microsoft.com/office/drawing/2014/main" id="{FAEB2F64-8E48-4CF1-8C93-37AB3B5EAE0E}"/>
                </a:ext>
                <a:ext uri="{C183D7F6-B498-43B3-948B-1728B52AA6E4}">
                  <adec:decorative xmlns:adec="http://schemas.microsoft.com/office/drawing/2017/decorative" val="1"/>
                </a:ext>
              </a:extLst>
            </p:cNvPr>
            <p:cNvCxnSpPr>
              <a:cxnSpLocks/>
            </p:cNvCxnSpPr>
            <p:nvPr/>
          </p:nvCxnSpPr>
          <p:spPr>
            <a:xfrm>
              <a:off x="6287986" y="978932"/>
              <a:ext cx="1" cy="1061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F83D91-AD6E-40F0-85D0-775D269BE686}"/>
                </a:ext>
                <a:ext uri="{C183D7F6-B498-43B3-948B-1728B52AA6E4}">
                  <adec:decorative xmlns:adec="http://schemas.microsoft.com/office/drawing/2017/decorative" val="1"/>
                </a:ext>
              </a:extLst>
            </p:cNvPr>
            <p:cNvCxnSpPr/>
            <p:nvPr/>
          </p:nvCxnSpPr>
          <p:spPr>
            <a:xfrm>
              <a:off x="3420533" y="1509510"/>
              <a:ext cx="568967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876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29B1-A9A0-E8D1-D6DF-E3168C63FFD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Inferences</a:t>
            </a:r>
          </a:p>
        </p:txBody>
      </p:sp>
      <p:pic>
        <p:nvPicPr>
          <p:cNvPr id="2050" name="Picture 2" descr="See the source image">
            <a:extLst>
              <a:ext uri="{FF2B5EF4-FFF2-40B4-BE49-F238E27FC236}">
                <a16:creationId xmlns:a16="http://schemas.microsoft.com/office/drawing/2014/main" id="{425D269A-C7AB-48DF-9901-5BBF7EB73E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3" t="3198" r="748" b="4799"/>
          <a:stretch/>
        </p:blipFill>
        <p:spPr bwMode="auto">
          <a:xfrm>
            <a:off x="523982" y="873303"/>
            <a:ext cx="6018132" cy="5725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F40660-E923-4DB7-9CD0-E1EF91670FDE}"/>
              </a:ext>
              <a:ext uri="{C183D7F6-B498-43B3-948B-1728B52AA6E4}">
                <adec:decorative xmlns:adec="http://schemas.microsoft.com/office/drawing/2017/decorative" val="1"/>
              </a:ext>
            </a:extLst>
          </p:cNvPr>
          <p:cNvSpPr txBox="1"/>
          <p:nvPr/>
        </p:nvSpPr>
        <p:spPr>
          <a:xfrm>
            <a:off x="2458626" y="338524"/>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
        <p:nvSpPr>
          <p:cNvPr id="4" name="TextBox 3">
            <a:extLst>
              <a:ext uri="{FF2B5EF4-FFF2-40B4-BE49-F238E27FC236}">
                <a16:creationId xmlns:a16="http://schemas.microsoft.com/office/drawing/2014/main" id="{8A485670-F8B0-401E-8EB2-1DE7AF18B9EF}"/>
              </a:ext>
            </a:extLst>
          </p:cNvPr>
          <p:cNvSpPr txBox="1"/>
          <p:nvPr/>
        </p:nvSpPr>
        <p:spPr>
          <a:xfrm>
            <a:off x="6955604" y="1387011"/>
            <a:ext cx="4849403" cy="3139321"/>
          </a:xfrm>
          <a:prstGeom prst="rect">
            <a:avLst/>
          </a:prstGeom>
          <a:noFill/>
        </p:spPr>
        <p:txBody>
          <a:bodyPr wrap="square" rtlCol="0">
            <a:spAutoFit/>
          </a:bodyPr>
          <a:lstStyle/>
          <a:p>
            <a:r>
              <a:rPr lang="en-GB" dirty="0">
                <a:latin typeface="Comic Sans MS" panose="030F0702030302020204" pitchFamily="66" charset="0"/>
              </a:rPr>
              <a:t>Discussion:</a:t>
            </a:r>
          </a:p>
          <a:p>
            <a:endParaRPr lang="en-GB" dirty="0">
              <a:latin typeface="Comic Sans MS" panose="030F0702030302020204" pitchFamily="66" charset="0"/>
            </a:endParaRPr>
          </a:p>
          <a:p>
            <a:r>
              <a:rPr lang="en-GB" dirty="0">
                <a:latin typeface="Comic Sans MS" panose="030F0702030302020204" pitchFamily="66" charset="0"/>
              </a:rPr>
              <a:t>What can you infer about sexism and sexist language from this source?</a:t>
            </a:r>
          </a:p>
          <a:p>
            <a:endParaRPr lang="en-GB" dirty="0">
              <a:latin typeface="Comic Sans MS" panose="030F0702030302020204" pitchFamily="66" charset="0"/>
            </a:endParaRPr>
          </a:p>
          <a:p>
            <a:r>
              <a:rPr lang="en-GB" dirty="0">
                <a:latin typeface="Comic Sans MS" panose="030F0702030302020204" pitchFamily="66" charset="0"/>
              </a:rPr>
              <a:t>From the source I can infer…</a:t>
            </a:r>
          </a:p>
          <a:p>
            <a:endParaRPr lang="en-GB" dirty="0">
              <a:latin typeface="Comic Sans MS" panose="030F0702030302020204" pitchFamily="66" charset="0"/>
            </a:endParaRPr>
          </a:p>
          <a:p>
            <a:r>
              <a:rPr lang="en-GB" dirty="0">
                <a:latin typeface="Comic Sans MS" panose="030F0702030302020204" pitchFamily="66" charset="0"/>
              </a:rPr>
              <a:t>What do you think about the suggestion made by this?</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42414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4B62528-0C02-920E-436B-1085AABCA2E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Justifying your opinion</a:t>
            </a:r>
          </a:p>
        </p:txBody>
      </p:sp>
      <p:sp>
        <p:nvSpPr>
          <p:cNvPr id="8" name="TextBox 7">
            <a:extLst>
              <a:ext uri="{FF2B5EF4-FFF2-40B4-BE49-F238E27FC236}">
                <a16:creationId xmlns:a16="http://schemas.microsoft.com/office/drawing/2014/main" id="{D579E209-B8B1-43EA-A1F5-857859D1D7FB}"/>
              </a:ext>
            </a:extLst>
          </p:cNvPr>
          <p:cNvSpPr txBox="1"/>
          <p:nvPr/>
        </p:nvSpPr>
        <p:spPr>
          <a:xfrm>
            <a:off x="463496" y="6000568"/>
            <a:ext cx="11265007" cy="369332"/>
          </a:xfrm>
          <a:prstGeom prst="rect">
            <a:avLst/>
          </a:prstGeom>
          <a:noFill/>
        </p:spPr>
        <p:txBody>
          <a:bodyPr wrap="none" rtlCol="0">
            <a:spAutoFit/>
          </a:bodyPr>
          <a:lstStyle/>
          <a:p>
            <a:r>
              <a:rPr lang="en-GB" dirty="0"/>
              <a:t>Activity: Go to whichever station best supports your opinion about this statement. Be prepared to justify your decision </a:t>
            </a:r>
          </a:p>
        </p:txBody>
      </p:sp>
      <p:sp>
        <p:nvSpPr>
          <p:cNvPr id="3" name="TextBox 2">
            <a:extLst>
              <a:ext uri="{FF2B5EF4-FFF2-40B4-BE49-F238E27FC236}">
                <a16:creationId xmlns:a16="http://schemas.microsoft.com/office/drawing/2014/main" id="{2A0C6CDE-C6FB-4B64-AB8E-608A3ADD58CB}"/>
              </a:ext>
            </a:extLst>
          </p:cNvPr>
          <p:cNvSpPr txBox="1"/>
          <p:nvPr/>
        </p:nvSpPr>
        <p:spPr>
          <a:xfrm>
            <a:off x="1275645" y="1919112"/>
            <a:ext cx="10182577" cy="1384995"/>
          </a:xfrm>
          <a:prstGeom prst="rect">
            <a:avLst/>
          </a:prstGeom>
          <a:noFill/>
        </p:spPr>
        <p:txBody>
          <a:bodyPr wrap="square" rtlCol="0">
            <a:spAutoFit/>
          </a:bodyPr>
          <a:lstStyle/>
          <a:p>
            <a:pPr algn="ctr"/>
            <a:r>
              <a:rPr lang="en-GB" sz="2800" dirty="0">
                <a:latin typeface="Comic Sans MS" panose="030F0702030302020204" pitchFamily="66" charset="0"/>
              </a:rPr>
              <a:t>Sexist comments such as ‘man up’; ‘she’s a slag’ and ‘boys don’t cry’, are not ok because they suggest that one gender is better than the other.</a:t>
            </a:r>
          </a:p>
        </p:txBody>
      </p:sp>
      <p:sp>
        <p:nvSpPr>
          <p:cNvPr id="4" name="Rectangle 3">
            <a:extLst>
              <a:ext uri="{FF2B5EF4-FFF2-40B4-BE49-F238E27FC236}">
                <a16:creationId xmlns:a16="http://schemas.microsoft.com/office/drawing/2014/main" id="{F052CE75-947D-48A6-B0D6-5A7A25FCCB5B}"/>
              </a:ext>
              <a:ext uri="{C183D7F6-B498-43B3-948B-1728B52AA6E4}">
                <adec:decorative xmlns:adec="http://schemas.microsoft.com/office/drawing/2017/decorative" val="1"/>
              </a:ext>
            </a:extLst>
          </p:cNvPr>
          <p:cNvSpPr/>
          <p:nvPr/>
        </p:nvSpPr>
        <p:spPr>
          <a:xfrm>
            <a:off x="1086674" y="834274"/>
            <a:ext cx="186807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Agree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Rectangle 4">
            <a:extLst>
              <a:ext uri="{FF2B5EF4-FFF2-40B4-BE49-F238E27FC236}">
                <a16:creationId xmlns:a16="http://schemas.microsoft.com/office/drawing/2014/main" id="{B7C0143B-9640-409F-8AB1-CD5E4840B86B}"/>
              </a:ext>
              <a:ext uri="{C183D7F6-B498-43B3-948B-1728B52AA6E4}">
                <adec:decorative xmlns:adec="http://schemas.microsoft.com/office/drawing/2017/decorative" val="1"/>
              </a:ext>
            </a:extLst>
          </p:cNvPr>
          <p:cNvSpPr/>
          <p:nvPr/>
        </p:nvSpPr>
        <p:spPr>
          <a:xfrm>
            <a:off x="7955166" y="672766"/>
            <a:ext cx="267118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Disagree</a:t>
            </a:r>
          </a:p>
        </p:txBody>
      </p:sp>
      <p:sp>
        <p:nvSpPr>
          <p:cNvPr id="6" name="Rectangle 5">
            <a:extLst>
              <a:ext uri="{FF2B5EF4-FFF2-40B4-BE49-F238E27FC236}">
                <a16:creationId xmlns:a16="http://schemas.microsoft.com/office/drawing/2014/main" id="{4F467DC9-7B27-4980-8952-B577FD5B5F0A}"/>
              </a:ext>
              <a:ext uri="{C183D7F6-B498-43B3-948B-1728B52AA6E4}">
                <adec:decorative xmlns:adec="http://schemas.microsoft.com/office/drawing/2017/decorative" val="1"/>
              </a:ext>
            </a:extLst>
          </p:cNvPr>
          <p:cNvSpPr/>
          <p:nvPr/>
        </p:nvSpPr>
        <p:spPr>
          <a:xfrm>
            <a:off x="1422798" y="3836579"/>
            <a:ext cx="2776273" cy="1754326"/>
          </a:xfrm>
          <a:prstGeom prst="rect">
            <a:avLst/>
          </a:prstGeom>
          <a:noFill/>
        </p:spPr>
        <p:txBody>
          <a:bodyPr wrap="non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Strongly </a:t>
            </a:r>
          </a:p>
          <a:p>
            <a:pPr algn="ctr"/>
            <a:r>
              <a:rPr lang="en-US" sz="5400" b="1" cap="none" spc="50" dirty="0">
                <a:ln w="0"/>
                <a:solidFill>
                  <a:srgbClr val="FF0000"/>
                </a:solidFill>
                <a:effectLst>
                  <a:innerShdw blurRad="63500" dist="50800" dir="13500000">
                    <a:srgbClr val="000000">
                      <a:alpha val="50000"/>
                    </a:srgbClr>
                  </a:innerShdw>
                </a:effectLst>
              </a:rPr>
              <a:t>agree</a:t>
            </a:r>
          </a:p>
        </p:txBody>
      </p:sp>
      <p:sp>
        <p:nvSpPr>
          <p:cNvPr id="7" name="Rectangle 6">
            <a:extLst>
              <a:ext uri="{FF2B5EF4-FFF2-40B4-BE49-F238E27FC236}">
                <a16:creationId xmlns:a16="http://schemas.microsoft.com/office/drawing/2014/main" id="{335AEEB6-DFCF-407E-9E52-48E6C085A8EC}"/>
              </a:ext>
              <a:ext uri="{C183D7F6-B498-43B3-948B-1728B52AA6E4}">
                <adec:decorative xmlns:adec="http://schemas.microsoft.com/office/drawing/2017/decorative" val="1"/>
              </a:ext>
            </a:extLst>
          </p:cNvPr>
          <p:cNvSpPr/>
          <p:nvPr/>
        </p:nvSpPr>
        <p:spPr>
          <a:xfrm>
            <a:off x="6982515" y="3836579"/>
            <a:ext cx="2607060"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00B050"/>
                </a:solidFill>
                <a:effectLst>
                  <a:outerShdw dist="38100" dir="2640000" algn="bl" rotWithShape="0">
                    <a:schemeClr val="accent1"/>
                  </a:outerShdw>
                </a:effectLst>
              </a:rPr>
              <a:t>Strongly</a:t>
            </a:r>
          </a:p>
          <a:p>
            <a:pPr algn="ctr"/>
            <a:r>
              <a:rPr lang="en-US" sz="5400" b="1" dirty="0">
                <a:ln w="12700">
                  <a:solidFill>
                    <a:schemeClr val="accent1"/>
                  </a:solidFill>
                  <a:prstDash val="solid"/>
                </a:ln>
                <a:solidFill>
                  <a:srgbClr val="00B050"/>
                </a:solidFill>
                <a:effectLst>
                  <a:outerShdw dist="38100" dir="2640000" algn="bl" rotWithShape="0">
                    <a:schemeClr val="accent1"/>
                  </a:outerShdw>
                </a:effectLst>
              </a:rPr>
              <a:t>disagree</a:t>
            </a:r>
            <a:endParaRPr lang="en-US" sz="5400" b="1" cap="none" spc="0" dirty="0">
              <a:ln w="12700">
                <a:solidFill>
                  <a:schemeClr val="accent1"/>
                </a:solidFill>
                <a:prstDash val="solid"/>
              </a:ln>
              <a:solidFill>
                <a:srgbClr val="00B050"/>
              </a:solidFill>
              <a:effectLst>
                <a:outerShdw dist="38100" dir="2640000" algn="bl" rotWithShape="0">
                  <a:schemeClr val="accent1"/>
                </a:outerShdw>
              </a:effectLst>
            </a:endParaRPr>
          </a:p>
        </p:txBody>
      </p:sp>
      <p:sp>
        <p:nvSpPr>
          <p:cNvPr id="2" name="TextBox 1">
            <a:extLst>
              <a:ext uri="{FF2B5EF4-FFF2-40B4-BE49-F238E27FC236}">
                <a16:creationId xmlns:a16="http://schemas.microsoft.com/office/drawing/2014/main" id="{1BBF62E2-F84D-4469-BAA8-21203F629E39}"/>
              </a:ext>
              <a:ext uri="{C183D7F6-B498-43B3-948B-1728B52AA6E4}">
                <adec:decorative xmlns:adec="http://schemas.microsoft.com/office/drawing/2017/decorative" val="1"/>
              </a:ext>
            </a:extLst>
          </p:cNvPr>
          <p:cNvSpPr txBox="1"/>
          <p:nvPr/>
        </p:nvSpPr>
        <p:spPr>
          <a:xfrm>
            <a:off x="2194876" y="303434"/>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Tree>
    <p:extLst>
      <p:ext uri="{BB962C8B-B14F-4D97-AF65-F5344CB8AC3E}">
        <p14:creationId xmlns:p14="http://schemas.microsoft.com/office/powerpoint/2010/main" val="376839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5A5A75-B29C-2E4A-6F04-DF862103F02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Plenary</a:t>
            </a:r>
          </a:p>
        </p:txBody>
      </p:sp>
      <p:sp>
        <p:nvSpPr>
          <p:cNvPr id="2" name="TextBox 1">
            <a:extLst>
              <a:ext uri="{FF2B5EF4-FFF2-40B4-BE49-F238E27FC236}">
                <a16:creationId xmlns:a16="http://schemas.microsoft.com/office/drawing/2014/main" id="{9BDC590F-D5F2-4750-97C5-80825565FA36}"/>
              </a:ext>
              <a:ext uri="{C183D7F6-B498-43B3-948B-1728B52AA6E4}">
                <adec:decorative xmlns:adec="http://schemas.microsoft.com/office/drawing/2017/decorative" val="1"/>
              </a:ext>
            </a:extLst>
          </p:cNvPr>
          <p:cNvSpPr txBox="1"/>
          <p:nvPr/>
        </p:nvSpPr>
        <p:spPr>
          <a:xfrm>
            <a:off x="2458626" y="338524"/>
            <a:ext cx="7274748" cy="369332"/>
          </a:xfrm>
          <a:prstGeom prst="rect">
            <a:avLst/>
          </a:prstGeom>
          <a:noFill/>
        </p:spPr>
        <p:txBody>
          <a:bodyPr wrap="none" rtlCol="0">
            <a:spAutoFit/>
          </a:bodyPr>
          <a:lstStyle/>
          <a:p>
            <a:r>
              <a:rPr lang="en-GB" dirty="0">
                <a:highlight>
                  <a:srgbClr val="FFFF00"/>
                </a:highlight>
                <a:latin typeface="Comic Sans MS" panose="030F0702030302020204" pitchFamily="66" charset="0"/>
              </a:rPr>
              <a:t>Learning Question: What is sexist language and why is it harmful?</a:t>
            </a:r>
          </a:p>
        </p:txBody>
      </p:sp>
      <p:sp>
        <p:nvSpPr>
          <p:cNvPr id="3" name="TextBox 2">
            <a:extLst>
              <a:ext uri="{FF2B5EF4-FFF2-40B4-BE49-F238E27FC236}">
                <a16:creationId xmlns:a16="http://schemas.microsoft.com/office/drawing/2014/main" id="{CC15F99B-3D28-4EF2-B813-3AB1D7505CFF}"/>
              </a:ext>
            </a:extLst>
          </p:cNvPr>
          <p:cNvSpPr txBox="1"/>
          <p:nvPr/>
        </p:nvSpPr>
        <p:spPr>
          <a:xfrm>
            <a:off x="952460" y="1674674"/>
            <a:ext cx="6019263" cy="1754326"/>
          </a:xfrm>
          <a:prstGeom prst="rect">
            <a:avLst/>
          </a:prstGeom>
          <a:noFill/>
        </p:spPr>
        <p:txBody>
          <a:bodyPr wrap="square" rtlCol="0">
            <a:spAutoFit/>
          </a:bodyPr>
          <a:lstStyle/>
          <a:p>
            <a:r>
              <a:rPr lang="en-GB" dirty="0">
                <a:latin typeface="Comic Sans MS" panose="030F0702030302020204" pitchFamily="66" charset="0"/>
              </a:rPr>
              <a:t>Write down at least 3 things that you have learnt in this lesson</a:t>
            </a:r>
          </a:p>
          <a:p>
            <a:endParaRPr lang="en-GB" dirty="0">
              <a:latin typeface="Comic Sans MS" panose="030F0702030302020204" pitchFamily="66" charset="0"/>
            </a:endParaRPr>
          </a:p>
          <a:p>
            <a:r>
              <a:rPr lang="en-GB" dirty="0">
                <a:latin typeface="Comic Sans MS" panose="030F0702030302020204" pitchFamily="66" charset="0"/>
              </a:rPr>
              <a:t>Put them in order of what you think is most important by numbering – 1 being the most important</a:t>
            </a:r>
          </a:p>
          <a:p>
            <a:endParaRPr lang="en-GB" dirty="0">
              <a:latin typeface="Comic Sans MS" panose="030F0702030302020204" pitchFamily="66" charset="0"/>
            </a:endParaRPr>
          </a:p>
        </p:txBody>
      </p:sp>
      <p:pic>
        <p:nvPicPr>
          <p:cNvPr id="4" name="Picture 2">
            <a:extLst>
              <a:ext uri="{FF2B5EF4-FFF2-40B4-BE49-F238E27FC236}">
                <a16:creationId xmlns:a16="http://schemas.microsoft.com/office/drawing/2014/main" id="{79911C5D-A59A-489D-A274-495C96CE6BB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1344">
            <a:off x="7529609" y="1781036"/>
            <a:ext cx="3600450" cy="3600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702CDA-7D09-47B1-9A2C-8C4F3A3C044D}"/>
              </a:ext>
            </a:extLst>
          </p:cNvPr>
          <p:cNvSpPr txBox="1"/>
          <p:nvPr/>
        </p:nvSpPr>
        <p:spPr>
          <a:xfrm>
            <a:off x="1746504" y="3867912"/>
            <a:ext cx="3815916" cy="1477328"/>
          </a:xfrm>
          <a:prstGeom prst="rect">
            <a:avLst/>
          </a:prstGeom>
          <a:noFill/>
        </p:spPr>
        <p:txBody>
          <a:bodyPr wrap="none" rtlCol="0">
            <a:spAutoFit/>
          </a:bodyPr>
          <a:lstStyle/>
          <a:p>
            <a:r>
              <a:rPr lang="en-GB" dirty="0"/>
              <a:t>1.</a:t>
            </a:r>
          </a:p>
          <a:p>
            <a:endParaRPr lang="en-GB" dirty="0"/>
          </a:p>
          <a:p>
            <a:r>
              <a:rPr lang="en-GB" dirty="0"/>
              <a:t>2.</a:t>
            </a:r>
          </a:p>
          <a:p>
            <a:endParaRPr lang="en-GB" dirty="0"/>
          </a:p>
          <a:p>
            <a:r>
              <a:rPr lang="en-GB" dirty="0"/>
              <a:t>3.   Anyone can be the victim of sexism</a:t>
            </a:r>
          </a:p>
        </p:txBody>
      </p:sp>
    </p:spTree>
    <p:extLst>
      <p:ext uri="{BB962C8B-B14F-4D97-AF65-F5344CB8AC3E}">
        <p14:creationId xmlns:p14="http://schemas.microsoft.com/office/powerpoint/2010/main" val="3568798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1311</Words>
  <Application>Microsoft Office PowerPoint</Application>
  <PresentationFormat>Widescreen</PresentationFormat>
  <Paragraphs>141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Learning Question: What is sexist language and why is it harmful?</vt:lpstr>
      <vt:lpstr>Define sexism</vt:lpstr>
      <vt:lpstr>Sexist phrases</vt:lpstr>
      <vt:lpstr>Gender stereotypes</vt:lpstr>
      <vt:lpstr>Assumptions of gender roles</vt:lpstr>
      <vt:lpstr>Harmful or Harmless words and phrases</vt:lpstr>
      <vt:lpstr>Inferences</vt:lpstr>
      <vt:lpstr>Justifying your opinion</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Sexism and Sexist Language Secondary</dc:title>
  <dc:creator>carole.bostock@norfolk.gov.uk</dc:creator>
  <cp:keywords>Bystander programme</cp:keywords>
  <cp:lastModifiedBy>Deborah Harding</cp:lastModifiedBy>
  <cp:revision>6</cp:revision>
  <dcterms:created xsi:type="dcterms:W3CDTF">2022-06-09T07:45:26Z</dcterms:created>
  <dcterms:modified xsi:type="dcterms:W3CDTF">2024-07-17T15:39:54Z</dcterms:modified>
</cp:coreProperties>
</file>