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670" r:id="rId3"/>
    <p:sldId id="2476" r:id="rId4"/>
    <p:sldId id="2473" r:id="rId5"/>
    <p:sldId id="2477" r:id="rId6"/>
    <p:sldId id="2478" r:id="rId7"/>
    <p:sldId id="2479" r:id="rId8"/>
    <p:sldId id="2453" r:id="rId9"/>
    <p:sldId id="243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A6DEC-E7E5-4536-917A-BD4BE41A0704}" v="1" dt="2024-09-12T10:09:15.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259" autoAdjust="0"/>
  </p:normalViewPr>
  <p:slideViewPr>
    <p:cSldViewPr snapToGrid="0">
      <p:cViewPr varScale="1">
        <p:scale>
          <a:sx n="91" d="100"/>
          <a:sy n="91" d="100"/>
        </p:scale>
        <p:origin x="12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BA243-0C4A-4E9D-A557-A226DF675667}"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39DD0-891F-4E1C-A733-E04EDF273BBB}" type="slidenum">
              <a:rPr lang="en-GB" smtClean="0"/>
              <a:t>‹#›</a:t>
            </a:fld>
            <a:endParaRPr lang="en-GB"/>
          </a:p>
        </p:txBody>
      </p:sp>
    </p:spTree>
    <p:extLst>
      <p:ext uri="{BB962C8B-B14F-4D97-AF65-F5344CB8AC3E}">
        <p14:creationId xmlns:p14="http://schemas.microsoft.com/office/powerpoint/2010/main" val="127406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sapps.norfolk.gov.uk/csshared/ecourier2/misheet.asp?previewmisheetid=6808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8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49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33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ssistant" pitchFamily="2" charset="-79"/>
                <a:cs typeface="Assistant" pitchFamily="2" charset="-79"/>
              </a:rPr>
              <a:t>As an LA, we want to reduce the administrative burden placed on schools as well as support them to meet with national requirements. As a result, we need schools to engage with both our </a:t>
            </a:r>
            <a:r>
              <a:rPr lang="en-GB" sz="1200" b="1" i="0" u="none" strike="noStrike" dirty="0">
                <a:solidFill>
                  <a:srgbClr val="4840E3"/>
                </a:solidFill>
                <a:effectLst/>
                <a:latin typeface="Assistant" pitchFamily="2" charset="-79"/>
                <a:cs typeface="Assistant" pitchFamily="2" charset="-79"/>
                <a:hlinkClick r:id="rId3"/>
              </a:rPr>
              <a:t>local attendance data arrangements</a:t>
            </a:r>
            <a:r>
              <a:rPr lang="en-GB" sz="1200" b="0" i="0" dirty="0">
                <a:solidFill>
                  <a:srgbClr val="000000"/>
                </a:solidFill>
                <a:effectLst/>
                <a:latin typeface="Assistant" pitchFamily="2" charset="-79"/>
                <a:cs typeface="Assistant" pitchFamily="2" charset="-79"/>
              </a:rPr>
              <a:t> as well as the DfE collection of attendance data. This is because the DfE does not currently provide the facility to export data relating to sessional attendance codes which are required for the purpose of the sickness and attendance returns. As the DfE systems develop, we envisage that we will be able to cease the local collection of data and are providing feedback on proposed future development of the national system. Engaging with both systems simultaneously will not add to schools workloads nor compromise information security.</a:t>
            </a: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9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Assistant" pitchFamily="2" charset="-79"/>
                <a:cs typeface="Assistant" pitchFamily="2" charset="-79"/>
              </a:rPr>
              <a:t>Targeting Support Meetings (TSMs) are essential for early identification and support of pupils with habitual attendance issues, requiring collaboration between schools, local authorities, and partners. Local authorities are expected to organise these meetings regularly with each school to build strong relationships, discuss overall trends and emerging trends in the school's attendance data, identify and agree on action plans for severely absent pupils, and discuss approaches for persistently absent pupils needing multi-agency responses.</a:t>
            </a: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33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61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63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4E17-C37D-3F65-6978-1DCE60F37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E06D3E-EEE6-D24C-5ABE-57DC73DAC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455801-7155-BA09-0D52-E9AC3A14337B}"/>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5" name="Footer Placeholder 4">
            <a:extLst>
              <a:ext uri="{FF2B5EF4-FFF2-40B4-BE49-F238E27FC236}">
                <a16:creationId xmlns:a16="http://schemas.microsoft.com/office/drawing/2014/main" id="{E5FD58EF-15A1-90A5-3036-F18602B8DA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10522-3905-B44A-620F-4F0A92F55415}"/>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89995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8696-8371-6C98-6257-B3FDEBC240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B2C70E-889F-BA94-284E-E16D559D0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722A5-F0E1-EE66-C73C-A5FE67513112}"/>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5" name="Footer Placeholder 4">
            <a:extLst>
              <a:ext uri="{FF2B5EF4-FFF2-40B4-BE49-F238E27FC236}">
                <a16:creationId xmlns:a16="http://schemas.microsoft.com/office/drawing/2014/main" id="{94360C49-EDF0-7E65-3D4D-6D7B61A7FA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8D6E5E-827E-8A1E-1440-42356AED6086}"/>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123477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8E01E-A62B-1D76-D582-741B0EF606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E75EE1-33E7-7802-BFBC-4BB7AF35E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12C21-9981-7229-EE62-204762FECD09}"/>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5" name="Footer Placeholder 4">
            <a:extLst>
              <a:ext uri="{FF2B5EF4-FFF2-40B4-BE49-F238E27FC236}">
                <a16:creationId xmlns:a16="http://schemas.microsoft.com/office/drawing/2014/main" id="{26F333E6-077F-DD72-D1D1-724D4A210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D0FBA-D439-D6AA-FF00-2901155253BC}"/>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21009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359965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72051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701907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7614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31366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601776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4893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9271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72C4-4D14-D3E8-0611-CDC6C6F60E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CE9D43-BF04-4154-AEA3-C1D50FC22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EE19A-E984-2522-C0C3-00E246D56EF4}"/>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5" name="Footer Placeholder 4">
            <a:extLst>
              <a:ext uri="{FF2B5EF4-FFF2-40B4-BE49-F238E27FC236}">
                <a16:creationId xmlns:a16="http://schemas.microsoft.com/office/drawing/2014/main" id="{7C034246-1F80-D234-DB85-8614F151CC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BC520-BB99-934A-4150-7A38C94320FF}"/>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28553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2100-1D07-9B1D-13BB-DFDED43C3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69B94C-84C8-033D-9539-9995923B19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A6211-8D30-5D0F-1D75-7EA366FABDC7}"/>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5" name="Footer Placeholder 4">
            <a:extLst>
              <a:ext uri="{FF2B5EF4-FFF2-40B4-BE49-F238E27FC236}">
                <a16:creationId xmlns:a16="http://schemas.microsoft.com/office/drawing/2014/main" id="{A5B4EF89-034C-2128-5369-4A8E5B87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1036B-23D2-D992-F42D-A3DBD321B665}"/>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211207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5EFE-5A4E-AF6D-01E6-FEA5F56CC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19C28-8AB9-A35E-79C9-9FD0B3E95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C24799-6C28-0A37-D76C-7415F5823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086548-B40F-7680-9E2F-16BD7BA97E93}"/>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6" name="Footer Placeholder 5">
            <a:extLst>
              <a:ext uri="{FF2B5EF4-FFF2-40B4-BE49-F238E27FC236}">
                <a16:creationId xmlns:a16="http://schemas.microsoft.com/office/drawing/2014/main" id="{E49E43E5-D1E3-CBDB-3A29-8458D305AD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8768C6-4CAB-4977-1985-E638BC90D283}"/>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131860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C559-4B72-894D-2095-9637C412A1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164BD1-51DE-DE43-3BE3-F42912548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ABE738-F521-E07A-6712-80712E28C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6A113A-289A-29C0-B325-042EC0D0F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AF486-2B62-8254-C460-AA81F7C5F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6EDBFC-3FA1-96F3-4D2A-BBAE3F506D6C}"/>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8" name="Footer Placeholder 7">
            <a:extLst>
              <a:ext uri="{FF2B5EF4-FFF2-40B4-BE49-F238E27FC236}">
                <a16:creationId xmlns:a16="http://schemas.microsoft.com/office/drawing/2014/main" id="{171D0BA7-CC0A-1847-92C1-1E00F71FD6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EA25E5-CD2A-166F-9C29-BFF6A508F114}"/>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32233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4A72-C544-FBA8-5C6F-AE4F965452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CBAF42-4AED-0494-B0B8-3717BEF5F44C}"/>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4" name="Footer Placeholder 3">
            <a:extLst>
              <a:ext uri="{FF2B5EF4-FFF2-40B4-BE49-F238E27FC236}">
                <a16:creationId xmlns:a16="http://schemas.microsoft.com/office/drawing/2014/main" id="{870FF2CA-7EDA-529B-3F3C-180F5A3FFC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993991-4439-E823-4387-1229E9E6B45A}"/>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429159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2D199-9F40-7B8B-EBE9-4650F5CFE257}"/>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3" name="Footer Placeholder 2">
            <a:extLst>
              <a:ext uri="{FF2B5EF4-FFF2-40B4-BE49-F238E27FC236}">
                <a16:creationId xmlns:a16="http://schemas.microsoft.com/office/drawing/2014/main" id="{08331DD5-805A-0976-3A0D-E9AA7FD655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D954AF-EF35-AFB1-5E2F-BFF09DAB792D}"/>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5411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F370-F23A-952B-6895-3BA04D15D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086DA1-01BD-CC3C-E133-B0895AF87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0AEF3C-A98C-593A-78A2-A6E69FE0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53DF2-8326-1BAD-0F04-038233641DA1}"/>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6" name="Footer Placeholder 5">
            <a:extLst>
              <a:ext uri="{FF2B5EF4-FFF2-40B4-BE49-F238E27FC236}">
                <a16:creationId xmlns:a16="http://schemas.microsoft.com/office/drawing/2014/main" id="{9799F1F2-172A-BEC4-EDA5-4F0BDE028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CB9A9C-ED9D-ABF3-FE1E-398331DD75E7}"/>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414742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B1E1-816D-0051-BD1F-A81ADA6CB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E95D0A-6386-0B24-5D5C-1771FB580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6D9CC2-24BD-6DAA-4F34-442569FF4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BED3B-3E49-814C-4A91-D132B9E048CD}"/>
              </a:ext>
            </a:extLst>
          </p:cNvPr>
          <p:cNvSpPr>
            <a:spLocks noGrp="1"/>
          </p:cNvSpPr>
          <p:nvPr>
            <p:ph type="dt" sz="half" idx="10"/>
          </p:nvPr>
        </p:nvSpPr>
        <p:spPr/>
        <p:txBody>
          <a:bodyPr/>
          <a:lstStyle/>
          <a:p>
            <a:fld id="{0F166FEF-2067-4A62-90D1-A425137AE734}" type="datetimeFigureOut">
              <a:rPr lang="en-GB" smtClean="0"/>
              <a:t>12/09/2024</a:t>
            </a:fld>
            <a:endParaRPr lang="en-GB"/>
          </a:p>
        </p:txBody>
      </p:sp>
      <p:sp>
        <p:nvSpPr>
          <p:cNvPr id="6" name="Footer Placeholder 5">
            <a:extLst>
              <a:ext uri="{FF2B5EF4-FFF2-40B4-BE49-F238E27FC236}">
                <a16:creationId xmlns:a16="http://schemas.microsoft.com/office/drawing/2014/main" id="{51D126C6-76DD-F4E9-BD5F-606298D9BF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38584-4317-E80D-2D2B-6D5C9AA6C95F}"/>
              </a:ext>
            </a:extLst>
          </p:cNvPr>
          <p:cNvSpPr>
            <a:spLocks noGrp="1"/>
          </p:cNvSpPr>
          <p:nvPr>
            <p:ph type="sldNum" sz="quarter" idx="12"/>
          </p:nvPr>
        </p:nvSpPr>
        <p:spPr/>
        <p:txBody>
          <a:bodyPr/>
          <a:lstStyle/>
          <a:p>
            <a:fld id="{F9B7B465-2084-4077-BEC6-92C15EE9E5E2}" type="slidenum">
              <a:rPr lang="en-GB" smtClean="0"/>
              <a:t>‹#›</a:t>
            </a:fld>
            <a:endParaRPr lang="en-GB"/>
          </a:p>
        </p:txBody>
      </p:sp>
    </p:spTree>
    <p:extLst>
      <p:ext uri="{BB962C8B-B14F-4D97-AF65-F5344CB8AC3E}">
        <p14:creationId xmlns:p14="http://schemas.microsoft.com/office/powerpoint/2010/main" val="133500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F416E-8729-48C5-3BF4-A92B038C6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6EEBB8-B033-B89E-ECD0-1AAFE3F846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7ACE5F-8190-16DF-C2C8-8DD4BE0BB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166FEF-2067-4A62-90D1-A425137AE734}" type="datetimeFigureOut">
              <a:rPr lang="en-GB" smtClean="0"/>
              <a:t>12/09/2024</a:t>
            </a:fld>
            <a:endParaRPr lang="en-GB"/>
          </a:p>
        </p:txBody>
      </p:sp>
      <p:sp>
        <p:nvSpPr>
          <p:cNvPr id="5" name="Footer Placeholder 4">
            <a:extLst>
              <a:ext uri="{FF2B5EF4-FFF2-40B4-BE49-F238E27FC236}">
                <a16:creationId xmlns:a16="http://schemas.microsoft.com/office/drawing/2014/main" id="{A8DD0495-87F6-1FB1-C4A7-0C0F5E53F2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2E3D0AE-16BF-4847-0AFE-55A6730C0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B7B465-2084-4077-BEC6-92C15EE9E5E2}" type="slidenum">
              <a:rPr lang="en-GB" smtClean="0"/>
              <a:t>‹#›</a:t>
            </a:fld>
            <a:endParaRPr lang="en-GB"/>
          </a:p>
        </p:txBody>
      </p:sp>
    </p:spTree>
    <p:extLst>
      <p:ext uri="{BB962C8B-B14F-4D97-AF65-F5344CB8AC3E}">
        <p14:creationId xmlns:p14="http://schemas.microsoft.com/office/powerpoint/2010/main" val="283029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2619158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emf"/><Relationship Id="rId7" Type="http://schemas.openxmlformats.org/officeDocument/2006/relationships/hyperlink" Target="mailto:attendancedatacollection@norfolk.gov.u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gov.uk/government/publications/monitor-your-school-attendance-user-guide/monitor-your-school-attendance-user-guide" TargetMode="External"/><Relationship Id="rId5" Type="http://schemas.openxmlformats.org/officeDocument/2006/relationships/hyperlink" Target="https://www.gov.uk/guidance/share-your-daily-school-attendance-data" TargetMode="External"/><Relationship Id="rId10" Type="http://schemas.openxmlformats.org/officeDocument/2006/relationships/image" Target="../media/image7.jpeg"/><Relationship Id="rId4" Type="http://schemas.openxmlformats.org/officeDocument/2006/relationships/hyperlink" Target="https://www.legislation.gov.uk/uksi/2024/209/contents/made"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outlook.office365.com/owa/calendar/TESTTSMBOOKINGS@NorfolkCounty.onmicrosoft.com/booking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schools.norfolk.gov.uk/article/29612/Attendance-news-and-events" TargetMode="External"/><Relationship Id="rId3" Type="http://schemas.openxmlformats.org/officeDocument/2006/relationships/image" Target="../media/image8.emf"/><Relationship Id="rId7" Type="http://schemas.openxmlformats.org/officeDocument/2006/relationships/image" Target="../media/image12.jpg"/><Relationship Id="rId12" Type="http://schemas.openxmlformats.org/officeDocument/2006/relationships/hyperlink" Target="https://s4s.norfolk.gov.uk/Event/24753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emf"/><Relationship Id="rId11" Type="http://schemas.openxmlformats.org/officeDocument/2006/relationships/hyperlink" Target="https://www.schools.norfolk.gov.uk/article/29612/Attendance-news-and-events#h2" TargetMode="External"/><Relationship Id="rId5" Type="http://schemas.openxmlformats.org/officeDocument/2006/relationships/image" Target="../media/image10.png"/><Relationship Id="rId10" Type="http://schemas.openxmlformats.org/officeDocument/2006/relationships/hyperlink" Target="https://www.schools.norfolk.gov.uk/news" TargetMode="External"/><Relationship Id="rId4" Type="http://schemas.openxmlformats.org/officeDocument/2006/relationships/image" Target="../media/image9.emf"/><Relationship Id="rId9" Type="http://schemas.openxmlformats.org/officeDocument/2006/relationships/hyperlink" Target="https://csapps.norfolk.gov.uk/ecourier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csattendance@norfolk.gov.uk" TargetMode="External"/><Relationship Id="rId3" Type="http://schemas.openxmlformats.org/officeDocument/2006/relationships/image" Target="../media/image9.emf"/><Relationship Id="rId7" Type="http://schemas.openxmlformats.org/officeDocument/2006/relationships/hyperlink" Target="https://www.schools.norfolk.gov.uk/pupil-safety-and-behaviour/school-attendanc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11.emf"/><Relationship Id="rId10" Type="http://schemas.openxmlformats.org/officeDocument/2006/relationships/hyperlink" Target="https://www.picpedia.org/chalkboard/q/questions.html" TargetMode="External"/><Relationship Id="rId4" Type="http://schemas.openxmlformats.org/officeDocument/2006/relationships/image" Target="../media/image10.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F29C2B6-3A4D-495B-8716-22568598ED65}"/>
              </a:ext>
            </a:extLst>
          </p:cNvPr>
          <p:cNvPicPr>
            <a:picLocks noGrp="1" noChangeAspect="1"/>
          </p:cNvPicPr>
          <p:nvPr>
            <p:ph type="pic" sz="quarter" idx="10"/>
          </p:nvPr>
        </p:nvPicPr>
        <p:blipFill>
          <a:blip r:embed="rId3"/>
          <a:srcRect/>
          <a:stretch/>
        </p:blipFill>
        <p:spPr>
          <a:xfrm>
            <a:off x="0" y="0"/>
            <a:ext cx="12173167" cy="511791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4"/>
          <a:stretch>
            <a:fillRect/>
          </a:stretch>
        </p:blipFill>
        <p:spPr>
          <a:xfrm>
            <a:off x="324909" y="5906224"/>
            <a:ext cx="1784742" cy="555130"/>
          </a:xfrm>
          <a:prstGeom prst="rect">
            <a:avLst/>
          </a:prstGeom>
        </p:spPr>
      </p:pic>
      <p:sp>
        <p:nvSpPr>
          <p:cNvPr id="16" name="TextBox 15">
            <a:extLst>
              <a:ext uri="{FF2B5EF4-FFF2-40B4-BE49-F238E27FC236}">
                <a16:creationId xmlns:a16="http://schemas.microsoft.com/office/drawing/2014/main" id="{0269D058-47D1-46E3-ABA4-923651BFC397}"/>
              </a:ext>
            </a:extLst>
          </p:cNvPr>
          <p:cNvSpPr txBox="1"/>
          <p:nvPr/>
        </p:nvSpPr>
        <p:spPr>
          <a:xfrm>
            <a:off x="532263" y="545910"/>
            <a:ext cx="6469172" cy="2771031"/>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kumimoji="0" lang="en-US" sz="6000" b="1" i="0" u="none" strike="noStrike" kern="1200" cap="none" spc="0" normalizeH="0" baseline="0" noProof="0" dirty="0">
                <a:ln>
                  <a:noFill/>
                </a:ln>
                <a:solidFill>
                  <a:schemeClr val="bg1"/>
                </a:solidFill>
                <a:effectLst/>
                <a:uLnTx/>
                <a:uFillTx/>
                <a:latin typeface="Calibri Light" panose="020F0302020204030204"/>
                <a:ea typeface="+mn-ea"/>
                <a:cs typeface="+mn-cs"/>
              </a:rPr>
              <a:t>Welcome, the </a:t>
            </a:r>
            <a:r>
              <a:rPr lang="en-US" sz="6000" b="1" dirty="0">
                <a:solidFill>
                  <a:schemeClr val="bg1"/>
                </a:solidFill>
                <a:latin typeface="Calibri Light" panose="020F0302020204030204"/>
              </a:rPr>
              <a:t>webinar </a:t>
            </a:r>
            <a:r>
              <a:rPr kumimoji="0" lang="en-US" sz="6000" b="1" i="0" u="none" strike="noStrike" kern="1200" cap="none" spc="0" normalizeH="0" baseline="0" noProof="0" dirty="0">
                <a:ln>
                  <a:noFill/>
                </a:ln>
                <a:solidFill>
                  <a:schemeClr val="bg1"/>
                </a:solidFill>
                <a:effectLst/>
                <a:uLnTx/>
                <a:uFillTx/>
                <a:latin typeface="Calibri Light" panose="020F0302020204030204"/>
                <a:ea typeface="+mn-ea"/>
                <a:cs typeface="+mn-cs"/>
              </a:rPr>
              <a:t>will start shortly.</a:t>
            </a:r>
            <a:r>
              <a:rPr lang="en-US" sz="6000" b="1" dirty="0">
                <a:solidFill>
                  <a:schemeClr val="bg1"/>
                </a:solidFill>
                <a:latin typeface="Calibri Light" panose="020F0302020204030204"/>
              </a:rPr>
              <a:t> </a:t>
            </a:r>
            <a:endParaRPr lang="en-US" dirty="0">
              <a:solidFill>
                <a:schemeClr val="bg1"/>
              </a:solidFill>
              <a:ea typeface="+mn-ea"/>
              <a:cs typeface="+mn-cs"/>
            </a:endParaRPr>
          </a:p>
        </p:txBody>
      </p:sp>
      <p:sp>
        <p:nvSpPr>
          <p:cNvPr id="6" name="TextBox 5">
            <a:extLst>
              <a:ext uri="{FF2B5EF4-FFF2-40B4-BE49-F238E27FC236}">
                <a16:creationId xmlns:a16="http://schemas.microsoft.com/office/drawing/2014/main" id="{4EB5E4F0-EF23-4660-B529-72B0A78A02EF}"/>
              </a:ext>
            </a:extLst>
          </p:cNvPr>
          <p:cNvSpPr txBox="1"/>
          <p:nvPr/>
        </p:nvSpPr>
        <p:spPr>
          <a:xfrm>
            <a:off x="3182471" y="5367615"/>
            <a:ext cx="885712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Calibri" panose="020F0502020204030204"/>
              </a:rPr>
              <a:t>Attendance Spotlight Webinar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Delivered by the Attendance Team</a:t>
            </a:r>
          </a:p>
        </p:txBody>
      </p:sp>
    </p:spTree>
    <p:extLst>
      <p:ext uri="{BB962C8B-B14F-4D97-AF65-F5344CB8AC3E}">
        <p14:creationId xmlns:p14="http://schemas.microsoft.com/office/powerpoint/2010/main" val="338587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ge platform">
            <a:extLst>
              <a:ext uri="{FF2B5EF4-FFF2-40B4-BE49-F238E27FC236}">
                <a16:creationId xmlns:a16="http://schemas.microsoft.com/office/drawing/2014/main" id="{2AF4BE9D-5069-B3AA-EFF9-76258382DFEF}"/>
              </a:ext>
            </a:extLst>
          </p:cNvPr>
          <p:cNvPicPr>
            <a:picLocks noChangeAspect="1"/>
          </p:cNvPicPr>
          <p:nvPr/>
        </p:nvPicPr>
        <p:blipFill>
          <a:blip r:embed="rId3"/>
          <a:stretch>
            <a:fillRect/>
          </a:stretch>
        </p:blipFill>
        <p:spPr>
          <a:xfrm>
            <a:off x="0" y="-973685"/>
            <a:ext cx="12192000" cy="8128000"/>
          </a:xfrm>
          <a:prstGeom prst="rect">
            <a:avLst/>
          </a:prstGeom>
        </p:spPr>
      </p:pic>
      <p:sp>
        <p:nvSpPr>
          <p:cNvPr id="4" name="TextBox 3">
            <a:extLst>
              <a:ext uri="{FF2B5EF4-FFF2-40B4-BE49-F238E27FC236}">
                <a16:creationId xmlns:a16="http://schemas.microsoft.com/office/drawing/2014/main" id="{20DAA3E3-6C14-67C0-CCD0-635059750991}"/>
              </a:ext>
            </a:extLst>
          </p:cNvPr>
          <p:cNvSpPr txBox="1"/>
          <p:nvPr/>
        </p:nvSpPr>
        <p:spPr>
          <a:xfrm>
            <a:off x="2157256" y="280416"/>
            <a:ext cx="7877488"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ea typeface="+mj-ea"/>
                <a:cs typeface="Courier New" panose="02070309020205020404" pitchFamily="49" charset="0"/>
                <a:sym typeface="Calibri"/>
              </a:rPr>
              <a:t>Attendance Spotlight Webinar </a:t>
            </a:r>
          </a:p>
        </p:txBody>
      </p:sp>
      <p:sp>
        <p:nvSpPr>
          <p:cNvPr id="2" name="TextBox 1">
            <a:extLst>
              <a:ext uri="{FF2B5EF4-FFF2-40B4-BE49-F238E27FC236}">
                <a16:creationId xmlns:a16="http://schemas.microsoft.com/office/drawing/2014/main" id="{F0D77D3F-A2DE-D237-4657-E1FEB4CA2DAB}"/>
              </a:ext>
            </a:extLst>
          </p:cNvPr>
          <p:cNvSpPr txBox="1"/>
          <p:nvPr/>
        </p:nvSpPr>
        <p:spPr>
          <a:xfrm>
            <a:off x="3991069" y="4110273"/>
            <a:ext cx="420986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GB" sz="3200" b="1" dirty="0">
                <a:ea typeface="+mj-ea"/>
                <a:cs typeface="Courier New" panose="02070309020205020404" pitchFamily="49" charset="0"/>
                <a:sym typeface="Calibri"/>
              </a:rPr>
              <a:t>Welcome back Q&amp;A</a:t>
            </a:r>
            <a:endParaRPr kumimoji="0" lang="en-GB" sz="3200" b="1" i="0" u="none" strike="noStrike" kern="1200" cap="none" spc="0" normalizeH="0" baseline="0" noProof="0" dirty="0">
              <a:ln>
                <a:noFill/>
              </a:ln>
              <a:effectLst/>
              <a:uLnTx/>
              <a:uFillTx/>
              <a:ea typeface="+mj-ea"/>
              <a:cs typeface="Courier New" panose="02070309020205020404" pitchFamily="49" charset="0"/>
              <a:sym typeface="Calibri"/>
            </a:endParaRPr>
          </a:p>
        </p:txBody>
      </p:sp>
    </p:spTree>
    <p:extLst>
      <p:ext uri="{BB962C8B-B14F-4D97-AF65-F5344CB8AC3E}">
        <p14:creationId xmlns:p14="http://schemas.microsoft.com/office/powerpoint/2010/main" val="19088531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3"/>
          <a:stretch>
            <a:fillRect/>
          </a:stretch>
        </p:blipFill>
        <p:spPr>
          <a:xfrm>
            <a:off x="0" y="6125171"/>
            <a:ext cx="12192000" cy="445020"/>
          </a:xfrm>
          <a:prstGeom prst="rect">
            <a:avLst/>
          </a:prstGeom>
        </p:spPr>
      </p:pic>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4"/>
          <a:stretch>
            <a:fillRect/>
          </a:stretch>
        </p:blipFill>
        <p:spPr>
          <a:xfrm>
            <a:off x="10217304" y="6329792"/>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5"/>
          <a:stretch>
            <a:fillRect/>
          </a:stretch>
        </p:blipFill>
        <p:spPr>
          <a:xfrm>
            <a:off x="9107845" y="6347681"/>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6"/>
          <a:stretch>
            <a:fillRect/>
          </a:stretch>
        </p:blipFill>
        <p:spPr>
          <a:xfrm>
            <a:off x="10778114" y="6344802"/>
            <a:ext cx="666220" cy="258291"/>
          </a:xfrm>
          <a:prstGeom prst="rect">
            <a:avLst/>
          </a:prstGeom>
          <a:ln w="12700">
            <a:miter lim="400000"/>
          </a:ln>
        </p:spPr>
      </p:pic>
      <p:sp>
        <p:nvSpPr>
          <p:cNvPr id="3" name="TextBox 2">
            <a:extLst>
              <a:ext uri="{FF2B5EF4-FFF2-40B4-BE49-F238E27FC236}">
                <a16:creationId xmlns:a16="http://schemas.microsoft.com/office/drawing/2014/main" id="{55A3980E-010A-5194-CFAD-19CF1950ACDB}"/>
              </a:ext>
            </a:extLst>
          </p:cNvPr>
          <p:cNvSpPr txBox="1"/>
          <p:nvPr/>
        </p:nvSpPr>
        <p:spPr>
          <a:xfrm>
            <a:off x="747666" y="410753"/>
            <a:ext cx="10185149" cy="60631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200" b="1" dirty="0">
                <a:solidFill>
                  <a:srgbClr val="002060"/>
                </a:solidFill>
                <a:ea typeface="+mj-ea"/>
                <a:cs typeface="+mj-cs"/>
                <a:sym typeface="Calibri"/>
              </a:rPr>
              <a:t>School Attendance Checklist</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060"/>
              </a:solidFill>
              <a:effectLst/>
              <a:uFillTx/>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Promote Attendance Culture: Foster a school-wide culture that values high attendance</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Communicate Attendance Policy: Ensure everyone understands the school’s attendance policy</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Maintain Accurate Registers: Complete admission and attendance registers accurately</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Follow Up on Absences: Have effective processes to follow up on student absences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Analyse Attendance Data: Regularly review attendance data to identify and support at-risk pupils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Collaborate with Partners: Work with other schools, local authorities, and partners on attendance issues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Support Vulnerable Pupils: Provide additional support for pupils with health issues or special education needs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Train Staff: Ensure staff are trained in attendance management and improvement</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2000" dirty="0">
                <a:ea typeface="+mj-ea"/>
                <a:cs typeface="+mj-cs"/>
                <a:sym typeface="Calibri"/>
              </a:rPr>
              <a:t>Use Legal Interventions: Be aware of and use legal interventions when necessary</a:t>
            </a:r>
          </a:p>
          <a:p>
            <a:pPr marR="0" algn="l" defTabSz="914400" rtl="0" fontAlgn="auto" latinLnBrk="0" hangingPunct="0">
              <a:lnSpc>
                <a:spcPct val="100000"/>
              </a:lnSpc>
              <a:spcBef>
                <a:spcPts val="0"/>
              </a:spcBef>
              <a:spcAft>
                <a:spcPts val="0"/>
              </a:spcAft>
              <a:buClrTx/>
              <a:buSzTx/>
              <a:tabLst/>
            </a:pPr>
            <a:endParaRPr lang="en-GB" sz="2000" dirty="0">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GB" sz="2000" dirty="0">
                <a:ea typeface="+mj-ea"/>
                <a:cs typeface="+mj-cs"/>
                <a:sym typeface="Calibri"/>
              </a:rPr>
              <a:t>This checklist should help ensure your school is well-prepared to manage and improve attendance. </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endParaRPr lang="en-GB"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40178082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A3980E-010A-5194-CFAD-19CF1950ACDB}"/>
              </a:ext>
            </a:extLst>
          </p:cNvPr>
          <p:cNvSpPr txBox="1"/>
          <p:nvPr/>
        </p:nvSpPr>
        <p:spPr>
          <a:xfrm>
            <a:off x="592965" y="269918"/>
            <a:ext cx="10185149" cy="66787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400" b="1" dirty="0">
                <a:solidFill>
                  <a:srgbClr val="002060"/>
                </a:solidFill>
                <a:ea typeface="+mj-ea"/>
                <a:cs typeface="+mj-cs"/>
                <a:sym typeface="Calibri"/>
              </a:rPr>
              <a:t>School Attendance Policy</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GB" sz="1600" dirty="0">
                <a:ea typeface="+mj-ea"/>
                <a:cs typeface="+mj-cs"/>
                <a:sym typeface="Calibri"/>
              </a:rPr>
              <a:t>Attendance and Punctuality Expectations:</a:t>
            </a:r>
          </a:p>
          <a:p>
            <a:pPr marL="800100" lvl="1" indent="-342900" hangingPunct="0">
              <a:buFont typeface="Wingdings" panose="05000000000000000000" pitchFamily="2" charset="2"/>
              <a:buChar char="q"/>
            </a:pPr>
            <a:r>
              <a:rPr lang="en-GB" sz="1600" dirty="0">
                <a:ea typeface="+mj-ea"/>
                <a:cs typeface="+mj-cs"/>
                <a:sym typeface="Calibri"/>
              </a:rPr>
              <a:t>Start and close of the day times</a:t>
            </a:r>
          </a:p>
          <a:p>
            <a:pPr marL="800100" lvl="1" indent="-342900" hangingPunct="0">
              <a:buFont typeface="Wingdings" panose="05000000000000000000" pitchFamily="2" charset="2"/>
              <a:buChar char="q"/>
            </a:pPr>
            <a:r>
              <a:rPr lang="en-GB" sz="1600" dirty="0">
                <a:ea typeface="+mj-ea"/>
                <a:cs typeface="+mj-cs"/>
                <a:sym typeface="Calibri"/>
              </a:rPr>
              <a:t>Register closing times</a:t>
            </a:r>
          </a:p>
          <a:p>
            <a:pPr marL="800100" lvl="1" indent="-342900" hangingPunct="0">
              <a:buFont typeface="Wingdings" panose="05000000000000000000" pitchFamily="2" charset="2"/>
              <a:buChar char="q"/>
            </a:pPr>
            <a:r>
              <a:rPr lang="en-GB" sz="1600" dirty="0">
                <a:ea typeface="+mj-ea"/>
                <a:cs typeface="+mj-cs"/>
                <a:sym typeface="Calibri"/>
              </a:rPr>
              <a:t>Processes for requesting leaves of absence</a:t>
            </a:r>
          </a:p>
          <a:p>
            <a:pPr marL="800100" lvl="1" indent="-342900" hangingPunct="0">
              <a:buFont typeface="Wingdings" panose="05000000000000000000" pitchFamily="2" charset="2"/>
              <a:buChar char="q"/>
            </a:pPr>
            <a:r>
              <a:rPr lang="en-GB" sz="1600" dirty="0">
                <a:ea typeface="+mj-ea"/>
                <a:cs typeface="+mj-cs"/>
                <a:sym typeface="Calibri"/>
              </a:rPr>
              <a:t>Procedure for informing the school of unexpected absences</a:t>
            </a:r>
          </a:p>
          <a:p>
            <a:pPr marL="342900" indent="-342900" hangingPunct="0">
              <a:buFont typeface="Wingdings" panose="05000000000000000000" pitchFamily="2" charset="2"/>
              <a:buChar char="Ø"/>
            </a:pPr>
            <a:r>
              <a:rPr lang="en-GB" sz="1600" dirty="0">
                <a:ea typeface="+mj-ea"/>
                <a:cs typeface="+mj-cs"/>
                <a:sym typeface="Calibri"/>
              </a:rPr>
              <a:t>Senior Attendance Champion:</a:t>
            </a:r>
          </a:p>
          <a:p>
            <a:pPr marL="800100" lvl="1" indent="-342900" hangingPunct="0">
              <a:buFont typeface="Wingdings" panose="05000000000000000000" pitchFamily="2" charset="2"/>
              <a:buChar char="q"/>
            </a:pPr>
            <a:r>
              <a:rPr lang="en-GB" sz="1600" dirty="0">
                <a:ea typeface="+mj-ea"/>
                <a:cs typeface="+mj-cs"/>
                <a:sym typeface="Calibri"/>
              </a:rPr>
              <a:t>Name and contact details of the Senior Attendance Champion</a:t>
            </a:r>
          </a:p>
          <a:p>
            <a:pPr marL="342900" indent="-342900" hangingPunct="0">
              <a:buFont typeface="Wingdings" panose="05000000000000000000" pitchFamily="2" charset="2"/>
              <a:buChar char="Ø"/>
            </a:pPr>
            <a:r>
              <a:rPr lang="en-GB" sz="1600" dirty="0">
                <a:ea typeface="+mj-ea"/>
                <a:cs typeface="+mj-cs"/>
                <a:sym typeface="Calibri"/>
              </a:rPr>
              <a:t>Contact information for Attendance Queries:</a:t>
            </a:r>
          </a:p>
          <a:p>
            <a:pPr marL="800100" lvl="1" indent="-342900" hangingPunct="0">
              <a:buFont typeface="Wingdings" panose="05000000000000000000" pitchFamily="2" charset="2"/>
              <a:buChar char="q"/>
            </a:pPr>
            <a:r>
              <a:rPr lang="en-GB" sz="1600" dirty="0">
                <a:ea typeface="+mj-ea"/>
                <a:cs typeface="+mj-cs"/>
                <a:sym typeface="Calibri"/>
              </a:rPr>
              <a:t>Day to day attendance contacts (e.g., form tutor, attendance officer)</a:t>
            </a:r>
          </a:p>
          <a:p>
            <a:pPr marL="800100" lvl="1" indent="-342900" hangingPunct="0">
              <a:buFont typeface="Wingdings" panose="05000000000000000000" pitchFamily="2" charset="2"/>
              <a:buChar char="q"/>
            </a:pPr>
            <a:r>
              <a:rPr lang="en-GB" sz="1600" dirty="0">
                <a:ea typeface="+mj-ea"/>
                <a:cs typeface="+mj-cs"/>
                <a:sym typeface="Calibri"/>
              </a:rPr>
              <a:t>Contacts for detailed attendance support (e.g., head of year, pastoral lead, family liaison officer)</a:t>
            </a:r>
          </a:p>
          <a:p>
            <a:pPr marL="342900" indent="-342900" hangingPunct="0">
              <a:buFont typeface="Wingdings" panose="05000000000000000000" pitchFamily="2" charset="2"/>
              <a:buChar char="Ø"/>
            </a:pPr>
            <a:r>
              <a:rPr lang="en-GB" sz="1600" dirty="0">
                <a:ea typeface="+mj-ea"/>
                <a:cs typeface="+mj-cs"/>
                <a:sym typeface="Calibri"/>
              </a:rPr>
              <a:t>Daily Attendance Management Processes:</a:t>
            </a:r>
          </a:p>
          <a:p>
            <a:pPr marL="800100" lvl="1" indent="-342900" hangingPunct="0">
              <a:buFont typeface="Wingdings" panose="05000000000000000000" pitchFamily="2" charset="2"/>
              <a:buChar char="q"/>
            </a:pPr>
            <a:r>
              <a:rPr lang="en-GB" sz="1600" dirty="0">
                <a:ea typeface="+mj-ea"/>
                <a:cs typeface="+mj-cs"/>
                <a:sym typeface="Calibri"/>
              </a:rPr>
              <a:t>First day calling procedures</a:t>
            </a:r>
          </a:p>
          <a:p>
            <a:pPr marL="800100" lvl="1" indent="-342900" hangingPunct="0">
              <a:buFont typeface="Wingdings" panose="05000000000000000000" pitchFamily="2" charset="2"/>
              <a:buChar char="q"/>
            </a:pPr>
            <a:r>
              <a:rPr lang="en-GB" sz="1600" dirty="0">
                <a:ea typeface="+mj-ea"/>
                <a:cs typeface="+mj-cs"/>
                <a:sym typeface="Calibri"/>
              </a:rPr>
              <a:t>Follow-up processes for unexplained absences</a:t>
            </a:r>
          </a:p>
          <a:p>
            <a:pPr marL="342900" indent="-342900" hangingPunct="0">
              <a:buFont typeface="Wingdings" panose="05000000000000000000" pitchFamily="2" charset="2"/>
              <a:buChar char="Ø"/>
            </a:pPr>
            <a:r>
              <a:rPr lang="en-GB" sz="1600" dirty="0">
                <a:ea typeface="+mj-ea"/>
                <a:cs typeface="+mj-cs"/>
                <a:sym typeface="Calibri"/>
              </a:rPr>
              <a:t>Promoting and Incentivising Good Attendance:</a:t>
            </a:r>
          </a:p>
          <a:p>
            <a:pPr marL="800100" lvl="1" indent="-342900" hangingPunct="0">
              <a:buFont typeface="Wingdings" panose="05000000000000000000" pitchFamily="2" charset="2"/>
              <a:buChar char="q"/>
            </a:pPr>
            <a:r>
              <a:rPr lang="en-GB" sz="1600" dirty="0">
                <a:ea typeface="+mj-ea"/>
                <a:cs typeface="+mj-cs"/>
                <a:sym typeface="Calibri"/>
              </a:rPr>
              <a:t>Strategies and initiatives to encourage good attendance</a:t>
            </a:r>
          </a:p>
          <a:p>
            <a:pPr marL="342900" indent="-342900" hangingPunct="0">
              <a:buFont typeface="Wingdings" panose="05000000000000000000" pitchFamily="2" charset="2"/>
              <a:buChar char="Ø"/>
            </a:pPr>
            <a:r>
              <a:rPr lang="en-GB" sz="1600" dirty="0">
                <a:ea typeface="+mj-ea"/>
                <a:cs typeface="+mj-cs"/>
                <a:sym typeface="Calibri"/>
              </a:rPr>
              <a:t>Data-Driven Attendance Improvement:</a:t>
            </a:r>
          </a:p>
          <a:p>
            <a:pPr marL="800100" lvl="1" indent="-342900" hangingPunct="0">
              <a:buFont typeface="Wingdings" panose="05000000000000000000" pitchFamily="2" charset="2"/>
              <a:buChar char="q"/>
            </a:pPr>
            <a:r>
              <a:rPr lang="en-GB" sz="1600" dirty="0">
                <a:ea typeface="+mj-ea"/>
                <a:cs typeface="+mj-cs"/>
                <a:sym typeface="Calibri"/>
              </a:rPr>
              <a:t>Strategy for using data to target attendance improvement efforts</a:t>
            </a:r>
          </a:p>
          <a:p>
            <a:pPr marL="342900" indent="-342900" hangingPunct="0">
              <a:buFont typeface="Wingdings" panose="05000000000000000000" pitchFamily="2" charset="2"/>
              <a:buChar char="Ø"/>
            </a:pPr>
            <a:r>
              <a:rPr lang="en-GB" sz="1600" dirty="0">
                <a:ea typeface="+mj-ea"/>
                <a:cs typeface="+mj-cs"/>
                <a:sym typeface="Calibri"/>
              </a:rPr>
              <a:t>Reducing Persistent and Severe Absence:</a:t>
            </a:r>
          </a:p>
          <a:p>
            <a:pPr marL="800100" lvl="1" indent="-342900" hangingPunct="0">
              <a:buFont typeface="Wingdings" panose="05000000000000000000" pitchFamily="2" charset="2"/>
              <a:buChar char="q"/>
            </a:pPr>
            <a:r>
              <a:rPr lang="en-GB" sz="1600" dirty="0">
                <a:ea typeface="+mj-ea"/>
                <a:cs typeface="+mj-cs"/>
                <a:sym typeface="Calibri"/>
              </a:rPr>
              <a:t>Strategy for reducing persistent and severe absence</a:t>
            </a:r>
          </a:p>
          <a:p>
            <a:pPr marL="800100" lvl="1" indent="-342900" hangingPunct="0">
              <a:buFont typeface="Wingdings" panose="05000000000000000000" pitchFamily="2" charset="2"/>
              <a:buChar char="q"/>
            </a:pPr>
            <a:r>
              <a:rPr lang="en-GB" sz="1600" dirty="0">
                <a:ea typeface="+mj-ea"/>
                <a:cs typeface="+mj-cs"/>
                <a:sym typeface="Calibri"/>
              </a:rPr>
              <a:t>Access to wider support services to remove barriers to attendance</a:t>
            </a:r>
          </a:p>
          <a:p>
            <a:pPr marL="800100" lvl="1" indent="-342900" hangingPunct="0">
              <a:buFont typeface="Wingdings" panose="05000000000000000000" pitchFamily="2" charset="2"/>
              <a:buChar char="q"/>
            </a:pPr>
            <a:r>
              <a:rPr lang="en-GB" sz="1600" dirty="0">
                <a:ea typeface="+mj-ea"/>
                <a:cs typeface="+mj-cs"/>
                <a:sym typeface="Calibri"/>
              </a:rPr>
              <a:t>Formalizing support in conjunction with the Local Authority</a:t>
            </a:r>
          </a:p>
          <a:p>
            <a:pPr marL="342900" indent="-342900" hangingPunct="0">
              <a:buFont typeface="Wingdings" panose="05000000000000000000" pitchFamily="2" charset="2"/>
              <a:buChar char="Ø"/>
            </a:pPr>
            <a:r>
              <a:rPr lang="en-GB" sz="1600" dirty="0">
                <a:ea typeface="+mj-ea"/>
                <a:cs typeface="+mj-cs"/>
                <a:sym typeface="Calibri"/>
              </a:rPr>
              <a:t>National Framework for Penalty Notices:</a:t>
            </a:r>
          </a:p>
          <a:p>
            <a:pPr marL="800100" lvl="1" indent="-342900" hangingPunct="0">
              <a:buFont typeface="Wingdings" panose="05000000000000000000" pitchFamily="2" charset="2"/>
              <a:buChar char="q"/>
            </a:pPr>
            <a:r>
              <a:rPr lang="en-GB" sz="1600" dirty="0">
                <a:ea typeface="+mj-ea"/>
                <a:cs typeface="+mj-cs"/>
                <a:sym typeface="Calibri"/>
              </a:rPr>
              <a:t>Details of when Notices to Improve, penalty notices, or other legal interventions will be sought</a:t>
            </a:r>
          </a:p>
          <a:p>
            <a:pPr marR="0" algn="l" defTabSz="914400" rtl="0" fontAlgn="auto" latinLnBrk="0" hangingPunct="0">
              <a:lnSpc>
                <a:spcPct val="100000"/>
              </a:lnSpc>
              <a:spcBef>
                <a:spcPts val="0"/>
              </a:spcBef>
              <a:spcAft>
                <a:spcPts val="0"/>
              </a:spcAft>
              <a:buClrTx/>
              <a:buSzTx/>
              <a:tabLst/>
            </a:pPr>
            <a:endParaRPr lang="en-GB" sz="1600" dirty="0">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endParaRPr lang="en-GB" sz="1200" dirty="0">
              <a:solidFill>
                <a:srgbClr val="000000"/>
              </a:solidFill>
              <a:latin typeface="+mj-lt"/>
              <a:ea typeface="+mj-ea"/>
              <a:cs typeface="+mj-cs"/>
              <a:sym typeface="Calibri"/>
            </a:endParaRPr>
          </a:p>
        </p:txBody>
      </p:sp>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3"/>
          <a:stretch>
            <a:fillRect/>
          </a:stretch>
        </p:blipFill>
        <p:spPr>
          <a:xfrm>
            <a:off x="0" y="6263258"/>
            <a:ext cx="12192000" cy="445020"/>
          </a:xfrm>
          <a:prstGeom prst="rect">
            <a:avLst/>
          </a:prstGeom>
        </p:spPr>
      </p:pic>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4"/>
          <a:stretch>
            <a:fillRect/>
          </a:stretch>
        </p:blipFill>
        <p:spPr>
          <a:xfrm>
            <a:off x="10393730" y="6418677"/>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5"/>
          <a:stretch>
            <a:fillRect/>
          </a:stretch>
        </p:blipFill>
        <p:spPr>
          <a:xfrm>
            <a:off x="9290008" y="6427619"/>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6"/>
          <a:stretch>
            <a:fillRect/>
          </a:stretch>
        </p:blipFill>
        <p:spPr>
          <a:xfrm>
            <a:off x="10778114" y="6441045"/>
            <a:ext cx="666220" cy="258291"/>
          </a:xfrm>
          <a:prstGeom prst="rect">
            <a:avLst/>
          </a:prstGeom>
          <a:ln w="12700">
            <a:miter lim="400000"/>
          </a:ln>
        </p:spPr>
      </p:pic>
      <p:sp>
        <p:nvSpPr>
          <p:cNvPr id="2" name="TextBox 1">
            <a:extLst>
              <a:ext uri="{FF2B5EF4-FFF2-40B4-BE49-F238E27FC236}">
                <a16:creationId xmlns:a16="http://schemas.microsoft.com/office/drawing/2014/main" id="{C38A68A3-AF16-C651-4471-E303AE30C0EC}"/>
              </a:ext>
            </a:extLst>
          </p:cNvPr>
          <p:cNvSpPr txBox="1"/>
          <p:nvPr/>
        </p:nvSpPr>
        <p:spPr>
          <a:xfrm>
            <a:off x="8202439" y="149722"/>
            <a:ext cx="3542603" cy="2585319"/>
          </a:xfrm>
          <a:prstGeom prst="rect">
            <a:avLst/>
          </a:prstGeom>
          <a:noFill/>
          <a:ln w="28575"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ctr" defTabSz="914400" rtl="0" fontAlgn="auto" latinLnBrk="0" hangingPunct="0">
              <a:lnSpc>
                <a:spcPct val="100000"/>
              </a:lnSpc>
              <a:spcBef>
                <a:spcPts val="0"/>
              </a:spcBef>
              <a:spcAft>
                <a:spcPts val="0"/>
              </a:spcAft>
              <a:buClrTx/>
              <a:buSzTx/>
              <a:tabLst/>
            </a:pPr>
            <a:r>
              <a:rPr lang="en-GB" sz="1800" b="1" dirty="0">
                <a:ea typeface="+mj-ea"/>
                <a:cs typeface="+mj-cs"/>
                <a:sym typeface="Calibri"/>
              </a:rPr>
              <a:t>This checklist should help ensure all ensure all necessary aspects are covered in your School Attendance Policy effectively. If you need further details or assistance an AEO will be able to support either at your scheduled TSM or via Duty. </a:t>
            </a:r>
          </a:p>
        </p:txBody>
      </p:sp>
    </p:spTree>
    <p:extLst>
      <p:ext uri="{BB962C8B-B14F-4D97-AF65-F5344CB8AC3E}">
        <p14:creationId xmlns:p14="http://schemas.microsoft.com/office/powerpoint/2010/main" val="13113509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3"/>
          <a:stretch>
            <a:fillRect/>
          </a:stretch>
        </p:blipFill>
        <p:spPr>
          <a:xfrm>
            <a:off x="0" y="6363904"/>
            <a:ext cx="12192000" cy="445020"/>
          </a:xfrm>
          <a:prstGeom prst="rect">
            <a:avLst/>
          </a:prstGeom>
        </p:spPr>
      </p:pic>
      <p:sp>
        <p:nvSpPr>
          <p:cNvPr id="3" name="TextBox 2">
            <a:extLst>
              <a:ext uri="{FF2B5EF4-FFF2-40B4-BE49-F238E27FC236}">
                <a16:creationId xmlns:a16="http://schemas.microsoft.com/office/drawing/2014/main" id="{55A3980E-010A-5194-CFAD-19CF1950ACDB}"/>
              </a:ext>
            </a:extLst>
          </p:cNvPr>
          <p:cNvSpPr txBox="1"/>
          <p:nvPr/>
        </p:nvSpPr>
        <p:spPr>
          <a:xfrm>
            <a:off x="522455" y="271586"/>
            <a:ext cx="11385766" cy="63709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ea typeface="+mj-ea"/>
                <a:cs typeface="+mj-cs"/>
                <a:sym typeface="Calibri"/>
              </a:rPr>
              <a:t>Data sharing &amp; absence returns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endParaRPr lang="en-GB" sz="12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GB" sz="1400" b="0" i="0" dirty="0">
                <a:solidFill>
                  <a:srgbClr val="000000"/>
                </a:solidFill>
                <a:effectLst/>
                <a:cs typeface="Assistant" pitchFamily="2" charset="-79"/>
              </a:rPr>
              <a:t>In line with </a:t>
            </a:r>
            <a:r>
              <a:rPr lang="en-GB" sz="1400" b="1" i="0" u="none" strike="noStrike" dirty="0">
                <a:solidFill>
                  <a:srgbClr val="4840E3"/>
                </a:solidFill>
                <a:effectLst/>
                <a:cs typeface="Assistant" pitchFamily="2" charset="-79"/>
                <a:hlinkClick r:id="rId4"/>
              </a:rPr>
              <a:t>The Education (Information About Individual Pupils) (England) (Amendment) Regulations 2024</a:t>
            </a:r>
            <a:r>
              <a:rPr lang="en-GB" sz="1400" b="0" i="0" dirty="0">
                <a:solidFill>
                  <a:srgbClr val="000000"/>
                </a:solidFill>
                <a:effectLst/>
                <a:cs typeface="Assistant" pitchFamily="2" charset="-79"/>
              </a:rPr>
              <a:t> and the requirements of 'Working together to improve school attendance', all schools are now legally required to share information from their registers with the DfE and the local authority.</a:t>
            </a:r>
          </a:p>
          <a:p>
            <a:pPr marR="0" algn="l" defTabSz="914400" rtl="0" fontAlgn="auto" latinLnBrk="0" hangingPunct="0">
              <a:lnSpc>
                <a:spcPct val="100000"/>
              </a:lnSpc>
              <a:spcBef>
                <a:spcPts val="0"/>
              </a:spcBef>
              <a:spcAft>
                <a:spcPts val="0"/>
              </a:spcAft>
              <a:buClrTx/>
              <a:buSzTx/>
              <a:tabLst/>
            </a:pPr>
            <a:endParaRPr lang="en-GB" sz="1400" dirty="0">
              <a:solidFill>
                <a:srgbClr val="000000"/>
              </a:solidFill>
              <a:ea typeface="+mj-ea"/>
              <a:cs typeface="Assistant" pitchFamily="2" charset="-79"/>
              <a:sym typeface="Calibri"/>
            </a:endParaRPr>
          </a:p>
          <a:p>
            <a:pPr marR="0" algn="l" defTabSz="914400" rtl="0" fontAlgn="auto" latinLnBrk="0" hangingPunct="0">
              <a:lnSpc>
                <a:spcPct val="100000"/>
              </a:lnSpc>
              <a:spcBef>
                <a:spcPts val="0"/>
              </a:spcBef>
              <a:spcAft>
                <a:spcPts val="0"/>
              </a:spcAft>
              <a:buClrTx/>
              <a:buSzTx/>
              <a:tabLst/>
            </a:pPr>
            <a:r>
              <a:rPr lang="en-GB" sz="1400" b="1" dirty="0">
                <a:solidFill>
                  <a:srgbClr val="000000"/>
                </a:solidFill>
                <a:ea typeface="+mj-ea"/>
                <a:cs typeface="Assistant" pitchFamily="2" charset="-79"/>
                <a:sym typeface="Calibri"/>
              </a:rPr>
              <a:t>Sharing data with the DfE:</a:t>
            </a:r>
          </a:p>
          <a:p>
            <a:pPr algn="l" fontAlgn="base"/>
            <a:r>
              <a:rPr lang="en-GB" sz="1400" b="0" i="0" dirty="0">
                <a:solidFill>
                  <a:srgbClr val="000000"/>
                </a:solidFill>
                <a:effectLst/>
                <a:cs typeface="Assistant" pitchFamily="2" charset="-79"/>
              </a:rPr>
              <a:t>From the start of the 2024-25 academic year, schools have a duty to provide attendance information to the Department for Education (DfE) on request. Data indicates that as of 6</a:t>
            </a:r>
            <a:r>
              <a:rPr lang="en-GB" sz="1400" b="0" i="0" baseline="30000" dirty="0">
                <a:solidFill>
                  <a:srgbClr val="000000"/>
                </a:solidFill>
                <a:effectLst/>
                <a:cs typeface="Assistant" pitchFamily="2" charset="-79"/>
              </a:rPr>
              <a:t>th</a:t>
            </a:r>
            <a:r>
              <a:rPr lang="en-GB" sz="1400" b="0" i="0" dirty="0">
                <a:solidFill>
                  <a:srgbClr val="000000"/>
                </a:solidFill>
                <a:effectLst/>
                <a:cs typeface="Assistant" pitchFamily="2" charset="-79"/>
              </a:rPr>
              <a:t> September, over 380 have already signed up to share their daily attendance data with the DfE in line with statutory requirements.</a:t>
            </a:r>
          </a:p>
          <a:p>
            <a:pPr algn="l" fontAlgn="base"/>
            <a:r>
              <a:rPr lang="en-GB" sz="1400" b="1" i="0" u="sng" dirty="0">
                <a:solidFill>
                  <a:srgbClr val="000000"/>
                </a:solidFill>
                <a:effectLst/>
                <a:cs typeface="Assistant" pitchFamily="2" charset="-79"/>
              </a:rPr>
              <a:t>Action:</a:t>
            </a:r>
            <a:r>
              <a:rPr lang="en-GB" sz="1400" b="0" i="0" dirty="0">
                <a:solidFill>
                  <a:srgbClr val="000000"/>
                </a:solidFill>
                <a:effectLst/>
                <a:cs typeface="Assistant" pitchFamily="2" charset="-79"/>
              </a:rPr>
              <a:t> It is important that all schools ensure that they have completed this process and for those schools who have not, further guidance on how to share your data is available via this link: </a:t>
            </a:r>
            <a:r>
              <a:rPr lang="en-GB" sz="1400" b="1" i="0" u="none" strike="noStrike" dirty="0">
                <a:solidFill>
                  <a:srgbClr val="4840E3"/>
                </a:solidFill>
                <a:effectLst/>
                <a:cs typeface="Assistant" pitchFamily="2" charset="-79"/>
                <a:hlinkClick r:id="rId5"/>
              </a:rPr>
              <a:t>Share your daily school attendance data - GOV.UK (www.gov.uk)</a:t>
            </a:r>
            <a:endParaRPr lang="en-GB" sz="1400" b="0" i="0" dirty="0">
              <a:solidFill>
                <a:srgbClr val="000000"/>
              </a:solidFill>
              <a:effectLst/>
              <a:cs typeface="Assistant" pitchFamily="2" charset="-79"/>
            </a:endParaRPr>
          </a:p>
          <a:p>
            <a:pPr algn="l" fontAlgn="base"/>
            <a:r>
              <a:rPr lang="en-GB" sz="1400" b="0" i="0" dirty="0">
                <a:solidFill>
                  <a:srgbClr val="000000"/>
                </a:solidFill>
                <a:effectLst/>
                <a:cs typeface="Assistant" pitchFamily="2" charset="-79"/>
              </a:rPr>
              <a:t>Once you are sharing data with the DfE you will have access to a range of tools that will support you to analyse your data. The DfE has published guidance for schools, academy trusts and local authorities on using the monitor your </a:t>
            </a:r>
            <a:r>
              <a:rPr lang="en-GB" sz="1400" b="1" i="0" u="none" strike="noStrike" dirty="0">
                <a:solidFill>
                  <a:srgbClr val="4840E3"/>
                </a:solidFill>
                <a:effectLst/>
                <a:cs typeface="Assistant" pitchFamily="2" charset="-79"/>
                <a:hlinkClick r:id="rId6"/>
              </a:rPr>
              <a:t>school attendance tool</a:t>
            </a:r>
            <a:r>
              <a:rPr lang="en-GB" sz="1400" b="0" i="0" dirty="0">
                <a:solidFill>
                  <a:srgbClr val="000000"/>
                </a:solidFill>
                <a:effectLst/>
                <a:cs typeface="Assistant" pitchFamily="2" charset="-79"/>
              </a:rPr>
              <a:t>.</a:t>
            </a:r>
          </a:p>
          <a:p>
            <a:pPr marR="0" algn="l" defTabSz="914400" rtl="0" fontAlgn="auto" latinLnBrk="0" hangingPunct="0">
              <a:lnSpc>
                <a:spcPct val="100000"/>
              </a:lnSpc>
              <a:spcBef>
                <a:spcPts val="0"/>
              </a:spcBef>
              <a:spcAft>
                <a:spcPts val="0"/>
              </a:spcAft>
              <a:buClrTx/>
              <a:buSzTx/>
              <a:tabLst/>
            </a:pPr>
            <a:endParaRPr lang="en-GB" sz="1400" dirty="0">
              <a:solidFill>
                <a:srgbClr val="000000"/>
              </a:solidFill>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GB" sz="1400" b="1" dirty="0">
                <a:solidFill>
                  <a:srgbClr val="000000"/>
                </a:solidFill>
                <a:ea typeface="+mj-ea"/>
                <a:cs typeface="+mj-cs"/>
                <a:sym typeface="Calibri"/>
              </a:rPr>
              <a:t>Sharing data with the LA:</a:t>
            </a:r>
          </a:p>
          <a:p>
            <a:pPr algn="l" fontAlgn="base"/>
            <a:r>
              <a:rPr lang="en-GB" sz="1400" b="0" i="0" dirty="0">
                <a:solidFill>
                  <a:srgbClr val="000000"/>
                </a:solidFill>
                <a:effectLst/>
                <a:cs typeface="Assistant" pitchFamily="2" charset="-79"/>
              </a:rPr>
              <a:t>Further, to facilitate timely collaborative working across partners, all schools are also required to share information from their registers with the local authority. As a minimum this includes:</a:t>
            </a:r>
          </a:p>
          <a:p>
            <a:pPr marL="285750" indent="-285750" algn="l" fontAlgn="base">
              <a:buFont typeface="Wingdings" panose="05000000000000000000" pitchFamily="2" charset="2"/>
              <a:buChar char="Ø"/>
            </a:pPr>
            <a:r>
              <a:rPr lang="en-GB" sz="1400" i="0" dirty="0">
                <a:solidFill>
                  <a:srgbClr val="000000"/>
                </a:solidFill>
                <a:effectLst/>
                <a:cs typeface="Assistant" pitchFamily="2" charset="-79"/>
              </a:rPr>
              <a:t>New Pupil and Deletion returns</a:t>
            </a:r>
          </a:p>
          <a:p>
            <a:pPr marL="285750" indent="-285750" algn="l" fontAlgn="base">
              <a:buFont typeface="Wingdings" panose="05000000000000000000" pitchFamily="2" charset="2"/>
              <a:buChar char="Ø"/>
            </a:pPr>
            <a:r>
              <a:rPr lang="en-GB" sz="1400" i="0" dirty="0">
                <a:solidFill>
                  <a:srgbClr val="000000"/>
                </a:solidFill>
                <a:effectLst/>
                <a:cs typeface="Assistant" pitchFamily="2" charset="-79"/>
              </a:rPr>
              <a:t>Attendance returns </a:t>
            </a:r>
          </a:p>
          <a:p>
            <a:pPr marL="285750" indent="-285750" algn="l" fontAlgn="base">
              <a:buFont typeface="Wingdings" panose="05000000000000000000" pitchFamily="2" charset="2"/>
              <a:buChar char="Ø"/>
            </a:pPr>
            <a:r>
              <a:rPr lang="en-GB" sz="1400" i="0" dirty="0">
                <a:solidFill>
                  <a:srgbClr val="000000"/>
                </a:solidFill>
                <a:effectLst/>
                <a:cs typeface="Assistant" pitchFamily="2" charset="-79"/>
              </a:rPr>
              <a:t>Sickness returns</a:t>
            </a:r>
          </a:p>
          <a:p>
            <a:pPr marL="285750" indent="-285750" algn="l" fontAlgn="base">
              <a:buFont typeface="Wingdings" panose="05000000000000000000" pitchFamily="2" charset="2"/>
              <a:buChar char="Ø"/>
            </a:pPr>
            <a:endParaRPr lang="en-GB" sz="1400" dirty="0">
              <a:solidFill>
                <a:srgbClr val="000000"/>
              </a:solidFill>
              <a:ea typeface="+mj-ea"/>
              <a:cs typeface="Assistant" pitchFamily="2" charset="-79"/>
              <a:sym typeface="Calibri"/>
            </a:endParaRPr>
          </a:p>
          <a:p>
            <a:pPr algn="l" fontAlgn="base"/>
            <a:r>
              <a:rPr lang="en-GB" sz="1400" b="0" i="0" dirty="0">
                <a:solidFill>
                  <a:srgbClr val="000000"/>
                </a:solidFill>
                <a:effectLst/>
                <a:cs typeface="Assistant" pitchFamily="2" charset="-79"/>
              </a:rPr>
              <a:t>If your school is not currently sharing data as part of the local arrangements, you will receive an e-mail from </a:t>
            </a:r>
            <a:r>
              <a:rPr lang="en-GB" sz="1400" b="1" i="0" u="none" strike="noStrike" dirty="0">
                <a:solidFill>
                  <a:srgbClr val="4840E3"/>
                </a:solidFill>
                <a:effectLst/>
                <a:cs typeface="Assistant" pitchFamily="2" charset="-79"/>
                <a:hlinkClick r:id="rId7"/>
              </a:rPr>
              <a:t>attendancedatacollection@norfolk.gov.uk</a:t>
            </a:r>
            <a:r>
              <a:rPr lang="en-GB" sz="1400" b="0" i="0" dirty="0">
                <a:solidFill>
                  <a:srgbClr val="000000"/>
                </a:solidFill>
                <a:effectLst/>
                <a:cs typeface="Assistant" pitchFamily="2" charset="-79"/>
              </a:rPr>
              <a:t> within the next two weeks providing guidance on what you need to do next.</a:t>
            </a:r>
          </a:p>
          <a:p>
            <a:pPr algn="l" fontAlgn="base"/>
            <a:r>
              <a:rPr lang="en-GB" sz="1400" b="0" i="0" dirty="0">
                <a:solidFill>
                  <a:srgbClr val="000000"/>
                </a:solidFill>
                <a:effectLst/>
                <a:cs typeface="Assistant" pitchFamily="2" charset="-79"/>
              </a:rPr>
              <a:t>If you already provide attendance data to the LA via the local arrangements, please also contact </a:t>
            </a:r>
            <a:r>
              <a:rPr lang="en-GB" sz="1400" b="1" i="0" u="none" strike="noStrike" dirty="0">
                <a:solidFill>
                  <a:srgbClr val="4840E3"/>
                </a:solidFill>
                <a:effectLst/>
                <a:cs typeface="Assistant" pitchFamily="2" charset="-79"/>
                <a:hlinkClick r:id="rId7"/>
              </a:rPr>
              <a:t>attendancedatacollection@norfolk.gov.uk</a:t>
            </a:r>
            <a:r>
              <a:rPr lang="en-GB" sz="1400" b="0" i="0" dirty="0">
                <a:solidFill>
                  <a:srgbClr val="000000"/>
                </a:solidFill>
                <a:effectLst/>
                <a:cs typeface="Assistant" pitchFamily="2" charset="-79"/>
              </a:rPr>
              <a:t> if:</a:t>
            </a:r>
          </a:p>
          <a:p>
            <a:pPr algn="l" fontAlgn="base">
              <a:buFont typeface="+mj-lt"/>
              <a:buAutoNum type="arabicPeriod"/>
            </a:pPr>
            <a:r>
              <a:rPr lang="en-GB" sz="1400" b="0" i="0" dirty="0">
                <a:solidFill>
                  <a:srgbClr val="000000"/>
                </a:solidFill>
                <a:effectLst/>
                <a:cs typeface="Assistant" pitchFamily="2" charset="-79"/>
              </a:rPr>
              <a:t>    You have changed Management Information System provider over the Summer as this will impact on data collection.</a:t>
            </a:r>
          </a:p>
          <a:p>
            <a:pPr algn="l" fontAlgn="base">
              <a:buFont typeface="+mj-lt"/>
              <a:buAutoNum type="arabicPeriod"/>
            </a:pPr>
            <a:r>
              <a:rPr lang="en-GB" sz="1400" b="0" i="0" dirty="0">
                <a:solidFill>
                  <a:srgbClr val="000000"/>
                </a:solidFill>
                <a:effectLst/>
                <a:cs typeface="Assistant" pitchFamily="2" charset="-79"/>
              </a:rPr>
              <a:t>    You are unsure of who we hold as your contact for the local data feed and/or would like to make a change to the contact.</a:t>
            </a:r>
          </a:p>
          <a:p>
            <a:pPr algn="l" fontAlgn="base"/>
            <a:endParaRPr lang="en-GB" sz="1200" dirty="0">
              <a:solidFill>
                <a:srgbClr val="000000"/>
              </a:solidFill>
              <a:ea typeface="+mj-ea"/>
              <a:cs typeface="+mj-cs"/>
              <a:sym typeface="Calibri"/>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8"/>
          <a:stretch>
            <a:fillRect/>
          </a:stretch>
        </p:blipFill>
        <p:spPr>
          <a:xfrm>
            <a:off x="9715099" y="652827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9"/>
          <a:stretch>
            <a:fillRect/>
          </a:stretch>
        </p:blipFill>
        <p:spPr>
          <a:xfrm>
            <a:off x="8782121" y="6527045"/>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10"/>
          <a:stretch>
            <a:fillRect/>
          </a:stretch>
        </p:blipFill>
        <p:spPr>
          <a:xfrm>
            <a:off x="10168518" y="6513411"/>
            <a:ext cx="666220" cy="258291"/>
          </a:xfrm>
          <a:prstGeom prst="rect">
            <a:avLst/>
          </a:prstGeom>
          <a:ln w="12700">
            <a:miter lim="400000"/>
          </a:ln>
        </p:spPr>
      </p:pic>
    </p:spTree>
    <p:extLst>
      <p:ext uri="{BB962C8B-B14F-4D97-AF65-F5344CB8AC3E}">
        <p14:creationId xmlns:p14="http://schemas.microsoft.com/office/powerpoint/2010/main" val="16934845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3"/>
          <a:stretch>
            <a:fillRect/>
          </a:stretch>
        </p:blipFill>
        <p:spPr>
          <a:xfrm>
            <a:off x="0" y="6363904"/>
            <a:ext cx="12192000" cy="445020"/>
          </a:xfrm>
          <a:prstGeom prst="rect">
            <a:avLst/>
          </a:prstGeom>
        </p:spPr>
      </p:pic>
      <p:sp>
        <p:nvSpPr>
          <p:cNvPr id="3" name="TextBox 2">
            <a:extLst>
              <a:ext uri="{FF2B5EF4-FFF2-40B4-BE49-F238E27FC236}">
                <a16:creationId xmlns:a16="http://schemas.microsoft.com/office/drawing/2014/main" id="{55A3980E-010A-5194-CFAD-19CF1950ACDB}"/>
              </a:ext>
            </a:extLst>
          </p:cNvPr>
          <p:cNvSpPr txBox="1"/>
          <p:nvPr/>
        </p:nvSpPr>
        <p:spPr>
          <a:xfrm>
            <a:off x="522455" y="271586"/>
            <a:ext cx="11385766" cy="5786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400" b="1" dirty="0">
                <a:solidFill>
                  <a:srgbClr val="002060"/>
                </a:solidFill>
                <a:ea typeface="+mj-ea"/>
                <a:cs typeface="+mj-cs"/>
                <a:sym typeface="Calibri"/>
              </a:rPr>
              <a:t>Targeting Support Meetings</a:t>
            </a:r>
          </a:p>
          <a:p>
            <a:pPr marR="0" algn="l" defTabSz="914400" rtl="0" fontAlgn="auto" latinLnBrk="0" hangingPunct="0">
              <a:lnSpc>
                <a:spcPct val="100000"/>
              </a:lnSpc>
              <a:spcBef>
                <a:spcPts val="0"/>
              </a:spcBef>
              <a:spcAft>
                <a:spcPts val="0"/>
              </a:spcAft>
              <a:buClrTx/>
              <a:buSzTx/>
              <a:tabLst/>
            </a:pPr>
            <a:endParaRPr lang="en-GB" sz="1200" dirty="0">
              <a:solidFill>
                <a:srgbClr val="000000"/>
              </a:solidFill>
              <a:latin typeface="+mj-lt"/>
              <a:ea typeface="+mj-ea"/>
              <a:cs typeface="+mj-cs"/>
              <a:sym typeface="Calibri"/>
            </a:endParaRPr>
          </a:p>
          <a:p>
            <a:pPr algn="l" fontAlgn="base"/>
            <a:r>
              <a:rPr lang="en-GB" sz="1400" b="0" i="0" dirty="0">
                <a:solidFill>
                  <a:srgbClr val="000000"/>
                </a:solidFill>
                <a:effectLst/>
                <a:cs typeface="Assistant" pitchFamily="2" charset="-79"/>
              </a:rPr>
              <a:t>Schools are expected to participate in these meetings in line with 'Working together to improve school attendance.' The number of meetings a school is expected to have is outlined within the DfE guidance and depends on the level of the attendance challenges in the school:</a:t>
            </a:r>
          </a:p>
          <a:p>
            <a:pPr marL="285750" indent="-285750" algn="l" fontAlgn="base">
              <a:buFont typeface="Wingdings" panose="05000000000000000000" pitchFamily="2" charset="2"/>
              <a:buChar char="Ø"/>
            </a:pPr>
            <a:r>
              <a:rPr lang="en-GB" sz="1400" b="0" i="0" dirty="0">
                <a:solidFill>
                  <a:srgbClr val="000000"/>
                </a:solidFill>
                <a:effectLst/>
                <a:cs typeface="Assistant" pitchFamily="2" charset="-79"/>
              </a:rPr>
              <a:t>If your school's attendance levels were below the national average for your phase, it is expected that you book a TSM for each term</a:t>
            </a:r>
          </a:p>
          <a:p>
            <a:pPr marL="285750" indent="-285750" algn="l" fontAlgn="base">
              <a:buFont typeface="Wingdings" panose="05000000000000000000" pitchFamily="2" charset="2"/>
              <a:buChar char="Ø"/>
            </a:pPr>
            <a:r>
              <a:rPr lang="en-GB" sz="1400" b="0" i="0" dirty="0">
                <a:solidFill>
                  <a:srgbClr val="000000"/>
                </a:solidFill>
                <a:effectLst/>
                <a:cs typeface="Assistant" pitchFamily="2" charset="-79"/>
              </a:rPr>
              <a:t>If your school's attendance levels were above national average for that phase, you may if you want only schedule one TSM for the academic year.</a:t>
            </a:r>
          </a:p>
          <a:p>
            <a:pPr algn="l" fontAlgn="base"/>
            <a:endParaRPr lang="en-GB" sz="1400" b="0" i="0" dirty="0">
              <a:solidFill>
                <a:srgbClr val="000000"/>
              </a:solidFill>
              <a:effectLst/>
              <a:cs typeface="Assistant" pitchFamily="2" charset="-79"/>
            </a:endParaRPr>
          </a:p>
          <a:p>
            <a:pPr algn="l" fontAlgn="base"/>
            <a:r>
              <a:rPr lang="en-GB" sz="1400" b="0" i="0" dirty="0">
                <a:solidFill>
                  <a:srgbClr val="000000"/>
                </a:solidFill>
                <a:effectLst/>
                <a:cs typeface="Assistant" pitchFamily="2" charset="-79"/>
              </a:rPr>
              <a:t>We would encourage all secondary schools in Norfolk to book a TSM for each term, whether above or below national average. If your setting's attendance rates are above the national average for your phase and you wish to meet with us termly, you are welcome and invited to do so.</a:t>
            </a:r>
          </a:p>
          <a:p>
            <a:pPr algn="l" fontAlgn="base"/>
            <a:endParaRPr lang="en-GB" sz="1400" dirty="0">
              <a:solidFill>
                <a:srgbClr val="000000"/>
              </a:solidFill>
              <a:ea typeface="+mj-ea"/>
              <a:cs typeface="Assistant" pitchFamily="2" charset="-79"/>
              <a:sym typeface="Calibri"/>
            </a:endParaRPr>
          </a:p>
          <a:p>
            <a:pPr algn="l" fontAlgn="base"/>
            <a:r>
              <a:rPr lang="en-GB" sz="1600" b="1" i="0" dirty="0">
                <a:solidFill>
                  <a:srgbClr val="050505"/>
                </a:solidFill>
                <a:effectLst/>
                <a:cs typeface="Assistant" pitchFamily="2" charset="-79"/>
              </a:rPr>
              <a:t>Booking your TSM</a:t>
            </a:r>
          </a:p>
          <a:p>
            <a:pPr algn="l" fontAlgn="base"/>
            <a:r>
              <a:rPr lang="en-GB" sz="1400" b="0" i="0" dirty="0">
                <a:solidFill>
                  <a:srgbClr val="000000"/>
                </a:solidFill>
                <a:effectLst/>
                <a:cs typeface="Assistant" pitchFamily="2" charset="-79"/>
              </a:rPr>
              <a:t>To book your TSMs for the academic year:</a:t>
            </a:r>
          </a:p>
          <a:p>
            <a:pPr algn="l" fontAlgn="base">
              <a:buFont typeface="Arial" panose="020B0604020202020204" pitchFamily="34" charset="0"/>
              <a:buChar char="•"/>
            </a:pPr>
            <a:r>
              <a:rPr lang="en-GB" sz="1400" b="0" i="0" dirty="0">
                <a:solidFill>
                  <a:srgbClr val="000000"/>
                </a:solidFill>
                <a:effectLst/>
                <a:cs typeface="Assistant" pitchFamily="2" charset="-79"/>
              </a:rPr>
              <a:t> Visit the following page: </a:t>
            </a:r>
            <a:r>
              <a:rPr lang="en-GB" sz="1400" b="1" i="0" u="none" strike="noStrike" dirty="0">
                <a:solidFill>
                  <a:srgbClr val="4840E3"/>
                </a:solidFill>
                <a:effectLst/>
                <a:cs typeface="Assistant" pitchFamily="2" charset="-79"/>
                <a:hlinkClick r:id="rId4"/>
              </a:rPr>
              <a:t>NCC Targeting Support Meeting Bookings</a:t>
            </a:r>
            <a:endParaRPr lang="en-GB" sz="1400" b="0" i="0" dirty="0">
              <a:solidFill>
                <a:srgbClr val="000000"/>
              </a:solidFill>
              <a:effectLst/>
              <a:cs typeface="Assistant" pitchFamily="2" charset="-79"/>
            </a:endParaRPr>
          </a:p>
          <a:p>
            <a:pPr algn="l" fontAlgn="base">
              <a:buFont typeface="Arial" panose="020B0604020202020204" pitchFamily="34" charset="0"/>
              <a:buChar char="•"/>
            </a:pPr>
            <a:r>
              <a:rPr lang="en-GB" sz="1400" b="0" i="0" dirty="0">
                <a:solidFill>
                  <a:srgbClr val="000000"/>
                </a:solidFill>
                <a:effectLst/>
                <a:cs typeface="Assistant" pitchFamily="2" charset="-79"/>
              </a:rPr>
              <a:t> Select the meeting type that applies to your school setting.</a:t>
            </a:r>
          </a:p>
          <a:p>
            <a:pPr algn="l" fontAlgn="base">
              <a:buFont typeface="Arial" panose="020B0604020202020204" pitchFamily="34" charset="0"/>
              <a:buChar char="•"/>
            </a:pPr>
            <a:r>
              <a:rPr lang="en-GB" sz="1400" b="0" i="0" dirty="0">
                <a:solidFill>
                  <a:srgbClr val="000000"/>
                </a:solidFill>
                <a:effectLst/>
                <a:cs typeface="Assistant" pitchFamily="2" charset="-79"/>
              </a:rPr>
              <a:t> Select the date you wish to book in the calendar.</a:t>
            </a:r>
          </a:p>
          <a:p>
            <a:pPr algn="l" fontAlgn="base">
              <a:buFont typeface="Arial" panose="020B0604020202020204" pitchFamily="34" charset="0"/>
              <a:buChar char="•"/>
            </a:pPr>
            <a:r>
              <a:rPr lang="en-GB" sz="1400" b="0" i="0" dirty="0">
                <a:solidFill>
                  <a:srgbClr val="000000"/>
                </a:solidFill>
                <a:effectLst/>
                <a:cs typeface="Assistant" pitchFamily="2" charset="-79"/>
              </a:rPr>
              <a:t>Select a time from the available options.</a:t>
            </a:r>
          </a:p>
          <a:p>
            <a:pPr algn="l" fontAlgn="base">
              <a:buFont typeface="Arial" panose="020B0604020202020204" pitchFamily="34" charset="0"/>
              <a:buChar char="•"/>
            </a:pPr>
            <a:r>
              <a:rPr lang="en-GB" sz="1400" b="0" i="0" dirty="0">
                <a:solidFill>
                  <a:srgbClr val="000000"/>
                </a:solidFill>
                <a:effectLst/>
                <a:cs typeface="Assistant" pitchFamily="2" charset="-79"/>
              </a:rPr>
              <a:t> Add your details into the required fields, ensuring to include the name of your school.</a:t>
            </a:r>
          </a:p>
          <a:p>
            <a:pPr algn="l" fontAlgn="base">
              <a:buFont typeface="Arial" panose="020B0604020202020204" pitchFamily="34" charset="0"/>
              <a:buChar char="•"/>
            </a:pPr>
            <a:r>
              <a:rPr lang="en-GB" sz="1400" b="0" i="0" dirty="0">
                <a:solidFill>
                  <a:srgbClr val="000000"/>
                </a:solidFill>
                <a:effectLst/>
                <a:cs typeface="Assistant" pitchFamily="2" charset="-79"/>
              </a:rPr>
              <a:t> Select book and you will receive an email confirmation of your booking.</a:t>
            </a:r>
          </a:p>
          <a:p>
            <a:pPr algn="l" fontAlgn="base"/>
            <a:endParaRPr lang="en-GB" sz="1400" b="1" i="0" dirty="0">
              <a:solidFill>
                <a:srgbClr val="000000"/>
              </a:solidFill>
              <a:effectLst/>
              <a:cs typeface="Assistant" pitchFamily="2" charset="-79"/>
            </a:endParaRPr>
          </a:p>
          <a:p>
            <a:pPr algn="l" fontAlgn="base"/>
            <a:r>
              <a:rPr lang="en-GB" sz="1400" b="1" i="0" dirty="0">
                <a:solidFill>
                  <a:srgbClr val="000000"/>
                </a:solidFill>
                <a:effectLst/>
                <a:cs typeface="Assistant" pitchFamily="2" charset="-79"/>
              </a:rPr>
              <a:t>Please note</a:t>
            </a:r>
            <a:r>
              <a:rPr lang="en-GB" sz="1400" b="0" i="0" dirty="0">
                <a:solidFill>
                  <a:srgbClr val="000000"/>
                </a:solidFill>
                <a:effectLst/>
                <a:cs typeface="Assistant" pitchFamily="2" charset="-79"/>
              </a:rPr>
              <a:t>:</a:t>
            </a:r>
          </a:p>
          <a:p>
            <a:pPr algn="l" fontAlgn="base">
              <a:buFont typeface="Arial" panose="020B0604020202020204" pitchFamily="34" charset="0"/>
              <a:buChar char="•"/>
            </a:pPr>
            <a:r>
              <a:rPr lang="en-GB" sz="1400" b="0" i="0" dirty="0">
                <a:solidFill>
                  <a:srgbClr val="000000"/>
                </a:solidFill>
                <a:effectLst/>
                <a:cs typeface="Assistant" pitchFamily="2" charset="-79"/>
              </a:rPr>
              <a:t> If you wish other colleagues to attend, you can forward the meeting invitation.</a:t>
            </a:r>
          </a:p>
          <a:p>
            <a:pPr algn="l" fontAlgn="base">
              <a:buFont typeface="Arial" panose="020B0604020202020204" pitchFamily="34" charset="0"/>
              <a:buChar char="•"/>
            </a:pPr>
            <a:r>
              <a:rPr lang="en-GB" sz="1400" b="0" i="0" dirty="0">
                <a:solidFill>
                  <a:srgbClr val="000000"/>
                </a:solidFill>
                <a:effectLst/>
                <a:cs typeface="Assistant" pitchFamily="2" charset="-79"/>
              </a:rPr>
              <a:t>When booking a meeting for each term, you will need to repeat this process for each booking.</a:t>
            </a:r>
          </a:p>
          <a:p>
            <a:pPr algn="l" fontAlgn="base">
              <a:buFont typeface="Arial" panose="020B0604020202020204" pitchFamily="34" charset="0"/>
              <a:buChar char="•"/>
            </a:pPr>
            <a:r>
              <a:rPr lang="en-GB" sz="1400" b="0" i="0" dirty="0">
                <a:solidFill>
                  <a:srgbClr val="000000"/>
                </a:solidFill>
                <a:effectLst/>
                <a:cs typeface="Assistant" pitchFamily="2" charset="-79"/>
              </a:rPr>
              <a:t>If a date or time is unavailable that is because the slot is already booked, or the date falls outside of term-time based on the Norfolk calendar.</a:t>
            </a:r>
          </a:p>
          <a:p>
            <a:pPr algn="l" fontAlgn="base"/>
            <a:endParaRPr lang="en-GB" sz="1400" dirty="0">
              <a:solidFill>
                <a:srgbClr val="000000"/>
              </a:solidFill>
              <a:ea typeface="+mj-ea"/>
              <a:cs typeface="+mj-cs"/>
              <a:sym typeface="Calibri"/>
            </a:endParaRPr>
          </a:p>
          <a:p>
            <a:pPr algn="l" fontAlgn="base"/>
            <a:endParaRPr lang="en-GB" sz="1200" dirty="0">
              <a:solidFill>
                <a:srgbClr val="000000"/>
              </a:solidFill>
              <a:ea typeface="+mj-ea"/>
              <a:cs typeface="+mj-cs"/>
              <a:sym typeface="Calibri"/>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5"/>
          <a:stretch>
            <a:fillRect/>
          </a:stretch>
        </p:blipFill>
        <p:spPr>
          <a:xfrm>
            <a:off x="9715099" y="652827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6"/>
          <a:stretch>
            <a:fillRect/>
          </a:stretch>
        </p:blipFill>
        <p:spPr>
          <a:xfrm>
            <a:off x="8782121" y="6527045"/>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7"/>
          <a:stretch>
            <a:fillRect/>
          </a:stretch>
        </p:blipFill>
        <p:spPr>
          <a:xfrm>
            <a:off x="10168518" y="6513411"/>
            <a:ext cx="666220" cy="258291"/>
          </a:xfrm>
          <a:prstGeom prst="rect">
            <a:avLst/>
          </a:prstGeom>
          <a:ln w="12700">
            <a:miter lim="400000"/>
          </a:ln>
        </p:spPr>
      </p:pic>
    </p:spTree>
    <p:extLst>
      <p:ext uri="{BB962C8B-B14F-4D97-AF65-F5344CB8AC3E}">
        <p14:creationId xmlns:p14="http://schemas.microsoft.com/office/powerpoint/2010/main" val="22033147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3"/>
          <a:stretch>
            <a:fillRect/>
          </a:stretch>
        </p:blipFill>
        <p:spPr>
          <a:xfrm>
            <a:off x="-537525" y="6337976"/>
            <a:ext cx="14141317" cy="516172"/>
          </a:xfrm>
          <a:prstGeom prst="rect">
            <a:avLst/>
          </a:prstGeom>
        </p:spPr>
      </p:pic>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084405" y="6475025"/>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130114" y="652308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51506" y="6466916"/>
            <a:ext cx="666219" cy="258291"/>
          </a:xfrm>
          <a:prstGeom prst="rect">
            <a:avLst/>
          </a:prstGeom>
          <a:ln w="12700">
            <a:miter lim="400000"/>
          </a:ln>
        </p:spPr>
      </p:pic>
      <p:sp>
        <p:nvSpPr>
          <p:cNvPr id="13" name="TextBox 12">
            <a:extLst>
              <a:ext uri="{FF2B5EF4-FFF2-40B4-BE49-F238E27FC236}">
                <a16:creationId xmlns:a16="http://schemas.microsoft.com/office/drawing/2014/main" id="{17494841-0E53-340A-C9B9-3E206A1B3F51}"/>
              </a:ext>
            </a:extLst>
          </p:cNvPr>
          <p:cNvSpPr txBox="1"/>
          <p:nvPr/>
        </p:nvSpPr>
        <p:spPr>
          <a:xfrm>
            <a:off x="-766578" y="132792"/>
            <a:ext cx="630382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4400" b="0" i="0" u="none" strike="noStrike" kern="0" cap="none" spc="0" normalizeH="0" baseline="0" noProof="0" dirty="0">
                <a:ln>
                  <a:noFill/>
                </a:ln>
                <a:solidFill>
                  <a:srgbClr val="FFFFFF"/>
                </a:solidFill>
                <a:effectLst/>
                <a:uLnTx/>
                <a:uFillTx/>
                <a:latin typeface="Helvetica"/>
                <a:cs typeface="Helvetica"/>
              </a:rPr>
              <a:t>Save the date!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GB" b="0" i="0" u="none" strike="noStrike" kern="0" cap="none" spc="0" normalizeH="0" baseline="0" noProof="0" dirty="0">
              <a:ln>
                <a:noFill/>
              </a:ln>
              <a:solidFill>
                <a:srgbClr val="FFFFFF"/>
              </a:solidFill>
              <a:effectLst/>
              <a:uLnTx/>
              <a:uFillTx/>
              <a:latin typeface="Helvetica"/>
              <a:cs typeface="Helvetica"/>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0" cap="none" spc="0" normalizeH="0" baseline="0" noProof="0" dirty="0">
              <a:ln>
                <a:noFill/>
              </a:ln>
              <a:solidFill>
                <a:srgbClr val="FFFFFF"/>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2200" b="0" i="0" u="none" strike="noStrike" kern="0" cap="none" spc="0" normalizeH="0" baseline="0" noProof="0" dirty="0">
              <a:ln>
                <a:noFill/>
              </a:ln>
              <a:solidFill>
                <a:srgbClr val="29314C"/>
              </a:solidFill>
              <a:effectLst/>
              <a:uLnTx/>
              <a:uFillTx/>
              <a:latin typeface="Helvetica"/>
              <a:cs typeface="Helvetica"/>
            </a:endParaRPr>
          </a:p>
        </p:txBody>
      </p:sp>
      <p:pic>
        <p:nvPicPr>
          <p:cNvPr id="5" name="Picture 4" descr="A page in a planner">
            <a:extLst>
              <a:ext uri="{FF2B5EF4-FFF2-40B4-BE49-F238E27FC236}">
                <a16:creationId xmlns:a16="http://schemas.microsoft.com/office/drawing/2014/main" id="{CBAF78D4-C998-D455-D5CB-43C2211A05A5}"/>
              </a:ext>
            </a:extLst>
          </p:cNvPr>
          <p:cNvPicPr>
            <a:picLocks noChangeAspect="1"/>
          </p:cNvPicPr>
          <p:nvPr/>
        </p:nvPicPr>
        <p:blipFill>
          <a:blip r:embed="rId7"/>
          <a:stretch>
            <a:fillRect/>
          </a:stretch>
        </p:blipFill>
        <p:spPr>
          <a:xfrm>
            <a:off x="6910968" y="474538"/>
            <a:ext cx="4616106" cy="3077404"/>
          </a:xfrm>
          <a:prstGeom prst="rect">
            <a:avLst/>
          </a:prstGeom>
        </p:spPr>
      </p:pic>
      <p:sp>
        <p:nvSpPr>
          <p:cNvPr id="4" name="TextBox 3">
            <a:extLst>
              <a:ext uri="{FF2B5EF4-FFF2-40B4-BE49-F238E27FC236}">
                <a16:creationId xmlns:a16="http://schemas.microsoft.com/office/drawing/2014/main" id="{E202FB8D-F5BA-ABFA-AC86-C500D97C07CE}"/>
              </a:ext>
            </a:extLst>
          </p:cNvPr>
          <p:cNvSpPr txBox="1"/>
          <p:nvPr/>
        </p:nvSpPr>
        <p:spPr>
          <a:xfrm>
            <a:off x="6910968" y="3720824"/>
            <a:ext cx="4616106"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Keep up to date with Attendance news and events via:</a:t>
            </a:r>
          </a:p>
          <a:p>
            <a:pPr marL="0" marR="0" indent="0" algn="l" defTabSz="914400" rtl="0" fontAlgn="auto" latinLnBrk="0" hangingPunct="0">
              <a:lnSpc>
                <a:spcPct val="100000"/>
              </a:lnSpc>
              <a:spcBef>
                <a:spcPts val="0"/>
              </a:spcBef>
              <a:spcAft>
                <a:spcPts val="0"/>
              </a:spcAft>
              <a:buClrTx/>
              <a:buSzTx/>
              <a:buFontTx/>
              <a:buNone/>
              <a:tabLst/>
            </a:pPr>
            <a:r>
              <a:rPr lang="en-GB" dirty="0">
                <a:solidFill>
                  <a:srgbClr val="0000FF"/>
                </a:solidFill>
                <a:ea typeface="+mj-ea"/>
                <a:cs typeface="+mj-cs"/>
                <a:sym typeface="Calibri"/>
                <a:hlinkClick r:id="rId8"/>
              </a:rPr>
              <a:t>Attendance news and events page</a:t>
            </a:r>
            <a:endParaRPr lang="en-GB" dirty="0">
              <a:solidFill>
                <a:srgbClr val="0000FF"/>
              </a:solidFill>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And by </a:t>
            </a:r>
            <a:r>
              <a:rPr lang="en-GB" dirty="0">
                <a:solidFill>
                  <a:schemeClr val="bg1"/>
                </a:solidFill>
                <a:ea typeface="+mj-ea"/>
                <a:cs typeface="+mj-cs"/>
                <a:sym typeface="Calibri"/>
                <a:hlinkClick r:id="rId9"/>
              </a:rPr>
              <a:t>registering</a:t>
            </a:r>
            <a:r>
              <a:rPr lang="en-GB" dirty="0">
                <a:solidFill>
                  <a:schemeClr val="bg1"/>
                </a:solidFill>
                <a:ea typeface="+mj-ea"/>
                <a:cs typeface="+mj-cs"/>
                <a:sym typeface="Calibri"/>
              </a:rPr>
              <a:t> to receive weekly emails and updates from the News for Norfolk Education Providers.</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bg1"/>
                </a:solidFill>
                <a:ea typeface="+mj-ea"/>
                <a:cs typeface="+mj-cs"/>
                <a:sym typeface="Calibri"/>
              </a:rPr>
              <a:t>Webpage for News for Norfolk Education Providers can be found </a:t>
            </a:r>
            <a:r>
              <a:rPr lang="en-GB" dirty="0">
                <a:solidFill>
                  <a:schemeClr val="bg1"/>
                </a:solidFill>
                <a:ea typeface="+mj-ea"/>
                <a:cs typeface="+mj-cs"/>
                <a:sym typeface="Calibri"/>
                <a:hlinkClick r:id="rId10"/>
              </a:rPr>
              <a:t>here</a:t>
            </a:r>
            <a:r>
              <a:rPr lang="en-GB" dirty="0">
                <a:solidFill>
                  <a:schemeClr val="bg1"/>
                </a:solidFill>
                <a:ea typeface="+mj-ea"/>
                <a:cs typeface="+mj-cs"/>
                <a:sym typeface="Calibri"/>
              </a:rPr>
              <a:t>. </a:t>
            </a:r>
            <a:endParaRPr kumimoji="0" lang="en-GB" sz="1800" b="0" i="0" u="none" strike="noStrike" cap="none" spc="0" normalizeH="0" baseline="0" dirty="0">
              <a:ln>
                <a:noFill/>
              </a:ln>
              <a:solidFill>
                <a:schemeClr val="bg1"/>
              </a:solidFill>
              <a:effectLst/>
              <a:uFillTx/>
              <a:ea typeface="+mj-ea"/>
              <a:cs typeface="+mj-cs"/>
              <a:sym typeface="Calibri"/>
            </a:endParaRPr>
          </a:p>
        </p:txBody>
      </p:sp>
      <p:sp>
        <p:nvSpPr>
          <p:cNvPr id="10" name="TextBox 9">
            <a:extLst>
              <a:ext uri="{FF2B5EF4-FFF2-40B4-BE49-F238E27FC236}">
                <a16:creationId xmlns:a16="http://schemas.microsoft.com/office/drawing/2014/main" id="{63A80450-4D4D-5888-8186-75708468B46E}"/>
              </a:ext>
            </a:extLst>
          </p:cNvPr>
          <p:cNvSpPr txBox="1"/>
          <p:nvPr/>
        </p:nvSpPr>
        <p:spPr>
          <a:xfrm>
            <a:off x="479832" y="908236"/>
            <a:ext cx="5839487" cy="5909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sng" strike="noStrike" cap="none" spc="0" normalizeH="0" baseline="0" dirty="0">
                <a:ln>
                  <a:noFill/>
                </a:ln>
                <a:solidFill>
                  <a:schemeClr val="bg1"/>
                </a:solidFill>
                <a:effectLst/>
                <a:uFillTx/>
                <a:ea typeface="+mj-ea"/>
                <a:cs typeface="+mj-cs"/>
                <a:sym typeface="Calibri"/>
              </a:rPr>
              <a:t>Attendance Spotlight Webinars</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Will be held approximately on the last Thursday of each month. They will begin at 10.30am and can be accessed via the links in the </a:t>
            </a:r>
            <a:r>
              <a:rPr kumimoji="0" lang="en-GB" sz="1800" b="0" i="0" u="none" strike="noStrike" cap="none" spc="0" normalizeH="0" baseline="0" dirty="0">
                <a:ln>
                  <a:noFill/>
                </a:ln>
                <a:solidFill>
                  <a:schemeClr val="bg1"/>
                </a:solidFill>
                <a:effectLst/>
                <a:uFillTx/>
                <a:ea typeface="+mj-ea"/>
                <a:cs typeface="+mj-cs"/>
                <a:sym typeface="Calibri"/>
                <a:hlinkClick r:id="rId11"/>
              </a:rPr>
              <a:t>Upcoming events </a:t>
            </a:r>
            <a:r>
              <a:rPr kumimoji="0" lang="en-GB" sz="1800" b="0" i="0" u="none" strike="noStrike" cap="none" spc="0" normalizeH="0" baseline="0" dirty="0">
                <a:ln>
                  <a:noFill/>
                </a:ln>
                <a:solidFill>
                  <a:schemeClr val="bg1"/>
                </a:solidFill>
                <a:effectLst/>
                <a:uFillTx/>
                <a:ea typeface="+mj-ea"/>
                <a:cs typeface="+mj-cs"/>
                <a:sym typeface="Calibri"/>
              </a:rPr>
              <a:t>section of Attendance news and events page. Autumn Term schedule:</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bg1"/>
                </a:solidFill>
                <a:ea typeface="+mj-ea"/>
                <a:cs typeface="+mj-cs"/>
                <a:sym typeface="Calibri"/>
              </a:rPr>
              <a:t>Thursday 26</a:t>
            </a:r>
            <a:r>
              <a:rPr lang="en-GB" baseline="30000" dirty="0">
                <a:solidFill>
                  <a:schemeClr val="bg1"/>
                </a:solidFill>
                <a:ea typeface="+mj-ea"/>
                <a:cs typeface="+mj-cs"/>
                <a:sym typeface="Calibri"/>
              </a:rPr>
              <a:t>th</a:t>
            </a:r>
            <a:r>
              <a:rPr lang="en-GB" dirty="0">
                <a:solidFill>
                  <a:schemeClr val="bg1"/>
                </a:solidFill>
                <a:ea typeface="+mj-ea"/>
                <a:cs typeface="+mj-cs"/>
                <a:sym typeface="Calibri"/>
              </a:rPr>
              <a:t> September</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Thursday 24</a:t>
            </a:r>
            <a:r>
              <a:rPr kumimoji="0" lang="en-GB" sz="1800" b="0" i="0" u="none" strike="noStrike" cap="none" spc="0" normalizeH="0" baseline="30000" dirty="0">
                <a:ln>
                  <a:noFill/>
                </a:ln>
                <a:solidFill>
                  <a:schemeClr val="bg1"/>
                </a:solidFill>
                <a:effectLst/>
                <a:uFillTx/>
                <a:ea typeface="+mj-ea"/>
                <a:cs typeface="+mj-cs"/>
                <a:sym typeface="Calibri"/>
              </a:rPr>
              <a:t>th</a:t>
            </a:r>
            <a:r>
              <a:rPr kumimoji="0" lang="en-GB" sz="1800" b="0" i="0" u="none" strike="noStrike" cap="none" spc="0" normalizeH="0" baseline="0" dirty="0">
                <a:ln>
                  <a:noFill/>
                </a:ln>
                <a:solidFill>
                  <a:schemeClr val="bg1"/>
                </a:solidFill>
                <a:effectLst/>
                <a:uFillTx/>
                <a:ea typeface="+mj-ea"/>
                <a:cs typeface="+mj-cs"/>
                <a:sym typeface="Calibri"/>
              </a:rPr>
              <a:t> October</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bg1"/>
                </a:solidFill>
                <a:ea typeface="+mj-ea"/>
                <a:cs typeface="+mj-cs"/>
                <a:sym typeface="Calibri"/>
              </a:rPr>
              <a:t>Thursday 28</a:t>
            </a:r>
            <a:r>
              <a:rPr lang="en-GB" baseline="30000" dirty="0">
                <a:solidFill>
                  <a:schemeClr val="bg1"/>
                </a:solidFill>
                <a:ea typeface="+mj-ea"/>
                <a:cs typeface="+mj-cs"/>
                <a:sym typeface="Calibri"/>
              </a:rPr>
              <a:t>th</a:t>
            </a:r>
            <a:r>
              <a:rPr lang="en-GB" dirty="0">
                <a:solidFill>
                  <a:schemeClr val="bg1"/>
                </a:solidFill>
                <a:ea typeface="+mj-ea"/>
                <a:cs typeface="+mj-cs"/>
                <a:sym typeface="Calibri"/>
              </a:rPr>
              <a:t> November</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Thursday 19</a:t>
            </a:r>
            <a:r>
              <a:rPr kumimoji="0" lang="en-GB" sz="1800" b="0" i="0" u="none" strike="noStrike" cap="none" spc="0" normalizeH="0" baseline="30000" dirty="0">
                <a:ln>
                  <a:noFill/>
                </a:ln>
                <a:solidFill>
                  <a:schemeClr val="bg1"/>
                </a:solidFill>
                <a:effectLst/>
                <a:uFillTx/>
                <a:ea typeface="+mj-ea"/>
                <a:cs typeface="+mj-cs"/>
                <a:sym typeface="Calibri"/>
              </a:rPr>
              <a:t>th</a:t>
            </a:r>
            <a:r>
              <a:rPr kumimoji="0" lang="en-GB" sz="1800" b="0" i="0" u="none" strike="noStrike" cap="none" spc="0" normalizeH="0" baseline="0" dirty="0">
                <a:ln>
                  <a:noFill/>
                </a:ln>
                <a:solidFill>
                  <a:schemeClr val="bg1"/>
                </a:solidFill>
                <a:effectLst/>
                <a:uFillTx/>
                <a:ea typeface="+mj-ea"/>
                <a:cs typeface="+mj-cs"/>
                <a:sym typeface="Calibri"/>
              </a:rPr>
              <a:t> December</a:t>
            </a:r>
          </a:p>
          <a:p>
            <a:pPr marL="0" marR="0" indent="0" algn="l" defTabSz="914400" rtl="0" fontAlgn="auto" latinLnBrk="0" hangingPunct="0">
              <a:lnSpc>
                <a:spcPct val="100000"/>
              </a:lnSpc>
              <a:spcBef>
                <a:spcPts val="0"/>
              </a:spcBef>
              <a:spcAft>
                <a:spcPts val="0"/>
              </a:spcAft>
              <a:buClrTx/>
              <a:buSzTx/>
              <a:buFontTx/>
              <a:buNone/>
              <a:tabLst/>
            </a:pPr>
            <a:endParaRPr lang="en-GB" b="1" u="sng" dirty="0">
              <a:solidFill>
                <a:schemeClr val="bg1"/>
              </a:solidFill>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1" i="0" u="sng" strike="noStrike" cap="none" spc="0" normalizeH="0" baseline="0" dirty="0">
                <a:ln>
                  <a:noFill/>
                </a:ln>
                <a:solidFill>
                  <a:schemeClr val="bg1"/>
                </a:solidFill>
                <a:effectLst/>
                <a:uFillTx/>
                <a:ea typeface="+mj-ea"/>
                <a:cs typeface="+mj-cs"/>
                <a:sym typeface="Calibri"/>
              </a:rPr>
              <a:t>Parental Responsibility Measure Attendance (PRMA) census for academic year 2023/24 Webinar</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bg1"/>
                </a:solidFill>
                <a:ea typeface="+mj-ea"/>
                <a:cs typeface="+mj-cs"/>
                <a:sym typeface="Calibri"/>
              </a:rPr>
              <a:t>Thursday 19</a:t>
            </a:r>
            <a:r>
              <a:rPr lang="en-GB" baseline="30000" dirty="0">
                <a:solidFill>
                  <a:schemeClr val="bg1"/>
                </a:solidFill>
                <a:ea typeface="+mj-ea"/>
                <a:cs typeface="+mj-cs"/>
                <a:sym typeface="Calibri"/>
              </a:rPr>
              <a:t>th</a:t>
            </a:r>
            <a:r>
              <a:rPr lang="en-GB" dirty="0">
                <a:solidFill>
                  <a:schemeClr val="bg1"/>
                </a:solidFill>
                <a:ea typeface="+mj-ea"/>
                <a:cs typeface="+mj-cs"/>
                <a:sym typeface="Calibri"/>
              </a:rPr>
              <a:t> September book via </a:t>
            </a:r>
            <a:r>
              <a:rPr lang="en-GB" dirty="0">
                <a:solidFill>
                  <a:schemeClr val="bg1"/>
                </a:solidFill>
                <a:ea typeface="+mj-ea"/>
                <a:cs typeface="+mj-cs"/>
                <a:sym typeface="Calibri"/>
                <a:hlinkClick r:id="rId12"/>
              </a:rPr>
              <a:t>NCC s4s website</a:t>
            </a:r>
            <a:r>
              <a:rPr lang="en-GB" dirty="0">
                <a:solidFill>
                  <a:schemeClr val="bg1"/>
                </a:solidFill>
                <a:ea typeface="+mj-ea"/>
                <a:cs typeface="+mj-cs"/>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b="1" u="sng" dirty="0">
                <a:solidFill>
                  <a:schemeClr val="bg1"/>
                </a:solidFill>
                <a:ea typeface="+mj-ea"/>
                <a:cs typeface="+mj-cs"/>
                <a:sym typeface="Calibri"/>
              </a:rPr>
              <a:t>Countywide Attendance Network Meetings</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Autumn Network Meeting: Thursday 7</a:t>
            </a:r>
            <a:r>
              <a:rPr kumimoji="0" lang="en-GB" sz="1800" b="0" i="0" u="none" strike="noStrike" cap="none" spc="0" normalizeH="0" baseline="30000" dirty="0">
                <a:ln>
                  <a:noFill/>
                </a:ln>
                <a:solidFill>
                  <a:schemeClr val="bg1"/>
                </a:solidFill>
                <a:effectLst/>
                <a:uFillTx/>
                <a:ea typeface="+mj-ea"/>
                <a:cs typeface="+mj-cs"/>
                <a:sym typeface="Calibri"/>
              </a:rPr>
              <a:t>th</a:t>
            </a:r>
            <a:r>
              <a:rPr kumimoji="0" lang="en-GB" sz="1800" b="0" i="0" u="none" strike="noStrike" cap="none" spc="0" normalizeH="0" baseline="0" dirty="0">
                <a:ln>
                  <a:noFill/>
                </a:ln>
                <a:solidFill>
                  <a:schemeClr val="bg1"/>
                </a:solidFill>
                <a:effectLst/>
                <a:uFillTx/>
                <a:ea typeface="+mj-ea"/>
                <a:cs typeface="+mj-cs"/>
                <a:sym typeface="Calibri"/>
              </a:rPr>
              <a:t> November</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bg1"/>
                </a:solidFill>
                <a:ea typeface="+mj-ea"/>
                <a:cs typeface="+mj-cs"/>
                <a:sym typeface="Calibri"/>
              </a:rPr>
              <a:t>Spring Network Meeting: Thursday 27</a:t>
            </a:r>
            <a:r>
              <a:rPr lang="en-GB" baseline="30000" dirty="0">
                <a:solidFill>
                  <a:schemeClr val="bg1"/>
                </a:solidFill>
                <a:ea typeface="+mj-ea"/>
                <a:cs typeface="+mj-cs"/>
                <a:sym typeface="Calibri"/>
              </a:rPr>
              <a:t>th</a:t>
            </a:r>
            <a:r>
              <a:rPr lang="en-GB" dirty="0">
                <a:solidFill>
                  <a:schemeClr val="bg1"/>
                </a:solidFill>
                <a:ea typeface="+mj-ea"/>
                <a:cs typeface="+mj-cs"/>
                <a:sym typeface="Calibri"/>
              </a:rPr>
              <a:t> February </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Summer Network Meeting: Thursday 26</a:t>
            </a:r>
            <a:r>
              <a:rPr kumimoji="0" lang="en-GB" sz="1800" b="0" i="0" u="none" strike="noStrike" cap="none" spc="0" normalizeH="0" baseline="30000" dirty="0">
                <a:ln>
                  <a:noFill/>
                </a:ln>
                <a:solidFill>
                  <a:schemeClr val="bg1"/>
                </a:solidFill>
                <a:effectLst/>
                <a:uFillTx/>
                <a:ea typeface="+mj-ea"/>
                <a:cs typeface="+mj-cs"/>
                <a:sym typeface="Calibri"/>
              </a:rPr>
              <a:t>th</a:t>
            </a:r>
            <a:r>
              <a:rPr kumimoji="0" lang="en-GB" sz="1800" b="0" i="0" u="none" strike="noStrike" cap="none" spc="0" normalizeH="0" baseline="0" dirty="0">
                <a:ln>
                  <a:noFill/>
                </a:ln>
                <a:solidFill>
                  <a:schemeClr val="bg1"/>
                </a:solidFill>
                <a:effectLst/>
                <a:uFillTx/>
                <a:ea typeface="+mj-ea"/>
                <a:cs typeface="+mj-cs"/>
                <a:sym typeface="Calibri"/>
              </a:rPr>
              <a:t> June </a:t>
            </a:r>
          </a:p>
          <a:p>
            <a:pPr marL="0" marR="0" indent="0" algn="l" defTabSz="914400" rtl="0" fontAlgn="auto" latinLnBrk="0" hangingPunct="0">
              <a:lnSpc>
                <a:spcPct val="100000"/>
              </a:lnSpc>
              <a:spcBef>
                <a:spcPts val="0"/>
              </a:spcBef>
              <a:spcAft>
                <a:spcPts val="0"/>
              </a:spcAft>
              <a:buClrTx/>
              <a:buSzTx/>
              <a:buFontTx/>
              <a:buNone/>
              <a:tabLst/>
            </a:pPr>
            <a:r>
              <a:rPr lang="en-GB" dirty="0">
                <a:solidFill>
                  <a:schemeClr val="bg1"/>
                </a:solidFill>
                <a:ea typeface="+mj-ea"/>
                <a:cs typeface="+mj-cs"/>
                <a:sym typeface="Calibri"/>
              </a:rPr>
              <a:t>All held in person at The Inspiration Teaching Hub. </a:t>
            </a:r>
            <a:endParaRPr kumimoji="0" lang="en-GB" sz="1800" b="0" i="0" u="none" strike="noStrike" cap="none" spc="0" normalizeH="0" baseline="0" dirty="0">
              <a:ln>
                <a:noFill/>
              </a:ln>
              <a:solidFill>
                <a:schemeClr val="bg1"/>
              </a:solidFill>
              <a:effectLst/>
              <a:uFillTx/>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ea typeface="+mj-ea"/>
                <a:cs typeface="+mj-cs"/>
                <a:sym typeface="Calibri"/>
              </a:rPr>
              <a:t> </a:t>
            </a:r>
          </a:p>
        </p:txBody>
      </p:sp>
    </p:spTree>
    <p:extLst>
      <p:ext uri="{BB962C8B-B14F-4D97-AF65-F5344CB8AC3E}">
        <p14:creationId xmlns:p14="http://schemas.microsoft.com/office/powerpoint/2010/main" val="15350259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6"/>
          <a:stretch>
            <a:fillRect/>
          </a:stretch>
        </p:blipFill>
        <p:spPr>
          <a:xfrm>
            <a:off x="-510364" y="5650573"/>
            <a:ext cx="14141317" cy="516172"/>
          </a:xfrm>
          <a:prstGeom prst="rect">
            <a:avLst/>
          </a:prstGeom>
        </p:spPr>
      </p:pic>
      <p:sp>
        <p:nvSpPr>
          <p:cNvPr id="13" name="TextBox 12">
            <a:extLst>
              <a:ext uri="{FF2B5EF4-FFF2-40B4-BE49-F238E27FC236}">
                <a16:creationId xmlns:a16="http://schemas.microsoft.com/office/drawing/2014/main" id="{17494841-0E53-340A-C9B9-3E206A1B3F51}"/>
              </a:ext>
            </a:extLst>
          </p:cNvPr>
          <p:cNvSpPr txBox="1"/>
          <p:nvPr/>
        </p:nvSpPr>
        <p:spPr>
          <a:xfrm>
            <a:off x="6129867" y="691255"/>
            <a:ext cx="5488414"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0" i="0" u="none" strike="noStrike" kern="0" cap="none" spc="0" normalizeH="0" baseline="0" noProof="0" dirty="0">
                <a:ln>
                  <a:noFill/>
                </a:ln>
                <a:solidFill>
                  <a:srgbClr val="FFFFFF"/>
                </a:solidFill>
                <a:effectLst/>
                <a:uLnTx/>
                <a:uFillTx/>
                <a:latin typeface="Helvetica"/>
                <a:cs typeface="Helvetica"/>
              </a:rPr>
              <a:t>Further support and guidance can be found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a:cs typeface="Helvetica"/>
                <a:hlinkClick r:id="rId7">
                  <a:extLst>
                    <a:ext uri="{A12FA001-AC4F-418D-AE19-62706E023703}">
                      <ahyp:hlinkClr xmlns:ahyp="http://schemas.microsoft.com/office/drawing/2018/hyperlinkcolor" val="tx"/>
                    </a:ext>
                  </a:extLst>
                </a:hlinkClick>
              </a:rPr>
              <a:t>School attendance - Schools (norfolk.gov.uk)</a:t>
            </a:r>
            <a:endParaRPr kumimoji="0" lang="en-GB" sz="2400" b="0" i="0" u="none" strike="noStrike" kern="0" cap="none" spc="0" normalizeH="0" baseline="0" noProof="0" dirty="0">
              <a:ln>
                <a:noFill/>
              </a:ln>
              <a:solidFill>
                <a:srgbClr val="FFFFFF"/>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0" cap="none" spc="0" normalizeH="0" baseline="0" noProof="0" dirty="0">
              <a:ln>
                <a:noFill/>
              </a:ln>
              <a:solidFill>
                <a:srgbClr val="FFFFFF"/>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0" i="0" u="none" strike="noStrike" kern="0" cap="none" spc="0" normalizeH="0" baseline="0" noProof="0" dirty="0">
                <a:ln>
                  <a:noFill/>
                </a:ln>
                <a:solidFill>
                  <a:srgbClr val="FFFFFF"/>
                </a:solidFill>
                <a:effectLst/>
                <a:uLnTx/>
                <a:uFillTx/>
                <a:latin typeface="Helvetica"/>
                <a:cs typeface="Helvetica"/>
              </a:rPr>
              <a:t>If you have any further questions that have not been answered today, then please contact the Attendance Team on 01603 233681 or at </a:t>
            </a:r>
            <a:r>
              <a:rPr kumimoji="0" lang="en-GB" sz="2400" b="0" i="0" u="none" strike="noStrike" kern="0" cap="none" spc="0" normalizeH="0" baseline="0" noProof="0" dirty="0">
                <a:ln>
                  <a:noFill/>
                </a:ln>
                <a:solidFill>
                  <a:srgbClr val="FFFFFF"/>
                </a:solidFill>
                <a:effectLst/>
                <a:uLnTx/>
                <a:uFillTx/>
                <a:latin typeface="Helvetica"/>
                <a:cs typeface="Helvetica"/>
                <a:hlinkClick r:id="rId8">
                  <a:extLst>
                    <a:ext uri="{A12FA001-AC4F-418D-AE19-62706E023703}">
                      <ahyp:hlinkClr xmlns:ahyp="http://schemas.microsoft.com/office/drawing/2018/hyperlinkcolor" val="tx"/>
                    </a:ext>
                  </a:extLst>
                </a:hlinkClick>
              </a:rPr>
              <a:t>csattendance@norfolk.gov.uk</a:t>
            </a:r>
            <a:r>
              <a:rPr kumimoji="0" lang="en-GB" sz="2400" b="0" i="0" u="none" strike="noStrike" kern="0" cap="none" spc="0" normalizeH="0" baseline="0" noProof="0" dirty="0">
                <a:ln>
                  <a:noFill/>
                </a:ln>
                <a:solidFill>
                  <a:srgbClr val="FFFFFF"/>
                </a:solidFill>
                <a:effectLst/>
                <a:uLnTx/>
                <a:uFillTx/>
                <a:latin typeface="Helvetica"/>
                <a:cs typeface="Helvetica"/>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2200" b="0" i="0" u="none" strike="noStrike" kern="0" cap="none" spc="0" normalizeH="0" baseline="0" noProof="0" dirty="0">
              <a:ln>
                <a:noFill/>
              </a:ln>
              <a:solidFill>
                <a:srgbClr val="FFFFFF"/>
              </a:solidFill>
              <a:effectLst/>
              <a:uLnTx/>
              <a:uFillTx/>
              <a:latin typeface="Helvetica"/>
              <a:cs typeface="Helvetica"/>
            </a:endParaRPr>
          </a:p>
        </p:txBody>
      </p:sp>
      <p:pic>
        <p:nvPicPr>
          <p:cNvPr id="10" name="Content Placeholder 5" descr="Text, whiteboard&#10;&#10;Description automatically generated">
            <a:extLst>
              <a:ext uri="{FF2B5EF4-FFF2-40B4-BE49-F238E27FC236}">
                <a16:creationId xmlns:a16="http://schemas.microsoft.com/office/drawing/2014/main" id="{8531BB02-755C-4D89-BE41-204197B557C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73719" y="603599"/>
            <a:ext cx="5384800" cy="5041251"/>
          </a:xfrm>
          <a:prstGeom prst="rect">
            <a:avLst/>
          </a:prstGeom>
          <a:ln w="12700">
            <a:miter lim="400000"/>
          </a:ln>
        </p:spPr>
      </p:pic>
    </p:spTree>
    <p:extLst>
      <p:ext uri="{BB962C8B-B14F-4D97-AF65-F5344CB8AC3E}">
        <p14:creationId xmlns:p14="http://schemas.microsoft.com/office/powerpoint/2010/main" val="26972738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1517</Words>
  <Application>Microsoft Office PowerPoint</Application>
  <PresentationFormat>Widescreen</PresentationFormat>
  <Paragraphs>123</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Aptos</vt:lpstr>
      <vt:lpstr>Aptos Display</vt:lpstr>
      <vt:lpstr>Arial</vt:lpstr>
      <vt:lpstr>Assistant</vt:lpstr>
      <vt:lpstr>Calibri</vt:lpstr>
      <vt:lpstr>Calibri Light</vt:lpstr>
      <vt:lpstr>Helvetica</vt:lpstr>
      <vt:lpstr>Wingdings</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Griffiths</dc:creator>
  <cp:lastModifiedBy>Katie Griffiths</cp:lastModifiedBy>
  <cp:revision>1</cp:revision>
  <dcterms:created xsi:type="dcterms:W3CDTF">2024-09-12T08:05:00Z</dcterms:created>
  <dcterms:modified xsi:type="dcterms:W3CDTF">2024-09-12T10:09:24Z</dcterms:modified>
</cp:coreProperties>
</file>