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1" r:id="rId5"/>
  </p:sldMasterIdLst>
  <p:notesMasterIdLst>
    <p:notesMasterId r:id="rId18"/>
  </p:notesMasterIdLst>
  <p:sldIdLst>
    <p:sldId id="318" r:id="rId6"/>
    <p:sldId id="256" r:id="rId7"/>
    <p:sldId id="294" r:id="rId8"/>
    <p:sldId id="299" r:id="rId9"/>
    <p:sldId id="292" r:id="rId10"/>
    <p:sldId id="295" r:id="rId11"/>
    <p:sldId id="290" r:id="rId12"/>
    <p:sldId id="305" r:id="rId13"/>
    <p:sldId id="2453" r:id="rId14"/>
    <p:sldId id="2479" r:id="rId15"/>
    <p:sldId id="2478" r:id="rId16"/>
    <p:sldId id="270"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2F60"/>
    <a:srgbClr val="E8508C"/>
    <a:srgbClr val="FDD054"/>
    <a:srgbClr val="7C5EA4"/>
    <a:srgbClr val="67C5EA"/>
    <a:srgbClr val="FAB432"/>
    <a:srgbClr val="FF6699"/>
    <a:srgbClr val="66FFFF"/>
    <a:srgbClr val="66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35E6D-E6A1-4395-A2ED-214541EC6FB4}" v="3" dt="2024-09-19T08:41:24.47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4" autoAdjust="0"/>
    <p:restoredTop sz="62280" autoAdjust="0"/>
  </p:normalViewPr>
  <p:slideViewPr>
    <p:cSldViewPr snapToGrid="0">
      <p:cViewPr varScale="1">
        <p:scale>
          <a:sx n="71" d="100"/>
          <a:sy n="71" d="100"/>
        </p:scale>
        <p:origin x="2094" y="5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9" d="100"/>
          <a:sy n="59" d="100"/>
        </p:scale>
        <p:origin x="2280" y="-12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Griffiths" userId="8052fe13-d8ea-46d2-ae6a-a71c37f0d8fb" providerId="ADAL" clId="{01335E6D-E6A1-4395-A2ED-214541EC6FB4}"/>
    <pc:docChg chg="modSld sldOrd modShowInfo">
      <pc:chgData name="Katie Griffiths" userId="8052fe13-d8ea-46d2-ae6a-a71c37f0d8fb" providerId="ADAL" clId="{01335E6D-E6A1-4395-A2ED-214541EC6FB4}" dt="2024-09-19T10:13:03.796" v="152" actId="2744"/>
      <pc:docMkLst>
        <pc:docMk/>
      </pc:docMkLst>
      <pc:sldChg chg="modNotesTx">
        <pc:chgData name="Katie Griffiths" userId="8052fe13-d8ea-46d2-ae6a-a71c37f0d8fb" providerId="ADAL" clId="{01335E6D-E6A1-4395-A2ED-214541EC6FB4}" dt="2024-09-19T08:37:22.530" v="148" actId="20577"/>
        <pc:sldMkLst>
          <pc:docMk/>
          <pc:sldMk cId="954578241" sldId="294"/>
        </pc:sldMkLst>
      </pc:sldChg>
      <pc:sldChg chg="modSp mod">
        <pc:chgData name="Katie Griffiths" userId="8052fe13-d8ea-46d2-ae6a-a71c37f0d8fb" providerId="ADAL" clId="{01335E6D-E6A1-4395-A2ED-214541EC6FB4}" dt="2024-09-19T08:40:23.525" v="149" actId="6549"/>
        <pc:sldMkLst>
          <pc:docMk/>
          <pc:sldMk cId="1535025974" sldId="2453"/>
        </pc:sldMkLst>
        <pc:spChg chg="mod">
          <ac:chgData name="Katie Griffiths" userId="8052fe13-d8ea-46d2-ae6a-a71c37f0d8fb" providerId="ADAL" clId="{01335E6D-E6A1-4395-A2ED-214541EC6FB4}" dt="2024-09-19T08:40:23.525" v="149" actId="6549"/>
          <ac:spMkLst>
            <pc:docMk/>
            <pc:sldMk cId="1535025974" sldId="2453"/>
            <ac:spMk id="10" creationId="{63A80450-4D4D-5888-8186-75708468B46E}"/>
          </ac:spMkLst>
        </pc:spChg>
      </pc:sldChg>
      <pc:sldChg chg="ord modNotes">
        <pc:chgData name="Katie Griffiths" userId="8052fe13-d8ea-46d2-ae6a-a71c37f0d8fb" providerId="ADAL" clId="{01335E6D-E6A1-4395-A2ED-214541EC6FB4}" dt="2024-09-19T08:41:16.282" v="151"/>
        <pc:sldMkLst>
          <pc:docMk/>
          <pc:sldMk cId="2203314798" sldId="24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sapps.norfolk.gov.uk/csshared/ecourier2/misheet.asp?previewmisheetid=6808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0194C-BCE9-47EE-A1FC-A411D134C7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36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0" i="0" dirty="0">
                <a:solidFill>
                  <a:srgbClr val="000000"/>
                </a:solidFill>
                <a:effectLst/>
                <a:latin typeface="Assistant" pitchFamily="2" charset="-79"/>
                <a:cs typeface="Assistant" pitchFamily="2" charset="-79"/>
              </a:rPr>
              <a:t>Targeting Support Meetings (TSMs) are essential for early identification and support of pupils with habitual attendance issues, requiring collaboration between schools, local authorities, and partners. Local authorities are expected to organise these meetings regularly with each school to build strong relationships, discuss overall trends and emerging trends in the school's attendance data, identify and agree on action plans for severely absent pupils, and discuss approaches for persistently absent pupils needing multi-agency responses.</a:t>
            </a:r>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0194C-BCE9-47EE-A1FC-A411D134C7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339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Assistant" pitchFamily="2" charset="-79"/>
                <a:cs typeface="Assistant" pitchFamily="2" charset="-79"/>
              </a:rPr>
              <a:t>As an LA, we want to reduce the administrative burden placed on schools as well as support them to meet with national requirements. As a result, we need schools to engage with both our </a:t>
            </a:r>
            <a:r>
              <a:rPr lang="en-GB" sz="1200" b="1" i="0" u="none" strike="noStrike" dirty="0">
                <a:solidFill>
                  <a:srgbClr val="4840E3"/>
                </a:solidFill>
                <a:effectLst/>
                <a:latin typeface="Assistant" pitchFamily="2" charset="-79"/>
                <a:cs typeface="Assistant" pitchFamily="2" charset="-79"/>
                <a:hlinkClick r:id="rId3"/>
              </a:rPr>
              <a:t>local attendance data arrangements</a:t>
            </a:r>
            <a:r>
              <a:rPr lang="en-GB" sz="1200" b="0" i="0" dirty="0">
                <a:solidFill>
                  <a:srgbClr val="000000"/>
                </a:solidFill>
                <a:effectLst/>
                <a:latin typeface="Assistant" pitchFamily="2" charset="-79"/>
                <a:cs typeface="Assistant" pitchFamily="2" charset="-79"/>
              </a:rPr>
              <a:t> as well as the DfE collection of attendance data. This is because the DfE does not currently provide the facility to export data relating to sessional attendance codes which are required for the purpose of the sickness and attendance returns. As the DfE systems develop, we envisage that we will be able to cease the local collection of data and are providing feedback on proposed future development of the national system. Engaging with both systems simultaneously will not add to schools workloads nor compromise information security.</a:t>
            </a:r>
          </a:p>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0194C-BCE9-47EE-A1FC-A411D134C7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197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5047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Welcome! </a:t>
            </a:r>
          </a:p>
        </p:txBody>
      </p:sp>
    </p:spTree>
    <p:extLst>
      <p:ext uri="{BB962C8B-B14F-4D97-AF65-F5344CB8AC3E}">
        <p14:creationId xmlns:p14="http://schemas.microsoft.com/office/powerpoint/2010/main" val="190561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So, what is the parental responsibility measures attendance census? It’s the collection of data relating to attendance penalty notices, parenting contracts (which moving forward will be known as attendance contracts), parenting orders and attendance case management which we have previously referred to as Fast Track here in Norfolk and from this year forward will refer to as Support First Approach. All LAs are asked to make this annual data return and it involves reporting on the provisions relating to managing and promoting regular school attendance. </a:t>
            </a:r>
          </a:p>
          <a:p>
            <a:endParaRPr lang="en-GB" dirty="0"/>
          </a:p>
          <a:p>
            <a:r>
              <a:rPr lang="en-GB" dirty="0"/>
              <a:t>The PRMA collection provides information at LA level to the DfE on the volumes of parenting contracts, parenting orders, education supervision orders and penalty notices issued to address poor attendance in school and enables them and us to analyse the effectiveness of these tools. </a:t>
            </a:r>
          </a:p>
          <a:p>
            <a:endParaRPr lang="en-GB" dirty="0"/>
          </a:p>
          <a:p>
            <a:r>
              <a:rPr lang="en-GB" dirty="0"/>
              <a:t>Its therefore important that the data we collect is both accurate and complete. </a:t>
            </a:r>
          </a:p>
        </p:txBody>
      </p:sp>
    </p:spTree>
    <p:extLst>
      <p:ext uri="{BB962C8B-B14F-4D97-AF65-F5344CB8AC3E}">
        <p14:creationId xmlns:p14="http://schemas.microsoft.com/office/powerpoint/2010/main" val="4280487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a:p>
            <a:r>
              <a:rPr lang="en-GB" dirty="0"/>
              <a:t>What do we need from you?</a:t>
            </a:r>
          </a:p>
          <a:p>
            <a:endParaRPr lang="en-GB" dirty="0"/>
          </a:p>
          <a:p>
            <a:pPr marL="0" marR="0" indent="0" defTabSz="914400" rtl="0" fontAlgn="auto" latinLnBrk="0" hangingPunct="0">
              <a:lnSpc>
                <a:spcPct val="100000"/>
              </a:lnSpc>
              <a:spcBef>
                <a:spcPts val="0"/>
              </a:spcBef>
              <a:spcAft>
                <a:spcPts val="0"/>
              </a:spcAft>
              <a:buClrTx/>
              <a:buSzTx/>
              <a:buFontTx/>
              <a:buNone/>
              <a:tabLst/>
            </a:pPr>
            <a:r>
              <a:rPr lang="en-GB" sz="1200" dirty="0">
                <a:solidFill>
                  <a:srgbClr val="332F60"/>
                </a:solidFill>
                <a:latin typeface="+mj-lt"/>
              </a:rPr>
              <a:t>The census asks us several questions relating to Attendance case management, commonly referred to here in Norfolk as Fast Track. However, as this is a school led intervention, we do not hold the data required to complete the return and therefore need to collect it from you. </a:t>
            </a:r>
          </a:p>
          <a:p>
            <a:pPr marL="0" marR="0" indent="0" defTabSz="914400" rtl="0" fontAlgn="auto" latinLnBrk="0" hangingPunct="0">
              <a:lnSpc>
                <a:spcPct val="100000"/>
              </a:lnSpc>
              <a:spcBef>
                <a:spcPts val="0"/>
              </a:spcBef>
              <a:spcAft>
                <a:spcPts val="0"/>
              </a:spcAft>
              <a:buClrTx/>
              <a:buSzTx/>
              <a:buFontTx/>
              <a:buNone/>
              <a:tabLst/>
            </a:pPr>
            <a:endParaRPr lang="en-GB" sz="1200" dirty="0">
              <a:solidFill>
                <a:srgbClr val="332F60"/>
              </a:solidFill>
              <a:latin typeface="+mj-lt"/>
            </a:endParaRPr>
          </a:p>
          <a:p>
            <a:pPr marL="0" marR="0" indent="0" defTabSz="914400" rtl="0" fontAlgn="auto" latinLnBrk="0" hangingPunct="0">
              <a:lnSpc>
                <a:spcPct val="100000"/>
              </a:lnSpc>
              <a:spcBef>
                <a:spcPts val="0"/>
              </a:spcBef>
              <a:spcAft>
                <a:spcPts val="0"/>
              </a:spcAft>
              <a:buClrTx/>
              <a:buSzTx/>
              <a:buFontTx/>
              <a:buNone/>
              <a:tabLst/>
            </a:pPr>
            <a:r>
              <a:rPr lang="en-GB" sz="1200" dirty="0">
                <a:solidFill>
                  <a:srgbClr val="332F60"/>
                </a:solidFill>
                <a:latin typeface="+mj-lt"/>
              </a:rPr>
              <a:t>We must provide figures for the following questions:</a:t>
            </a:r>
          </a:p>
          <a:p>
            <a:pPr marL="0" marR="0" indent="0" defTabSz="914400" rtl="0" fontAlgn="auto" latinLnBrk="0" hangingPunct="0">
              <a:lnSpc>
                <a:spcPct val="100000"/>
              </a:lnSpc>
              <a:spcBef>
                <a:spcPts val="0"/>
              </a:spcBef>
              <a:spcAft>
                <a:spcPts val="0"/>
              </a:spcAft>
              <a:buClrTx/>
              <a:buSzTx/>
              <a:buFontTx/>
              <a:buNone/>
              <a:tabLst/>
            </a:pPr>
            <a:endParaRPr lang="en-GB" sz="1200" dirty="0">
              <a:solidFill>
                <a:srgbClr val="332F60"/>
              </a:solidFill>
              <a:latin typeface="+mj-lt"/>
            </a:endParaRPr>
          </a:p>
          <a:p>
            <a:pPr marL="342900" marR="0" indent="-342900"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1200" dirty="0">
                <a:solidFill>
                  <a:srgbClr val="332F60"/>
                </a:solidFill>
                <a:latin typeface="+mj-lt"/>
              </a:rPr>
              <a:t>Total number of cases entering fast track during the period</a:t>
            </a:r>
          </a:p>
          <a:p>
            <a:pPr marL="342900" marR="0" indent="-342900"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1200" dirty="0">
                <a:solidFill>
                  <a:srgbClr val="332F60"/>
                </a:solidFill>
                <a:latin typeface="+mj-lt"/>
              </a:rPr>
              <a:t>Total number of Fast Track cases prosecuted during the period</a:t>
            </a:r>
          </a:p>
          <a:p>
            <a:pPr marL="342900" marR="0" indent="-342900"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1200" dirty="0">
                <a:solidFill>
                  <a:srgbClr val="332F60"/>
                </a:solidFill>
                <a:latin typeface="+mj-lt"/>
              </a:rPr>
              <a:t>Total number of Fast Track cases withdrawn, before prosecution, during the period</a:t>
            </a:r>
          </a:p>
          <a:p>
            <a:pPr marR="0" defTabSz="914400" rtl="0" fontAlgn="auto" latinLnBrk="0" hangingPunct="0">
              <a:lnSpc>
                <a:spcPct val="100000"/>
              </a:lnSpc>
              <a:spcBef>
                <a:spcPts val="0"/>
              </a:spcBef>
              <a:spcAft>
                <a:spcPts val="0"/>
              </a:spcAft>
              <a:buClrTx/>
              <a:buSzTx/>
              <a:tabLst/>
            </a:pPr>
            <a:endParaRPr lang="en-GB" sz="1200" dirty="0">
              <a:solidFill>
                <a:srgbClr val="332F60"/>
              </a:solidFill>
              <a:latin typeface="+mj-lt"/>
            </a:endParaRPr>
          </a:p>
          <a:p>
            <a:pPr marR="0" defTabSz="914400" rtl="0" fontAlgn="auto" latinLnBrk="0" hangingPunct="0">
              <a:lnSpc>
                <a:spcPct val="100000"/>
              </a:lnSpc>
              <a:spcBef>
                <a:spcPts val="0"/>
              </a:spcBef>
              <a:spcAft>
                <a:spcPts val="0"/>
              </a:spcAft>
              <a:buClrTx/>
              <a:buSzTx/>
              <a:tabLst/>
            </a:pPr>
            <a:r>
              <a:rPr lang="en-GB" sz="1200" dirty="0">
                <a:solidFill>
                  <a:srgbClr val="332F60"/>
                </a:solidFill>
                <a:latin typeface="+mj-lt"/>
              </a:rPr>
              <a:t>They also require the reason for withdrawal broken down by the following:</a:t>
            </a:r>
          </a:p>
          <a:p>
            <a:pPr marL="342900" marR="0" indent="-342900"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1200" dirty="0">
                <a:solidFill>
                  <a:srgbClr val="332F60"/>
                </a:solidFill>
                <a:latin typeface="+mj-lt"/>
              </a:rPr>
              <a:t>Total number of Fast Track cases withdrawn because attendance improved following the support measures</a:t>
            </a:r>
          </a:p>
          <a:p>
            <a:pPr marL="342900" marR="0" indent="-342900"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1200" dirty="0">
                <a:solidFill>
                  <a:srgbClr val="332F60"/>
                </a:solidFill>
                <a:latin typeface="+mj-lt"/>
              </a:rPr>
              <a:t>Total number of Fast Track cases withdrawn for another reason</a:t>
            </a:r>
          </a:p>
          <a:p>
            <a:pPr marL="342900" marR="0" indent="-342900"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1200" dirty="0">
                <a:solidFill>
                  <a:srgbClr val="332F60"/>
                </a:solidFill>
                <a:latin typeface="+mj-lt"/>
              </a:rPr>
              <a:t>Please specify the reason for those cases withdrawn for another reason</a:t>
            </a:r>
          </a:p>
          <a:p>
            <a:endParaRPr lang="en-GB" dirty="0"/>
          </a:p>
        </p:txBody>
      </p:sp>
    </p:spTree>
    <p:extLst>
      <p:ext uri="{BB962C8B-B14F-4D97-AF65-F5344CB8AC3E}">
        <p14:creationId xmlns:p14="http://schemas.microsoft.com/office/powerpoint/2010/main" val="3870957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1" dirty="0"/>
              <a:t>Demo form and output from form</a:t>
            </a:r>
          </a:p>
        </p:txBody>
      </p:sp>
    </p:spTree>
    <p:extLst>
      <p:ext uri="{BB962C8B-B14F-4D97-AF65-F5344CB8AC3E}">
        <p14:creationId xmlns:p14="http://schemas.microsoft.com/office/powerpoint/2010/main" val="2979389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668218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4671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86210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0194C-BCE9-47EE-A1FC-A411D134C7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618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19CDA1E-DAA7-4AFE-8BC5-0CBCE2065CFA}"/>
              </a:ext>
            </a:extLst>
          </p:cNvPr>
          <p:cNvSpPr>
            <a:spLocks noGrp="1"/>
          </p:cNvSpPr>
          <p:nvPr>
            <p:ph type="pic" sz="quarter" idx="10"/>
          </p:nvPr>
        </p:nvSpPr>
        <p:spPr>
          <a:xfrm>
            <a:off x="5732323" y="-1458460"/>
            <a:ext cx="7471593" cy="7543574"/>
          </a:xfrm>
          <a:prstGeom prst="ellipse">
            <a:avLst/>
          </a:prstGeom>
        </p:spPr>
        <p:txBody>
          <a:bodyPr/>
          <a:lstStyle/>
          <a:p>
            <a:endParaRPr lang="en-US"/>
          </a:p>
        </p:txBody>
      </p:sp>
    </p:spTree>
    <p:extLst>
      <p:ext uri="{BB962C8B-B14F-4D97-AF65-F5344CB8AC3E}">
        <p14:creationId xmlns:p14="http://schemas.microsoft.com/office/powerpoint/2010/main" val="3775776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rPr lang="en-US"/>
              <a:t>Click to edit Master title style</a:t>
            </a:r>
            <a:endParaRPr/>
          </a:p>
        </p:txBody>
      </p:sp>
      <p:sp>
        <p:nvSpPr>
          <p:cNvPr id="30" name="Body Level One…"/>
          <p:cNvSpPr txBox="1">
            <a:spLocks noGrp="1"/>
          </p:cNvSpPr>
          <p:nvPr>
            <p:ph type="body"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824806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8" name="Title Text"/>
          <p:cNvSpPr txBox="1">
            <a:spLocks noGrp="1"/>
          </p:cNvSpPr>
          <p:nvPr>
            <p:ph type="title"/>
          </p:nvPr>
        </p:nvSpPr>
        <p:spPr>
          <a:xfrm>
            <a:off x="839787" y="365125"/>
            <a:ext cx="10515601" cy="1325563"/>
          </a:xfrm>
          <a:prstGeom prst="rect">
            <a:avLst/>
          </a:prstGeom>
        </p:spPr>
        <p:txBody>
          <a:bodyPr/>
          <a:lstStyle/>
          <a:p>
            <a:r>
              <a:rPr lang="en-US"/>
              <a:t>Click to edit Master title style</a:t>
            </a:r>
            <a:endParaRPr/>
          </a:p>
        </p:txBody>
      </p:sp>
      <p:sp>
        <p:nvSpPr>
          <p:cNvPr id="39" name="Body Level One…"/>
          <p:cNvSpPr txBox="1">
            <a:spLocks noGrp="1"/>
          </p:cNvSpPr>
          <p:nvPr>
            <p:ph type="body" sz="quarter" idx="1"/>
          </p:nvPr>
        </p:nvSpPr>
        <p:spPr>
          <a:xfrm>
            <a:off x="839787" y="1681163"/>
            <a:ext cx="5157790" cy="823915"/>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0" name="Text Placeholder 4"/>
          <p:cNvSpPr>
            <a:spLocks noGrp="1"/>
          </p:cNvSpPr>
          <p:nvPr>
            <p:ph type="body" sz="quarter" idx="13"/>
          </p:nvPr>
        </p:nvSpPr>
        <p:spPr>
          <a:xfrm>
            <a:off x="6172200" y="1681163"/>
            <a:ext cx="5183188" cy="823914"/>
          </a:xfrm>
          <a:prstGeom prst="rect">
            <a:avLst/>
          </a:prstGeom>
        </p:spPr>
        <p:txBody>
          <a:bodyPr anchor="b"/>
          <a:lstStyle/>
          <a:p>
            <a:pPr lvl="0"/>
            <a:r>
              <a:rPr lang="en-US"/>
              <a:t>Click to edit Master text styles</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6025333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rPr lang="en-US"/>
              <a:t>Click to edit Master title style</a:t>
            </a:r>
            <a:endParaRP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2215402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63"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rPr lang="en-US"/>
              <a:t>Click to edit Master title style</a:t>
            </a:r>
            <a:endParaRPr/>
          </a:p>
        </p:txBody>
      </p:sp>
      <p:sp>
        <p:nvSpPr>
          <p:cNvPr id="64" name="Body Level One…"/>
          <p:cNvSpPr txBox="1">
            <a:spLocks noGrp="1"/>
          </p:cNvSpPr>
          <p:nvPr>
            <p:ph type="body" sz="half" idx="1"/>
          </p:nvPr>
        </p:nvSpPr>
        <p:spPr>
          <a:xfrm>
            <a:off x="5183187" y="987425"/>
            <a:ext cx="6172203"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5" name="Text Placeholder 3"/>
          <p:cNvSpPr>
            <a:spLocks noGrp="1"/>
          </p:cNvSpPr>
          <p:nvPr>
            <p:ph type="body" sz="quarter" idx="13"/>
          </p:nvPr>
        </p:nvSpPr>
        <p:spPr>
          <a:xfrm>
            <a:off x="839787" y="2057400"/>
            <a:ext cx="3932238" cy="3811588"/>
          </a:xfrm>
          <a:prstGeom prst="rect">
            <a:avLst/>
          </a:prstGeom>
        </p:spPr>
        <p:txBody>
          <a:bodyPr/>
          <a:lstStyle/>
          <a:p>
            <a:pPr lvl="0"/>
            <a:r>
              <a:rPr lang="en-US"/>
              <a:t>Click to edit Master text styles</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1062897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rPr lang="en-US"/>
              <a:t>Click to edit Master title style</a:t>
            </a:r>
            <a:endParaRPr/>
          </a:p>
        </p:txBody>
      </p:sp>
      <p:sp>
        <p:nvSpPr>
          <p:cNvPr id="74" name="Picture Placeholder 2"/>
          <p:cNvSpPr>
            <a:spLocks noGrp="1"/>
          </p:cNvSpPr>
          <p:nvPr>
            <p:ph type="pic" sz="half" idx="13"/>
          </p:nvPr>
        </p:nvSpPr>
        <p:spPr>
          <a:xfrm>
            <a:off x="5183187" y="987425"/>
            <a:ext cx="6172203" cy="4873625"/>
          </a:xfrm>
          <a:prstGeom prst="rect">
            <a:avLst/>
          </a:prstGeom>
        </p:spPr>
        <p:txBody>
          <a:bodyPr lIns="91439" tIns="45719" rIns="91439" bIns="45719">
            <a:noAutofit/>
          </a:bodyPr>
          <a:lstStyle/>
          <a:p>
            <a:r>
              <a:rPr lang="en-US"/>
              <a:t>Click icon to add picture</a:t>
            </a:r>
            <a:endParaRPr/>
          </a:p>
        </p:txBody>
      </p:sp>
      <p:sp>
        <p:nvSpPr>
          <p:cNvPr id="75"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5268417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83" name="Title Text"/>
          <p:cNvSpPr txBox="1">
            <a:spLocks noGrp="1"/>
          </p:cNvSpPr>
          <p:nvPr>
            <p:ph type="title"/>
          </p:nvPr>
        </p:nvSpPr>
        <p:spPr>
          <a:prstGeom prst="rect">
            <a:avLst/>
          </a:prstGeom>
        </p:spPr>
        <p:txBody>
          <a:bodyPr/>
          <a:lstStyle/>
          <a:p>
            <a:r>
              <a:rPr lang="en-US"/>
              <a:t>Click to edit Master title style</a:t>
            </a:r>
            <a:endParaRPr/>
          </a:p>
        </p:txBody>
      </p:sp>
      <p:sp>
        <p:nvSpPr>
          <p:cNvPr id="84"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3094120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92" name="Title Text"/>
          <p:cNvSpPr txBox="1">
            <a:spLocks noGrp="1"/>
          </p:cNvSpPr>
          <p:nvPr>
            <p:ph type="title"/>
          </p:nvPr>
        </p:nvSpPr>
        <p:spPr>
          <a:xfrm>
            <a:off x="8724900" y="365125"/>
            <a:ext cx="2628900" cy="5811838"/>
          </a:xfrm>
          <a:prstGeom prst="rect">
            <a:avLst/>
          </a:prstGeom>
        </p:spPr>
        <p:txBody>
          <a:bodyPr/>
          <a:lstStyle/>
          <a:p>
            <a:r>
              <a:rPr lang="en-US"/>
              <a:t>Click to edit Master title style</a:t>
            </a:r>
            <a:endParaRPr/>
          </a:p>
        </p:txBody>
      </p:sp>
      <p:sp>
        <p:nvSpPr>
          <p:cNvPr id="93" name="Body Level One…"/>
          <p:cNvSpPr txBox="1">
            <a:spLocks noGrp="1"/>
          </p:cNvSpPr>
          <p:nvPr>
            <p:ph type="body" idx="1"/>
          </p:nvPr>
        </p:nvSpPr>
        <p:spPr>
          <a:xfrm>
            <a:off x="838200" y="365125"/>
            <a:ext cx="7734300" cy="5811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1418434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8" cy="3811588"/>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2" cy="4873625"/>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8" y="6414761"/>
            <a:ext cx="258623" cy="248303"/>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81" y="6414762"/>
            <a:ext cx="258620" cy="248301"/>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38898883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ransition spd="med"/>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8" marR="0" indent="-320038"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7.png"/><Relationship Id="rId4" Type="http://schemas.openxmlformats.org/officeDocument/2006/relationships/hyperlink" Target="https://outlook.office365.com/owa/calendar/TESTTSMBOOKINGS@NorfolkCounty.onmicrosoft.com/booking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7.emf"/><Relationship Id="rId7" Type="http://schemas.openxmlformats.org/officeDocument/2006/relationships/hyperlink" Target="mailto:attendancedatacollection@norfolk.gov.uk"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www.gov.uk/government/publications/monitor-your-school-attendance-user-guide/monitor-your-school-attendance-user-guide" TargetMode="External"/><Relationship Id="rId5" Type="http://schemas.openxmlformats.org/officeDocument/2006/relationships/hyperlink" Target="https://www.gov.uk/guidance/share-your-daily-school-attendance-data" TargetMode="External"/><Relationship Id="rId10" Type="http://schemas.openxmlformats.org/officeDocument/2006/relationships/image" Target="../media/image8.jpeg"/><Relationship Id="rId4" Type="http://schemas.openxmlformats.org/officeDocument/2006/relationships/hyperlink" Target="https://www.legislation.gov.uk/uksi/2024/209/contents/made" TargetMode="External"/><Relationship Id="rId9"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mailto:csattendance@norfolk.gov.uk" TargetMode="Externa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www.schools.norfolk.gov.uk/article/29612/Attendance-news-and-events" TargetMode="External"/><Relationship Id="rId3" Type="http://schemas.openxmlformats.org/officeDocument/2006/relationships/image" Target="../media/image12.emf"/><Relationship Id="rId7"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5.emf"/><Relationship Id="rId11" Type="http://schemas.openxmlformats.org/officeDocument/2006/relationships/hyperlink" Target="https://www.schools.norfolk.gov.uk/article/29612/Attendance-news-and-events#h2" TargetMode="External"/><Relationship Id="rId5" Type="http://schemas.openxmlformats.org/officeDocument/2006/relationships/image" Target="../media/image14.png"/><Relationship Id="rId10" Type="http://schemas.openxmlformats.org/officeDocument/2006/relationships/hyperlink" Target="https://www.schools.norfolk.gov.uk/news" TargetMode="External"/><Relationship Id="rId4" Type="http://schemas.openxmlformats.org/officeDocument/2006/relationships/image" Target="../media/image13.emf"/><Relationship Id="rId9" Type="http://schemas.openxmlformats.org/officeDocument/2006/relationships/hyperlink" Target="https://csapps.norfolk.gov.uk/ecourier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EF29C2B6-3A4D-495B-8716-22568598ED65}"/>
              </a:ext>
            </a:extLst>
          </p:cNvPr>
          <p:cNvPicPr>
            <a:picLocks noGrp="1" noChangeAspect="1"/>
          </p:cNvPicPr>
          <p:nvPr>
            <p:ph type="pic" sz="quarter" idx="10"/>
          </p:nvPr>
        </p:nvPicPr>
        <p:blipFill>
          <a:blip r:embed="rId3"/>
          <a:srcRect/>
          <a:stretch/>
        </p:blipFill>
        <p:spPr>
          <a:xfrm>
            <a:off x="0" y="0"/>
            <a:ext cx="12173167" cy="511791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8" name="Oval 17">
            <a:extLst>
              <a:ext uri="{FF2B5EF4-FFF2-40B4-BE49-F238E27FC236}">
                <a16:creationId xmlns:a16="http://schemas.microsoft.com/office/drawing/2014/main" id="{2B495899-D08A-47C8-BC81-403D271953F8}"/>
              </a:ext>
            </a:extLst>
          </p:cNvPr>
          <p:cNvSpPr/>
          <p:nvPr/>
        </p:nvSpPr>
        <p:spPr>
          <a:xfrm>
            <a:off x="-314497" y="5281202"/>
            <a:ext cx="3351716" cy="3351716"/>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9" name="Oval 18">
            <a:extLst>
              <a:ext uri="{FF2B5EF4-FFF2-40B4-BE49-F238E27FC236}">
                <a16:creationId xmlns:a16="http://schemas.microsoft.com/office/drawing/2014/main" id="{388661E0-B54D-44EB-95C3-BB1439DB4A94}"/>
              </a:ext>
            </a:extLst>
          </p:cNvPr>
          <p:cNvSpPr/>
          <p:nvPr/>
        </p:nvSpPr>
        <p:spPr>
          <a:xfrm>
            <a:off x="-529126" y="5281202"/>
            <a:ext cx="3351716" cy="3351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pic>
        <p:nvPicPr>
          <p:cNvPr id="20" name="Picture 19">
            <a:extLst>
              <a:ext uri="{FF2B5EF4-FFF2-40B4-BE49-F238E27FC236}">
                <a16:creationId xmlns:a16="http://schemas.microsoft.com/office/drawing/2014/main" id="{4AC96B68-FE79-496A-B3E1-4C83A8358BDB}"/>
              </a:ext>
            </a:extLst>
          </p:cNvPr>
          <p:cNvPicPr>
            <a:picLocks noChangeAspect="1"/>
          </p:cNvPicPr>
          <p:nvPr/>
        </p:nvPicPr>
        <p:blipFill>
          <a:blip r:embed="rId4"/>
          <a:stretch>
            <a:fillRect/>
          </a:stretch>
        </p:blipFill>
        <p:spPr>
          <a:xfrm>
            <a:off x="324909" y="5906224"/>
            <a:ext cx="1784742" cy="555130"/>
          </a:xfrm>
          <a:prstGeom prst="rect">
            <a:avLst/>
          </a:prstGeom>
        </p:spPr>
      </p:pic>
      <p:sp>
        <p:nvSpPr>
          <p:cNvPr id="16" name="TextBox 15">
            <a:extLst>
              <a:ext uri="{FF2B5EF4-FFF2-40B4-BE49-F238E27FC236}">
                <a16:creationId xmlns:a16="http://schemas.microsoft.com/office/drawing/2014/main" id="{0269D058-47D1-46E3-ABA4-923651BFC397}"/>
              </a:ext>
            </a:extLst>
          </p:cNvPr>
          <p:cNvSpPr txBox="1"/>
          <p:nvPr/>
        </p:nvSpPr>
        <p:spPr>
          <a:xfrm>
            <a:off x="532263" y="545910"/>
            <a:ext cx="6469172" cy="277103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alibri Light" panose="020F0302020204030204"/>
                <a:ea typeface="+mn-ea"/>
                <a:cs typeface="+mn-cs"/>
              </a:rPr>
              <a:t>Welcome, the </a:t>
            </a:r>
            <a:r>
              <a:rPr lang="en-US" sz="6000" b="1" dirty="0">
                <a:solidFill>
                  <a:prstClr val="white"/>
                </a:solidFill>
                <a:latin typeface="Calibri Light" panose="020F0302020204030204"/>
              </a:rPr>
              <a:t>webcast</a:t>
            </a:r>
            <a:r>
              <a:rPr kumimoji="0" lang="en-US" sz="6000" b="1" i="0" u="none" strike="noStrike" kern="1200" cap="none" spc="0" normalizeH="0" baseline="0" noProof="0" dirty="0">
                <a:ln>
                  <a:noFill/>
                </a:ln>
                <a:solidFill>
                  <a:prstClr val="white"/>
                </a:solidFill>
                <a:effectLst/>
                <a:uLnTx/>
                <a:uFillTx/>
                <a:latin typeface="Calibri Light" panose="020F0302020204030204"/>
                <a:ea typeface="+mn-ea"/>
                <a:cs typeface="+mn-cs"/>
              </a:rPr>
              <a:t> will start shortly. </a:t>
            </a:r>
          </a:p>
        </p:txBody>
      </p:sp>
      <p:sp>
        <p:nvSpPr>
          <p:cNvPr id="6" name="TextBox 5">
            <a:extLst>
              <a:ext uri="{FF2B5EF4-FFF2-40B4-BE49-F238E27FC236}">
                <a16:creationId xmlns:a16="http://schemas.microsoft.com/office/drawing/2014/main" id="{4EB5E4F0-EF23-4660-B529-72B0A78A02EF}"/>
              </a:ext>
            </a:extLst>
          </p:cNvPr>
          <p:cNvSpPr txBox="1"/>
          <p:nvPr/>
        </p:nvSpPr>
        <p:spPr>
          <a:xfrm>
            <a:off x="3251848" y="5233564"/>
            <a:ext cx="8857129" cy="156966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kern="1200" dirty="0">
                <a:solidFill>
                  <a:prstClr val="black"/>
                </a:solidFill>
                <a:latin typeface="Calibri" panose="020F0502020204030204"/>
              </a:rPr>
              <a:t>Parental responsibility measures attendance census 2023/24</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Delivered by the Attendance Team</a:t>
            </a:r>
          </a:p>
        </p:txBody>
      </p:sp>
    </p:spTree>
    <p:extLst>
      <p:ext uri="{BB962C8B-B14F-4D97-AF65-F5344CB8AC3E}">
        <p14:creationId xmlns:p14="http://schemas.microsoft.com/office/powerpoint/2010/main" val="1727865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978B6-F992-7DE7-A18C-25E68FF2AF8A}"/>
              </a:ext>
            </a:extLst>
          </p:cNvPr>
          <p:cNvPicPr>
            <a:picLocks noChangeAspect="1"/>
          </p:cNvPicPr>
          <p:nvPr/>
        </p:nvPicPr>
        <p:blipFill>
          <a:blip r:embed="rId3"/>
          <a:stretch>
            <a:fillRect/>
          </a:stretch>
        </p:blipFill>
        <p:spPr>
          <a:xfrm>
            <a:off x="0" y="6363904"/>
            <a:ext cx="12192000" cy="445020"/>
          </a:xfrm>
          <a:prstGeom prst="rect">
            <a:avLst/>
          </a:prstGeom>
        </p:spPr>
      </p:pic>
      <p:sp>
        <p:nvSpPr>
          <p:cNvPr id="3" name="TextBox 2">
            <a:extLst>
              <a:ext uri="{FF2B5EF4-FFF2-40B4-BE49-F238E27FC236}">
                <a16:creationId xmlns:a16="http://schemas.microsoft.com/office/drawing/2014/main" id="{55A3980E-010A-5194-CFAD-19CF1950ACDB}"/>
              </a:ext>
            </a:extLst>
          </p:cNvPr>
          <p:cNvSpPr txBox="1"/>
          <p:nvPr/>
        </p:nvSpPr>
        <p:spPr>
          <a:xfrm>
            <a:off x="522455" y="271586"/>
            <a:ext cx="11385766" cy="57861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Helvetica"/>
                <a:ea typeface="+mj-ea"/>
                <a:cs typeface="Calibri"/>
                <a:sym typeface="Calibri"/>
              </a:rPr>
              <a:t>Targeting Support Meetings</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a:ea typeface="+mj-ea"/>
              <a:cs typeface="Calibri"/>
              <a:sym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Schools are expected to participate in these meetings in line with 'Working together to improve school attendance.' The number of meetings a school is expected to have is outlined within the DfE guidance and depends on the level of the attendance challenges in the school:</a:t>
            </a:r>
          </a:p>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If your school's attendance levels were below the national average for your phase, it is expected that you book a TSM for each term</a:t>
            </a:r>
          </a:p>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If your school's attendance levels were above national average for that phase, you may if you want only schedule one TSM for the academic year.</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Helvetica"/>
              <a:cs typeface="Assistant"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We would encourage all secondary schools in Norfolk to book a TSM for each term, whether above or below national average. If your setting's attendance rates are above the national average for your phase and you wish to meet with us termly, you are welcome and invited to do so.</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Helvetica"/>
              <a:ea typeface="+mj-ea"/>
              <a:cs typeface="Assistant" pitchFamily="2" charset="-79"/>
              <a:sym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50505"/>
                </a:solidFill>
                <a:effectLst/>
                <a:uLnTx/>
                <a:uFillTx/>
                <a:latin typeface="Helvetica"/>
                <a:cs typeface="Assistant" pitchFamily="2" charset="-79"/>
              </a:rPr>
              <a:t>Booking your TSM</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To book your TSMs for the academic year:</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 Visit the following page: </a:t>
            </a:r>
            <a:r>
              <a:rPr kumimoji="0" lang="en-GB" sz="1400" b="1" i="0" u="none" strike="noStrike" kern="1200" cap="none" spc="0" normalizeH="0" baseline="0" noProof="0" dirty="0">
                <a:ln>
                  <a:noFill/>
                </a:ln>
                <a:solidFill>
                  <a:srgbClr val="4840E3"/>
                </a:solidFill>
                <a:effectLst/>
                <a:uLnTx/>
                <a:uFillTx/>
                <a:latin typeface="Helvetica"/>
                <a:cs typeface="Assistant" pitchFamily="2" charset="-79"/>
                <a:hlinkClick r:id="rId4"/>
              </a:rPr>
              <a:t>NCC Targeting Support Meeting Bookings</a:t>
            </a:r>
            <a:endParaRPr kumimoji="0" lang="en-GB" sz="1400" b="0" i="0" u="none" strike="noStrike" kern="1200" cap="none" spc="0" normalizeH="0" baseline="0" noProof="0" dirty="0">
              <a:ln>
                <a:noFill/>
              </a:ln>
              <a:solidFill>
                <a:srgbClr val="000000"/>
              </a:solidFill>
              <a:effectLst/>
              <a:uLnTx/>
              <a:uFillTx/>
              <a:latin typeface="Helvetica"/>
              <a:cs typeface="Assistant" pitchFamily="2" charset="-79"/>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 Select the meeting type that applies to your school setting.</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 Select the date you wish to book in the calendar.</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Select a time from the available options.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 Add your details into the required fields, ensuring to include the name of your school.</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 Select book and you will receive an email confirmation of your booking.</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Helvetica"/>
              <a:cs typeface="Assistant"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Helvetica"/>
                <a:cs typeface="Assistant" pitchFamily="2" charset="-79"/>
              </a:rPr>
              <a:t>Please note</a:t>
            </a: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 If you wish other colleagues to attend, you can forward the meeting invitation.</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When booking a meeting for each term, you will need to repeat this process for each booking.</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If a date or time is unavailable that is because the slot is already booked, or the date falls outside of term-time based on the Norfolk calendar.</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Helvetica"/>
              <a:ea typeface="+mj-ea"/>
              <a:cs typeface="Calibri"/>
              <a:sym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Helvetica"/>
              <a:ea typeface="+mj-ea"/>
              <a:cs typeface="Calibri"/>
              <a:sym typeface="Calibri"/>
            </a:endParaRPr>
          </a:p>
        </p:txBody>
      </p:sp>
      <p:pic>
        <p:nvPicPr>
          <p:cNvPr id="5" name="Flourish Logo2.png" descr="Flourish Logo2.png">
            <a:extLst>
              <a:ext uri="{FF2B5EF4-FFF2-40B4-BE49-F238E27FC236}">
                <a16:creationId xmlns:a16="http://schemas.microsoft.com/office/drawing/2014/main" id="{77FF78AA-729F-C3BD-181D-DC677029F9D4}"/>
              </a:ext>
            </a:extLst>
          </p:cNvPr>
          <p:cNvPicPr>
            <a:picLocks noChangeAspect="1"/>
          </p:cNvPicPr>
          <p:nvPr/>
        </p:nvPicPr>
        <p:blipFill>
          <a:blip r:embed="rId5"/>
          <a:stretch>
            <a:fillRect/>
          </a:stretch>
        </p:blipFill>
        <p:spPr>
          <a:xfrm>
            <a:off x="9715099" y="6528270"/>
            <a:ext cx="384384" cy="258290"/>
          </a:xfrm>
          <a:prstGeom prst="rect">
            <a:avLst/>
          </a:prstGeom>
          <a:ln w="12700">
            <a:miter lim="400000"/>
          </a:ln>
        </p:spPr>
      </p:pic>
      <p:pic>
        <p:nvPicPr>
          <p:cNvPr id="6" name="Stacked New NCC Logo 376.jpg" descr="Stacked New NCC Logo 376.jpg">
            <a:extLst>
              <a:ext uri="{FF2B5EF4-FFF2-40B4-BE49-F238E27FC236}">
                <a16:creationId xmlns:a16="http://schemas.microsoft.com/office/drawing/2014/main" id="{4C66DEB2-3088-A201-37DE-C53B8068A9E4}"/>
              </a:ext>
            </a:extLst>
          </p:cNvPr>
          <p:cNvPicPr>
            <a:picLocks noChangeAspect="1"/>
          </p:cNvPicPr>
          <p:nvPr/>
        </p:nvPicPr>
        <p:blipFill>
          <a:blip r:embed="rId6"/>
          <a:stretch>
            <a:fillRect/>
          </a:stretch>
        </p:blipFill>
        <p:spPr>
          <a:xfrm>
            <a:off x="8782121" y="6527045"/>
            <a:ext cx="863943" cy="258291"/>
          </a:xfrm>
          <a:prstGeom prst="rect">
            <a:avLst/>
          </a:prstGeom>
          <a:ln w="12700">
            <a:miter lim="400000"/>
          </a:ln>
        </p:spPr>
      </p:pic>
      <p:pic>
        <p:nvPicPr>
          <p:cNvPr id="7" name="Vital Signs for Children Logo (1).jpg" descr="Vital Signs for Children Logo (1).jpg">
            <a:extLst>
              <a:ext uri="{FF2B5EF4-FFF2-40B4-BE49-F238E27FC236}">
                <a16:creationId xmlns:a16="http://schemas.microsoft.com/office/drawing/2014/main" id="{5CB89D31-DA8E-4B0A-F6B6-CDD7A1106941}"/>
              </a:ext>
            </a:extLst>
          </p:cNvPr>
          <p:cNvPicPr>
            <a:picLocks noChangeAspect="1"/>
          </p:cNvPicPr>
          <p:nvPr/>
        </p:nvPicPr>
        <p:blipFill>
          <a:blip r:embed="rId7"/>
          <a:stretch>
            <a:fillRect/>
          </a:stretch>
        </p:blipFill>
        <p:spPr>
          <a:xfrm>
            <a:off x="10168518" y="6513411"/>
            <a:ext cx="666220" cy="258291"/>
          </a:xfrm>
          <a:prstGeom prst="rect">
            <a:avLst/>
          </a:prstGeom>
          <a:ln w="12700">
            <a:miter lim="400000"/>
          </a:ln>
        </p:spPr>
      </p:pic>
    </p:spTree>
    <p:extLst>
      <p:ext uri="{BB962C8B-B14F-4D97-AF65-F5344CB8AC3E}">
        <p14:creationId xmlns:p14="http://schemas.microsoft.com/office/powerpoint/2010/main" val="220331479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978B6-F992-7DE7-A18C-25E68FF2AF8A}"/>
              </a:ext>
            </a:extLst>
          </p:cNvPr>
          <p:cNvPicPr>
            <a:picLocks noChangeAspect="1"/>
          </p:cNvPicPr>
          <p:nvPr/>
        </p:nvPicPr>
        <p:blipFill>
          <a:blip r:embed="rId3"/>
          <a:stretch>
            <a:fillRect/>
          </a:stretch>
        </p:blipFill>
        <p:spPr>
          <a:xfrm>
            <a:off x="0" y="6363904"/>
            <a:ext cx="12192000" cy="445020"/>
          </a:xfrm>
          <a:prstGeom prst="rect">
            <a:avLst/>
          </a:prstGeom>
        </p:spPr>
      </p:pic>
      <p:sp>
        <p:nvSpPr>
          <p:cNvPr id="3" name="TextBox 2">
            <a:extLst>
              <a:ext uri="{FF2B5EF4-FFF2-40B4-BE49-F238E27FC236}">
                <a16:creationId xmlns:a16="http://schemas.microsoft.com/office/drawing/2014/main" id="{55A3980E-010A-5194-CFAD-19CF1950ACDB}"/>
              </a:ext>
            </a:extLst>
          </p:cNvPr>
          <p:cNvSpPr txBox="1"/>
          <p:nvPr/>
        </p:nvSpPr>
        <p:spPr>
          <a:xfrm>
            <a:off x="522455" y="271586"/>
            <a:ext cx="11385766" cy="63709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Helvetica"/>
                <a:ea typeface="+mj-ea"/>
                <a:cs typeface="Calibri"/>
                <a:sym typeface="Calibri"/>
              </a:rPr>
              <a:t>Data sharing &amp; absence returns</a:t>
            </a: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Ø"/>
              <a:tabLst/>
              <a:defRPr/>
            </a:pPr>
            <a:endParaRPr kumimoji="0" lang="en-GB" sz="1200" b="0" i="0" u="none" strike="noStrike" kern="1200" cap="none" spc="0" normalizeH="0" baseline="0" noProof="0" dirty="0">
              <a:ln>
                <a:noFill/>
              </a:ln>
              <a:solidFill>
                <a:srgbClr val="000000"/>
              </a:solidFill>
              <a:effectLst/>
              <a:uLnTx/>
              <a:uFillTx/>
              <a:latin typeface="Calibri"/>
              <a:ea typeface="+mj-ea"/>
              <a:cs typeface="Calibri"/>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In line with </a:t>
            </a:r>
            <a:r>
              <a:rPr kumimoji="0" lang="en-GB" sz="1400" b="1" i="0" u="none" strike="noStrike" kern="1200" cap="none" spc="0" normalizeH="0" baseline="0" noProof="0" dirty="0">
                <a:ln>
                  <a:noFill/>
                </a:ln>
                <a:solidFill>
                  <a:srgbClr val="4840E3"/>
                </a:solidFill>
                <a:effectLst/>
                <a:uLnTx/>
                <a:uFillTx/>
                <a:latin typeface="Helvetica"/>
                <a:cs typeface="Assistant" pitchFamily="2" charset="-79"/>
                <a:hlinkClick r:id="rId4"/>
              </a:rPr>
              <a:t>The Education (Information About Individual Pupils) (England) (Amendment) Regulations 2024</a:t>
            </a: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 and the requirements of 'Working together to improve school attendance', all schools are now legally required to share information from their registers with the DfE and the local authority.</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Helvetica"/>
              <a:ea typeface="+mj-ea"/>
              <a:cs typeface="Assistant" pitchFamily="2" charset="-79"/>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Helvetica"/>
                <a:ea typeface="+mj-ea"/>
                <a:cs typeface="Assistant" pitchFamily="2" charset="-79"/>
                <a:sym typeface="Calibri"/>
              </a:rPr>
              <a:t>Sharing data with the DfE: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From the start of the 2024-25 academic year, schools have a duty to provide attendance information to the Department for Education (DfE) on request. Data indicates that as of 6</a:t>
            </a:r>
            <a:r>
              <a:rPr kumimoji="0" lang="en-GB" sz="1400" b="0" i="0" u="none" strike="noStrike" kern="1200" cap="none" spc="0" normalizeH="0" baseline="30000" noProof="0" dirty="0">
                <a:ln>
                  <a:noFill/>
                </a:ln>
                <a:solidFill>
                  <a:srgbClr val="000000"/>
                </a:solidFill>
                <a:effectLst/>
                <a:uLnTx/>
                <a:uFillTx/>
                <a:latin typeface="Helvetica"/>
                <a:cs typeface="Assistant" pitchFamily="2" charset="-79"/>
              </a:rPr>
              <a:t>th</a:t>
            </a: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 September, over 380 have already signed up to share their daily attendance data with the DfE in line with statutory requirements.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srgbClr val="000000"/>
                </a:solidFill>
                <a:effectLst/>
                <a:uLnTx/>
                <a:uFillTx/>
                <a:latin typeface="Helvetica"/>
                <a:cs typeface="Assistant" pitchFamily="2" charset="-79"/>
              </a:rPr>
              <a:t>Action:</a:t>
            </a: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 It is important that all schools ensure that they have completed this process and for those schools who have not, further guidance on how to share your data is available via this link: </a:t>
            </a:r>
            <a:r>
              <a:rPr kumimoji="0" lang="en-GB" sz="1400" b="1" i="0" u="none" strike="noStrike" kern="1200" cap="none" spc="0" normalizeH="0" baseline="0" noProof="0" dirty="0">
                <a:ln>
                  <a:noFill/>
                </a:ln>
                <a:solidFill>
                  <a:srgbClr val="4840E3"/>
                </a:solidFill>
                <a:effectLst/>
                <a:uLnTx/>
                <a:uFillTx/>
                <a:latin typeface="Helvetica"/>
                <a:cs typeface="Assistant" pitchFamily="2" charset="-79"/>
                <a:hlinkClick r:id="rId5"/>
              </a:rPr>
              <a:t>Share your daily school attendance data - GOV.UK (www.gov.uk)</a:t>
            </a:r>
            <a:endParaRPr kumimoji="0" lang="en-GB" sz="1400" b="0" i="0" u="none" strike="noStrike" kern="1200" cap="none" spc="0" normalizeH="0" baseline="0" noProof="0" dirty="0">
              <a:ln>
                <a:noFill/>
              </a:ln>
              <a:solidFill>
                <a:srgbClr val="000000"/>
              </a:solidFill>
              <a:effectLst/>
              <a:uLnTx/>
              <a:uFillTx/>
              <a:latin typeface="Helvetica"/>
              <a:cs typeface="Assistant"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Once you are sharing data with the DfE you will have access to a range of tools that will support you to analyse your data. The DfE has published guidance for schools, academy trusts and local authorities on using the monitor your </a:t>
            </a:r>
            <a:r>
              <a:rPr kumimoji="0" lang="en-GB" sz="1400" b="1" i="0" u="none" strike="noStrike" kern="1200" cap="none" spc="0" normalizeH="0" baseline="0" noProof="0" dirty="0">
                <a:ln>
                  <a:noFill/>
                </a:ln>
                <a:solidFill>
                  <a:srgbClr val="4840E3"/>
                </a:solidFill>
                <a:effectLst/>
                <a:uLnTx/>
                <a:uFillTx/>
                <a:latin typeface="Helvetica"/>
                <a:cs typeface="Assistant" pitchFamily="2" charset="-79"/>
                <a:hlinkClick r:id="rId6"/>
              </a:rPr>
              <a:t>school attendance tool</a:t>
            </a: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Helvetica"/>
              <a:ea typeface="+mj-ea"/>
              <a:cs typeface="Calibri"/>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Helvetica"/>
                <a:ea typeface="+mj-ea"/>
                <a:cs typeface="Calibri"/>
                <a:sym typeface="Calibri"/>
              </a:rPr>
              <a:t>Sharing data with the LA: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Further, to facilitate timely collaborative working across partners, all schools are also required to share information from their registers with the local authority. As a minimum this includes:</a:t>
            </a:r>
          </a:p>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New Pupil and Deletion returns</a:t>
            </a:r>
          </a:p>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Attendance returns </a:t>
            </a:r>
          </a:p>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Sickness returns</a:t>
            </a:r>
          </a:p>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endParaRPr kumimoji="0" lang="en-GB" sz="1400" b="0" i="0" u="none" strike="noStrike" kern="1200" cap="none" spc="0" normalizeH="0" baseline="0" noProof="0" dirty="0">
              <a:ln>
                <a:noFill/>
              </a:ln>
              <a:solidFill>
                <a:srgbClr val="000000"/>
              </a:solidFill>
              <a:effectLst/>
              <a:uLnTx/>
              <a:uFillTx/>
              <a:latin typeface="Helvetica"/>
              <a:ea typeface="+mj-ea"/>
              <a:cs typeface="Assistant" pitchFamily="2" charset="-79"/>
              <a:sym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If your school is not currently sharing data as part of the local arrangements, you will receive an e-mail from </a:t>
            </a:r>
            <a:r>
              <a:rPr kumimoji="0" lang="en-GB" sz="1400" b="1" i="0" u="none" strike="noStrike" kern="1200" cap="none" spc="0" normalizeH="0" baseline="0" noProof="0" dirty="0">
                <a:ln>
                  <a:noFill/>
                </a:ln>
                <a:solidFill>
                  <a:srgbClr val="4840E3"/>
                </a:solidFill>
                <a:effectLst/>
                <a:uLnTx/>
                <a:uFillTx/>
                <a:latin typeface="Helvetica"/>
                <a:cs typeface="Assistant" pitchFamily="2" charset="-79"/>
                <a:hlinkClick r:id="rId7"/>
              </a:rPr>
              <a:t>attendancedatacollection@norfolk.gov.uk</a:t>
            </a: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 within the next two weeks providing guidance on what you need to do next.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If you already provide attendance data to the LA via the local arrangements, please also contact </a:t>
            </a:r>
            <a:r>
              <a:rPr kumimoji="0" lang="en-GB" sz="1400" b="1" i="0" u="none" strike="noStrike" kern="1200" cap="none" spc="0" normalizeH="0" baseline="0" noProof="0" dirty="0">
                <a:ln>
                  <a:noFill/>
                </a:ln>
                <a:solidFill>
                  <a:srgbClr val="4840E3"/>
                </a:solidFill>
                <a:effectLst/>
                <a:uLnTx/>
                <a:uFillTx/>
                <a:latin typeface="Helvetica"/>
                <a:cs typeface="Assistant" pitchFamily="2" charset="-79"/>
                <a:hlinkClick r:id="rId7"/>
              </a:rPr>
              <a:t>attendancedatacollection@norfolk.gov.uk</a:t>
            </a: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 if:</a:t>
            </a:r>
          </a:p>
          <a:p>
            <a:pPr marL="0" marR="0" lvl="0" indent="0" algn="l" defTabSz="914400" rtl="0" eaLnBrk="1" fontAlgn="base" latinLnBrk="0" hangingPunct="1">
              <a:lnSpc>
                <a:spcPct val="100000"/>
              </a:lnSpc>
              <a:spcBef>
                <a:spcPts val="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    You have changed Management Information System provider over the Summer as this will impact on data collection.</a:t>
            </a:r>
          </a:p>
          <a:p>
            <a:pPr marL="0" marR="0" lvl="0" indent="0" algn="l" defTabSz="914400" rtl="0" eaLnBrk="1" fontAlgn="base" latinLnBrk="0" hangingPunct="1">
              <a:lnSpc>
                <a:spcPct val="100000"/>
              </a:lnSpc>
              <a:spcBef>
                <a:spcPts val="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000000"/>
                </a:solidFill>
                <a:effectLst/>
                <a:uLnTx/>
                <a:uFillTx/>
                <a:latin typeface="Helvetica"/>
                <a:cs typeface="Assistant" pitchFamily="2" charset="-79"/>
              </a:rPr>
              <a:t>    You are unsure of who we hold as your contact for the local data feed and/or would like to make a change to the contact.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Helvetica"/>
              <a:ea typeface="+mj-ea"/>
              <a:cs typeface="Calibri"/>
              <a:sym typeface="Calibri"/>
            </a:endParaRPr>
          </a:p>
        </p:txBody>
      </p:sp>
      <p:pic>
        <p:nvPicPr>
          <p:cNvPr id="5" name="Flourish Logo2.png" descr="Flourish Logo2.png">
            <a:extLst>
              <a:ext uri="{FF2B5EF4-FFF2-40B4-BE49-F238E27FC236}">
                <a16:creationId xmlns:a16="http://schemas.microsoft.com/office/drawing/2014/main" id="{77FF78AA-729F-C3BD-181D-DC677029F9D4}"/>
              </a:ext>
            </a:extLst>
          </p:cNvPr>
          <p:cNvPicPr>
            <a:picLocks noChangeAspect="1"/>
          </p:cNvPicPr>
          <p:nvPr/>
        </p:nvPicPr>
        <p:blipFill>
          <a:blip r:embed="rId8"/>
          <a:stretch>
            <a:fillRect/>
          </a:stretch>
        </p:blipFill>
        <p:spPr>
          <a:xfrm>
            <a:off x="9715099" y="6528270"/>
            <a:ext cx="384384" cy="258290"/>
          </a:xfrm>
          <a:prstGeom prst="rect">
            <a:avLst/>
          </a:prstGeom>
          <a:ln w="12700">
            <a:miter lim="400000"/>
          </a:ln>
        </p:spPr>
      </p:pic>
      <p:pic>
        <p:nvPicPr>
          <p:cNvPr id="6" name="Stacked New NCC Logo 376.jpg" descr="Stacked New NCC Logo 376.jpg">
            <a:extLst>
              <a:ext uri="{FF2B5EF4-FFF2-40B4-BE49-F238E27FC236}">
                <a16:creationId xmlns:a16="http://schemas.microsoft.com/office/drawing/2014/main" id="{4C66DEB2-3088-A201-37DE-C53B8068A9E4}"/>
              </a:ext>
            </a:extLst>
          </p:cNvPr>
          <p:cNvPicPr>
            <a:picLocks noChangeAspect="1"/>
          </p:cNvPicPr>
          <p:nvPr/>
        </p:nvPicPr>
        <p:blipFill>
          <a:blip r:embed="rId9"/>
          <a:stretch>
            <a:fillRect/>
          </a:stretch>
        </p:blipFill>
        <p:spPr>
          <a:xfrm>
            <a:off x="8782121" y="6527045"/>
            <a:ext cx="863943" cy="258291"/>
          </a:xfrm>
          <a:prstGeom prst="rect">
            <a:avLst/>
          </a:prstGeom>
          <a:ln w="12700">
            <a:miter lim="400000"/>
          </a:ln>
        </p:spPr>
      </p:pic>
      <p:pic>
        <p:nvPicPr>
          <p:cNvPr id="7" name="Vital Signs for Children Logo (1).jpg" descr="Vital Signs for Children Logo (1).jpg">
            <a:extLst>
              <a:ext uri="{FF2B5EF4-FFF2-40B4-BE49-F238E27FC236}">
                <a16:creationId xmlns:a16="http://schemas.microsoft.com/office/drawing/2014/main" id="{5CB89D31-DA8E-4B0A-F6B6-CDD7A1106941}"/>
              </a:ext>
            </a:extLst>
          </p:cNvPr>
          <p:cNvPicPr>
            <a:picLocks noChangeAspect="1"/>
          </p:cNvPicPr>
          <p:nvPr/>
        </p:nvPicPr>
        <p:blipFill>
          <a:blip r:embed="rId10"/>
          <a:stretch>
            <a:fillRect/>
          </a:stretch>
        </p:blipFill>
        <p:spPr>
          <a:xfrm>
            <a:off x="10168518" y="6513411"/>
            <a:ext cx="666220" cy="258291"/>
          </a:xfrm>
          <a:prstGeom prst="rect">
            <a:avLst/>
          </a:prstGeom>
          <a:ln w="12700">
            <a:miter lim="400000"/>
          </a:ln>
        </p:spPr>
      </p:pic>
    </p:spTree>
    <p:extLst>
      <p:ext uri="{BB962C8B-B14F-4D97-AF65-F5344CB8AC3E}">
        <p14:creationId xmlns:p14="http://schemas.microsoft.com/office/powerpoint/2010/main" val="169348451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2" name="Title of…"/>
          <p:cNvSpPr txBox="1"/>
          <p:nvPr/>
        </p:nvSpPr>
        <p:spPr>
          <a:xfrm>
            <a:off x="690457" y="3035676"/>
            <a:ext cx="6572593" cy="77283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8" tIns="45718" rIns="45718" bIns="45718">
            <a:spAutoFit/>
          </a:bodyPr>
          <a:lstStyle/>
          <a:p>
            <a:pPr>
              <a:lnSpc>
                <a:spcPct val="60000"/>
              </a:lnSpc>
              <a:defRPr sz="6600" b="1">
                <a:solidFill>
                  <a:srgbClr val="1A304A"/>
                </a:solidFill>
              </a:defRPr>
            </a:pPr>
            <a:endParaRPr/>
          </a:p>
        </p:txBody>
      </p:sp>
      <p:pic>
        <p:nvPicPr>
          <p:cNvPr id="115" name="Flourish.png" descr="Flourish.png"/>
          <p:cNvPicPr>
            <a:picLocks noChangeAspect="1"/>
          </p:cNvPicPr>
          <p:nvPr/>
        </p:nvPicPr>
        <p:blipFill>
          <a:blip r:embed="rId3"/>
          <a:stretch>
            <a:fillRect/>
          </a:stretch>
        </p:blipFill>
        <p:spPr>
          <a:xfrm rot="19728877" flipH="1">
            <a:off x="5688896" y="806670"/>
            <a:ext cx="14652173" cy="10581458"/>
          </a:xfrm>
          <a:prstGeom prst="rect">
            <a:avLst/>
          </a:prstGeom>
          <a:ln w="12700">
            <a:miter lim="400000"/>
          </a:ln>
        </p:spPr>
      </p:pic>
      <p:pic>
        <p:nvPicPr>
          <p:cNvPr id="11" name="Picture 10" descr="Logo, company name&#10;&#10;Description automatically generated">
            <a:extLst>
              <a:ext uri="{FF2B5EF4-FFF2-40B4-BE49-F238E27FC236}">
                <a16:creationId xmlns:a16="http://schemas.microsoft.com/office/drawing/2014/main" id="{A5D1232C-9D6F-1B68-78BF-E41CA0E022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620" y="4919348"/>
            <a:ext cx="2059709" cy="1352865"/>
          </a:xfrm>
          <a:prstGeom prst="rect">
            <a:avLst/>
          </a:prstGeom>
        </p:spPr>
      </p:pic>
      <p:sp>
        <p:nvSpPr>
          <p:cNvPr id="2" name="TextBox 1">
            <a:extLst>
              <a:ext uri="{FF2B5EF4-FFF2-40B4-BE49-F238E27FC236}">
                <a16:creationId xmlns:a16="http://schemas.microsoft.com/office/drawing/2014/main" id="{C1918860-5E98-ECBE-31C7-C45C2BE357D2}"/>
              </a:ext>
            </a:extLst>
          </p:cNvPr>
          <p:cNvSpPr txBox="1"/>
          <p:nvPr/>
        </p:nvSpPr>
        <p:spPr>
          <a:xfrm>
            <a:off x="885513" y="1099864"/>
            <a:ext cx="7532345"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chemeClr val="bg1"/>
              </a:solidFill>
              <a:effectLst/>
              <a:uLnTx/>
              <a:uFillTx/>
              <a:latin typeface="Rockwell" panose="02060603020205020403" pitchFamily="18" charset="77"/>
              <a:cs typeface="Helvetica"/>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GB" sz="3200" b="0" i="0" u="none" strike="noStrike" kern="0" cap="none" spc="0" normalizeH="0" baseline="0" noProof="0" dirty="0">
                <a:ln>
                  <a:noFill/>
                </a:ln>
                <a:solidFill>
                  <a:schemeClr val="bg1"/>
                </a:solidFill>
                <a:effectLst/>
                <a:uLnTx/>
                <a:uFillTx/>
                <a:latin typeface="Rockwell" panose="02060603020205020403" pitchFamily="18" charset="77"/>
                <a:cs typeface="Helvetica"/>
              </a:rPr>
              <a:t>If you have any further questions that have not been answered today, then please contact the Attendance Team on 01603 223 681 or at: </a:t>
            </a:r>
            <a:r>
              <a:rPr kumimoji="0" lang="en-GB" sz="3200" b="0" i="0" u="none" strike="noStrike" kern="0" cap="none" spc="0" normalizeH="0" baseline="0" noProof="0" dirty="0">
                <a:ln>
                  <a:noFill/>
                </a:ln>
                <a:solidFill>
                  <a:schemeClr val="bg1"/>
                </a:solidFill>
                <a:effectLst/>
                <a:uLnTx/>
                <a:uFillTx/>
                <a:latin typeface="Rockwell" panose="02060603020205020403" pitchFamily="18" charset="77"/>
                <a:cs typeface="Helvetica"/>
                <a:hlinkClick r:id="rId5">
                  <a:extLst>
                    <a:ext uri="{A12FA001-AC4F-418D-AE19-62706E023703}">
                      <ahyp:hlinkClr xmlns:ahyp="http://schemas.microsoft.com/office/drawing/2018/hyperlinkcolor" val="tx"/>
                    </a:ext>
                  </a:extLst>
                </a:hlinkClick>
              </a:rPr>
              <a:t>csattendance@norfolk.gov.uk</a:t>
            </a:r>
            <a:r>
              <a:rPr kumimoji="0" lang="en-GB" sz="3200" b="0" i="0" u="none" strike="noStrike" kern="0" cap="none" spc="0" normalizeH="0" baseline="0" noProof="0" dirty="0">
                <a:ln>
                  <a:noFill/>
                </a:ln>
                <a:solidFill>
                  <a:schemeClr val="bg1"/>
                </a:solidFill>
                <a:effectLst/>
                <a:uLnTx/>
                <a:uFillTx/>
                <a:latin typeface="Rockwell" panose="02060603020205020403" pitchFamily="18" charset="77"/>
                <a:cs typeface="Helvetica"/>
              </a:rPr>
              <a:t>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GB" sz="2200" kern="0" dirty="0">
              <a:solidFill>
                <a:schemeClr val="bg1"/>
              </a:solidFill>
              <a:latin typeface="Rockwell" panose="02060603020205020403" pitchFamily="18" charset="77"/>
              <a:cs typeface="Helvetica"/>
            </a:endParaRPr>
          </a:p>
        </p:txBody>
      </p:sp>
    </p:spTree>
    <p:extLst>
      <p:ext uri="{BB962C8B-B14F-4D97-AF65-F5344CB8AC3E}">
        <p14:creationId xmlns:p14="http://schemas.microsoft.com/office/powerpoint/2010/main" val="191976253"/>
      </p:ext>
    </p:extLst>
  </p:cSld>
  <p:clrMapOvr>
    <a:masterClrMapping/>
  </p:clrMapOvr>
  <p:transition spd="med" advTm="35690"/>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2" name="Title of…"/>
          <p:cNvSpPr txBox="1"/>
          <p:nvPr/>
        </p:nvSpPr>
        <p:spPr>
          <a:xfrm>
            <a:off x="690457" y="3035676"/>
            <a:ext cx="6572593" cy="77283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8" tIns="45718" rIns="45718" bIns="45718">
            <a:spAutoFit/>
          </a:bodyPr>
          <a:lstStyle/>
          <a:p>
            <a:pPr>
              <a:lnSpc>
                <a:spcPct val="60000"/>
              </a:lnSpc>
              <a:defRPr sz="6600" b="1">
                <a:solidFill>
                  <a:srgbClr val="1A304A"/>
                </a:solidFill>
              </a:defRPr>
            </a:pPr>
            <a:endParaRPr/>
          </a:p>
        </p:txBody>
      </p:sp>
      <p:pic>
        <p:nvPicPr>
          <p:cNvPr id="115" name="Flourish.png" descr="Flourish.png"/>
          <p:cNvPicPr>
            <a:picLocks noChangeAspect="1"/>
          </p:cNvPicPr>
          <p:nvPr/>
        </p:nvPicPr>
        <p:blipFill>
          <a:blip r:embed="rId3"/>
          <a:stretch>
            <a:fillRect/>
          </a:stretch>
        </p:blipFill>
        <p:spPr>
          <a:xfrm rot="19091593" flipH="1">
            <a:off x="5892577" y="69015"/>
            <a:ext cx="14652173" cy="10581458"/>
          </a:xfrm>
          <a:prstGeom prst="rect">
            <a:avLst/>
          </a:prstGeom>
          <a:ln w="12700">
            <a:miter lim="400000"/>
          </a:ln>
        </p:spPr>
      </p:pic>
      <p:pic>
        <p:nvPicPr>
          <p:cNvPr id="3" name="Picture 2" descr="Logo, company name&#10;&#10;Description automatically generated">
            <a:extLst>
              <a:ext uri="{FF2B5EF4-FFF2-40B4-BE49-F238E27FC236}">
                <a16:creationId xmlns:a16="http://schemas.microsoft.com/office/drawing/2014/main" id="{8B6018F5-CDB6-4819-BFEC-D4C6E496C3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457" y="5120889"/>
            <a:ext cx="1979868" cy="1300424"/>
          </a:xfrm>
          <a:prstGeom prst="rect">
            <a:avLst/>
          </a:prstGeom>
        </p:spPr>
      </p:pic>
      <p:sp>
        <p:nvSpPr>
          <p:cNvPr id="9" name="TextBox 8">
            <a:extLst>
              <a:ext uri="{FF2B5EF4-FFF2-40B4-BE49-F238E27FC236}">
                <a16:creationId xmlns:a16="http://schemas.microsoft.com/office/drawing/2014/main" id="{509A09A1-7CC4-41CE-AF57-1C612D9ACE7B}"/>
              </a:ext>
            </a:extLst>
          </p:cNvPr>
          <p:cNvSpPr txBox="1"/>
          <p:nvPr/>
        </p:nvSpPr>
        <p:spPr>
          <a:xfrm>
            <a:off x="690457" y="546101"/>
            <a:ext cx="8678626" cy="32624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GB" sz="5400" b="1" i="0" u="none" strike="noStrike" baseline="0" dirty="0">
                <a:solidFill>
                  <a:schemeClr val="accent4">
                    <a:lumMod val="60000"/>
                    <a:lumOff val="40000"/>
                  </a:schemeClr>
                </a:solidFill>
                <a:latin typeface="Rockwell"/>
              </a:rPr>
              <a:t>Parental responsibility measures attendance census </a:t>
            </a:r>
            <a:r>
              <a:rPr lang="en-GB" sz="5400" b="1" dirty="0">
                <a:solidFill>
                  <a:schemeClr val="accent4">
                    <a:lumMod val="60000"/>
                    <a:lumOff val="40000"/>
                  </a:schemeClr>
                </a:solidFill>
                <a:latin typeface="Rockwell"/>
              </a:rPr>
              <a:t>2023/24</a:t>
            </a:r>
            <a:endParaRPr lang="en-GB" sz="5400" b="1" i="0" u="none" strike="noStrike" baseline="0" dirty="0">
              <a:solidFill>
                <a:schemeClr val="accent4">
                  <a:lumMod val="60000"/>
                  <a:lumOff val="40000"/>
                </a:schemeClr>
              </a:solidFill>
              <a:latin typeface="Rockwell" panose="02060603020205020403" pitchFamily="18" charset="0"/>
            </a:endParaRPr>
          </a:p>
          <a:p>
            <a:r>
              <a:rPr lang="en-GB" sz="4400" b="1" i="0" u="none" strike="noStrike" baseline="0" dirty="0">
                <a:solidFill>
                  <a:schemeClr val="bg1"/>
                </a:solidFill>
                <a:latin typeface="Rockwell" panose="02060603020205020403" pitchFamily="18" charset="0"/>
              </a:rPr>
              <a:t>Webcast and Q&amp;A</a:t>
            </a:r>
            <a:endParaRPr lang="en-GB" sz="6600" dirty="0">
              <a:solidFill>
                <a:schemeClr val="bg1"/>
              </a:solidFill>
            </a:endParaRPr>
          </a:p>
        </p:txBody>
      </p:sp>
      <p:pic>
        <p:nvPicPr>
          <p:cNvPr id="7" name="Stacked New NCC Logo 376.jpg" descr="Stacked New NCC Logo 376.jpg">
            <a:extLst>
              <a:ext uri="{FF2B5EF4-FFF2-40B4-BE49-F238E27FC236}">
                <a16:creationId xmlns:a16="http://schemas.microsoft.com/office/drawing/2014/main" id="{58B1ED42-E832-475B-8FA0-083D1681E1FD}"/>
              </a:ext>
            </a:extLst>
          </p:cNvPr>
          <p:cNvPicPr>
            <a:picLocks noChangeAspect="1"/>
          </p:cNvPicPr>
          <p:nvPr/>
        </p:nvPicPr>
        <p:blipFill>
          <a:blip r:embed="rId5"/>
          <a:stretch>
            <a:fillRect/>
          </a:stretch>
        </p:blipFill>
        <p:spPr>
          <a:xfrm>
            <a:off x="2670325" y="5475143"/>
            <a:ext cx="1979868" cy="591916"/>
          </a:xfrm>
          <a:prstGeom prst="rect">
            <a:avLst/>
          </a:prstGeom>
          <a:ln w="12700">
            <a:miter lim="400000"/>
          </a:ln>
        </p:spPr>
      </p:pic>
    </p:spTree>
  </p:cSld>
  <p:clrMapOvr>
    <a:masterClrMapping/>
  </p:clrMapOvr>
  <p:transition spd="med" advTm="69709"/>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BAA126-32B9-9753-D562-05B918541E07}"/>
              </a:ext>
            </a:extLst>
          </p:cNvPr>
          <p:cNvPicPr>
            <a:picLocks noChangeAspect="1"/>
          </p:cNvPicPr>
          <p:nvPr/>
        </p:nvPicPr>
        <p:blipFill>
          <a:blip r:embed="rId3"/>
          <a:stretch>
            <a:fillRect/>
          </a:stretch>
        </p:blipFill>
        <p:spPr>
          <a:xfrm rot="18154170">
            <a:off x="7233454" y="-7499740"/>
            <a:ext cx="11656569" cy="8792126"/>
          </a:xfrm>
          <a:prstGeom prst="rect">
            <a:avLst/>
          </a:prstGeom>
        </p:spPr>
      </p:pic>
      <p:pic>
        <p:nvPicPr>
          <p:cNvPr id="9" name="Stacked New NCC Logo 376.jpg" descr="Stacked New NCC Logo 376.jpg">
            <a:extLst>
              <a:ext uri="{FF2B5EF4-FFF2-40B4-BE49-F238E27FC236}">
                <a16:creationId xmlns:a16="http://schemas.microsoft.com/office/drawing/2014/main" id="{E5BF893E-2641-4A92-B5DB-009F40D144EC}"/>
              </a:ext>
            </a:extLst>
          </p:cNvPr>
          <p:cNvPicPr>
            <a:picLocks noChangeAspect="1"/>
          </p:cNvPicPr>
          <p:nvPr/>
        </p:nvPicPr>
        <p:blipFill>
          <a:blip r:embed="rId4"/>
          <a:stretch>
            <a:fillRect/>
          </a:stretch>
        </p:blipFill>
        <p:spPr>
          <a:xfrm>
            <a:off x="9120037" y="6147772"/>
            <a:ext cx="863943" cy="258291"/>
          </a:xfrm>
          <a:prstGeom prst="rect">
            <a:avLst/>
          </a:prstGeom>
          <a:ln w="12700">
            <a:miter lim="400000"/>
          </a:ln>
        </p:spPr>
      </p:pic>
      <p:pic>
        <p:nvPicPr>
          <p:cNvPr id="10" name="Flourish Logo2.png" descr="Flourish Logo2.png">
            <a:extLst>
              <a:ext uri="{FF2B5EF4-FFF2-40B4-BE49-F238E27FC236}">
                <a16:creationId xmlns:a16="http://schemas.microsoft.com/office/drawing/2014/main" id="{ED050A33-A04F-496D-A20D-CB210E264647}"/>
              </a:ext>
            </a:extLst>
          </p:cNvPr>
          <p:cNvPicPr>
            <a:picLocks noChangeAspect="1"/>
          </p:cNvPicPr>
          <p:nvPr/>
        </p:nvPicPr>
        <p:blipFill>
          <a:blip r:embed="rId5"/>
          <a:stretch>
            <a:fillRect/>
          </a:stretch>
        </p:blipFill>
        <p:spPr>
          <a:xfrm>
            <a:off x="10244724" y="6128720"/>
            <a:ext cx="384384" cy="258290"/>
          </a:xfrm>
          <a:prstGeom prst="rect">
            <a:avLst/>
          </a:prstGeom>
          <a:ln w="12700">
            <a:miter lim="400000"/>
          </a:ln>
        </p:spPr>
      </p:pic>
      <p:pic>
        <p:nvPicPr>
          <p:cNvPr id="11" name="Vital Signs for Children Logo (1).jpg" descr="Vital Signs for Children Logo (1).jpg">
            <a:extLst>
              <a:ext uri="{FF2B5EF4-FFF2-40B4-BE49-F238E27FC236}">
                <a16:creationId xmlns:a16="http://schemas.microsoft.com/office/drawing/2014/main" id="{2CC95A1B-32AC-4FCA-87D4-43F61B199557}"/>
              </a:ext>
            </a:extLst>
          </p:cNvPr>
          <p:cNvPicPr>
            <a:picLocks noChangeAspect="1"/>
          </p:cNvPicPr>
          <p:nvPr/>
        </p:nvPicPr>
        <p:blipFill>
          <a:blip r:embed="rId6"/>
          <a:stretch>
            <a:fillRect/>
          </a:stretch>
        </p:blipFill>
        <p:spPr>
          <a:xfrm>
            <a:off x="10814440" y="6125171"/>
            <a:ext cx="666220" cy="258291"/>
          </a:xfrm>
          <a:prstGeom prst="rect">
            <a:avLst/>
          </a:prstGeom>
          <a:ln w="12700">
            <a:miter lim="400000"/>
          </a:ln>
        </p:spPr>
      </p:pic>
      <p:sp>
        <p:nvSpPr>
          <p:cNvPr id="2" name="TextBox 1">
            <a:extLst>
              <a:ext uri="{FF2B5EF4-FFF2-40B4-BE49-F238E27FC236}">
                <a16:creationId xmlns:a16="http://schemas.microsoft.com/office/drawing/2014/main" id="{7C0D506B-42BC-4CC3-9EBA-375A1472B1E6}"/>
              </a:ext>
            </a:extLst>
          </p:cNvPr>
          <p:cNvSpPr txBox="1"/>
          <p:nvPr/>
        </p:nvSpPr>
        <p:spPr>
          <a:xfrm>
            <a:off x="415636" y="299258"/>
            <a:ext cx="7057506" cy="892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3400" dirty="0">
                <a:solidFill>
                  <a:srgbClr val="332F60"/>
                </a:solidFill>
                <a:latin typeface="+mj-lt"/>
              </a:rPr>
              <a:t>What is the PRMA Census?</a:t>
            </a:r>
            <a:br>
              <a:rPr lang="en-GB" sz="1800" dirty="0"/>
            </a:b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
        <p:nvSpPr>
          <p:cNvPr id="3" name="TextBox 2">
            <a:extLst>
              <a:ext uri="{FF2B5EF4-FFF2-40B4-BE49-F238E27FC236}">
                <a16:creationId xmlns:a16="http://schemas.microsoft.com/office/drawing/2014/main" id="{DF3FA632-5C9A-7521-27C9-6E12918B8D97}"/>
              </a:ext>
            </a:extLst>
          </p:cNvPr>
          <p:cNvSpPr txBox="1"/>
          <p:nvPr/>
        </p:nvSpPr>
        <p:spPr>
          <a:xfrm>
            <a:off x="931053" y="1327754"/>
            <a:ext cx="9674957" cy="50783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332F60"/>
                </a:solidFill>
                <a:effectLst/>
                <a:uFillTx/>
                <a:latin typeface="+mj-lt"/>
                <a:ea typeface="+mn-ea"/>
                <a:cs typeface="+mn-cs"/>
                <a:sym typeface="Calibri"/>
              </a:rPr>
              <a:t>The data collection for attendance penalty notices (PNs), parenting contracts, parenting orders and attendance case management is an annual collection.</a:t>
            </a:r>
          </a:p>
          <a:p>
            <a:pPr marL="0" marR="0" indent="0" algn="l" defTabSz="914400" rtl="0" fontAlgn="auto" latinLnBrk="0" hangingPunct="0">
              <a:lnSpc>
                <a:spcPct val="100000"/>
              </a:lnSpc>
              <a:spcBef>
                <a:spcPts val="0"/>
              </a:spcBef>
              <a:spcAft>
                <a:spcPts val="0"/>
              </a:spcAft>
              <a:buClrTx/>
              <a:buSzTx/>
              <a:buFontTx/>
              <a:buNone/>
              <a:tabLst/>
            </a:pPr>
            <a:endParaRPr lang="en-GB" sz="2400" dirty="0">
              <a:solidFill>
                <a:srgbClr val="332F60"/>
              </a:solidFill>
              <a:latin typeface="+mj-lt"/>
            </a:endParaRPr>
          </a:p>
          <a:p>
            <a:pPr marL="0" marR="0" indent="0" algn="l" defTabSz="914400" rtl="0" fontAlgn="auto" latinLnBrk="0" hangingPunct="0">
              <a:lnSpc>
                <a:spcPct val="100000"/>
              </a:lnSpc>
              <a:spcBef>
                <a:spcPts val="0"/>
              </a:spcBef>
              <a:spcAft>
                <a:spcPts val="0"/>
              </a:spcAft>
              <a:buClrTx/>
              <a:buSzTx/>
              <a:buFontTx/>
              <a:buNone/>
              <a:tabLst/>
            </a:pPr>
            <a:r>
              <a:rPr lang="en-GB" sz="2400" dirty="0">
                <a:solidFill>
                  <a:srgbClr val="332F60"/>
                </a:solidFill>
                <a:latin typeface="+mj-lt"/>
              </a:rPr>
              <a:t>All LAs are asked to make this data return reporting on the provisions relating to the use of attendance penalty notices, attendance case management (fast track), parenting contracts, parenting orders and education supervision orders used within its authority during each academic year. </a:t>
            </a:r>
          </a:p>
          <a:p>
            <a:pPr marL="0" marR="0" indent="0" algn="l" defTabSz="9144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332F60"/>
              </a:solidFill>
              <a:effectLst/>
              <a:uFillTx/>
              <a:latin typeface="+mj-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332F60"/>
                </a:solidFill>
                <a:effectLst/>
                <a:uFillTx/>
                <a:latin typeface="+mj-lt"/>
                <a:ea typeface="+mn-ea"/>
                <a:cs typeface="+mn-cs"/>
                <a:sym typeface="Calibri"/>
              </a:rPr>
              <a:t>The data collection covers the school year from </a:t>
            </a:r>
            <a:r>
              <a:rPr kumimoji="0" lang="en-GB" sz="2400" b="1" i="0" u="none" strike="noStrike" cap="none" spc="0" normalizeH="0" baseline="0" dirty="0">
                <a:ln>
                  <a:noFill/>
                </a:ln>
                <a:solidFill>
                  <a:srgbClr val="332F60"/>
                </a:solidFill>
                <a:effectLst/>
                <a:uFillTx/>
                <a:latin typeface="+mj-lt"/>
                <a:ea typeface="+mn-ea"/>
                <a:cs typeface="+mn-cs"/>
                <a:sym typeface="Calibri"/>
              </a:rPr>
              <a:t>1 September </a:t>
            </a:r>
            <a:r>
              <a:rPr lang="en-GB" sz="2400" b="1" dirty="0">
                <a:solidFill>
                  <a:srgbClr val="332F60"/>
                </a:solidFill>
                <a:latin typeface="+mj-lt"/>
              </a:rPr>
              <a:t>2023</a:t>
            </a:r>
            <a:r>
              <a:rPr kumimoji="0" lang="en-GB" sz="2400" b="1" i="0" u="none" strike="noStrike" cap="none" spc="0" normalizeH="0" baseline="0" dirty="0">
                <a:ln>
                  <a:noFill/>
                </a:ln>
                <a:solidFill>
                  <a:srgbClr val="332F60"/>
                </a:solidFill>
                <a:effectLst/>
                <a:uFillTx/>
                <a:latin typeface="+mj-lt"/>
                <a:ea typeface="+mn-ea"/>
                <a:cs typeface="+mn-cs"/>
                <a:sym typeface="Calibri"/>
              </a:rPr>
              <a:t> to 31 August </a:t>
            </a:r>
            <a:r>
              <a:rPr lang="en-GB" sz="2400" b="1" dirty="0">
                <a:solidFill>
                  <a:srgbClr val="332F60"/>
                </a:solidFill>
                <a:latin typeface="+mj-lt"/>
              </a:rPr>
              <a:t>2024</a:t>
            </a:r>
            <a:r>
              <a:rPr kumimoji="0" lang="en-GB" sz="2400" b="0" i="0" u="none" strike="noStrike" cap="none" spc="0" normalizeH="0" baseline="0" dirty="0">
                <a:ln>
                  <a:noFill/>
                </a:ln>
                <a:solidFill>
                  <a:srgbClr val="332F60"/>
                </a:solidFill>
                <a:effectLst/>
                <a:uFillTx/>
                <a:latin typeface="+mj-lt"/>
                <a:ea typeface="+mn-ea"/>
                <a:cs typeface="+mn-cs"/>
                <a:sym typeface="Calibri"/>
              </a:rPr>
              <a:t>.</a:t>
            </a:r>
            <a:endParaRPr lang="en-GB" sz="2400" b="0" i="0" u="none" strike="noStrike" cap="none" spc="0" normalizeH="0" baseline="0" dirty="0">
              <a:ln>
                <a:noFill/>
              </a:ln>
              <a:solidFill>
                <a:srgbClr val="332F60"/>
              </a:solidFill>
              <a:effectLst/>
              <a:uFillTx/>
              <a:latin typeface="+mj-lt"/>
              <a:ea typeface="+mn-ea"/>
              <a:cs typeface="+mn-cs"/>
            </a:endParaRPr>
          </a:p>
          <a:p>
            <a:pPr marL="0" marR="0" indent="0" algn="l" defTabSz="914400" rtl="0" fontAlgn="auto" latinLnBrk="0" hangingPunct="0">
              <a:lnSpc>
                <a:spcPct val="100000"/>
              </a:lnSpc>
              <a:spcBef>
                <a:spcPts val="0"/>
              </a:spcBef>
              <a:spcAft>
                <a:spcPts val="0"/>
              </a:spcAft>
              <a:buClrTx/>
              <a:buSzTx/>
              <a:buFontTx/>
              <a:buNone/>
              <a:tabLst/>
            </a:pPr>
            <a:endParaRPr lang="en-GB" dirty="0"/>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954578241"/>
      </p:ext>
    </p:extLst>
  </p:cSld>
  <p:clrMapOvr>
    <a:masterClrMapping/>
  </p:clrMapOvr>
  <p:transition spd="med" advTm="53387"/>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3D9A292-5B90-43F2-5513-7121DAA1493B}"/>
              </a:ext>
            </a:extLst>
          </p:cNvPr>
          <p:cNvPicPr>
            <a:picLocks noChangeAspect="1"/>
          </p:cNvPicPr>
          <p:nvPr/>
        </p:nvPicPr>
        <p:blipFill>
          <a:blip r:embed="rId3"/>
          <a:stretch>
            <a:fillRect/>
          </a:stretch>
        </p:blipFill>
        <p:spPr>
          <a:xfrm rot="3072043">
            <a:off x="-9090200" y="-1425243"/>
            <a:ext cx="11656569" cy="8792126"/>
          </a:xfrm>
          <a:prstGeom prst="rect">
            <a:avLst/>
          </a:prstGeom>
        </p:spPr>
      </p:pic>
      <p:sp>
        <p:nvSpPr>
          <p:cNvPr id="7" name="TextBox 6">
            <a:extLst>
              <a:ext uri="{FF2B5EF4-FFF2-40B4-BE49-F238E27FC236}">
                <a16:creationId xmlns:a16="http://schemas.microsoft.com/office/drawing/2014/main" id="{0D5ACEE9-C6EA-4F2C-8707-FA6572A7384D}"/>
              </a:ext>
            </a:extLst>
          </p:cNvPr>
          <p:cNvSpPr txBox="1"/>
          <p:nvPr/>
        </p:nvSpPr>
        <p:spPr>
          <a:xfrm>
            <a:off x="838129" y="1213782"/>
            <a:ext cx="10515741" cy="58785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GB" sz="2000" dirty="0">
                <a:solidFill>
                  <a:srgbClr val="332F60"/>
                </a:solidFill>
                <a:latin typeface="+mj-lt"/>
              </a:rPr>
              <a:t>The census asks us several questions relating to Attendance case management, commonly referred to here in Norfolk as Fast Track. As this is a school led intervention, we do not hold the data required to complete the return and therefore need to collect it from you. </a:t>
            </a:r>
          </a:p>
          <a:p>
            <a:pPr marL="0" marR="0" indent="0" defTabSz="914400" rtl="0" fontAlgn="auto" latinLnBrk="0" hangingPunct="0">
              <a:lnSpc>
                <a:spcPct val="100000"/>
              </a:lnSpc>
              <a:spcBef>
                <a:spcPts val="0"/>
              </a:spcBef>
              <a:spcAft>
                <a:spcPts val="0"/>
              </a:spcAft>
              <a:buClrTx/>
              <a:buSzTx/>
              <a:buFontTx/>
              <a:buNone/>
              <a:tabLst/>
            </a:pPr>
            <a:endParaRPr lang="en-GB" sz="2000" dirty="0">
              <a:solidFill>
                <a:srgbClr val="332F60"/>
              </a:solidFill>
              <a:latin typeface="+mj-lt"/>
            </a:endParaRPr>
          </a:p>
          <a:p>
            <a:pPr marL="0" marR="0" indent="0" defTabSz="914400" rtl="0" fontAlgn="auto" latinLnBrk="0" hangingPunct="0">
              <a:lnSpc>
                <a:spcPct val="100000"/>
              </a:lnSpc>
              <a:spcBef>
                <a:spcPts val="0"/>
              </a:spcBef>
              <a:spcAft>
                <a:spcPts val="0"/>
              </a:spcAft>
              <a:buClrTx/>
              <a:buSzTx/>
              <a:buFontTx/>
              <a:buNone/>
              <a:tabLst/>
            </a:pPr>
            <a:r>
              <a:rPr lang="en-GB" sz="2000" dirty="0">
                <a:solidFill>
                  <a:srgbClr val="332F60"/>
                </a:solidFill>
                <a:latin typeface="+mj-lt"/>
              </a:rPr>
              <a:t>We must provide figures for the following questions:</a:t>
            </a:r>
          </a:p>
          <a:p>
            <a:pPr marL="0" marR="0" indent="0" defTabSz="914400" rtl="0" fontAlgn="auto" latinLnBrk="0" hangingPunct="0">
              <a:lnSpc>
                <a:spcPct val="100000"/>
              </a:lnSpc>
              <a:spcBef>
                <a:spcPts val="0"/>
              </a:spcBef>
              <a:spcAft>
                <a:spcPts val="0"/>
              </a:spcAft>
              <a:buClrTx/>
              <a:buSzTx/>
              <a:buFontTx/>
              <a:buNone/>
              <a:tabLst/>
            </a:pPr>
            <a:endParaRPr lang="en-GB" sz="2000" dirty="0">
              <a:solidFill>
                <a:srgbClr val="332F60"/>
              </a:solidFill>
              <a:latin typeface="+mj-lt"/>
            </a:endParaRPr>
          </a:p>
          <a:p>
            <a:pPr marL="342900" marR="0" indent="-342900"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000" dirty="0">
                <a:solidFill>
                  <a:srgbClr val="332F60"/>
                </a:solidFill>
                <a:latin typeface="+mj-lt"/>
              </a:rPr>
              <a:t>Total number of cases entering Fast Track during the period</a:t>
            </a:r>
          </a:p>
          <a:p>
            <a:pPr marL="342900" marR="0" indent="-342900"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000" dirty="0">
                <a:solidFill>
                  <a:srgbClr val="332F60"/>
                </a:solidFill>
                <a:latin typeface="+mj-lt"/>
              </a:rPr>
              <a:t>Total number of Fast Track cases prosecuted during the period</a:t>
            </a:r>
          </a:p>
          <a:p>
            <a:pPr marL="342900" marR="0" indent="-342900"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000" dirty="0">
                <a:solidFill>
                  <a:srgbClr val="332F60"/>
                </a:solidFill>
                <a:latin typeface="+mj-lt"/>
              </a:rPr>
              <a:t>Total number of  Fast Track cases withdrawn, before prosecution, during the period</a:t>
            </a:r>
          </a:p>
          <a:p>
            <a:pPr marR="0" defTabSz="914400" rtl="0" fontAlgn="auto" latinLnBrk="0" hangingPunct="0">
              <a:lnSpc>
                <a:spcPct val="100000"/>
              </a:lnSpc>
              <a:spcBef>
                <a:spcPts val="0"/>
              </a:spcBef>
              <a:spcAft>
                <a:spcPts val="0"/>
              </a:spcAft>
              <a:buClrTx/>
              <a:buSzTx/>
              <a:tabLst/>
            </a:pPr>
            <a:endParaRPr lang="en-GB" sz="2000" dirty="0">
              <a:solidFill>
                <a:srgbClr val="332F60"/>
              </a:solidFill>
              <a:latin typeface="+mj-lt"/>
            </a:endParaRPr>
          </a:p>
          <a:p>
            <a:pPr marR="0" defTabSz="914400" rtl="0" fontAlgn="auto" latinLnBrk="0" hangingPunct="0">
              <a:lnSpc>
                <a:spcPct val="100000"/>
              </a:lnSpc>
              <a:spcBef>
                <a:spcPts val="0"/>
              </a:spcBef>
              <a:spcAft>
                <a:spcPts val="0"/>
              </a:spcAft>
              <a:buClrTx/>
              <a:buSzTx/>
              <a:tabLst/>
            </a:pPr>
            <a:r>
              <a:rPr lang="en-GB" sz="2000" dirty="0">
                <a:solidFill>
                  <a:srgbClr val="332F60"/>
                </a:solidFill>
                <a:latin typeface="+mj-lt"/>
              </a:rPr>
              <a:t>They also require the reason for withdrawal broken down by the following:</a:t>
            </a:r>
          </a:p>
          <a:p>
            <a:pPr marL="342900" marR="0" indent="-342900"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000" dirty="0">
                <a:solidFill>
                  <a:srgbClr val="332F60"/>
                </a:solidFill>
                <a:latin typeface="+mj-lt"/>
              </a:rPr>
              <a:t>Total number of Fast Track cases withdrawn because attendance improved following the support measures</a:t>
            </a:r>
          </a:p>
          <a:p>
            <a:pPr marL="342900" marR="0" indent="-342900"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000" dirty="0">
                <a:solidFill>
                  <a:srgbClr val="332F60"/>
                </a:solidFill>
                <a:latin typeface="+mj-lt"/>
              </a:rPr>
              <a:t>Total number of Fast Track cases withdrawn for another reason*</a:t>
            </a:r>
          </a:p>
          <a:p>
            <a:pPr marR="0" defTabSz="914400" rtl="0" fontAlgn="auto" latinLnBrk="0" hangingPunct="0">
              <a:lnSpc>
                <a:spcPct val="100000"/>
              </a:lnSpc>
              <a:spcBef>
                <a:spcPts val="0"/>
              </a:spcBef>
              <a:spcAft>
                <a:spcPts val="0"/>
              </a:spcAft>
              <a:buClrTx/>
              <a:buSzTx/>
              <a:tabLst/>
            </a:pPr>
            <a:endParaRPr lang="en-GB" sz="2000" dirty="0">
              <a:solidFill>
                <a:srgbClr val="332F60"/>
              </a:solidFill>
              <a:latin typeface="+mj-lt"/>
            </a:endParaRPr>
          </a:p>
          <a:p>
            <a:pPr marR="0" defTabSz="914400" rtl="0" fontAlgn="auto" latinLnBrk="0" hangingPunct="0">
              <a:lnSpc>
                <a:spcPct val="100000"/>
              </a:lnSpc>
              <a:spcBef>
                <a:spcPts val="0"/>
              </a:spcBef>
              <a:spcAft>
                <a:spcPts val="0"/>
              </a:spcAft>
              <a:buClrTx/>
              <a:buSzTx/>
              <a:tabLst/>
            </a:pPr>
            <a:r>
              <a:rPr lang="en-GB" sz="2000" dirty="0">
                <a:solidFill>
                  <a:srgbClr val="332F60"/>
                </a:solidFill>
                <a:latin typeface="+mj-lt"/>
              </a:rPr>
              <a:t>*We are then required to specify the reason for those cases withdrawn for another reason</a:t>
            </a:r>
          </a:p>
          <a:p>
            <a:pPr marL="0" marR="0" indent="0" defTabSz="914400" rtl="0" fontAlgn="auto" latinLnBrk="0" hangingPunct="0">
              <a:lnSpc>
                <a:spcPct val="100000"/>
              </a:lnSpc>
              <a:spcBef>
                <a:spcPts val="0"/>
              </a:spcBef>
              <a:spcAft>
                <a:spcPts val="0"/>
              </a:spcAft>
              <a:buClrTx/>
              <a:buSzTx/>
              <a:buFontTx/>
              <a:buNone/>
              <a:tabLst/>
            </a:pPr>
            <a:endParaRPr lang="en-GB" sz="2000" dirty="0">
              <a:solidFill>
                <a:srgbClr val="332F60"/>
              </a:solidFill>
              <a:latin typeface="+mj-lt"/>
            </a:endParaRPr>
          </a:p>
          <a:p>
            <a:pPr marL="0" marR="0" indent="0" algn="ctr" defTabSz="914400" rtl="0" fontAlgn="auto" latinLnBrk="0" hangingPunct="0">
              <a:lnSpc>
                <a:spcPct val="100000"/>
              </a:lnSpc>
              <a:spcBef>
                <a:spcPts val="0"/>
              </a:spcBef>
              <a:spcAft>
                <a:spcPts val="0"/>
              </a:spcAft>
              <a:buClrTx/>
              <a:buSzTx/>
              <a:buFontTx/>
              <a:buNone/>
              <a:tabLst/>
            </a:pPr>
            <a:br>
              <a:rPr lang="en-GB" sz="1800" dirty="0"/>
            </a:b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
        <p:nvSpPr>
          <p:cNvPr id="2" name="TextBox 1">
            <a:extLst>
              <a:ext uri="{FF2B5EF4-FFF2-40B4-BE49-F238E27FC236}">
                <a16:creationId xmlns:a16="http://schemas.microsoft.com/office/drawing/2014/main" id="{14ADB36F-5AE2-8C53-FD45-FADF6C74ABC5}"/>
              </a:ext>
            </a:extLst>
          </p:cNvPr>
          <p:cNvSpPr txBox="1"/>
          <p:nvPr/>
        </p:nvSpPr>
        <p:spPr>
          <a:xfrm>
            <a:off x="415636" y="299258"/>
            <a:ext cx="7057506"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3400" dirty="0">
                <a:solidFill>
                  <a:srgbClr val="332F60"/>
                </a:solidFill>
                <a:latin typeface="+mj-lt"/>
              </a:rPr>
              <a:t>What do we need from you?</a:t>
            </a:r>
            <a:br>
              <a:rPr lang="en-GB" sz="1800" dirty="0"/>
            </a:b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301454246"/>
      </p:ext>
    </p:extLst>
  </p:cSld>
  <p:clrMapOvr>
    <a:masterClrMapping/>
  </p:clrMapOvr>
  <p:transition spd="med" advTm="56246"/>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Slide Background">
            <a:extLst>
              <a:ext uri="{FF2B5EF4-FFF2-40B4-BE49-F238E27FC236}">
                <a16:creationId xmlns:a16="http://schemas.microsoft.com/office/drawing/2014/main" id="{649C91A9-84E7-4BF0-9026-62F01380D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305B3CB5-D7C0-3E4B-4220-DDEF6B4BD617}"/>
              </a:ext>
            </a:extLst>
          </p:cNvPr>
          <p:cNvSpPr txBox="1"/>
          <p:nvPr/>
        </p:nvSpPr>
        <p:spPr>
          <a:xfrm>
            <a:off x="761802" y="762001"/>
            <a:ext cx="4080362" cy="1708242"/>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chor="ctr">
            <a:normAutofit/>
          </a:bodyPr>
          <a:lstStyle/>
          <a:p>
            <a:pPr marL="0" marR="0" indent="0" fontAlgn="auto" hangingPunct="1">
              <a:lnSpc>
                <a:spcPct val="90000"/>
              </a:lnSpc>
              <a:spcBef>
                <a:spcPct val="0"/>
              </a:spcBef>
              <a:spcAft>
                <a:spcPts val="600"/>
              </a:spcAft>
              <a:buClrTx/>
              <a:buSzTx/>
              <a:tabLst/>
            </a:pPr>
            <a:r>
              <a:rPr lang="en-US" sz="3400" kern="1200" dirty="0">
                <a:solidFill>
                  <a:srgbClr val="332F60"/>
                </a:solidFill>
                <a:latin typeface="+mj-lt"/>
                <a:ea typeface="+mj-ea"/>
                <a:cs typeface="+mj-cs"/>
              </a:rPr>
              <a:t>How will we collect this data from you?</a:t>
            </a:r>
            <a:br>
              <a:rPr lang="en-US" sz="3400" kern="1200" dirty="0">
                <a:solidFill>
                  <a:schemeClr val="tx1"/>
                </a:solidFill>
                <a:latin typeface="+mj-lt"/>
                <a:ea typeface="+mj-ea"/>
                <a:cs typeface="+mj-cs"/>
              </a:rPr>
            </a:br>
            <a:endParaRPr kumimoji="0" lang="en-US" sz="3400" b="0" i="0" u="none" strike="noStrike" kern="1200" cap="none" spc="0" normalizeH="0" baseline="0" dirty="0">
              <a:ln>
                <a:noFill/>
              </a:ln>
              <a:solidFill>
                <a:schemeClr val="tx1"/>
              </a:solidFill>
              <a:effectLst/>
              <a:uFillTx/>
              <a:latin typeface="+mj-lt"/>
              <a:ea typeface="+mj-ea"/>
              <a:cs typeface="+mj-cs"/>
              <a:sym typeface="Calibri"/>
            </a:endParaRPr>
          </a:p>
        </p:txBody>
      </p:sp>
      <p:sp>
        <p:nvSpPr>
          <p:cNvPr id="5" name="TextBox 4">
            <a:extLst>
              <a:ext uri="{FF2B5EF4-FFF2-40B4-BE49-F238E27FC236}">
                <a16:creationId xmlns:a16="http://schemas.microsoft.com/office/drawing/2014/main" id="{B13D301C-C3A8-406C-A317-0656D8E49AB8}"/>
              </a:ext>
            </a:extLst>
          </p:cNvPr>
          <p:cNvSpPr txBox="1"/>
          <p:nvPr/>
        </p:nvSpPr>
        <p:spPr>
          <a:xfrm>
            <a:off x="888412" y="2470243"/>
            <a:ext cx="4080361" cy="3769834"/>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chor="ctr">
            <a:normAutofit lnSpcReduction="10000"/>
          </a:bodyPr>
          <a:lstStyle/>
          <a:p>
            <a:pPr marR="0" fontAlgn="auto" hangingPunct="1">
              <a:lnSpc>
                <a:spcPct val="90000"/>
              </a:lnSpc>
              <a:spcBef>
                <a:spcPts val="0"/>
              </a:spcBef>
              <a:spcAft>
                <a:spcPts val="600"/>
              </a:spcAft>
              <a:buClrTx/>
              <a:buSzTx/>
              <a:tabLst/>
            </a:pPr>
            <a:r>
              <a:rPr lang="en-US" sz="2400" kern="1200" dirty="0">
                <a:solidFill>
                  <a:srgbClr val="332F60"/>
                </a:solidFill>
                <a:latin typeface="+mj-lt"/>
              </a:rPr>
              <a:t>We collect this data from you by using an MS form, it has been designed to capture the number of parenting contracts offered via Fast Track and does not collect personal information of pupils or parents. </a:t>
            </a:r>
          </a:p>
          <a:p>
            <a:pPr marL="0" marR="0" indent="-228600" fontAlgn="auto" hangingPunct="1">
              <a:lnSpc>
                <a:spcPct val="90000"/>
              </a:lnSpc>
              <a:spcBef>
                <a:spcPts val="0"/>
              </a:spcBef>
              <a:spcAft>
                <a:spcPts val="600"/>
              </a:spcAft>
              <a:buClrTx/>
              <a:buSzTx/>
              <a:buFont typeface="Arial" panose="020B0604020202020204" pitchFamily="34" charset="0"/>
              <a:buChar char="•"/>
              <a:tabLst/>
            </a:pPr>
            <a:endParaRPr lang="en-US" sz="2400" kern="1200" dirty="0">
              <a:solidFill>
                <a:srgbClr val="332F60"/>
              </a:solidFill>
              <a:latin typeface="+mj-lt"/>
            </a:endParaRPr>
          </a:p>
          <a:p>
            <a:pPr marR="0" fontAlgn="auto" hangingPunct="1">
              <a:lnSpc>
                <a:spcPct val="90000"/>
              </a:lnSpc>
              <a:spcBef>
                <a:spcPts val="0"/>
              </a:spcBef>
              <a:spcAft>
                <a:spcPts val="600"/>
              </a:spcAft>
              <a:buClrTx/>
              <a:buSzTx/>
              <a:tabLst/>
            </a:pPr>
            <a:r>
              <a:rPr lang="en-US" sz="2400" kern="1200" dirty="0">
                <a:solidFill>
                  <a:srgbClr val="332F60"/>
                </a:solidFill>
                <a:latin typeface="+mj-lt"/>
              </a:rPr>
              <a:t>Let’s take a look together!  </a:t>
            </a:r>
            <a:br>
              <a:rPr lang="en-US" sz="2000" kern="1200" dirty="0">
                <a:solidFill>
                  <a:schemeClr val="tx1"/>
                </a:solidFill>
                <a:latin typeface="+mj-lt"/>
              </a:rPr>
            </a:br>
            <a:endParaRPr kumimoji="0" lang="en-US" sz="2000" b="0" i="0" u="none" strike="noStrike" kern="1200" cap="none" spc="0" normalizeH="0" baseline="0" dirty="0">
              <a:ln>
                <a:noFill/>
              </a:ln>
              <a:solidFill>
                <a:schemeClr val="tx1"/>
              </a:solidFill>
              <a:effectLst/>
              <a:uFillTx/>
              <a:latin typeface="+mj-lt"/>
              <a:sym typeface="Calibri"/>
            </a:endParaRPr>
          </a:p>
        </p:txBody>
      </p:sp>
      <p:sp>
        <p:nvSpPr>
          <p:cNvPr id="25" name="Rectangle 11">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799" cy="6858000"/>
          </a:xfrm>
          <a:prstGeom prst="rect">
            <a:avLst/>
          </a:prstGeom>
          <a:solidFill>
            <a:srgbClr val="FFFFFF"/>
          </a:solidFill>
          <a:ln>
            <a:noFill/>
          </a:ln>
          <a:effectLst>
            <a:outerShdw blurRad="177800" dist="215900" dir="8520000" sx="94000" sy="94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8E9FE0E-E05C-0275-369B-859C00DB8948}"/>
              </a:ext>
            </a:extLst>
          </p:cNvPr>
          <p:cNvPicPr>
            <a:picLocks noChangeAspect="1"/>
          </p:cNvPicPr>
          <p:nvPr/>
        </p:nvPicPr>
        <p:blipFill>
          <a:blip r:embed="rId3"/>
          <a:stretch>
            <a:fillRect/>
          </a:stretch>
        </p:blipFill>
        <p:spPr>
          <a:xfrm rot="20415597">
            <a:off x="-6617549" y="-9532123"/>
            <a:ext cx="10829396" cy="13041162"/>
          </a:xfrm>
          <a:prstGeom prst="rect">
            <a:avLst/>
          </a:prstGeom>
        </p:spPr>
      </p:pic>
      <p:pic>
        <p:nvPicPr>
          <p:cNvPr id="7" name="Picture 6" descr="A qr code on a blue background&#10;&#10;Description automatically generated">
            <a:extLst>
              <a:ext uri="{FF2B5EF4-FFF2-40B4-BE49-F238E27FC236}">
                <a16:creationId xmlns:a16="http://schemas.microsoft.com/office/drawing/2014/main" id="{7C4ED5DC-62CB-BBD0-C4F1-5F9F95873B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1840" y="569741"/>
            <a:ext cx="5718517" cy="5718517"/>
          </a:xfrm>
          <a:prstGeom prst="rect">
            <a:avLst/>
          </a:prstGeom>
        </p:spPr>
      </p:pic>
    </p:spTree>
    <p:extLst>
      <p:ext uri="{BB962C8B-B14F-4D97-AF65-F5344CB8AC3E}">
        <p14:creationId xmlns:p14="http://schemas.microsoft.com/office/powerpoint/2010/main" val="3386684973"/>
      </p:ext>
    </p:extLst>
  </p:cSld>
  <p:clrMapOvr>
    <a:masterClrMapping/>
  </p:clrMapOvr>
  <p:transition spd="med" advTm="7917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AC25873-E1F6-4E02-A13F-312CA97691C7}"/>
              </a:ext>
            </a:extLst>
          </p:cNvPr>
          <p:cNvSpPr>
            <a:spLocks noGrp="1"/>
          </p:cNvSpPr>
          <p:nvPr>
            <p:ph type="title"/>
          </p:nvPr>
        </p:nvSpPr>
        <p:spPr>
          <a:xfrm>
            <a:off x="297873" y="117678"/>
            <a:ext cx="10515600" cy="1129232"/>
          </a:xfrm>
        </p:spPr>
        <p:txBody>
          <a:bodyPr>
            <a:normAutofit/>
          </a:bodyPr>
          <a:lstStyle/>
          <a:p>
            <a:r>
              <a:rPr lang="en-GB" sz="3400" dirty="0">
                <a:solidFill>
                  <a:srgbClr val="332F60"/>
                </a:solidFill>
                <a:latin typeface="+mj-lt"/>
              </a:rPr>
              <a:t>Things to remember when completing the return</a:t>
            </a:r>
          </a:p>
        </p:txBody>
      </p:sp>
      <p:pic>
        <p:nvPicPr>
          <p:cNvPr id="7" name="Picture 6">
            <a:extLst>
              <a:ext uri="{FF2B5EF4-FFF2-40B4-BE49-F238E27FC236}">
                <a16:creationId xmlns:a16="http://schemas.microsoft.com/office/drawing/2014/main" id="{215638F3-8C3D-0F5A-E34B-DD9F1B41FE97}"/>
              </a:ext>
            </a:extLst>
          </p:cNvPr>
          <p:cNvPicPr>
            <a:picLocks noChangeAspect="1"/>
          </p:cNvPicPr>
          <p:nvPr/>
        </p:nvPicPr>
        <p:blipFill>
          <a:blip r:embed="rId3"/>
          <a:stretch>
            <a:fillRect/>
          </a:stretch>
        </p:blipFill>
        <p:spPr>
          <a:xfrm rot="20415597">
            <a:off x="7061082" y="2948118"/>
            <a:ext cx="10829396" cy="13041162"/>
          </a:xfrm>
          <a:prstGeom prst="rect">
            <a:avLst/>
          </a:prstGeom>
        </p:spPr>
      </p:pic>
      <p:sp>
        <p:nvSpPr>
          <p:cNvPr id="2" name="TextBox 1">
            <a:extLst>
              <a:ext uri="{FF2B5EF4-FFF2-40B4-BE49-F238E27FC236}">
                <a16:creationId xmlns:a16="http://schemas.microsoft.com/office/drawing/2014/main" id="{DFE1EFD0-48F3-BF2A-C4AA-C67FCDE3D147}"/>
              </a:ext>
            </a:extLst>
          </p:cNvPr>
          <p:cNvSpPr txBox="1"/>
          <p:nvPr/>
        </p:nvSpPr>
        <p:spPr>
          <a:xfrm>
            <a:off x="838129" y="1115308"/>
            <a:ext cx="10515741" cy="57554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marR="0" indent="-342900"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400" dirty="0">
                <a:solidFill>
                  <a:srgbClr val="332F60"/>
                </a:solidFill>
                <a:latin typeface="+mj-lt"/>
              </a:rPr>
              <a:t>We ask that </a:t>
            </a:r>
            <a:r>
              <a:rPr lang="en-GB" sz="2400" b="1" u="sng" dirty="0">
                <a:solidFill>
                  <a:srgbClr val="332F60"/>
                </a:solidFill>
                <a:latin typeface="+mj-lt"/>
              </a:rPr>
              <a:t>all</a:t>
            </a:r>
            <a:r>
              <a:rPr lang="en-GB" sz="2400" dirty="0">
                <a:solidFill>
                  <a:srgbClr val="332F60"/>
                </a:solidFill>
                <a:latin typeface="+mj-lt"/>
              </a:rPr>
              <a:t> schools complete the return even if they have not completed any Fast Track intervention this past academic year</a:t>
            </a:r>
          </a:p>
          <a:p>
            <a:pPr marL="342900" marR="0" indent="-342900"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GB" sz="2400" dirty="0">
              <a:solidFill>
                <a:srgbClr val="332F60"/>
              </a:solidFill>
              <a:latin typeface="+mj-lt"/>
            </a:endParaRPr>
          </a:p>
          <a:p>
            <a:pPr marL="342900" marR="0" indent="-342900"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400" dirty="0">
                <a:solidFill>
                  <a:srgbClr val="332F60"/>
                </a:solidFill>
                <a:latin typeface="+mj-lt"/>
              </a:rPr>
              <a:t>It is possible to complete one submission for multiple schools if you wish – remember to state which schools it is in relation too </a:t>
            </a:r>
          </a:p>
          <a:p>
            <a:pPr marL="342900" marR="0" indent="-342900"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GB" sz="2400" dirty="0">
              <a:solidFill>
                <a:srgbClr val="332F60"/>
              </a:solidFill>
              <a:latin typeface="+mj-lt"/>
            </a:endParaRPr>
          </a:p>
          <a:p>
            <a:pPr marL="342900" marR="0" indent="-342900"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400" dirty="0">
                <a:solidFill>
                  <a:srgbClr val="332F60"/>
                </a:solidFill>
                <a:latin typeface="+mj-lt"/>
              </a:rPr>
              <a:t>You must count the number of </a:t>
            </a:r>
            <a:r>
              <a:rPr lang="en-GB" sz="2400" b="1" u="sng" dirty="0">
                <a:solidFill>
                  <a:srgbClr val="332F60"/>
                </a:solidFill>
                <a:latin typeface="+mj-lt"/>
              </a:rPr>
              <a:t>parents</a:t>
            </a:r>
            <a:r>
              <a:rPr lang="en-GB" sz="2400" dirty="0">
                <a:solidFill>
                  <a:srgbClr val="332F60"/>
                </a:solidFill>
                <a:latin typeface="+mj-lt"/>
              </a:rPr>
              <a:t> who have been subject to invention via Fast Track for the total number of cases entered</a:t>
            </a:r>
          </a:p>
          <a:p>
            <a:pPr marL="342900" marR="0" indent="-342900"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GB" sz="2400" dirty="0">
              <a:solidFill>
                <a:srgbClr val="332F60"/>
              </a:solidFill>
              <a:latin typeface="+mj-lt"/>
            </a:endParaRPr>
          </a:p>
          <a:p>
            <a:pPr marL="342900" marR="0" indent="-342900"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400" dirty="0">
                <a:solidFill>
                  <a:srgbClr val="332F60"/>
                </a:solidFill>
                <a:latin typeface="+mj-lt"/>
              </a:rPr>
              <a:t>Each parent will have an outcome! So, if you have 10 parents entered you will have 10 outcomes accounted for on the form</a:t>
            </a:r>
          </a:p>
          <a:p>
            <a:pPr marL="342900" marR="0" indent="-342900"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GB" sz="2400" dirty="0">
              <a:solidFill>
                <a:srgbClr val="332F60"/>
              </a:solidFill>
              <a:latin typeface="+mj-lt"/>
            </a:endParaRPr>
          </a:p>
          <a:p>
            <a:pPr marL="342900" marR="0" indent="-342900"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400" dirty="0">
                <a:solidFill>
                  <a:srgbClr val="332F60"/>
                </a:solidFill>
                <a:latin typeface="+mj-lt"/>
              </a:rPr>
              <a:t>Deadline for submission is </a:t>
            </a:r>
            <a:r>
              <a:rPr lang="en-GB" sz="2400" b="1" dirty="0">
                <a:solidFill>
                  <a:srgbClr val="332F60"/>
                </a:solidFill>
                <a:latin typeface="+mj-lt"/>
              </a:rPr>
              <a:t>Friday 11</a:t>
            </a:r>
            <a:r>
              <a:rPr lang="en-GB" sz="2400" b="1" baseline="30000" dirty="0">
                <a:solidFill>
                  <a:srgbClr val="332F60"/>
                </a:solidFill>
                <a:latin typeface="+mj-lt"/>
              </a:rPr>
              <a:t>th</a:t>
            </a:r>
            <a:r>
              <a:rPr lang="en-GB" sz="2400" b="1" dirty="0">
                <a:solidFill>
                  <a:srgbClr val="332F60"/>
                </a:solidFill>
                <a:latin typeface="+mj-lt"/>
              </a:rPr>
              <a:t> October 2024</a:t>
            </a:r>
          </a:p>
          <a:p>
            <a:pPr marL="342900" marR="0" indent="-342900"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GB" sz="2000" dirty="0">
              <a:solidFill>
                <a:srgbClr val="332F60"/>
              </a:solidFill>
              <a:latin typeface="+mj-lt"/>
            </a:endParaRPr>
          </a:p>
          <a:p>
            <a:pPr marL="0" marR="0" indent="0" algn="ctr" defTabSz="914400" rtl="0" fontAlgn="auto" latinLnBrk="0" hangingPunct="0">
              <a:lnSpc>
                <a:spcPct val="100000"/>
              </a:lnSpc>
              <a:spcBef>
                <a:spcPts val="0"/>
              </a:spcBef>
              <a:spcAft>
                <a:spcPts val="0"/>
              </a:spcAft>
              <a:buClrTx/>
              <a:buSzTx/>
              <a:buFontTx/>
              <a:buNone/>
              <a:tabLst/>
            </a:pPr>
            <a:br>
              <a:rPr lang="en-GB" sz="1800" dirty="0"/>
            </a:b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412184310"/>
      </p:ext>
    </p:extLst>
  </p:cSld>
  <p:clrMapOvr>
    <a:masterClrMapping/>
  </p:clrMapOvr>
  <p:transition spd="med" advTm="116419"/>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EA3103-01EE-60E9-D8AC-356A0D1370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3729" y="5493235"/>
            <a:ext cx="1341958" cy="881062"/>
          </a:xfrm>
          <a:prstGeom prst="rect">
            <a:avLst/>
          </a:prstGeom>
        </p:spPr>
      </p:pic>
      <p:pic>
        <p:nvPicPr>
          <p:cNvPr id="14" name="Picture 13">
            <a:extLst>
              <a:ext uri="{FF2B5EF4-FFF2-40B4-BE49-F238E27FC236}">
                <a16:creationId xmlns:a16="http://schemas.microsoft.com/office/drawing/2014/main" id="{952EC12E-C9EE-AB77-2194-511ACFB2E060}"/>
              </a:ext>
            </a:extLst>
          </p:cNvPr>
          <p:cNvPicPr>
            <a:picLocks noChangeAspect="1"/>
          </p:cNvPicPr>
          <p:nvPr/>
        </p:nvPicPr>
        <p:blipFill>
          <a:blip r:embed="rId4"/>
          <a:stretch>
            <a:fillRect/>
          </a:stretch>
        </p:blipFill>
        <p:spPr>
          <a:xfrm>
            <a:off x="6686445" y="3799640"/>
            <a:ext cx="11656569" cy="8792126"/>
          </a:xfrm>
          <a:prstGeom prst="rect">
            <a:avLst/>
          </a:prstGeom>
        </p:spPr>
      </p:pic>
      <p:graphicFrame>
        <p:nvGraphicFramePr>
          <p:cNvPr id="2" name="Table 2">
            <a:extLst>
              <a:ext uri="{FF2B5EF4-FFF2-40B4-BE49-F238E27FC236}">
                <a16:creationId xmlns:a16="http://schemas.microsoft.com/office/drawing/2014/main" id="{480B6991-8279-3C20-2F7C-1D6C6B845FF8}"/>
              </a:ext>
            </a:extLst>
          </p:cNvPr>
          <p:cNvGraphicFramePr>
            <a:graphicFrameLocks noGrp="1"/>
          </p:cNvGraphicFramePr>
          <p:nvPr>
            <p:extLst>
              <p:ext uri="{D42A27DB-BD31-4B8C-83A1-F6EECF244321}">
                <p14:modId xmlns:p14="http://schemas.microsoft.com/office/powerpoint/2010/main" val="2016363909"/>
              </p:ext>
            </p:extLst>
          </p:nvPr>
        </p:nvGraphicFramePr>
        <p:xfrm>
          <a:off x="526174" y="212257"/>
          <a:ext cx="9397756" cy="6558280"/>
        </p:xfrm>
        <a:graphic>
          <a:graphicData uri="http://schemas.openxmlformats.org/drawingml/2006/table">
            <a:tbl>
              <a:tblPr firstRow="1" bandRow="1">
                <a:tableStyleId>{5940675A-B579-460E-94D1-54222C63F5DA}</a:tableStyleId>
              </a:tblPr>
              <a:tblGrid>
                <a:gridCol w="7729717">
                  <a:extLst>
                    <a:ext uri="{9D8B030D-6E8A-4147-A177-3AD203B41FA5}">
                      <a16:colId xmlns:a16="http://schemas.microsoft.com/office/drawing/2014/main" val="808614810"/>
                    </a:ext>
                  </a:extLst>
                </a:gridCol>
                <a:gridCol w="1668039">
                  <a:extLst>
                    <a:ext uri="{9D8B030D-6E8A-4147-A177-3AD203B41FA5}">
                      <a16:colId xmlns:a16="http://schemas.microsoft.com/office/drawing/2014/main" val="2963659550"/>
                    </a:ext>
                  </a:extLst>
                </a:gridCol>
              </a:tblGrid>
              <a:tr h="370840">
                <a:tc gridSpan="2">
                  <a:txBody>
                    <a:bodyPr/>
                    <a:lstStyle/>
                    <a:p>
                      <a:pPr algn="ctr"/>
                      <a:r>
                        <a:rPr lang="en-GB" sz="2000" b="1" dirty="0">
                          <a:solidFill>
                            <a:srgbClr val="332F60"/>
                          </a:solidFill>
                          <a:latin typeface="+mj-lt"/>
                        </a:rPr>
                        <a:t>NORFOLK PRIMARY SCHOOL PRMA EXAMPLE</a:t>
                      </a:r>
                    </a:p>
                  </a:txBody>
                  <a:tcPr/>
                </a:tc>
                <a:tc hMerge="1">
                  <a:txBody>
                    <a:bodyPr/>
                    <a:lstStyle/>
                    <a:p>
                      <a:endParaRPr lang="en-GB" dirty="0"/>
                    </a:p>
                  </a:txBody>
                  <a:tcPr/>
                </a:tc>
                <a:extLst>
                  <a:ext uri="{0D108BD9-81ED-4DB2-BD59-A6C34878D82A}">
                    <a16:rowId xmlns:a16="http://schemas.microsoft.com/office/drawing/2014/main" val="2484358365"/>
                  </a:ext>
                </a:extLst>
              </a:tr>
              <a:tr h="370840">
                <a:tc>
                  <a:txBody>
                    <a:bodyPr/>
                    <a:lstStyle/>
                    <a:p>
                      <a:pPr algn="l"/>
                      <a:r>
                        <a:rPr lang="en-GB" sz="1400" b="1" dirty="0">
                          <a:solidFill>
                            <a:srgbClr val="332F60"/>
                          </a:solidFill>
                          <a:latin typeface="+mj-lt"/>
                        </a:rPr>
                        <a:t>Total number of cases entered the Fast Track case management system for academic year 2023/24?</a:t>
                      </a:r>
                    </a:p>
                  </a:txBody>
                  <a:tcPr/>
                </a:tc>
                <a:tc>
                  <a:txBody>
                    <a:bodyPr/>
                    <a:lstStyle/>
                    <a:p>
                      <a:pPr algn="ctr"/>
                      <a:r>
                        <a:rPr lang="en-GB" sz="2000" b="1" dirty="0">
                          <a:solidFill>
                            <a:srgbClr val="332F60"/>
                          </a:solidFill>
                          <a:latin typeface="+mj-lt"/>
                        </a:rPr>
                        <a:t>15</a:t>
                      </a:r>
                    </a:p>
                  </a:txBody>
                  <a:tcPr/>
                </a:tc>
                <a:extLst>
                  <a:ext uri="{0D108BD9-81ED-4DB2-BD59-A6C34878D82A}">
                    <a16:rowId xmlns:a16="http://schemas.microsoft.com/office/drawing/2014/main" val="3223436903"/>
                  </a:ext>
                </a:extLst>
              </a:tr>
              <a:tr h="326217">
                <a:tc>
                  <a:txBody>
                    <a:bodyPr/>
                    <a:lstStyle/>
                    <a:p>
                      <a:pPr algn="l"/>
                      <a:r>
                        <a:rPr lang="en-GB" sz="1400" b="1" dirty="0">
                          <a:solidFill>
                            <a:srgbClr val="332F60"/>
                          </a:solidFill>
                          <a:latin typeface="+mj-lt"/>
                        </a:rPr>
                        <a:t>For each of the cases you entered into the Fast Track case management system last year please confirm how many were agreed and accepted by parents?</a:t>
                      </a:r>
                    </a:p>
                  </a:txBody>
                  <a:tcPr/>
                </a:tc>
                <a:tc>
                  <a:txBody>
                    <a:bodyPr/>
                    <a:lstStyle/>
                    <a:p>
                      <a:pPr algn="ctr"/>
                      <a:r>
                        <a:rPr lang="en-GB" sz="2000" b="1" dirty="0">
                          <a:solidFill>
                            <a:srgbClr val="332F60"/>
                          </a:solidFill>
                          <a:latin typeface="+mj-lt"/>
                        </a:rPr>
                        <a:t>8</a:t>
                      </a:r>
                    </a:p>
                  </a:txBody>
                  <a:tcPr/>
                </a:tc>
                <a:extLst>
                  <a:ext uri="{0D108BD9-81ED-4DB2-BD59-A6C34878D82A}">
                    <a16:rowId xmlns:a16="http://schemas.microsoft.com/office/drawing/2014/main" val="1377929255"/>
                  </a:ext>
                </a:extLst>
              </a:tr>
              <a:tr h="370840">
                <a:tc gridSpan="2">
                  <a:txBody>
                    <a:bodyPr/>
                    <a:lstStyle/>
                    <a:p>
                      <a:pPr algn="l"/>
                      <a:r>
                        <a:rPr lang="en-GB" sz="1400" b="1" dirty="0">
                          <a:solidFill>
                            <a:srgbClr val="332F60"/>
                          </a:solidFill>
                          <a:latin typeface="+mj-lt"/>
                        </a:rPr>
                        <a:t>Outcomes:</a:t>
                      </a:r>
                    </a:p>
                  </a:txBody>
                  <a:tcPr/>
                </a:tc>
                <a:tc hMerge="1">
                  <a:txBody>
                    <a:bodyPr/>
                    <a:lstStyle/>
                    <a:p>
                      <a:pPr algn="l"/>
                      <a:endParaRPr lang="en-GB" sz="1600" dirty="0">
                        <a:solidFill>
                          <a:srgbClr val="332F60"/>
                        </a:solidFill>
                        <a:latin typeface="+mj-lt"/>
                      </a:endParaRPr>
                    </a:p>
                  </a:txBody>
                  <a:tcPr/>
                </a:tc>
                <a:extLst>
                  <a:ext uri="{0D108BD9-81ED-4DB2-BD59-A6C34878D82A}">
                    <a16:rowId xmlns:a16="http://schemas.microsoft.com/office/drawing/2014/main" val="4137514330"/>
                  </a:ext>
                </a:extLst>
              </a:tr>
              <a:tr h="370840">
                <a:tc>
                  <a:txBody>
                    <a:bodyPr/>
                    <a:lstStyle/>
                    <a:p>
                      <a:pPr algn="l"/>
                      <a:r>
                        <a:rPr lang="en-GB" sz="1400" b="1" dirty="0">
                          <a:solidFill>
                            <a:srgbClr val="332F60"/>
                          </a:solidFill>
                          <a:latin typeface="+mj-lt"/>
                        </a:rPr>
                        <a:t>Attendance Improved</a:t>
                      </a:r>
                    </a:p>
                  </a:txBody>
                  <a:tcPr/>
                </a:tc>
                <a:tc>
                  <a:txBody>
                    <a:bodyPr/>
                    <a:lstStyle/>
                    <a:p>
                      <a:pPr algn="ctr"/>
                      <a:r>
                        <a:rPr lang="en-GB" sz="2000" b="1" dirty="0">
                          <a:solidFill>
                            <a:srgbClr val="332F60"/>
                          </a:solidFill>
                          <a:latin typeface="+mj-lt"/>
                        </a:rPr>
                        <a:t>5</a:t>
                      </a:r>
                    </a:p>
                  </a:txBody>
                  <a:tcPr/>
                </a:tc>
                <a:extLst>
                  <a:ext uri="{0D108BD9-81ED-4DB2-BD59-A6C34878D82A}">
                    <a16:rowId xmlns:a16="http://schemas.microsoft.com/office/drawing/2014/main" val="836419139"/>
                  </a:ext>
                </a:extLst>
              </a:tr>
              <a:tr h="370840">
                <a:tc>
                  <a:txBody>
                    <a:bodyPr/>
                    <a:lstStyle/>
                    <a:p>
                      <a:pPr algn="l"/>
                      <a:r>
                        <a:rPr lang="en-GB" sz="1400" b="1" dirty="0">
                          <a:solidFill>
                            <a:srgbClr val="332F60"/>
                          </a:solidFill>
                          <a:latin typeface="+mj-lt"/>
                        </a:rPr>
                        <a:t>Closed due to medical defence</a:t>
                      </a:r>
                    </a:p>
                  </a:txBody>
                  <a:tcPr/>
                </a:tc>
                <a:tc>
                  <a:txBody>
                    <a:bodyPr/>
                    <a:lstStyle/>
                    <a:p>
                      <a:pPr algn="ctr"/>
                      <a:r>
                        <a:rPr lang="en-GB" sz="2000" b="1" dirty="0">
                          <a:solidFill>
                            <a:srgbClr val="332F60"/>
                          </a:solidFill>
                          <a:latin typeface="+mj-lt"/>
                        </a:rPr>
                        <a:t>2</a:t>
                      </a:r>
                    </a:p>
                  </a:txBody>
                  <a:tcPr/>
                </a:tc>
                <a:extLst>
                  <a:ext uri="{0D108BD9-81ED-4DB2-BD59-A6C34878D82A}">
                    <a16:rowId xmlns:a16="http://schemas.microsoft.com/office/drawing/2014/main" val="1155949607"/>
                  </a:ext>
                </a:extLst>
              </a:tr>
              <a:tr h="370840">
                <a:tc>
                  <a:txBody>
                    <a:bodyPr/>
                    <a:lstStyle/>
                    <a:p>
                      <a:pPr algn="l"/>
                      <a:r>
                        <a:rPr lang="en-GB" sz="1400" b="1" dirty="0">
                          <a:solidFill>
                            <a:srgbClr val="332F60"/>
                          </a:solidFill>
                          <a:latin typeface="+mj-lt"/>
                        </a:rPr>
                        <a:t>Closed due to an issue with transport</a:t>
                      </a:r>
                    </a:p>
                  </a:txBody>
                  <a:tcPr/>
                </a:tc>
                <a:tc>
                  <a:txBody>
                    <a:bodyPr/>
                    <a:lstStyle/>
                    <a:p>
                      <a:pPr algn="ctr"/>
                      <a:r>
                        <a:rPr lang="en-GB" sz="2000" b="1" dirty="0">
                          <a:solidFill>
                            <a:srgbClr val="332F60"/>
                          </a:solidFill>
                          <a:latin typeface="+mj-lt"/>
                        </a:rPr>
                        <a:t>0</a:t>
                      </a:r>
                    </a:p>
                  </a:txBody>
                  <a:tcPr/>
                </a:tc>
                <a:extLst>
                  <a:ext uri="{0D108BD9-81ED-4DB2-BD59-A6C34878D82A}">
                    <a16:rowId xmlns:a16="http://schemas.microsoft.com/office/drawing/2014/main" val="828317941"/>
                  </a:ext>
                </a:extLst>
              </a:tr>
              <a:tr h="370840">
                <a:tc>
                  <a:txBody>
                    <a:bodyPr/>
                    <a:lstStyle/>
                    <a:p>
                      <a:pPr algn="l"/>
                      <a:r>
                        <a:rPr lang="en-GB" sz="1400" b="1" dirty="0">
                          <a:solidFill>
                            <a:srgbClr val="332F60"/>
                          </a:solidFill>
                          <a:latin typeface="+mj-lt"/>
                        </a:rPr>
                        <a:t>Closed due to a religious observance defence</a:t>
                      </a:r>
                    </a:p>
                  </a:txBody>
                  <a:tcPr/>
                </a:tc>
                <a:tc>
                  <a:txBody>
                    <a:bodyPr/>
                    <a:lstStyle/>
                    <a:p>
                      <a:pPr algn="ctr"/>
                      <a:r>
                        <a:rPr lang="en-GB" sz="2000" b="1" dirty="0">
                          <a:solidFill>
                            <a:srgbClr val="332F60"/>
                          </a:solidFill>
                          <a:latin typeface="+mj-lt"/>
                        </a:rPr>
                        <a:t>0</a:t>
                      </a:r>
                    </a:p>
                  </a:txBody>
                  <a:tcPr/>
                </a:tc>
                <a:extLst>
                  <a:ext uri="{0D108BD9-81ED-4DB2-BD59-A6C34878D82A}">
                    <a16:rowId xmlns:a16="http://schemas.microsoft.com/office/drawing/2014/main" val="3048818131"/>
                  </a:ext>
                </a:extLst>
              </a:tr>
              <a:tr h="370840">
                <a:tc>
                  <a:txBody>
                    <a:bodyPr/>
                    <a:lstStyle/>
                    <a:p>
                      <a:pPr algn="l"/>
                      <a:r>
                        <a:rPr lang="en-GB" sz="1400" b="1" dirty="0">
                          <a:solidFill>
                            <a:srgbClr val="332F60"/>
                          </a:solidFill>
                          <a:latin typeface="+mj-lt"/>
                        </a:rPr>
                        <a:t>Closed due to authorised traveller absence</a:t>
                      </a:r>
                    </a:p>
                  </a:txBody>
                  <a:tcPr/>
                </a:tc>
                <a:tc>
                  <a:txBody>
                    <a:bodyPr/>
                    <a:lstStyle/>
                    <a:p>
                      <a:pPr algn="ctr"/>
                      <a:r>
                        <a:rPr lang="en-GB" sz="2000" b="1" dirty="0">
                          <a:solidFill>
                            <a:srgbClr val="332F60"/>
                          </a:solidFill>
                          <a:latin typeface="+mj-lt"/>
                        </a:rPr>
                        <a:t>0</a:t>
                      </a:r>
                    </a:p>
                  </a:txBody>
                  <a:tcPr/>
                </a:tc>
                <a:extLst>
                  <a:ext uri="{0D108BD9-81ED-4DB2-BD59-A6C34878D82A}">
                    <a16:rowId xmlns:a16="http://schemas.microsoft.com/office/drawing/2014/main" val="1453915230"/>
                  </a:ext>
                </a:extLst>
              </a:tr>
              <a:tr h="370840">
                <a:tc>
                  <a:txBody>
                    <a:bodyPr/>
                    <a:lstStyle/>
                    <a:p>
                      <a:pPr algn="l"/>
                      <a:r>
                        <a:rPr lang="en-GB" sz="1400" b="1" dirty="0">
                          <a:solidFill>
                            <a:srgbClr val="332F60"/>
                          </a:solidFill>
                          <a:latin typeface="+mj-lt"/>
                        </a:rPr>
                        <a:t>Closed for other authorised circumstances</a:t>
                      </a:r>
                    </a:p>
                  </a:txBody>
                  <a:tcPr/>
                </a:tc>
                <a:tc>
                  <a:txBody>
                    <a:bodyPr/>
                    <a:lstStyle/>
                    <a:p>
                      <a:pPr algn="ctr"/>
                      <a:r>
                        <a:rPr lang="en-GB" sz="2000" b="1" dirty="0">
                          <a:solidFill>
                            <a:srgbClr val="332F60"/>
                          </a:solidFill>
                          <a:latin typeface="+mj-lt"/>
                        </a:rPr>
                        <a:t>0</a:t>
                      </a:r>
                    </a:p>
                  </a:txBody>
                  <a:tcPr/>
                </a:tc>
                <a:extLst>
                  <a:ext uri="{0D108BD9-81ED-4DB2-BD59-A6C34878D82A}">
                    <a16:rowId xmlns:a16="http://schemas.microsoft.com/office/drawing/2014/main" val="3882982990"/>
                  </a:ext>
                </a:extLst>
              </a:tr>
              <a:tr h="370840">
                <a:tc>
                  <a:txBody>
                    <a:bodyPr/>
                    <a:lstStyle/>
                    <a:p>
                      <a:pPr algn="l"/>
                      <a:r>
                        <a:rPr lang="en-GB" sz="1400" b="1" dirty="0">
                          <a:solidFill>
                            <a:srgbClr val="332F60"/>
                          </a:solidFill>
                          <a:latin typeface="+mj-lt"/>
                        </a:rPr>
                        <a:t>Closed as pupil removed from roll to home educate</a:t>
                      </a:r>
                    </a:p>
                  </a:txBody>
                  <a:tcPr/>
                </a:tc>
                <a:tc>
                  <a:txBody>
                    <a:bodyPr/>
                    <a:lstStyle/>
                    <a:p>
                      <a:pPr algn="ctr"/>
                      <a:r>
                        <a:rPr lang="en-GB" sz="2000" b="1" dirty="0">
                          <a:solidFill>
                            <a:srgbClr val="332F60"/>
                          </a:solidFill>
                          <a:latin typeface="+mj-lt"/>
                        </a:rPr>
                        <a:t>1</a:t>
                      </a:r>
                    </a:p>
                  </a:txBody>
                  <a:tcPr/>
                </a:tc>
                <a:extLst>
                  <a:ext uri="{0D108BD9-81ED-4DB2-BD59-A6C34878D82A}">
                    <a16:rowId xmlns:a16="http://schemas.microsoft.com/office/drawing/2014/main" val="176580417"/>
                  </a:ext>
                </a:extLst>
              </a:tr>
              <a:tr h="370840">
                <a:tc>
                  <a:txBody>
                    <a:bodyPr/>
                    <a:lstStyle/>
                    <a:p>
                      <a:pPr algn="l"/>
                      <a:r>
                        <a:rPr lang="en-GB" sz="1400" b="1" dirty="0">
                          <a:solidFill>
                            <a:srgbClr val="332F60"/>
                          </a:solidFill>
                          <a:latin typeface="+mj-lt"/>
                        </a:rPr>
                        <a:t>Closed as pupil moved to another school in Norfolk and process discontinued</a:t>
                      </a:r>
                    </a:p>
                  </a:txBody>
                  <a:tcPr/>
                </a:tc>
                <a:tc>
                  <a:txBody>
                    <a:bodyPr/>
                    <a:lstStyle/>
                    <a:p>
                      <a:pPr algn="ctr"/>
                      <a:r>
                        <a:rPr lang="en-GB" sz="2000" b="1" dirty="0">
                          <a:solidFill>
                            <a:srgbClr val="332F60"/>
                          </a:solidFill>
                          <a:latin typeface="+mj-lt"/>
                        </a:rPr>
                        <a:t>0</a:t>
                      </a:r>
                    </a:p>
                  </a:txBody>
                  <a:tcPr/>
                </a:tc>
                <a:extLst>
                  <a:ext uri="{0D108BD9-81ED-4DB2-BD59-A6C34878D82A}">
                    <a16:rowId xmlns:a16="http://schemas.microsoft.com/office/drawing/2014/main" val="3888101287"/>
                  </a:ext>
                </a:extLst>
              </a:tr>
              <a:tr h="370840">
                <a:tc>
                  <a:txBody>
                    <a:bodyPr/>
                    <a:lstStyle/>
                    <a:p>
                      <a:pPr algn="l"/>
                      <a:r>
                        <a:rPr lang="en-GB" sz="1400" b="1" dirty="0">
                          <a:solidFill>
                            <a:srgbClr val="332F60"/>
                          </a:solidFill>
                          <a:latin typeface="+mj-lt"/>
                        </a:rPr>
                        <a:t>Closed as pupil moved to another school our of Norfolk</a:t>
                      </a:r>
                    </a:p>
                  </a:txBody>
                  <a:tcPr/>
                </a:tc>
                <a:tc>
                  <a:txBody>
                    <a:bodyPr/>
                    <a:lstStyle/>
                    <a:p>
                      <a:pPr algn="ctr"/>
                      <a:r>
                        <a:rPr lang="en-GB" sz="2000" b="1" dirty="0">
                          <a:solidFill>
                            <a:srgbClr val="332F60"/>
                          </a:solidFill>
                          <a:latin typeface="+mj-lt"/>
                        </a:rPr>
                        <a:t>0</a:t>
                      </a:r>
                    </a:p>
                  </a:txBody>
                  <a:tcPr/>
                </a:tc>
                <a:extLst>
                  <a:ext uri="{0D108BD9-81ED-4DB2-BD59-A6C34878D82A}">
                    <a16:rowId xmlns:a16="http://schemas.microsoft.com/office/drawing/2014/main" val="3633714108"/>
                  </a:ext>
                </a:extLst>
              </a:tr>
              <a:tr h="370840">
                <a:tc>
                  <a:txBody>
                    <a:bodyPr/>
                    <a:lstStyle/>
                    <a:p>
                      <a:pPr algn="l"/>
                      <a:r>
                        <a:rPr lang="en-GB" sz="1400" b="1" dirty="0">
                          <a:solidFill>
                            <a:srgbClr val="332F60"/>
                          </a:solidFill>
                          <a:latin typeface="+mj-lt"/>
                        </a:rPr>
                        <a:t>Closed as case was referred to the LA for consideration of prosecution</a:t>
                      </a:r>
                    </a:p>
                  </a:txBody>
                  <a:tcPr/>
                </a:tc>
                <a:tc>
                  <a:txBody>
                    <a:bodyPr/>
                    <a:lstStyle/>
                    <a:p>
                      <a:pPr algn="ctr"/>
                      <a:r>
                        <a:rPr lang="en-GB" sz="2000" b="1" dirty="0">
                          <a:solidFill>
                            <a:srgbClr val="332F60"/>
                          </a:solidFill>
                          <a:latin typeface="+mj-lt"/>
                        </a:rPr>
                        <a:t>5</a:t>
                      </a:r>
                    </a:p>
                  </a:txBody>
                  <a:tcPr/>
                </a:tc>
                <a:extLst>
                  <a:ext uri="{0D108BD9-81ED-4DB2-BD59-A6C34878D82A}">
                    <a16:rowId xmlns:a16="http://schemas.microsoft.com/office/drawing/2014/main" val="2346989164"/>
                  </a:ext>
                </a:extLst>
              </a:tr>
              <a:tr h="370840">
                <a:tc>
                  <a:txBody>
                    <a:bodyPr/>
                    <a:lstStyle/>
                    <a:p>
                      <a:pPr algn="l"/>
                      <a:r>
                        <a:rPr lang="en-GB" sz="1400" b="1" dirty="0">
                          <a:solidFill>
                            <a:srgbClr val="332F60"/>
                          </a:solidFill>
                          <a:latin typeface="+mj-lt"/>
                        </a:rPr>
                        <a:t>Number of cases started in 2023/24 that remain open and have not yet been concluded</a:t>
                      </a:r>
                    </a:p>
                  </a:txBody>
                  <a:tcPr/>
                </a:tc>
                <a:tc>
                  <a:txBody>
                    <a:bodyPr/>
                    <a:lstStyle/>
                    <a:p>
                      <a:pPr algn="ctr"/>
                      <a:r>
                        <a:rPr lang="en-GB" sz="2000" b="1" dirty="0">
                          <a:solidFill>
                            <a:srgbClr val="332F60"/>
                          </a:solidFill>
                          <a:latin typeface="+mj-lt"/>
                        </a:rPr>
                        <a:t>2</a:t>
                      </a:r>
                    </a:p>
                  </a:txBody>
                  <a:tcPr/>
                </a:tc>
                <a:extLst>
                  <a:ext uri="{0D108BD9-81ED-4DB2-BD59-A6C34878D82A}">
                    <a16:rowId xmlns:a16="http://schemas.microsoft.com/office/drawing/2014/main" val="1847186329"/>
                  </a:ext>
                </a:extLst>
              </a:tr>
              <a:tr h="370840">
                <a:tc>
                  <a:txBody>
                    <a:bodyPr/>
                    <a:lstStyle/>
                    <a:p>
                      <a:pPr algn="r"/>
                      <a:r>
                        <a:rPr lang="en-GB" sz="1400" b="1" dirty="0">
                          <a:solidFill>
                            <a:srgbClr val="332F60"/>
                          </a:solidFill>
                          <a:latin typeface="+mj-lt"/>
                        </a:rPr>
                        <a:t>Outcome Total:</a:t>
                      </a:r>
                    </a:p>
                  </a:txBody>
                  <a:tcPr/>
                </a:tc>
                <a:tc>
                  <a:txBody>
                    <a:bodyPr/>
                    <a:lstStyle/>
                    <a:p>
                      <a:pPr algn="ctr"/>
                      <a:r>
                        <a:rPr lang="en-GB" sz="2000" b="1" dirty="0">
                          <a:solidFill>
                            <a:srgbClr val="332F60"/>
                          </a:solidFill>
                          <a:latin typeface="+mj-lt"/>
                        </a:rPr>
                        <a:t>15</a:t>
                      </a:r>
                    </a:p>
                  </a:txBody>
                  <a:tcPr/>
                </a:tc>
                <a:extLst>
                  <a:ext uri="{0D108BD9-81ED-4DB2-BD59-A6C34878D82A}">
                    <a16:rowId xmlns:a16="http://schemas.microsoft.com/office/drawing/2014/main" val="185680494"/>
                  </a:ext>
                </a:extLst>
              </a:tr>
            </a:tbl>
          </a:graphicData>
        </a:graphic>
      </p:graphicFrame>
      <p:sp>
        <p:nvSpPr>
          <p:cNvPr id="7" name="Flowchart: Connector 6">
            <a:extLst>
              <a:ext uri="{FF2B5EF4-FFF2-40B4-BE49-F238E27FC236}">
                <a16:creationId xmlns:a16="http://schemas.microsoft.com/office/drawing/2014/main" id="{123B4CC3-55E0-A4BE-F66C-063850917E69}"/>
              </a:ext>
            </a:extLst>
          </p:cNvPr>
          <p:cNvSpPr/>
          <p:nvPr/>
        </p:nvSpPr>
        <p:spPr>
          <a:xfrm>
            <a:off x="8834718" y="591671"/>
            <a:ext cx="524435" cy="484094"/>
          </a:xfrm>
          <a:prstGeom prst="flowChartConnector">
            <a:avLst/>
          </a:prstGeom>
          <a:noFill/>
          <a:ln w="5715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sp>
        <p:nvSpPr>
          <p:cNvPr id="8" name="Flowchart: Connector 7">
            <a:extLst>
              <a:ext uri="{FF2B5EF4-FFF2-40B4-BE49-F238E27FC236}">
                <a16:creationId xmlns:a16="http://schemas.microsoft.com/office/drawing/2014/main" id="{87693E6C-0A9A-D37F-3C83-399C162CC917}"/>
              </a:ext>
            </a:extLst>
          </p:cNvPr>
          <p:cNvSpPr/>
          <p:nvPr/>
        </p:nvSpPr>
        <p:spPr>
          <a:xfrm>
            <a:off x="8840847" y="6374297"/>
            <a:ext cx="524435" cy="484094"/>
          </a:xfrm>
          <a:prstGeom prst="flowChartConnector">
            <a:avLst/>
          </a:prstGeom>
          <a:noFill/>
          <a:ln w="5715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sp>
        <p:nvSpPr>
          <p:cNvPr id="10" name="Arrow: Left 9">
            <a:extLst>
              <a:ext uri="{FF2B5EF4-FFF2-40B4-BE49-F238E27FC236}">
                <a16:creationId xmlns:a16="http://schemas.microsoft.com/office/drawing/2014/main" id="{F048A9A7-628A-FA45-05BF-D9E85972599D}"/>
              </a:ext>
            </a:extLst>
          </p:cNvPr>
          <p:cNvSpPr/>
          <p:nvPr/>
        </p:nvSpPr>
        <p:spPr>
          <a:xfrm>
            <a:off x="9427762" y="968188"/>
            <a:ext cx="1676946" cy="766483"/>
          </a:xfrm>
          <a:prstGeom prst="leftArrow">
            <a:avLst/>
          </a:prstGeom>
          <a:noFill/>
          <a:ln w="5715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sp>
        <p:nvSpPr>
          <p:cNvPr id="11" name="TextBox 10">
            <a:extLst>
              <a:ext uri="{FF2B5EF4-FFF2-40B4-BE49-F238E27FC236}">
                <a16:creationId xmlns:a16="http://schemas.microsoft.com/office/drawing/2014/main" id="{F1221426-7CC4-4D83-4DA6-736416B4B08F}"/>
              </a:ext>
            </a:extLst>
          </p:cNvPr>
          <p:cNvSpPr txBox="1"/>
          <p:nvPr/>
        </p:nvSpPr>
        <p:spPr>
          <a:xfrm>
            <a:off x="11104708" y="996011"/>
            <a:ext cx="1046766" cy="738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rgbClr val="332F60"/>
                </a:solidFill>
                <a:effectLst/>
                <a:uFillTx/>
                <a:latin typeface="+mj-lt"/>
                <a:ea typeface="+mn-ea"/>
                <a:cs typeface="+mn-cs"/>
                <a:sym typeface="Calibri"/>
              </a:rPr>
              <a:t>Number of agreed plans</a:t>
            </a:r>
          </a:p>
        </p:txBody>
      </p:sp>
      <p:sp>
        <p:nvSpPr>
          <p:cNvPr id="12" name="TextBox 11">
            <a:extLst>
              <a:ext uri="{FF2B5EF4-FFF2-40B4-BE49-F238E27FC236}">
                <a16:creationId xmlns:a16="http://schemas.microsoft.com/office/drawing/2014/main" id="{0B8C676C-3846-2808-30BE-CA146C4D3D9A}"/>
              </a:ext>
            </a:extLst>
          </p:cNvPr>
          <p:cNvSpPr txBox="1"/>
          <p:nvPr/>
        </p:nvSpPr>
        <p:spPr>
          <a:xfrm>
            <a:off x="10283707" y="2151729"/>
            <a:ext cx="1676946" cy="2554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3200" b="1" i="0" u="none" strike="noStrike" cap="none" spc="0" normalizeH="0" baseline="0" dirty="0">
                <a:ln>
                  <a:noFill/>
                </a:ln>
                <a:solidFill>
                  <a:srgbClr val="C00000"/>
                </a:solidFill>
                <a:effectLst/>
                <a:uFillTx/>
                <a:latin typeface="+mj-lt"/>
                <a:ea typeface="+mn-ea"/>
                <a:cs typeface="+mn-cs"/>
                <a:sym typeface="Calibri"/>
              </a:rPr>
              <a:t>Count in number of parents</a:t>
            </a:r>
          </a:p>
        </p:txBody>
      </p:sp>
    </p:spTree>
    <p:extLst>
      <p:ext uri="{BB962C8B-B14F-4D97-AF65-F5344CB8AC3E}">
        <p14:creationId xmlns:p14="http://schemas.microsoft.com/office/powerpoint/2010/main" val="2034299068"/>
      </p:ext>
    </p:extLst>
  </p:cSld>
  <p:clrMapOvr>
    <a:masterClrMapping/>
  </p:clrMapOvr>
  <p:transition spd="med" advTm="176162"/>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B071ABF0-5B9A-464E-B185-448EEC58BFAD}"/>
              </a:ext>
            </a:extLst>
          </p:cNvPr>
          <p:cNvSpPr txBox="1">
            <a:spLocks/>
          </p:cNvSpPr>
          <p:nvPr/>
        </p:nvSpPr>
        <p:spPr>
          <a:xfrm>
            <a:off x="5354955" y="552182"/>
            <a:ext cx="5998840" cy="3343135"/>
          </a:xfrm>
          <a:prstGeom prst="rect">
            <a:avLst/>
          </a:prstGeom>
          <a:noFill/>
        </p:spPr>
        <p:txBody>
          <a:bodyPr vert="horz" lIns="91440" tIns="45720" rIns="91440" bIns="45720" rtlCol="0" anchor="b">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a:lstStyle>
          <a:p>
            <a:pPr hangingPunct="1">
              <a:spcBef>
                <a:spcPct val="0"/>
              </a:spcBef>
              <a:spcAft>
                <a:spcPts val="600"/>
              </a:spcAft>
            </a:pPr>
            <a:r>
              <a:rPr lang="en-US" sz="13800" kern="1200" dirty="0">
                <a:solidFill>
                  <a:srgbClr val="332F60"/>
                </a:solidFill>
                <a:latin typeface="+mj-lt"/>
                <a:ea typeface="+mj-ea"/>
                <a:cs typeface="+mj-cs"/>
              </a:rPr>
              <a:t>Q&amp;A</a:t>
            </a:r>
          </a:p>
        </p:txBody>
      </p:sp>
      <p:pic>
        <p:nvPicPr>
          <p:cNvPr id="9" name="Picture 8" descr="A colorful shapes on a black background&#10;&#10;Description automatically generated">
            <a:extLst>
              <a:ext uri="{FF2B5EF4-FFF2-40B4-BE49-F238E27FC236}">
                <a16:creationId xmlns:a16="http://schemas.microsoft.com/office/drawing/2014/main" id="{CA06B1E0-773C-22EC-8457-471215A96051}"/>
              </a:ext>
            </a:extLst>
          </p:cNvPr>
          <p:cNvPicPr>
            <a:picLocks noChangeAspect="1"/>
          </p:cNvPicPr>
          <p:nvPr/>
        </p:nvPicPr>
        <p:blipFill rotWithShape="1">
          <a:blip r:embed="rId3"/>
          <a:srcRect t="3569"/>
          <a:stretch/>
        </p:blipFill>
        <p:spPr>
          <a:xfrm rot="16200000">
            <a:off x="-932497" y="932497"/>
            <a:ext cx="6858000" cy="4993005"/>
          </a:xfrm>
          <a:prstGeom prst="rect">
            <a:avLst/>
          </a:prstGeom>
        </p:spPr>
      </p:pic>
    </p:spTree>
    <p:extLst>
      <p:ext uri="{BB962C8B-B14F-4D97-AF65-F5344CB8AC3E}">
        <p14:creationId xmlns:p14="http://schemas.microsoft.com/office/powerpoint/2010/main" val="4177052749"/>
      </p:ext>
    </p:extLst>
  </p:cSld>
  <p:clrMapOvr>
    <a:masterClrMapping/>
  </p:clrMapOvr>
  <p:transition spd="med" advTm="22690"/>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A03299-7B4F-6092-0A4A-81CE32D543C8}"/>
              </a:ext>
            </a:extLst>
          </p:cNvPr>
          <p:cNvPicPr>
            <a:picLocks noChangeAspect="1"/>
          </p:cNvPicPr>
          <p:nvPr/>
        </p:nvPicPr>
        <p:blipFill>
          <a:blip r:embed="rId3"/>
          <a:stretch>
            <a:fillRect/>
          </a:stretch>
        </p:blipFill>
        <p:spPr>
          <a:xfrm>
            <a:off x="-537525" y="6337976"/>
            <a:ext cx="14141317" cy="516172"/>
          </a:xfrm>
          <a:prstGeom prst="rect">
            <a:avLst/>
          </a:prstGeom>
        </p:spPr>
      </p:pic>
      <p:pic>
        <p:nvPicPr>
          <p:cNvPr id="7" name="Flourish Logo2.png">
            <a:extLst>
              <a:ext uri="{FF2B5EF4-FFF2-40B4-BE49-F238E27FC236}">
                <a16:creationId xmlns:a16="http://schemas.microsoft.com/office/drawing/2014/main" id="{EB86F6AF-4BD9-398F-D90E-2C277F87CDF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084405" y="6475025"/>
            <a:ext cx="562798" cy="370212"/>
          </a:xfrm>
          <a:prstGeom prst="rect">
            <a:avLst/>
          </a:prstGeom>
          <a:ln w="12700">
            <a:miter lim="400000"/>
          </a:ln>
        </p:spPr>
      </p:pic>
      <p:pic>
        <p:nvPicPr>
          <p:cNvPr id="8" name="Stacked New NCC Logo 376.jpg">
            <a:extLst>
              <a:ext uri="{FF2B5EF4-FFF2-40B4-BE49-F238E27FC236}">
                <a16:creationId xmlns:a16="http://schemas.microsoft.com/office/drawing/2014/main" id="{C59A9925-D2BF-A862-F38A-7A36A94B4A7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130114" y="6523082"/>
            <a:ext cx="849988" cy="258291"/>
          </a:xfrm>
          <a:prstGeom prst="rect">
            <a:avLst/>
          </a:prstGeom>
          <a:ln w="12700">
            <a:miter lim="400000"/>
          </a:ln>
        </p:spPr>
      </p:pic>
      <p:pic>
        <p:nvPicPr>
          <p:cNvPr id="9" name="Vital Signs for Children Logo (1).jpg">
            <a:extLst>
              <a:ext uri="{FF2B5EF4-FFF2-40B4-BE49-F238E27FC236}">
                <a16:creationId xmlns:a16="http://schemas.microsoft.com/office/drawing/2014/main" id="{83B32CA9-BD9A-C1A3-0906-F43D4657F19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51506" y="6466916"/>
            <a:ext cx="666219" cy="258291"/>
          </a:xfrm>
          <a:prstGeom prst="rect">
            <a:avLst/>
          </a:prstGeom>
          <a:ln w="12700">
            <a:miter lim="400000"/>
          </a:ln>
        </p:spPr>
      </p:pic>
      <p:sp>
        <p:nvSpPr>
          <p:cNvPr id="13" name="TextBox 12">
            <a:extLst>
              <a:ext uri="{FF2B5EF4-FFF2-40B4-BE49-F238E27FC236}">
                <a16:creationId xmlns:a16="http://schemas.microsoft.com/office/drawing/2014/main" id="{17494841-0E53-340A-C9B9-3E206A1B3F51}"/>
              </a:ext>
            </a:extLst>
          </p:cNvPr>
          <p:cNvSpPr txBox="1"/>
          <p:nvPr/>
        </p:nvSpPr>
        <p:spPr>
          <a:xfrm>
            <a:off x="-766578" y="132792"/>
            <a:ext cx="6303829"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4400" b="0" i="0" u="none" strike="noStrike" kern="0" cap="none" spc="0" normalizeH="0" baseline="0" noProof="0" dirty="0">
                <a:ln>
                  <a:noFill/>
                </a:ln>
                <a:solidFill>
                  <a:srgbClr val="FFFFFF"/>
                </a:solidFill>
                <a:effectLst/>
                <a:uLnTx/>
                <a:uFillTx/>
                <a:latin typeface="Helvetica"/>
                <a:cs typeface="Helvetica"/>
              </a:rPr>
              <a:t>Save the date!</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Helvetica"/>
              <a:cs typeface="Helvetica"/>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0" cap="none" spc="0" normalizeH="0" baseline="0" noProof="0" dirty="0">
              <a:ln>
                <a:noFill/>
              </a:ln>
              <a:solidFill>
                <a:srgbClr val="FFFFFF"/>
              </a:solidFill>
              <a:effectLst/>
              <a:uLnTx/>
              <a:uFillTx/>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GB" sz="2200" b="0" i="0" u="none" strike="noStrike" kern="0" cap="none" spc="0" normalizeH="0" baseline="0" noProof="0" dirty="0">
              <a:ln>
                <a:noFill/>
              </a:ln>
              <a:solidFill>
                <a:srgbClr val="29314C"/>
              </a:solidFill>
              <a:effectLst/>
              <a:uLnTx/>
              <a:uFillTx/>
              <a:latin typeface="Helvetica"/>
              <a:cs typeface="Helvetica"/>
            </a:endParaRPr>
          </a:p>
        </p:txBody>
      </p:sp>
      <p:pic>
        <p:nvPicPr>
          <p:cNvPr id="5" name="Picture 4" descr="A page in a planner">
            <a:extLst>
              <a:ext uri="{FF2B5EF4-FFF2-40B4-BE49-F238E27FC236}">
                <a16:creationId xmlns:a16="http://schemas.microsoft.com/office/drawing/2014/main" id="{CBAF78D4-C998-D455-D5CB-43C2211A05A5}"/>
              </a:ext>
            </a:extLst>
          </p:cNvPr>
          <p:cNvPicPr>
            <a:picLocks noChangeAspect="1"/>
          </p:cNvPicPr>
          <p:nvPr/>
        </p:nvPicPr>
        <p:blipFill>
          <a:blip r:embed="rId7"/>
          <a:stretch>
            <a:fillRect/>
          </a:stretch>
        </p:blipFill>
        <p:spPr>
          <a:xfrm>
            <a:off x="6910968" y="474538"/>
            <a:ext cx="4616106" cy="3077404"/>
          </a:xfrm>
          <a:prstGeom prst="rect">
            <a:avLst/>
          </a:prstGeom>
        </p:spPr>
      </p:pic>
      <p:sp>
        <p:nvSpPr>
          <p:cNvPr id="4" name="TextBox 3">
            <a:extLst>
              <a:ext uri="{FF2B5EF4-FFF2-40B4-BE49-F238E27FC236}">
                <a16:creationId xmlns:a16="http://schemas.microsoft.com/office/drawing/2014/main" id="{E202FB8D-F5BA-ABFA-AC86-C500D97C07CE}"/>
              </a:ext>
            </a:extLst>
          </p:cNvPr>
          <p:cNvSpPr txBox="1"/>
          <p:nvPr/>
        </p:nvSpPr>
        <p:spPr>
          <a:xfrm>
            <a:off x="6910968" y="3720824"/>
            <a:ext cx="4616106" cy="2585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Helvetica"/>
                <a:ea typeface="+mj-ea"/>
                <a:cs typeface="Calibri"/>
                <a:sym typeface="Calibri"/>
              </a:rPr>
              <a:t>Keep up to date with Attendance news and events via:</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FF"/>
                </a:solidFill>
                <a:effectLst/>
                <a:uLnTx/>
                <a:uFillTx/>
                <a:latin typeface="Helvetica"/>
                <a:ea typeface="+mj-ea"/>
                <a:cs typeface="Calibri"/>
                <a:sym typeface="Calibri"/>
                <a:hlinkClick r:id="rId8"/>
              </a:rPr>
              <a:t>Attendance news and events page</a:t>
            </a:r>
            <a:endParaRPr kumimoji="0" lang="en-GB" sz="1800" b="0" i="0" u="none" strike="noStrike" kern="1200" cap="none" spc="0" normalizeH="0" baseline="0" noProof="0" dirty="0">
              <a:ln>
                <a:noFill/>
              </a:ln>
              <a:solidFill>
                <a:srgbClr val="0000FF"/>
              </a:solidFill>
              <a:effectLst/>
              <a:uLnTx/>
              <a:uFillTx/>
              <a:latin typeface="Helvetica"/>
              <a:ea typeface="+mj-ea"/>
              <a:cs typeface="Calibri"/>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Helvetica"/>
                <a:ea typeface="+mj-ea"/>
                <a:cs typeface="Calibri"/>
                <a:sym typeface="Calibri"/>
              </a:rPr>
              <a:t>And by </a:t>
            </a:r>
            <a:r>
              <a:rPr kumimoji="0" lang="en-GB" sz="1800" b="0" i="0" u="none" strike="noStrike" kern="1200" cap="none" spc="0" normalizeH="0" baseline="0" noProof="0" dirty="0">
                <a:ln>
                  <a:noFill/>
                </a:ln>
                <a:solidFill>
                  <a:srgbClr val="FFFFFF"/>
                </a:solidFill>
                <a:effectLst/>
                <a:uLnTx/>
                <a:uFillTx/>
                <a:latin typeface="Helvetica"/>
                <a:ea typeface="+mj-ea"/>
                <a:cs typeface="Calibri"/>
                <a:sym typeface="Calibri"/>
                <a:hlinkClick r:id="rId9"/>
              </a:rPr>
              <a:t>registering</a:t>
            </a:r>
            <a:r>
              <a:rPr kumimoji="0" lang="en-GB" sz="1800" b="0" i="0" u="none" strike="noStrike" kern="1200" cap="none" spc="0" normalizeH="0" baseline="0" noProof="0" dirty="0">
                <a:ln>
                  <a:noFill/>
                </a:ln>
                <a:solidFill>
                  <a:srgbClr val="FFFFFF"/>
                </a:solidFill>
                <a:effectLst/>
                <a:uLnTx/>
                <a:uFillTx/>
                <a:latin typeface="Helvetica"/>
                <a:ea typeface="+mj-ea"/>
                <a:cs typeface="Calibri"/>
                <a:sym typeface="Calibri"/>
              </a:rPr>
              <a:t> to receive weekly emails and updates from the News for Norfolk Education Providers.</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Helvetica"/>
              <a:ea typeface="+mj-ea"/>
              <a:cs typeface="Calibri"/>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Helvetica"/>
                <a:ea typeface="+mj-ea"/>
                <a:cs typeface="Calibri"/>
                <a:sym typeface="Calibri"/>
              </a:rPr>
              <a:t>Webpage for News for Norfolk Education Providers can be found </a:t>
            </a:r>
            <a:r>
              <a:rPr kumimoji="0" lang="en-GB" sz="1800" b="0" i="0" u="none" strike="noStrike" kern="1200" cap="none" spc="0" normalizeH="0" baseline="0" noProof="0" dirty="0">
                <a:ln>
                  <a:noFill/>
                </a:ln>
                <a:solidFill>
                  <a:srgbClr val="FFFFFF"/>
                </a:solidFill>
                <a:effectLst/>
                <a:uLnTx/>
                <a:uFillTx/>
                <a:latin typeface="Helvetica"/>
                <a:ea typeface="+mj-ea"/>
                <a:cs typeface="Calibri"/>
                <a:sym typeface="Calibri"/>
                <a:hlinkClick r:id="rId10"/>
              </a:rPr>
              <a:t>here</a:t>
            </a:r>
            <a:r>
              <a:rPr kumimoji="0" lang="en-GB" sz="1800" b="0" i="0" u="none" strike="noStrike" kern="1200" cap="none" spc="0" normalizeH="0" baseline="0" noProof="0" dirty="0">
                <a:ln>
                  <a:noFill/>
                </a:ln>
                <a:solidFill>
                  <a:srgbClr val="FFFFFF"/>
                </a:solidFill>
                <a:effectLst/>
                <a:uLnTx/>
                <a:uFillTx/>
                <a:latin typeface="Helvetica"/>
                <a:ea typeface="+mj-ea"/>
                <a:cs typeface="Calibri"/>
                <a:sym typeface="Calibri"/>
              </a:rPr>
              <a:t>. </a:t>
            </a:r>
          </a:p>
        </p:txBody>
      </p:sp>
      <p:sp>
        <p:nvSpPr>
          <p:cNvPr id="10" name="TextBox 9">
            <a:extLst>
              <a:ext uri="{FF2B5EF4-FFF2-40B4-BE49-F238E27FC236}">
                <a16:creationId xmlns:a16="http://schemas.microsoft.com/office/drawing/2014/main" id="{63A80450-4D4D-5888-8186-75708468B46E}"/>
              </a:ext>
            </a:extLst>
          </p:cNvPr>
          <p:cNvSpPr txBox="1"/>
          <p:nvPr/>
        </p:nvSpPr>
        <p:spPr>
          <a:xfrm>
            <a:off x="479832" y="908236"/>
            <a:ext cx="5839487" cy="50783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srgbClr val="FFFFFF"/>
                </a:solidFill>
                <a:effectLst/>
                <a:uLnTx/>
                <a:uFillTx/>
                <a:latin typeface="Helvetica"/>
                <a:ea typeface="+mj-ea"/>
                <a:cs typeface="Calibri"/>
                <a:sym typeface="Calibri"/>
              </a:rPr>
              <a:t>Attendance Spotlight Webinars</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Helvetica"/>
                <a:ea typeface="+mj-ea"/>
                <a:cs typeface="Calibri"/>
                <a:sym typeface="Calibri"/>
              </a:rPr>
              <a:t>Will be held approximately on the last Thursday of each month. They will begin at 10.30am and can be accessed via the links in the </a:t>
            </a:r>
            <a:r>
              <a:rPr kumimoji="0" lang="en-GB" sz="1800" b="0" i="0" u="none" strike="noStrike" kern="1200" cap="none" spc="0" normalizeH="0" baseline="0" noProof="0" dirty="0">
                <a:ln>
                  <a:noFill/>
                </a:ln>
                <a:solidFill>
                  <a:srgbClr val="FFFFFF"/>
                </a:solidFill>
                <a:effectLst/>
                <a:uLnTx/>
                <a:uFillTx/>
                <a:latin typeface="Helvetica"/>
                <a:ea typeface="+mj-ea"/>
                <a:cs typeface="Calibri"/>
                <a:sym typeface="Calibri"/>
                <a:hlinkClick r:id="rId11"/>
              </a:rPr>
              <a:t>Upcoming events </a:t>
            </a:r>
            <a:r>
              <a:rPr kumimoji="0" lang="en-GB" sz="1800" b="0" i="0" u="none" strike="noStrike" kern="1200" cap="none" spc="0" normalizeH="0" baseline="0" noProof="0" dirty="0">
                <a:ln>
                  <a:noFill/>
                </a:ln>
                <a:solidFill>
                  <a:srgbClr val="FFFFFF"/>
                </a:solidFill>
                <a:effectLst/>
                <a:uLnTx/>
                <a:uFillTx/>
                <a:latin typeface="Helvetica"/>
                <a:ea typeface="+mj-ea"/>
                <a:cs typeface="Calibri"/>
                <a:sym typeface="Calibri"/>
              </a:rPr>
              <a:t>section of Attendance news and events page. Autumn Term schedule:</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Helvetica"/>
                <a:ea typeface="+mj-ea"/>
                <a:cs typeface="Calibri"/>
                <a:sym typeface="Calibri"/>
              </a:rPr>
              <a:t>Thursday 26</a:t>
            </a:r>
            <a:r>
              <a:rPr kumimoji="0" lang="en-GB" sz="1800" b="0" i="0" u="none" strike="noStrike" kern="1200" cap="none" spc="0" normalizeH="0" baseline="30000" noProof="0" dirty="0">
                <a:ln>
                  <a:noFill/>
                </a:ln>
                <a:solidFill>
                  <a:srgbClr val="FFFFFF"/>
                </a:solidFill>
                <a:effectLst/>
                <a:uLnTx/>
                <a:uFillTx/>
                <a:latin typeface="Helvetica"/>
                <a:ea typeface="+mj-ea"/>
                <a:cs typeface="Calibri"/>
                <a:sym typeface="Calibri"/>
              </a:rPr>
              <a:t>th</a:t>
            </a:r>
            <a:r>
              <a:rPr kumimoji="0" lang="en-GB" sz="1800" b="0" i="0" u="none" strike="noStrike" kern="1200" cap="none" spc="0" normalizeH="0" baseline="0" noProof="0" dirty="0">
                <a:ln>
                  <a:noFill/>
                </a:ln>
                <a:solidFill>
                  <a:srgbClr val="FFFFFF"/>
                </a:solidFill>
                <a:effectLst/>
                <a:uLnTx/>
                <a:uFillTx/>
                <a:latin typeface="Helvetica"/>
                <a:ea typeface="+mj-ea"/>
                <a:cs typeface="Calibri"/>
                <a:sym typeface="Calibri"/>
              </a:rPr>
              <a:t> September</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Helvetica"/>
                <a:ea typeface="+mj-ea"/>
                <a:cs typeface="Calibri"/>
                <a:sym typeface="Calibri"/>
              </a:rPr>
              <a:t>Thursday 24</a:t>
            </a:r>
            <a:r>
              <a:rPr kumimoji="0" lang="en-GB" sz="1800" b="0" i="0" u="none" strike="noStrike" kern="1200" cap="none" spc="0" normalizeH="0" baseline="30000" noProof="0" dirty="0">
                <a:ln>
                  <a:noFill/>
                </a:ln>
                <a:solidFill>
                  <a:srgbClr val="FFFFFF"/>
                </a:solidFill>
                <a:effectLst/>
                <a:uLnTx/>
                <a:uFillTx/>
                <a:latin typeface="Helvetica"/>
                <a:ea typeface="+mj-ea"/>
                <a:cs typeface="Calibri"/>
                <a:sym typeface="Calibri"/>
              </a:rPr>
              <a:t>th</a:t>
            </a:r>
            <a:r>
              <a:rPr kumimoji="0" lang="en-GB" sz="1800" b="0" i="0" u="none" strike="noStrike" kern="1200" cap="none" spc="0" normalizeH="0" baseline="0" noProof="0" dirty="0">
                <a:ln>
                  <a:noFill/>
                </a:ln>
                <a:solidFill>
                  <a:srgbClr val="FFFFFF"/>
                </a:solidFill>
                <a:effectLst/>
                <a:uLnTx/>
                <a:uFillTx/>
                <a:latin typeface="Helvetica"/>
                <a:ea typeface="+mj-ea"/>
                <a:cs typeface="Calibri"/>
                <a:sym typeface="Calibri"/>
              </a:rPr>
              <a:t> October</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Helvetica"/>
                <a:ea typeface="+mj-ea"/>
                <a:cs typeface="Calibri"/>
                <a:sym typeface="Calibri"/>
              </a:rPr>
              <a:t>Thursday 28</a:t>
            </a:r>
            <a:r>
              <a:rPr kumimoji="0" lang="en-GB" sz="1800" b="0" i="0" u="none" strike="noStrike" kern="1200" cap="none" spc="0" normalizeH="0" baseline="30000" noProof="0" dirty="0">
                <a:ln>
                  <a:noFill/>
                </a:ln>
                <a:solidFill>
                  <a:srgbClr val="FFFFFF"/>
                </a:solidFill>
                <a:effectLst/>
                <a:uLnTx/>
                <a:uFillTx/>
                <a:latin typeface="Helvetica"/>
                <a:ea typeface="+mj-ea"/>
                <a:cs typeface="Calibri"/>
                <a:sym typeface="Calibri"/>
              </a:rPr>
              <a:t>th</a:t>
            </a:r>
            <a:r>
              <a:rPr kumimoji="0" lang="en-GB" sz="1800" b="0" i="0" u="none" strike="noStrike" kern="1200" cap="none" spc="0" normalizeH="0" baseline="0" noProof="0" dirty="0">
                <a:ln>
                  <a:noFill/>
                </a:ln>
                <a:solidFill>
                  <a:srgbClr val="FFFFFF"/>
                </a:solidFill>
                <a:effectLst/>
                <a:uLnTx/>
                <a:uFillTx/>
                <a:latin typeface="Helvetica"/>
                <a:ea typeface="+mj-ea"/>
                <a:cs typeface="Calibri"/>
                <a:sym typeface="Calibri"/>
              </a:rPr>
              <a:t> November</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Helvetica"/>
                <a:ea typeface="+mj-ea"/>
                <a:cs typeface="Calibri"/>
                <a:sym typeface="Calibri"/>
              </a:rPr>
              <a:t>Thursday 19</a:t>
            </a:r>
            <a:r>
              <a:rPr kumimoji="0" lang="en-GB" sz="1800" b="0" i="0" u="none" strike="noStrike" kern="1200" cap="none" spc="0" normalizeH="0" baseline="30000" noProof="0" dirty="0">
                <a:ln>
                  <a:noFill/>
                </a:ln>
                <a:solidFill>
                  <a:srgbClr val="FFFFFF"/>
                </a:solidFill>
                <a:effectLst/>
                <a:uLnTx/>
                <a:uFillTx/>
                <a:latin typeface="Helvetica"/>
                <a:ea typeface="+mj-ea"/>
                <a:cs typeface="Calibri"/>
                <a:sym typeface="Calibri"/>
              </a:rPr>
              <a:t>th</a:t>
            </a:r>
            <a:r>
              <a:rPr kumimoji="0" lang="en-GB" sz="1800" b="0" i="0" u="none" strike="noStrike" kern="1200" cap="none" spc="0" normalizeH="0" baseline="0" noProof="0" dirty="0">
                <a:ln>
                  <a:noFill/>
                </a:ln>
                <a:solidFill>
                  <a:srgbClr val="FFFFFF"/>
                </a:solidFill>
                <a:effectLst/>
                <a:uLnTx/>
                <a:uFillTx/>
                <a:latin typeface="Helvetica"/>
                <a:ea typeface="+mj-ea"/>
                <a:cs typeface="Calibri"/>
                <a:sym typeface="Calibri"/>
              </a:rPr>
              <a:t> December</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srgbClr val="FFFFFF"/>
              </a:solidFill>
              <a:effectLst/>
              <a:uLnTx/>
              <a:uFillTx/>
              <a:latin typeface="Helvetica"/>
              <a:ea typeface="+mj-ea"/>
              <a:cs typeface="Calibri"/>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Helvetica"/>
              <a:ea typeface="+mj-ea"/>
              <a:cs typeface="Calibri"/>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srgbClr val="FFFFFF"/>
                </a:solidFill>
                <a:effectLst/>
                <a:uLnTx/>
                <a:uFillTx/>
                <a:latin typeface="Helvetica"/>
                <a:ea typeface="+mj-ea"/>
                <a:cs typeface="Calibri"/>
                <a:sym typeface="Calibri"/>
              </a:rPr>
              <a:t>Countywide Attendance Network Meetings</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Helvetica"/>
                <a:ea typeface="+mj-ea"/>
                <a:cs typeface="Calibri"/>
                <a:sym typeface="Calibri"/>
              </a:rPr>
              <a:t>Autumn Network Meeting: Thursday 7</a:t>
            </a:r>
            <a:r>
              <a:rPr kumimoji="0" lang="en-GB" sz="1800" b="0" i="0" u="none" strike="noStrike" kern="1200" cap="none" spc="0" normalizeH="0" baseline="30000" noProof="0" dirty="0">
                <a:ln>
                  <a:noFill/>
                </a:ln>
                <a:solidFill>
                  <a:srgbClr val="FFFFFF"/>
                </a:solidFill>
                <a:effectLst/>
                <a:uLnTx/>
                <a:uFillTx/>
                <a:latin typeface="Helvetica"/>
                <a:ea typeface="+mj-ea"/>
                <a:cs typeface="Calibri"/>
                <a:sym typeface="Calibri"/>
              </a:rPr>
              <a:t>th</a:t>
            </a:r>
            <a:r>
              <a:rPr kumimoji="0" lang="en-GB" sz="1800" b="0" i="0" u="none" strike="noStrike" kern="1200" cap="none" spc="0" normalizeH="0" baseline="0" noProof="0" dirty="0">
                <a:ln>
                  <a:noFill/>
                </a:ln>
                <a:solidFill>
                  <a:srgbClr val="FFFFFF"/>
                </a:solidFill>
                <a:effectLst/>
                <a:uLnTx/>
                <a:uFillTx/>
                <a:latin typeface="Helvetica"/>
                <a:ea typeface="+mj-ea"/>
                <a:cs typeface="Calibri"/>
                <a:sym typeface="Calibri"/>
              </a:rPr>
              <a:t> November</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Helvetica"/>
                <a:ea typeface="+mj-ea"/>
                <a:cs typeface="Calibri"/>
                <a:sym typeface="Calibri"/>
              </a:rPr>
              <a:t>Spring Network Meeting: Thursday 27</a:t>
            </a:r>
            <a:r>
              <a:rPr kumimoji="0" lang="en-GB" sz="1800" b="0" i="0" u="none" strike="noStrike" kern="1200" cap="none" spc="0" normalizeH="0" baseline="30000" noProof="0" dirty="0">
                <a:ln>
                  <a:noFill/>
                </a:ln>
                <a:solidFill>
                  <a:srgbClr val="FFFFFF"/>
                </a:solidFill>
                <a:effectLst/>
                <a:uLnTx/>
                <a:uFillTx/>
                <a:latin typeface="Helvetica"/>
                <a:ea typeface="+mj-ea"/>
                <a:cs typeface="Calibri"/>
                <a:sym typeface="Calibri"/>
              </a:rPr>
              <a:t>th</a:t>
            </a:r>
            <a:r>
              <a:rPr kumimoji="0" lang="en-GB" sz="1800" b="0" i="0" u="none" strike="noStrike" kern="1200" cap="none" spc="0" normalizeH="0" baseline="0" noProof="0" dirty="0">
                <a:ln>
                  <a:noFill/>
                </a:ln>
                <a:solidFill>
                  <a:srgbClr val="FFFFFF"/>
                </a:solidFill>
                <a:effectLst/>
                <a:uLnTx/>
                <a:uFillTx/>
                <a:latin typeface="Helvetica"/>
                <a:ea typeface="+mj-ea"/>
                <a:cs typeface="Calibri"/>
                <a:sym typeface="Calibri"/>
              </a:rPr>
              <a:t> February </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Helvetica"/>
                <a:ea typeface="+mj-ea"/>
                <a:cs typeface="Calibri"/>
                <a:sym typeface="Calibri"/>
              </a:rPr>
              <a:t>Summer Network Meeting: Thursday 26</a:t>
            </a:r>
            <a:r>
              <a:rPr kumimoji="0" lang="en-GB" sz="1800" b="0" i="0" u="none" strike="noStrike" kern="1200" cap="none" spc="0" normalizeH="0" baseline="30000" noProof="0" dirty="0">
                <a:ln>
                  <a:noFill/>
                </a:ln>
                <a:solidFill>
                  <a:srgbClr val="FFFFFF"/>
                </a:solidFill>
                <a:effectLst/>
                <a:uLnTx/>
                <a:uFillTx/>
                <a:latin typeface="Helvetica"/>
                <a:ea typeface="+mj-ea"/>
                <a:cs typeface="Calibri"/>
                <a:sym typeface="Calibri"/>
              </a:rPr>
              <a:t>th</a:t>
            </a:r>
            <a:r>
              <a:rPr kumimoji="0" lang="en-GB" sz="1800" b="0" i="0" u="none" strike="noStrike" kern="1200" cap="none" spc="0" normalizeH="0" baseline="0" noProof="0" dirty="0">
                <a:ln>
                  <a:noFill/>
                </a:ln>
                <a:solidFill>
                  <a:srgbClr val="FFFFFF"/>
                </a:solidFill>
                <a:effectLst/>
                <a:uLnTx/>
                <a:uFillTx/>
                <a:latin typeface="Helvetica"/>
                <a:ea typeface="+mj-ea"/>
                <a:cs typeface="Calibri"/>
                <a:sym typeface="Calibri"/>
              </a:rPr>
              <a:t> June </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Helvetica"/>
                <a:ea typeface="+mj-ea"/>
                <a:cs typeface="Calibri"/>
                <a:sym typeface="Calibri"/>
              </a:rPr>
              <a:t>All held in person at The Inspiration Teaching Hub. </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Helvetica"/>
                <a:ea typeface="+mj-ea"/>
                <a:cs typeface="Calibri"/>
                <a:sym typeface="Calibri"/>
              </a:rPr>
              <a:t> </a:t>
            </a:r>
          </a:p>
        </p:txBody>
      </p:sp>
    </p:spTree>
    <p:extLst>
      <p:ext uri="{BB962C8B-B14F-4D97-AF65-F5344CB8AC3E}">
        <p14:creationId xmlns:p14="http://schemas.microsoft.com/office/powerpoint/2010/main" val="1535025974"/>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5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76A645CCB2194DBD67B5E9E759E945" ma:contentTypeVersion="14" ma:contentTypeDescription="Create a new document." ma:contentTypeScope="" ma:versionID="3397a1a6747fe39f23a997e379af2466">
  <xsd:schema xmlns:xsd="http://www.w3.org/2001/XMLSchema" xmlns:xs="http://www.w3.org/2001/XMLSchema" xmlns:p="http://schemas.microsoft.com/office/2006/metadata/properties" xmlns:ns2="9dfb9529-c787-4dab-a577-1685260ec822" xmlns:ns3="5105f7c9-16e7-413d-8dca-fb2fac040af8" targetNamespace="http://schemas.microsoft.com/office/2006/metadata/properties" ma:root="true" ma:fieldsID="aa5c05f42307138c91b8169ad1064c9c" ns2:_="" ns3:_="">
    <xsd:import namespace="9dfb9529-c787-4dab-a577-1685260ec822"/>
    <xsd:import namespace="5105f7c9-16e7-413d-8dca-fb2fac040af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fb9529-c787-4dab-a577-1685260ec8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f71bbcc-0e19-47a0-832f-6df17fefd21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05f7c9-16e7-413d-8dca-fb2fac040af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0ed454a-f92d-4407-b909-db84407fed46}" ma:internalName="TaxCatchAll" ma:showField="CatchAllData" ma:web="5105f7c9-16e7-413d-8dca-fb2fac040af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dfb9529-c787-4dab-a577-1685260ec822">
      <Terms xmlns="http://schemas.microsoft.com/office/infopath/2007/PartnerControls"/>
    </lcf76f155ced4ddcb4097134ff3c332f>
    <TaxCatchAll xmlns="5105f7c9-16e7-413d-8dca-fb2fac040af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0216AF-024F-49B3-BC47-FBC482412C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fb9529-c787-4dab-a577-1685260ec822"/>
    <ds:schemaRef ds:uri="5105f7c9-16e7-413d-8dca-fb2fac040a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E783C7-90E0-4984-BAB3-FCCFDDF113B7}">
  <ds:schemaRefs>
    <ds:schemaRef ds:uri="http://purl.org/dc/elements/1.1/"/>
    <ds:schemaRef ds:uri="http://schemas.microsoft.com/office/infopath/2007/PartnerControls"/>
    <ds:schemaRef ds:uri="http://purl.org/dc/terms/"/>
    <ds:schemaRef ds:uri="9dfb9529-c787-4dab-a577-1685260ec822"/>
    <ds:schemaRef ds:uri="http://purl.org/dc/dcmitype/"/>
    <ds:schemaRef ds:uri="http://schemas.microsoft.com/office/2006/documentManagement/types"/>
    <ds:schemaRef ds:uri="http://schemas.openxmlformats.org/package/2006/metadata/core-properties"/>
    <ds:schemaRef ds:uri="5105f7c9-16e7-413d-8dca-fb2fac040af8"/>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8C1ED15-310D-44BE-B4B7-8B8FC345F9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2050</TotalTime>
  <Words>2013</Words>
  <Application>Microsoft Office PowerPoint</Application>
  <PresentationFormat>Widescreen</PresentationFormat>
  <Paragraphs>170</Paragraphs>
  <Slides>12</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Assistant</vt:lpstr>
      <vt:lpstr>Calibri</vt:lpstr>
      <vt:lpstr>Calibri Light</vt:lpstr>
      <vt:lpstr>Helvetica</vt:lpstr>
      <vt:lpstr>Rockwell</vt:lpstr>
      <vt:lpstr>Wingdings</vt:lpstr>
      <vt:lpstr>Office Theme</vt:lpstr>
      <vt:lpstr>5_Office Theme</vt:lpstr>
      <vt:lpstr>PowerPoint Presentation</vt:lpstr>
      <vt:lpstr>PowerPoint Presentation</vt:lpstr>
      <vt:lpstr>PowerPoint Presentation</vt:lpstr>
      <vt:lpstr>PowerPoint Presentation</vt:lpstr>
      <vt:lpstr>PowerPoint Presentation</vt:lpstr>
      <vt:lpstr>Things to remember when completing the return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Kane, Polly</dc:creator>
  <cp:lastModifiedBy>Katie Griffiths</cp:lastModifiedBy>
  <cp:revision>13</cp:revision>
  <dcterms:modified xsi:type="dcterms:W3CDTF">2024-09-19T10:13:14Z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0x0101005276A645CCB2194DBD67B5E9E759E945</vt:lpwstr>
  </property>
  <property fmtid="{D5CDD505-2E9C-101B-9397-08002B2CF9AE}" pid="3" name="MediaServiceImageTags">
    <vt:lpwstr/>
  </property>
  <property fmtid="{D5CDD505-2E9C-101B-9397-08002B2CF9AE}" pid="4" name="Order">
    <vt:r8>193000</vt:r8>
  </property>
</Properties>
</file>