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3" r:id="rId4"/>
    <p:sldMasterId id="2147483811" r:id="rId5"/>
    <p:sldMasterId id="2147483821" r:id="rId6"/>
    <p:sldMasterId id="2147483835" r:id="rId7"/>
    <p:sldMasterId id="2147483844" r:id="rId8"/>
    <p:sldMasterId id="2147483856" r:id="rId9"/>
    <p:sldMasterId id="2147483868" r:id="rId10"/>
  </p:sldMasterIdLst>
  <p:notesMasterIdLst>
    <p:notesMasterId r:id="rId71"/>
  </p:notesMasterIdLst>
  <p:handoutMasterIdLst>
    <p:handoutMasterId r:id="rId72"/>
  </p:handoutMasterIdLst>
  <p:sldIdLst>
    <p:sldId id="317" r:id="rId11"/>
    <p:sldId id="267" r:id="rId12"/>
    <p:sldId id="2456" r:id="rId13"/>
    <p:sldId id="2478" r:id="rId14"/>
    <p:sldId id="2479" r:id="rId15"/>
    <p:sldId id="2453" r:id="rId16"/>
    <p:sldId id="2461" r:id="rId17"/>
    <p:sldId id="2391" r:id="rId18"/>
    <p:sldId id="2499" r:id="rId19"/>
    <p:sldId id="1873" r:id="rId20"/>
    <p:sldId id="1756" r:id="rId21"/>
    <p:sldId id="320" r:id="rId22"/>
    <p:sldId id="1868" r:id="rId23"/>
    <p:sldId id="1870" r:id="rId24"/>
    <p:sldId id="322" r:id="rId25"/>
    <p:sldId id="739" r:id="rId26"/>
    <p:sldId id="749" r:id="rId27"/>
    <p:sldId id="740" r:id="rId28"/>
    <p:sldId id="750" r:id="rId29"/>
    <p:sldId id="754" r:id="rId30"/>
    <p:sldId id="1560" r:id="rId31"/>
    <p:sldId id="1440" r:id="rId32"/>
    <p:sldId id="1777" r:id="rId33"/>
    <p:sldId id="1709" r:id="rId34"/>
    <p:sldId id="1869" r:id="rId35"/>
    <p:sldId id="1871" r:id="rId36"/>
    <p:sldId id="1859" r:id="rId37"/>
    <p:sldId id="1799" r:id="rId38"/>
    <p:sldId id="1867" r:id="rId39"/>
    <p:sldId id="1866" r:id="rId40"/>
    <p:sldId id="323" r:id="rId41"/>
    <p:sldId id="1872" r:id="rId42"/>
    <p:sldId id="1749" r:id="rId43"/>
    <p:sldId id="337" r:id="rId44"/>
    <p:sldId id="1836" r:id="rId45"/>
    <p:sldId id="1837" r:id="rId46"/>
    <p:sldId id="1838" r:id="rId47"/>
    <p:sldId id="1839" r:id="rId48"/>
    <p:sldId id="1840" r:id="rId49"/>
    <p:sldId id="1841" r:id="rId50"/>
    <p:sldId id="262" r:id="rId51"/>
    <p:sldId id="257" r:id="rId52"/>
    <p:sldId id="258" r:id="rId53"/>
    <p:sldId id="259" r:id="rId54"/>
    <p:sldId id="260" r:id="rId55"/>
    <p:sldId id="263" r:id="rId56"/>
    <p:sldId id="327" r:id="rId57"/>
    <p:sldId id="2500" r:id="rId58"/>
    <p:sldId id="2501" r:id="rId59"/>
    <p:sldId id="2463" r:id="rId60"/>
    <p:sldId id="2507" r:id="rId61"/>
    <p:sldId id="2502" r:id="rId62"/>
    <p:sldId id="2503" r:id="rId63"/>
    <p:sldId id="999" r:id="rId64"/>
    <p:sldId id="2505" r:id="rId65"/>
    <p:sldId id="2504" r:id="rId66"/>
    <p:sldId id="2506" r:id="rId67"/>
    <p:sldId id="2508" r:id="rId68"/>
    <p:sldId id="2471" r:id="rId69"/>
    <p:sldId id="2434" r:id="rId70"/>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s, Katie" initials="GK" lastIdx="1" clrIdx="0">
    <p:extLst>
      <p:ext uri="{19B8F6BF-5375-455C-9EA6-DF929625EA0E}">
        <p15:presenceInfo xmlns:p15="http://schemas.microsoft.com/office/powerpoint/2012/main" userId="S-1-5-21-329068152-884357618-682003330-22278" providerId="AD"/>
      </p:ext>
    </p:extLst>
  </p:cmAuthor>
  <p:cmAuthor id="2" name="Birkin, Tracy" initials="BT" lastIdx="4" clrIdx="1">
    <p:extLst>
      <p:ext uri="{19B8F6BF-5375-455C-9EA6-DF929625EA0E}">
        <p15:presenceInfo xmlns:p15="http://schemas.microsoft.com/office/powerpoint/2012/main" userId="S::tracy.birkin@norfolk.gov.uk::1e9f4052-efeb-487f-a710-09cd8fd745f8" providerId="AD"/>
      </p:ext>
    </p:extLst>
  </p:cmAuthor>
  <p:cmAuthor id="3" name="Waters, Kelly" initials="WK" lastIdx="5" clrIdx="2">
    <p:extLst>
      <p:ext uri="{19B8F6BF-5375-455C-9EA6-DF929625EA0E}">
        <p15:presenceInfo xmlns:p15="http://schemas.microsoft.com/office/powerpoint/2012/main" userId="S::easky@norfolk.gov.uk::5de0eb46-d08d-4cd1-b77e-f56a0c5ad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14C"/>
    <a:srgbClr val="98BF0E"/>
    <a:srgbClr val="97BF0D"/>
    <a:srgbClr val="2FB4BB"/>
    <a:srgbClr val="000066"/>
    <a:srgbClr val="FCD054"/>
    <a:srgbClr val="E54A93"/>
    <a:srgbClr val="A0CE67"/>
    <a:srgbClr val="56BECF"/>
    <a:srgbClr val="1E2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BAC54-B4F1-406F-8E15-593DB1BBFA8B}" v="551" dt="2025-02-26T20:11:23.349"/>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69565" autoAdjust="0"/>
  </p:normalViewPr>
  <p:slideViewPr>
    <p:cSldViewPr snapToGrid="0">
      <p:cViewPr varScale="1">
        <p:scale>
          <a:sx n="74" d="100"/>
          <a:sy n="74" d="100"/>
        </p:scale>
        <p:origin x="2184"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818"/>
    </p:cViewPr>
  </p:sorterViewPr>
  <p:notesViewPr>
    <p:cSldViewPr snapToGrid="0">
      <p:cViewPr varScale="1">
        <p:scale>
          <a:sx n="53" d="100"/>
          <a:sy n="53" d="100"/>
        </p:scale>
        <p:origin x="2438" y="1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Griffiths" userId="8052fe13-d8ea-46d2-ae6a-a71c37f0d8fb" providerId="ADAL" clId="{5EBBAC54-B4F1-406F-8E15-593DB1BBFA8B}"/>
    <pc:docChg chg="undo redo custSel addSld delSld modSld sldOrd delMainMaster">
      <pc:chgData name="Katie Griffiths" userId="8052fe13-d8ea-46d2-ae6a-a71c37f0d8fb" providerId="ADAL" clId="{5EBBAC54-B4F1-406F-8E15-593DB1BBFA8B}" dt="2025-02-26T20:15:57.660" v="4516" actId="20577"/>
      <pc:docMkLst>
        <pc:docMk/>
      </pc:docMkLst>
      <pc:sldChg chg="del">
        <pc:chgData name="Katie Griffiths" userId="8052fe13-d8ea-46d2-ae6a-a71c37f0d8fb" providerId="ADAL" clId="{5EBBAC54-B4F1-406F-8E15-593DB1BBFA8B}" dt="2025-02-26T14:52:06.696" v="53" actId="47"/>
        <pc:sldMkLst>
          <pc:docMk/>
          <pc:sldMk cId="0" sldId="257"/>
        </pc:sldMkLst>
      </pc:sldChg>
      <pc:sldChg chg="modSp mod">
        <pc:chgData name="Katie Griffiths" userId="8052fe13-d8ea-46d2-ae6a-a71c37f0d8fb" providerId="ADAL" clId="{5EBBAC54-B4F1-406F-8E15-593DB1BBFA8B}" dt="2025-02-26T15:18:57.584" v="186" actId="20577"/>
        <pc:sldMkLst>
          <pc:docMk/>
          <pc:sldMk cId="0" sldId="267"/>
        </pc:sldMkLst>
        <pc:graphicFrameChg chg="modGraphic">
          <ac:chgData name="Katie Griffiths" userId="8052fe13-d8ea-46d2-ae6a-a71c37f0d8fb" providerId="ADAL" clId="{5EBBAC54-B4F1-406F-8E15-593DB1BBFA8B}" dt="2025-02-26T15:18:57.584" v="186" actId="20577"/>
          <ac:graphicFrameMkLst>
            <pc:docMk/>
            <pc:sldMk cId="0" sldId="267"/>
            <ac:graphicFrameMk id="2" creationId="{CFFA062C-2D40-458B-B2C1-BA6EC6C92D00}"/>
          </ac:graphicFrameMkLst>
        </pc:graphicFrameChg>
      </pc:sldChg>
      <pc:sldChg chg="modSp mod">
        <pc:chgData name="Katie Griffiths" userId="8052fe13-d8ea-46d2-ae6a-a71c37f0d8fb" providerId="ADAL" clId="{5EBBAC54-B4F1-406F-8E15-593DB1BBFA8B}" dt="2025-02-26T15:47:25.740" v="445" actId="20577"/>
        <pc:sldMkLst>
          <pc:docMk/>
          <pc:sldMk cId="0" sldId="272"/>
        </pc:sldMkLst>
        <pc:spChg chg="mod">
          <ac:chgData name="Katie Griffiths" userId="8052fe13-d8ea-46d2-ae6a-a71c37f0d8fb" providerId="ADAL" clId="{5EBBAC54-B4F1-406F-8E15-593DB1BBFA8B}" dt="2025-02-26T15:47:25.740" v="445" actId="20577"/>
          <ac:spMkLst>
            <pc:docMk/>
            <pc:sldMk cId="0" sldId="272"/>
            <ac:spMk id="263" creationId="{00000000-0000-0000-0000-000000000000}"/>
          </ac:spMkLst>
        </pc:spChg>
      </pc:sldChg>
      <pc:sldChg chg="modSp mod">
        <pc:chgData name="Katie Griffiths" userId="8052fe13-d8ea-46d2-ae6a-a71c37f0d8fb" providerId="ADAL" clId="{5EBBAC54-B4F1-406F-8E15-593DB1BBFA8B}" dt="2025-02-26T15:41:35.399" v="374" actId="20577"/>
        <pc:sldMkLst>
          <pc:docMk/>
          <pc:sldMk cId="2319298082" sldId="327"/>
        </pc:sldMkLst>
        <pc:spChg chg="mod">
          <ac:chgData name="Katie Griffiths" userId="8052fe13-d8ea-46d2-ae6a-a71c37f0d8fb" providerId="ADAL" clId="{5EBBAC54-B4F1-406F-8E15-593DB1BBFA8B}" dt="2025-02-26T15:41:35.399" v="374" actId="20577"/>
          <ac:spMkLst>
            <pc:docMk/>
            <pc:sldMk cId="2319298082" sldId="327"/>
            <ac:spMk id="12" creationId="{81A17FBA-731F-4D2C-842E-7FC75397E526}"/>
          </ac:spMkLst>
        </pc:spChg>
      </pc:sldChg>
      <pc:sldChg chg="del">
        <pc:chgData name="Katie Griffiths" userId="8052fe13-d8ea-46d2-ae6a-a71c37f0d8fb" providerId="ADAL" clId="{5EBBAC54-B4F1-406F-8E15-593DB1BBFA8B}" dt="2025-02-26T20:03:41.594" v="3816" actId="47"/>
        <pc:sldMkLst>
          <pc:docMk/>
          <pc:sldMk cId="505060041" sldId="998"/>
        </pc:sldMkLst>
      </pc:sldChg>
      <pc:sldChg chg="modSp del mod modNotesTx">
        <pc:chgData name="Katie Griffiths" userId="8052fe13-d8ea-46d2-ae6a-a71c37f0d8fb" providerId="ADAL" clId="{5EBBAC54-B4F1-406F-8E15-593DB1BBFA8B}" dt="2025-02-26T19:02:59.766" v="3265"/>
        <pc:sldMkLst>
          <pc:docMk/>
          <pc:sldMk cId="3704823012" sldId="999"/>
        </pc:sldMkLst>
        <pc:spChg chg="mod">
          <ac:chgData name="Katie Griffiths" userId="8052fe13-d8ea-46d2-ae6a-a71c37f0d8fb" providerId="ADAL" clId="{5EBBAC54-B4F1-406F-8E15-593DB1BBFA8B}" dt="2025-02-26T19:00:19.575" v="3137" actId="122"/>
          <ac:spMkLst>
            <pc:docMk/>
            <pc:sldMk cId="3704823012" sldId="999"/>
            <ac:spMk id="2" creationId="{45A2170C-D5D2-1171-B1E5-2531FDF1B790}"/>
          </ac:spMkLst>
        </pc:spChg>
        <pc:spChg chg="mod">
          <ac:chgData name="Katie Griffiths" userId="8052fe13-d8ea-46d2-ae6a-a71c37f0d8fb" providerId="ADAL" clId="{5EBBAC54-B4F1-406F-8E15-593DB1BBFA8B}" dt="2025-02-26T19:00:08.111" v="3132" actId="1076"/>
          <ac:spMkLst>
            <pc:docMk/>
            <pc:sldMk cId="3704823012" sldId="999"/>
            <ac:spMk id="8" creationId="{18149736-771C-86C4-2CC2-4B13449A0221}"/>
          </ac:spMkLst>
        </pc:spChg>
        <pc:spChg chg="mod">
          <ac:chgData name="Katie Griffiths" userId="8052fe13-d8ea-46d2-ae6a-a71c37f0d8fb" providerId="ADAL" clId="{5EBBAC54-B4F1-406F-8E15-593DB1BBFA8B}" dt="2025-02-26T19:01:25.517" v="3258" actId="20577"/>
          <ac:spMkLst>
            <pc:docMk/>
            <pc:sldMk cId="3704823012" sldId="999"/>
            <ac:spMk id="10" creationId="{B3DA3833-DF4F-9D3C-3086-4DF0B6F6C327}"/>
          </ac:spMkLst>
        </pc:spChg>
      </pc:sldChg>
      <pc:sldChg chg="del">
        <pc:chgData name="Katie Griffiths" userId="8052fe13-d8ea-46d2-ae6a-a71c37f0d8fb" providerId="ADAL" clId="{5EBBAC54-B4F1-406F-8E15-593DB1BBFA8B}" dt="2025-02-26T14:49:02.174" v="2" actId="47"/>
        <pc:sldMkLst>
          <pc:docMk/>
          <pc:sldMk cId="137108607" sldId="1000"/>
        </pc:sldMkLst>
      </pc:sldChg>
      <pc:sldChg chg="del">
        <pc:chgData name="Katie Griffiths" userId="8052fe13-d8ea-46d2-ae6a-a71c37f0d8fb" providerId="ADAL" clId="{5EBBAC54-B4F1-406F-8E15-593DB1BBFA8B}" dt="2025-02-26T14:49:07.546" v="8" actId="47"/>
        <pc:sldMkLst>
          <pc:docMk/>
          <pc:sldMk cId="1538056923" sldId="1001"/>
        </pc:sldMkLst>
      </pc:sldChg>
      <pc:sldChg chg="modSp del mod">
        <pc:chgData name="Katie Griffiths" userId="8052fe13-d8ea-46d2-ae6a-a71c37f0d8fb" providerId="ADAL" clId="{5EBBAC54-B4F1-406F-8E15-593DB1BBFA8B}" dt="2025-02-26T15:53:17.856" v="838" actId="1076"/>
        <pc:sldMkLst>
          <pc:docMk/>
          <pc:sldMk cId="1535025974" sldId="2453"/>
        </pc:sldMkLst>
        <pc:spChg chg="mod">
          <ac:chgData name="Katie Griffiths" userId="8052fe13-d8ea-46d2-ae6a-a71c37f0d8fb" providerId="ADAL" clId="{5EBBAC54-B4F1-406F-8E15-593DB1BBFA8B}" dt="2025-02-26T15:53:17.856" v="838" actId="1076"/>
          <ac:spMkLst>
            <pc:docMk/>
            <pc:sldMk cId="1535025974" sldId="2453"/>
            <ac:spMk id="10" creationId="{63A80450-4D4D-5888-8186-75708468B46E}"/>
          </ac:spMkLst>
        </pc:spChg>
        <pc:spChg chg="mod">
          <ac:chgData name="Katie Griffiths" userId="8052fe13-d8ea-46d2-ae6a-a71c37f0d8fb" providerId="ADAL" clId="{5EBBAC54-B4F1-406F-8E15-593DB1BBFA8B}" dt="2025-02-26T15:51:43.670" v="717" actId="1076"/>
          <ac:spMkLst>
            <pc:docMk/>
            <pc:sldMk cId="1535025974" sldId="2453"/>
            <ac:spMk id="13" creationId="{17494841-0E53-340A-C9B9-3E206A1B3F51}"/>
          </ac:spMkLst>
        </pc:spChg>
      </pc:sldChg>
      <pc:sldChg chg="addSp modSp mod modNotesTx">
        <pc:chgData name="Katie Griffiths" userId="8052fe13-d8ea-46d2-ae6a-a71c37f0d8fb" providerId="ADAL" clId="{5EBBAC54-B4F1-406F-8E15-593DB1BBFA8B}" dt="2025-02-26T18:34:55.533" v="1903"/>
        <pc:sldMkLst>
          <pc:docMk/>
          <pc:sldMk cId="3703743012" sldId="2456"/>
        </pc:sldMkLst>
        <pc:spChg chg="add mod">
          <ac:chgData name="Katie Griffiths" userId="8052fe13-d8ea-46d2-ae6a-a71c37f0d8fb" providerId="ADAL" clId="{5EBBAC54-B4F1-406F-8E15-593DB1BBFA8B}" dt="2025-02-26T18:33:54.534" v="1900" actId="1076"/>
          <ac:spMkLst>
            <pc:docMk/>
            <pc:sldMk cId="3703743012" sldId="2456"/>
            <ac:spMk id="3" creationId="{EF016E4B-1AB7-F8CD-CB55-F8FCA71E321D}"/>
          </ac:spMkLst>
        </pc:spChg>
        <pc:spChg chg="mod">
          <ac:chgData name="Katie Griffiths" userId="8052fe13-d8ea-46d2-ae6a-a71c37f0d8fb" providerId="ADAL" clId="{5EBBAC54-B4F1-406F-8E15-593DB1BBFA8B}" dt="2025-02-26T18:33:46.525" v="1898" actId="1076"/>
          <ac:spMkLst>
            <pc:docMk/>
            <pc:sldMk cId="3703743012" sldId="2456"/>
            <ac:spMk id="7" creationId="{D3D98E4F-B8BC-494E-A0BC-26B907E54AC9}"/>
          </ac:spMkLst>
        </pc:spChg>
        <pc:picChg chg="add mod">
          <ac:chgData name="Katie Griffiths" userId="8052fe13-d8ea-46d2-ae6a-a71c37f0d8fb" providerId="ADAL" clId="{5EBBAC54-B4F1-406F-8E15-593DB1BBFA8B}" dt="2025-02-26T16:08:30.461" v="1327" actId="14100"/>
          <ac:picMkLst>
            <pc:docMk/>
            <pc:sldMk cId="3703743012" sldId="2456"/>
            <ac:picMk id="1026" creationId="{A330FB2A-8BB0-6ED6-CD63-598BC8F3EC6A}"/>
          </ac:picMkLst>
        </pc:picChg>
        <pc:picChg chg="add mod">
          <ac:chgData name="Katie Griffiths" userId="8052fe13-d8ea-46d2-ae6a-a71c37f0d8fb" providerId="ADAL" clId="{5EBBAC54-B4F1-406F-8E15-593DB1BBFA8B}" dt="2025-02-26T18:33:50.221" v="1899" actId="1076"/>
          <ac:picMkLst>
            <pc:docMk/>
            <pc:sldMk cId="3703743012" sldId="2456"/>
            <ac:picMk id="1028" creationId="{B7694416-CE5A-97AA-DAC4-2EFEF3B054E4}"/>
          </ac:picMkLst>
        </pc:picChg>
      </pc:sldChg>
      <pc:sldChg chg="addSp delSp modSp mod ord">
        <pc:chgData name="Katie Griffiths" userId="8052fe13-d8ea-46d2-ae6a-a71c37f0d8fb" providerId="ADAL" clId="{5EBBAC54-B4F1-406F-8E15-593DB1BBFA8B}" dt="2025-02-26T18:23:54.461" v="1890" actId="1076"/>
        <pc:sldMkLst>
          <pc:docMk/>
          <pc:sldMk cId="988117137" sldId="2463"/>
        </pc:sldMkLst>
        <pc:spChg chg="add del mod">
          <ac:chgData name="Katie Griffiths" userId="8052fe13-d8ea-46d2-ae6a-a71c37f0d8fb" providerId="ADAL" clId="{5EBBAC54-B4F1-406F-8E15-593DB1BBFA8B}" dt="2025-02-26T17:34:49.936" v="1838" actId="478"/>
          <ac:spMkLst>
            <pc:docMk/>
            <pc:sldMk cId="988117137" sldId="2463"/>
            <ac:spMk id="4" creationId="{12174E12-58D6-5A43-ECB1-4AF98301F348}"/>
          </ac:spMkLst>
        </pc:spChg>
        <pc:spChg chg="del mod">
          <ac:chgData name="Katie Griffiths" userId="8052fe13-d8ea-46d2-ae6a-a71c37f0d8fb" providerId="ADAL" clId="{5EBBAC54-B4F1-406F-8E15-593DB1BBFA8B}" dt="2025-02-26T17:34:47.885" v="1836" actId="478"/>
          <ac:spMkLst>
            <pc:docMk/>
            <pc:sldMk cId="988117137" sldId="2463"/>
            <ac:spMk id="203" creationId="{00000000-0000-0000-0000-000000000000}"/>
          </ac:spMkLst>
        </pc:spChg>
        <pc:graphicFrameChg chg="add mod">
          <ac:chgData name="Katie Griffiths" userId="8052fe13-d8ea-46d2-ae6a-a71c37f0d8fb" providerId="ADAL" clId="{5EBBAC54-B4F1-406F-8E15-593DB1BBFA8B}" dt="2025-02-26T18:23:51.048" v="1889" actId="1076"/>
          <ac:graphicFrameMkLst>
            <pc:docMk/>
            <pc:sldMk cId="988117137" sldId="2463"/>
            <ac:graphicFrameMk id="5" creationId="{0D45CA43-C43D-67D5-F871-F460D4FE65A2}"/>
          </ac:graphicFrameMkLst>
        </pc:graphicFrameChg>
        <pc:graphicFrameChg chg="add mod">
          <ac:chgData name="Katie Griffiths" userId="8052fe13-d8ea-46d2-ae6a-a71c37f0d8fb" providerId="ADAL" clId="{5EBBAC54-B4F1-406F-8E15-593DB1BBFA8B}" dt="2025-02-26T18:23:54.461" v="1890" actId="1076"/>
          <ac:graphicFrameMkLst>
            <pc:docMk/>
            <pc:sldMk cId="988117137" sldId="2463"/>
            <ac:graphicFrameMk id="6" creationId="{F57667FD-2241-7154-D500-37B95C97B938}"/>
          </ac:graphicFrameMkLst>
        </pc:graphicFrameChg>
        <pc:picChg chg="add del mod">
          <ac:chgData name="Katie Griffiths" userId="8052fe13-d8ea-46d2-ae6a-a71c37f0d8fb" providerId="ADAL" clId="{5EBBAC54-B4F1-406F-8E15-593DB1BBFA8B}" dt="2025-02-26T17:34:48.614" v="1837" actId="478"/>
          <ac:picMkLst>
            <pc:docMk/>
            <pc:sldMk cId="988117137" sldId="2463"/>
            <ac:picMk id="3" creationId="{18D5EBDE-5474-DF1C-E292-D729BB41ACBE}"/>
          </ac:picMkLst>
        </pc:picChg>
        <pc:picChg chg="add del mod">
          <ac:chgData name="Katie Griffiths" userId="8052fe13-d8ea-46d2-ae6a-a71c37f0d8fb" providerId="ADAL" clId="{5EBBAC54-B4F1-406F-8E15-593DB1BBFA8B}" dt="2025-02-26T18:23:12.850" v="1881" actId="478"/>
          <ac:picMkLst>
            <pc:docMk/>
            <pc:sldMk cId="988117137" sldId="2463"/>
            <ac:picMk id="8" creationId="{3501384B-B579-8BED-40A8-0E634DAFEDA9}"/>
          </ac:picMkLst>
        </pc:picChg>
        <pc:picChg chg="del">
          <ac:chgData name="Katie Griffiths" userId="8052fe13-d8ea-46d2-ae6a-a71c37f0d8fb" providerId="ADAL" clId="{5EBBAC54-B4F1-406F-8E15-593DB1BBFA8B}" dt="2025-02-26T17:34:46.353" v="1835" actId="478"/>
          <ac:picMkLst>
            <pc:docMk/>
            <pc:sldMk cId="988117137" sldId="2463"/>
            <ac:picMk id="204" creationId="{00000000-0000-0000-0000-000000000000}"/>
          </ac:picMkLst>
        </pc:picChg>
        <pc:picChg chg="del">
          <ac:chgData name="Katie Griffiths" userId="8052fe13-d8ea-46d2-ae6a-a71c37f0d8fb" providerId="ADAL" clId="{5EBBAC54-B4F1-406F-8E15-593DB1BBFA8B}" dt="2025-02-26T17:34:53.012" v="1841" actId="478"/>
          <ac:picMkLst>
            <pc:docMk/>
            <pc:sldMk cId="988117137" sldId="2463"/>
            <ac:picMk id="205" creationId="{00000000-0000-0000-0000-000000000000}"/>
          </ac:picMkLst>
        </pc:picChg>
        <pc:picChg chg="del">
          <ac:chgData name="Katie Griffiths" userId="8052fe13-d8ea-46d2-ae6a-a71c37f0d8fb" providerId="ADAL" clId="{5EBBAC54-B4F1-406F-8E15-593DB1BBFA8B}" dt="2025-02-26T17:34:52.141" v="1840" actId="478"/>
          <ac:picMkLst>
            <pc:docMk/>
            <pc:sldMk cId="988117137" sldId="2463"/>
            <ac:picMk id="206" creationId="{00000000-0000-0000-0000-000000000000}"/>
          </ac:picMkLst>
        </pc:picChg>
        <pc:picChg chg="del">
          <ac:chgData name="Katie Griffiths" userId="8052fe13-d8ea-46d2-ae6a-a71c37f0d8fb" providerId="ADAL" clId="{5EBBAC54-B4F1-406F-8E15-593DB1BBFA8B}" dt="2025-02-26T17:34:51.023" v="1839" actId="478"/>
          <ac:picMkLst>
            <pc:docMk/>
            <pc:sldMk cId="988117137" sldId="2463"/>
            <ac:picMk id="207" creationId="{00000000-0000-0000-0000-000000000000}"/>
          </ac:picMkLst>
        </pc:picChg>
      </pc:sldChg>
      <pc:sldChg chg="del">
        <pc:chgData name="Katie Griffiths" userId="8052fe13-d8ea-46d2-ae6a-a71c37f0d8fb" providerId="ADAL" clId="{5EBBAC54-B4F1-406F-8E15-593DB1BBFA8B}" dt="2025-02-26T18:36:47.641" v="1905" actId="47"/>
        <pc:sldMkLst>
          <pc:docMk/>
          <pc:sldMk cId="455892329" sldId="2474"/>
        </pc:sldMkLst>
      </pc:sldChg>
      <pc:sldChg chg="del">
        <pc:chgData name="Katie Griffiths" userId="8052fe13-d8ea-46d2-ae6a-a71c37f0d8fb" providerId="ADAL" clId="{5EBBAC54-B4F1-406F-8E15-593DB1BBFA8B}" dt="2025-02-26T20:03:13.830" v="3814" actId="47"/>
        <pc:sldMkLst>
          <pc:docMk/>
          <pc:sldMk cId="2625721231" sldId="2477"/>
        </pc:sldMkLst>
      </pc:sldChg>
      <pc:sldChg chg="del">
        <pc:chgData name="Katie Griffiths" userId="8052fe13-d8ea-46d2-ae6a-a71c37f0d8fb" providerId="ADAL" clId="{5EBBAC54-B4F1-406F-8E15-593DB1BBFA8B}" dt="2025-02-26T14:51:24.175" v="51" actId="47"/>
        <pc:sldMkLst>
          <pc:docMk/>
          <pc:sldMk cId="2936860358" sldId="2497"/>
        </pc:sldMkLst>
      </pc:sldChg>
      <pc:sldChg chg="del">
        <pc:chgData name="Katie Griffiths" userId="8052fe13-d8ea-46d2-ae6a-a71c37f0d8fb" providerId="ADAL" clId="{5EBBAC54-B4F1-406F-8E15-593DB1BBFA8B}" dt="2025-02-26T18:35:41.961" v="1904" actId="47"/>
        <pc:sldMkLst>
          <pc:docMk/>
          <pc:sldMk cId="2374472752" sldId="2498"/>
        </pc:sldMkLst>
      </pc:sldChg>
      <pc:sldChg chg="del">
        <pc:chgData name="Katie Griffiths" userId="8052fe13-d8ea-46d2-ae6a-a71c37f0d8fb" providerId="ADAL" clId="{5EBBAC54-B4F1-406F-8E15-593DB1BBFA8B}" dt="2025-02-26T14:49:04.230" v="4" actId="47"/>
        <pc:sldMkLst>
          <pc:docMk/>
          <pc:sldMk cId="437918683" sldId="2499"/>
        </pc:sldMkLst>
      </pc:sldChg>
      <pc:sldChg chg="modSp add mod ord">
        <pc:chgData name="Katie Griffiths" userId="8052fe13-d8ea-46d2-ae6a-a71c37f0d8fb" providerId="ADAL" clId="{5EBBAC54-B4F1-406F-8E15-593DB1BBFA8B}" dt="2025-02-26T15:48:18.461" v="512" actId="20577"/>
        <pc:sldMkLst>
          <pc:docMk/>
          <pc:sldMk cId="2570244089" sldId="2499"/>
        </pc:sldMkLst>
        <pc:spChg chg="mod">
          <ac:chgData name="Katie Griffiths" userId="8052fe13-d8ea-46d2-ae6a-a71c37f0d8fb" providerId="ADAL" clId="{5EBBAC54-B4F1-406F-8E15-593DB1BBFA8B}" dt="2025-02-26T15:48:18.461" v="512" actId="20577"/>
          <ac:spMkLst>
            <pc:docMk/>
            <pc:sldMk cId="2570244089" sldId="2499"/>
            <ac:spMk id="263" creationId="{69B232C9-EB20-99E1-908C-1807CB44BECC}"/>
          </ac:spMkLst>
        </pc:spChg>
      </pc:sldChg>
      <pc:sldChg chg="del">
        <pc:chgData name="Katie Griffiths" userId="8052fe13-d8ea-46d2-ae6a-a71c37f0d8fb" providerId="ADAL" clId="{5EBBAC54-B4F1-406F-8E15-593DB1BBFA8B}" dt="2025-02-26T14:49:02.914" v="3" actId="47"/>
        <pc:sldMkLst>
          <pc:docMk/>
          <pc:sldMk cId="390297888" sldId="2500"/>
        </pc:sldMkLst>
      </pc:sldChg>
      <pc:sldChg chg="addSp delSp modSp add mod ord modNotesTx">
        <pc:chgData name="Katie Griffiths" userId="8052fe13-d8ea-46d2-ae6a-a71c37f0d8fb" providerId="ADAL" clId="{5EBBAC54-B4F1-406F-8E15-593DB1BBFA8B}" dt="2025-02-26T20:05:48.734" v="3984" actId="20577"/>
        <pc:sldMkLst>
          <pc:docMk/>
          <pc:sldMk cId="1136492579" sldId="2500"/>
        </pc:sldMkLst>
        <pc:spChg chg="del mod">
          <ac:chgData name="Katie Griffiths" userId="8052fe13-d8ea-46d2-ae6a-a71c37f0d8fb" providerId="ADAL" clId="{5EBBAC54-B4F1-406F-8E15-593DB1BBFA8B}" dt="2025-02-26T20:04:42.512" v="3903" actId="478"/>
          <ac:spMkLst>
            <pc:docMk/>
            <pc:sldMk cId="1136492579" sldId="2500"/>
            <ac:spMk id="4" creationId="{2367DFBB-42F7-AFEA-C12B-01916F66F5F4}"/>
          </ac:spMkLst>
        </pc:spChg>
        <pc:spChg chg="mod">
          <ac:chgData name="Katie Griffiths" userId="8052fe13-d8ea-46d2-ae6a-a71c37f0d8fb" providerId="ADAL" clId="{5EBBAC54-B4F1-406F-8E15-593DB1BBFA8B}" dt="2025-02-26T20:05:48.734" v="3984" actId="20577"/>
          <ac:spMkLst>
            <pc:docMk/>
            <pc:sldMk cId="1136492579" sldId="2500"/>
            <ac:spMk id="203" creationId="{78632C65-C491-F824-46F1-79C4864400EB}"/>
          </ac:spMkLst>
        </pc:spChg>
        <pc:picChg chg="del">
          <ac:chgData name="Katie Griffiths" userId="8052fe13-d8ea-46d2-ae6a-a71c37f0d8fb" providerId="ADAL" clId="{5EBBAC54-B4F1-406F-8E15-593DB1BBFA8B}" dt="2025-02-26T20:04:44.238" v="3904" actId="478"/>
          <ac:picMkLst>
            <pc:docMk/>
            <pc:sldMk cId="1136492579" sldId="2500"/>
            <ac:picMk id="3" creationId="{A40CB81C-3230-1888-4B1E-5860ED75C834}"/>
          </ac:picMkLst>
        </pc:picChg>
        <pc:picChg chg="add del mod">
          <ac:chgData name="Katie Griffiths" userId="8052fe13-d8ea-46d2-ae6a-a71c37f0d8fb" providerId="ADAL" clId="{5EBBAC54-B4F1-406F-8E15-593DB1BBFA8B}" dt="2025-02-26T18:39:52.647" v="1915" actId="478"/>
          <ac:picMkLst>
            <pc:docMk/>
            <pc:sldMk cId="1136492579" sldId="2500"/>
            <ac:picMk id="5" creationId="{F638721F-4AFD-FB0A-670F-BB8526BD8401}"/>
          </ac:picMkLst>
        </pc:picChg>
      </pc:sldChg>
      <pc:sldChg chg="delSp modSp add mod ord">
        <pc:chgData name="Katie Griffiths" userId="8052fe13-d8ea-46d2-ae6a-a71c37f0d8fb" providerId="ADAL" clId="{5EBBAC54-B4F1-406F-8E15-593DB1BBFA8B}" dt="2025-02-26T18:23:11.079" v="1880"/>
        <pc:sldMkLst>
          <pc:docMk/>
          <pc:sldMk cId="2641350535" sldId="2501"/>
        </pc:sldMkLst>
        <pc:graphicFrameChg chg="del">
          <ac:chgData name="Katie Griffiths" userId="8052fe13-d8ea-46d2-ae6a-a71c37f0d8fb" providerId="ADAL" clId="{5EBBAC54-B4F1-406F-8E15-593DB1BBFA8B}" dt="2025-02-26T18:22:58.048" v="1874" actId="478"/>
          <ac:graphicFrameMkLst>
            <pc:docMk/>
            <pc:sldMk cId="2641350535" sldId="2501"/>
            <ac:graphicFrameMk id="5" creationId="{353AEF2A-F05C-EB05-BE45-952BECDAE1B1}"/>
          </ac:graphicFrameMkLst>
        </pc:graphicFrameChg>
        <pc:graphicFrameChg chg="del">
          <ac:chgData name="Katie Griffiths" userId="8052fe13-d8ea-46d2-ae6a-a71c37f0d8fb" providerId="ADAL" clId="{5EBBAC54-B4F1-406F-8E15-593DB1BBFA8B}" dt="2025-02-26T18:22:56.751" v="1873" actId="478"/>
          <ac:graphicFrameMkLst>
            <pc:docMk/>
            <pc:sldMk cId="2641350535" sldId="2501"/>
            <ac:graphicFrameMk id="6" creationId="{FA758052-60D7-657E-8954-CFB4CCDD261C}"/>
          </ac:graphicFrameMkLst>
        </pc:graphicFrameChg>
        <pc:picChg chg="mod">
          <ac:chgData name="Katie Griffiths" userId="8052fe13-d8ea-46d2-ae6a-a71c37f0d8fb" providerId="ADAL" clId="{5EBBAC54-B4F1-406F-8E15-593DB1BBFA8B}" dt="2025-02-26T18:23:08.021" v="1878" actId="1076"/>
          <ac:picMkLst>
            <pc:docMk/>
            <pc:sldMk cId="2641350535" sldId="2501"/>
            <ac:picMk id="8" creationId="{5ECAE412-9911-C54E-20FA-301D1897E1CC}"/>
          </ac:picMkLst>
        </pc:picChg>
      </pc:sldChg>
      <pc:sldChg chg="del">
        <pc:chgData name="Katie Griffiths" userId="8052fe13-d8ea-46d2-ae6a-a71c37f0d8fb" providerId="ADAL" clId="{5EBBAC54-B4F1-406F-8E15-593DB1BBFA8B}" dt="2025-02-26T14:49:04.844" v="5" actId="47"/>
        <pc:sldMkLst>
          <pc:docMk/>
          <pc:sldMk cId="3135960435" sldId="2501"/>
        </pc:sldMkLst>
      </pc:sldChg>
      <pc:sldChg chg="del">
        <pc:chgData name="Katie Griffiths" userId="8052fe13-d8ea-46d2-ae6a-a71c37f0d8fb" providerId="ADAL" clId="{5EBBAC54-B4F1-406F-8E15-593DB1BBFA8B}" dt="2025-02-26T14:49:05.754" v="6" actId="47"/>
        <pc:sldMkLst>
          <pc:docMk/>
          <pc:sldMk cId="1543206005" sldId="2502"/>
        </pc:sldMkLst>
      </pc:sldChg>
      <pc:sldChg chg="delSp modSp add mod ord modNotesTx">
        <pc:chgData name="Katie Griffiths" userId="8052fe13-d8ea-46d2-ae6a-a71c37f0d8fb" providerId="ADAL" clId="{5EBBAC54-B4F1-406F-8E15-593DB1BBFA8B}" dt="2025-02-26T20:03:26.870" v="3815" actId="113"/>
        <pc:sldMkLst>
          <pc:docMk/>
          <pc:sldMk cId="3081708432" sldId="2502"/>
        </pc:sldMkLst>
        <pc:spChg chg="del mod">
          <ac:chgData name="Katie Griffiths" userId="8052fe13-d8ea-46d2-ae6a-a71c37f0d8fb" providerId="ADAL" clId="{5EBBAC54-B4F1-406F-8E15-593DB1BBFA8B}" dt="2025-02-26T18:47:58.104" v="2520" actId="478"/>
          <ac:spMkLst>
            <pc:docMk/>
            <pc:sldMk cId="3081708432" sldId="2502"/>
            <ac:spMk id="2" creationId="{00F5270D-DAFB-F914-42E2-6101969F20C7}"/>
          </ac:spMkLst>
        </pc:spChg>
        <pc:spChg chg="mod">
          <ac:chgData name="Katie Griffiths" userId="8052fe13-d8ea-46d2-ae6a-a71c37f0d8fb" providerId="ADAL" clId="{5EBBAC54-B4F1-406F-8E15-593DB1BBFA8B}" dt="2025-02-26T20:03:26.870" v="3815" actId="113"/>
          <ac:spMkLst>
            <pc:docMk/>
            <pc:sldMk cId="3081708432" sldId="2502"/>
            <ac:spMk id="13" creationId="{BB22233C-77FA-9632-5170-37D8E4AECEAF}"/>
          </ac:spMkLst>
        </pc:spChg>
        <pc:picChg chg="ord">
          <ac:chgData name="Katie Griffiths" userId="8052fe13-d8ea-46d2-ae6a-a71c37f0d8fb" providerId="ADAL" clId="{5EBBAC54-B4F1-406F-8E15-593DB1BBFA8B}" dt="2025-02-26T18:51:54.755" v="2879" actId="167"/>
          <ac:picMkLst>
            <pc:docMk/>
            <pc:sldMk cId="3081708432" sldId="2502"/>
            <ac:picMk id="14" creationId="{7528EEA4-EDDE-0781-3AA2-017167002A19}"/>
          </ac:picMkLst>
        </pc:picChg>
      </pc:sldChg>
      <pc:sldChg chg="del">
        <pc:chgData name="Katie Griffiths" userId="8052fe13-d8ea-46d2-ae6a-a71c37f0d8fb" providerId="ADAL" clId="{5EBBAC54-B4F1-406F-8E15-593DB1BBFA8B}" dt="2025-02-26T14:49:06.484" v="7" actId="47"/>
        <pc:sldMkLst>
          <pc:docMk/>
          <pc:sldMk cId="656205679" sldId="2503"/>
        </pc:sldMkLst>
      </pc:sldChg>
      <pc:sldChg chg="addSp delSp modSp add mod setBg modNotesTx">
        <pc:chgData name="Katie Griffiths" userId="8052fe13-d8ea-46d2-ae6a-a71c37f0d8fb" providerId="ADAL" clId="{5EBBAC54-B4F1-406F-8E15-593DB1BBFA8B}" dt="2025-02-26T18:54:34.649" v="2898" actId="27614"/>
        <pc:sldMkLst>
          <pc:docMk/>
          <pc:sldMk cId="1841962703" sldId="2503"/>
        </pc:sldMkLst>
        <pc:spChg chg="add del">
          <ac:chgData name="Katie Griffiths" userId="8052fe13-d8ea-46d2-ae6a-a71c37f0d8fb" providerId="ADAL" clId="{5EBBAC54-B4F1-406F-8E15-593DB1BBFA8B}" dt="2025-02-26T18:54:09.806" v="2893" actId="26606"/>
          <ac:spMkLst>
            <pc:docMk/>
            <pc:sldMk cId="1841962703" sldId="2503"/>
            <ac:spMk id="5" creationId="{CB44330D-EA18-4254-AA95-EB49948539B8}"/>
          </ac:spMkLst>
        </pc:spChg>
        <pc:spChg chg="add del">
          <ac:chgData name="Katie Griffiths" userId="8052fe13-d8ea-46d2-ae6a-a71c37f0d8fb" providerId="ADAL" clId="{5EBBAC54-B4F1-406F-8E15-593DB1BBFA8B}" dt="2025-02-26T18:54:34.232" v="2897" actId="26606"/>
          <ac:spMkLst>
            <pc:docMk/>
            <pc:sldMk cId="1841962703" sldId="2503"/>
            <ac:spMk id="6" creationId="{32BC26D8-82FB-445E-AA49-62A77D7C1EE0}"/>
          </ac:spMkLst>
        </pc:spChg>
        <pc:spChg chg="add del">
          <ac:chgData name="Katie Griffiths" userId="8052fe13-d8ea-46d2-ae6a-a71c37f0d8fb" providerId="ADAL" clId="{5EBBAC54-B4F1-406F-8E15-593DB1BBFA8B}" dt="2025-02-26T18:54:34.232" v="2897" actId="26606"/>
          <ac:spMkLst>
            <pc:docMk/>
            <pc:sldMk cId="1841962703" sldId="2503"/>
            <ac:spMk id="7" creationId="{CB44330D-EA18-4254-AA95-EB49948539B8}"/>
          </ac:spMkLst>
        </pc:spChg>
        <pc:spChg chg="add del">
          <ac:chgData name="Katie Griffiths" userId="8052fe13-d8ea-46d2-ae6a-a71c37f0d8fb" providerId="ADAL" clId="{5EBBAC54-B4F1-406F-8E15-593DB1BBFA8B}" dt="2025-02-26T18:54:09.806" v="2893" actId="26606"/>
          <ac:spMkLst>
            <pc:docMk/>
            <pc:sldMk cId="1841962703" sldId="2503"/>
            <ac:spMk id="8" creationId="{32BC26D8-82FB-445E-AA49-62A77D7C1EE0}"/>
          </ac:spMkLst>
        </pc:spChg>
        <pc:spChg chg="del">
          <ac:chgData name="Katie Griffiths" userId="8052fe13-d8ea-46d2-ae6a-a71c37f0d8fb" providerId="ADAL" clId="{5EBBAC54-B4F1-406F-8E15-593DB1BBFA8B}" dt="2025-02-26T18:53:06.021" v="2884" actId="478"/>
          <ac:spMkLst>
            <pc:docMk/>
            <pc:sldMk cId="1841962703" sldId="2503"/>
            <ac:spMk id="13" creationId="{094334A1-9FB2-4077-6DD6-4F2A27D1E80F}"/>
          </ac:spMkLst>
        </pc:spChg>
        <pc:picChg chg="add mod">
          <ac:chgData name="Katie Griffiths" userId="8052fe13-d8ea-46d2-ae6a-a71c37f0d8fb" providerId="ADAL" clId="{5EBBAC54-B4F1-406F-8E15-593DB1BBFA8B}" dt="2025-02-26T18:54:34.649" v="2898" actId="27614"/>
          <ac:picMkLst>
            <pc:docMk/>
            <pc:sldMk cId="1841962703" sldId="2503"/>
            <ac:picMk id="3" creationId="{7DEFB2FD-E3DD-1FBC-5D77-95EA01646D1F}"/>
          </ac:picMkLst>
        </pc:picChg>
        <pc:picChg chg="del">
          <ac:chgData name="Katie Griffiths" userId="8052fe13-d8ea-46d2-ae6a-a71c37f0d8fb" providerId="ADAL" clId="{5EBBAC54-B4F1-406F-8E15-593DB1BBFA8B}" dt="2025-02-26T18:53:24.719" v="2887" actId="478"/>
          <ac:picMkLst>
            <pc:docMk/>
            <pc:sldMk cId="1841962703" sldId="2503"/>
            <ac:picMk id="4" creationId="{AEDA22D3-1A5F-4B1C-B758-4A4F4CEBA37D}"/>
          </ac:picMkLst>
        </pc:picChg>
        <pc:picChg chg="del">
          <ac:chgData name="Katie Griffiths" userId="8052fe13-d8ea-46d2-ae6a-a71c37f0d8fb" providerId="ADAL" clId="{5EBBAC54-B4F1-406F-8E15-593DB1BBFA8B}" dt="2025-02-26T18:53:20.234" v="2886" actId="478"/>
          <ac:picMkLst>
            <pc:docMk/>
            <pc:sldMk cId="1841962703" sldId="2503"/>
            <ac:picMk id="10" creationId="{0441649A-B135-645D-7C38-369633390697}"/>
          </ac:picMkLst>
        </pc:picChg>
        <pc:picChg chg="del">
          <ac:chgData name="Katie Griffiths" userId="8052fe13-d8ea-46d2-ae6a-a71c37f0d8fb" providerId="ADAL" clId="{5EBBAC54-B4F1-406F-8E15-593DB1BBFA8B}" dt="2025-02-26T18:53:28.032" v="2888" actId="478"/>
          <ac:picMkLst>
            <pc:docMk/>
            <pc:sldMk cId="1841962703" sldId="2503"/>
            <ac:picMk id="14" creationId="{C09387E7-3E70-B299-D596-83555997A878}"/>
          </ac:picMkLst>
        </pc:picChg>
      </pc:sldChg>
      <pc:sldChg chg="del">
        <pc:chgData name="Katie Griffiths" userId="8052fe13-d8ea-46d2-ae6a-a71c37f0d8fb" providerId="ADAL" clId="{5EBBAC54-B4F1-406F-8E15-593DB1BBFA8B}" dt="2025-02-26T14:51:50.681" v="52" actId="47"/>
        <pc:sldMkLst>
          <pc:docMk/>
          <pc:sldMk cId="2752071802" sldId="2504"/>
        </pc:sldMkLst>
      </pc:sldChg>
      <pc:sldChg chg="modSp add mod modNotesTx">
        <pc:chgData name="Katie Griffiths" userId="8052fe13-d8ea-46d2-ae6a-a71c37f0d8fb" providerId="ADAL" clId="{5EBBAC54-B4F1-406F-8E15-593DB1BBFA8B}" dt="2025-02-26T19:57:41.814" v="3540" actId="313"/>
        <pc:sldMkLst>
          <pc:docMk/>
          <pc:sldMk cId="2994422990" sldId="2504"/>
        </pc:sldMkLst>
        <pc:spChg chg="mod">
          <ac:chgData name="Katie Griffiths" userId="8052fe13-d8ea-46d2-ae6a-a71c37f0d8fb" providerId="ADAL" clId="{5EBBAC54-B4F1-406F-8E15-593DB1BBFA8B}" dt="2025-02-26T19:53:30.189" v="3294" actId="313"/>
          <ac:spMkLst>
            <pc:docMk/>
            <pc:sldMk cId="2994422990" sldId="2504"/>
            <ac:spMk id="2" creationId="{5F6D9AE9-72AB-D657-1C13-6C91AFEF09DB}"/>
          </ac:spMkLst>
        </pc:spChg>
        <pc:spChg chg="mod">
          <ac:chgData name="Katie Griffiths" userId="8052fe13-d8ea-46d2-ae6a-a71c37f0d8fb" providerId="ADAL" clId="{5EBBAC54-B4F1-406F-8E15-593DB1BBFA8B}" dt="2025-02-26T19:54:00.939" v="3412" actId="20577"/>
          <ac:spMkLst>
            <pc:docMk/>
            <pc:sldMk cId="2994422990" sldId="2504"/>
            <ac:spMk id="8" creationId="{C7B451EA-E582-5FF8-C69F-F41396BE02D3}"/>
          </ac:spMkLst>
        </pc:spChg>
        <pc:spChg chg="mod">
          <ac:chgData name="Katie Griffiths" userId="8052fe13-d8ea-46d2-ae6a-a71c37f0d8fb" providerId="ADAL" clId="{5EBBAC54-B4F1-406F-8E15-593DB1BBFA8B}" dt="2025-02-26T19:57:41.814" v="3540" actId="313"/>
          <ac:spMkLst>
            <pc:docMk/>
            <pc:sldMk cId="2994422990" sldId="2504"/>
            <ac:spMk id="10" creationId="{571A223F-7CD3-21F4-A244-DF860EF43340}"/>
          </ac:spMkLst>
        </pc:spChg>
      </pc:sldChg>
      <pc:sldChg chg="modSp add mod modNotesTx">
        <pc:chgData name="Katie Griffiths" userId="8052fe13-d8ea-46d2-ae6a-a71c37f0d8fb" providerId="ADAL" clId="{5EBBAC54-B4F1-406F-8E15-593DB1BBFA8B}" dt="2025-02-26T20:01:17.269" v="3812" actId="20577"/>
        <pc:sldMkLst>
          <pc:docMk/>
          <pc:sldMk cId="4064352961" sldId="2505"/>
        </pc:sldMkLst>
        <pc:spChg chg="mod">
          <ac:chgData name="Katie Griffiths" userId="8052fe13-d8ea-46d2-ae6a-a71c37f0d8fb" providerId="ADAL" clId="{5EBBAC54-B4F1-406F-8E15-593DB1BBFA8B}" dt="2025-02-26T19:58:05.500" v="3575" actId="20577"/>
          <ac:spMkLst>
            <pc:docMk/>
            <pc:sldMk cId="4064352961" sldId="2505"/>
            <ac:spMk id="2" creationId="{76B7E777-17B6-9B94-2DFE-E5E987A72AC0}"/>
          </ac:spMkLst>
        </pc:spChg>
        <pc:spChg chg="mod">
          <ac:chgData name="Katie Griffiths" userId="8052fe13-d8ea-46d2-ae6a-a71c37f0d8fb" providerId="ADAL" clId="{5EBBAC54-B4F1-406F-8E15-593DB1BBFA8B}" dt="2025-02-26T20:00:42.848" v="3694" actId="313"/>
          <ac:spMkLst>
            <pc:docMk/>
            <pc:sldMk cId="4064352961" sldId="2505"/>
            <ac:spMk id="8" creationId="{A357FDEC-AE32-D413-BDC5-2352321A74B7}"/>
          </ac:spMkLst>
        </pc:spChg>
        <pc:spChg chg="mod">
          <ac:chgData name="Katie Griffiths" userId="8052fe13-d8ea-46d2-ae6a-a71c37f0d8fb" providerId="ADAL" clId="{5EBBAC54-B4F1-406F-8E15-593DB1BBFA8B}" dt="2025-02-26T20:01:17.269" v="3812" actId="20577"/>
          <ac:spMkLst>
            <pc:docMk/>
            <pc:sldMk cId="4064352961" sldId="2505"/>
            <ac:spMk id="10" creationId="{90C497B1-CB78-7FFA-88F0-7D14B489399A}"/>
          </ac:spMkLst>
        </pc:spChg>
      </pc:sldChg>
      <pc:sldChg chg="modSp add mod modNotesTx">
        <pc:chgData name="Katie Griffiths" userId="8052fe13-d8ea-46d2-ae6a-a71c37f0d8fb" providerId="ADAL" clId="{5EBBAC54-B4F1-406F-8E15-593DB1BBFA8B}" dt="2025-02-26T20:10:04.500" v="4208" actId="20577"/>
        <pc:sldMkLst>
          <pc:docMk/>
          <pc:sldMk cId="3517163993" sldId="2506"/>
        </pc:sldMkLst>
        <pc:spChg chg="mod">
          <ac:chgData name="Katie Griffiths" userId="8052fe13-d8ea-46d2-ae6a-a71c37f0d8fb" providerId="ADAL" clId="{5EBBAC54-B4F1-406F-8E15-593DB1BBFA8B}" dt="2025-02-26T20:06:16.909" v="4044" actId="20577"/>
          <ac:spMkLst>
            <pc:docMk/>
            <pc:sldMk cId="3517163993" sldId="2506"/>
            <ac:spMk id="2" creationId="{16356554-5111-5C53-BA76-88E307EDFCAC}"/>
          </ac:spMkLst>
        </pc:spChg>
        <pc:spChg chg="mod">
          <ac:chgData name="Katie Griffiths" userId="8052fe13-d8ea-46d2-ae6a-a71c37f0d8fb" providerId="ADAL" clId="{5EBBAC54-B4F1-406F-8E15-593DB1BBFA8B}" dt="2025-02-26T20:07:01.536" v="4160" actId="404"/>
          <ac:spMkLst>
            <pc:docMk/>
            <pc:sldMk cId="3517163993" sldId="2506"/>
            <ac:spMk id="8" creationId="{6649C457-1AFA-1358-1784-5F1883224524}"/>
          </ac:spMkLst>
        </pc:spChg>
        <pc:spChg chg="mod">
          <ac:chgData name="Katie Griffiths" userId="8052fe13-d8ea-46d2-ae6a-a71c37f0d8fb" providerId="ADAL" clId="{5EBBAC54-B4F1-406F-8E15-593DB1BBFA8B}" dt="2025-02-26T20:10:04.500" v="4208" actId="20577"/>
          <ac:spMkLst>
            <pc:docMk/>
            <pc:sldMk cId="3517163993" sldId="2506"/>
            <ac:spMk id="10" creationId="{6C3F8314-5E7D-4109-AC9C-12BCB4C1566E}"/>
          </ac:spMkLst>
        </pc:spChg>
      </pc:sldChg>
      <pc:sldChg chg="add">
        <pc:chgData name="Katie Griffiths" userId="8052fe13-d8ea-46d2-ae6a-a71c37f0d8fb" providerId="ADAL" clId="{5EBBAC54-B4F1-406F-8E15-593DB1BBFA8B}" dt="2025-02-26T20:04:17.612" v="3817" actId="2890"/>
        <pc:sldMkLst>
          <pc:docMk/>
          <pc:sldMk cId="3454201112" sldId="2507"/>
        </pc:sldMkLst>
      </pc:sldChg>
      <pc:sldChg chg="modSp add mod modNotesTx">
        <pc:chgData name="Katie Griffiths" userId="8052fe13-d8ea-46d2-ae6a-a71c37f0d8fb" providerId="ADAL" clId="{5EBBAC54-B4F1-406F-8E15-593DB1BBFA8B}" dt="2025-02-26T20:15:57.660" v="4516" actId="20577"/>
        <pc:sldMkLst>
          <pc:docMk/>
          <pc:sldMk cId="3605035934" sldId="2508"/>
        </pc:sldMkLst>
        <pc:spChg chg="mod">
          <ac:chgData name="Katie Griffiths" userId="8052fe13-d8ea-46d2-ae6a-a71c37f0d8fb" providerId="ADAL" clId="{5EBBAC54-B4F1-406F-8E15-593DB1BBFA8B}" dt="2025-02-26T20:10:42.551" v="4269" actId="313"/>
          <ac:spMkLst>
            <pc:docMk/>
            <pc:sldMk cId="3605035934" sldId="2508"/>
            <ac:spMk id="2" creationId="{283A1381-1507-AFD7-83AD-9AA32D1DB5C3}"/>
          </ac:spMkLst>
        </pc:spChg>
        <pc:spChg chg="mod">
          <ac:chgData name="Katie Griffiths" userId="8052fe13-d8ea-46d2-ae6a-a71c37f0d8fb" providerId="ADAL" clId="{5EBBAC54-B4F1-406F-8E15-593DB1BBFA8B}" dt="2025-02-26T20:15:57.660" v="4516" actId="20577"/>
          <ac:spMkLst>
            <pc:docMk/>
            <pc:sldMk cId="3605035934" sldId="2508"/>
            <ac:spMk id="8" creationId="{858B0A32-E962-F9E7-5183-661F64103E80}"/>
          </ac:spMkLst>
        </pc:spChg>
        <pc:spChg chg="mod">
          <ac:chgData name="Katie Griffiths" userId="8052fe13-d8ea-46d2-ae6a-a71c37f0d8fb" providerId="ADAL" clId="{5EBBAC54-B4F1-406F-8E15-593DB1BBFA8B}" dt="2025-02-26T20:11:23.349" v="4398" actId="20577"/>
          <ac:spMkLst>
            <pc:docMk/>
            <pc:sldMk cId="3605035934" sldId="2508"/>
            <ac:spMk id="10" creationId="{4B1B5EEE-07DC-376B-8C1F-8B560B28BBE5}"/>
          </ac:spMkLst>
        </pc:spChg>
      </pc:sldChg>
      <pc:sldChg chg="del">
        <pc:chgData name="Katie Griffiths" userId="8052fe13-d8ea-46d2-ae6a-a71c37f0d8fb" providerId="ADAL" clId="{5EBBAC54-B4F1-406F-8E15-593DB1BBFA8B}" dt="2025-02-26T14:52:30.657" v="70" actId="47"/>
        <pc:sldMkLst>
          <pc:docMk/>
          <pc:sldMk cId="1183361742" sldId="3537"/>
        </pc:sldMkLst>
      </pc:sldChg>
      <pc:sldChg chg="del">
        <pc:chgData name="Katie Griffiths" userId="8052fe13-d8ea-46d2-ae6a-a71c37f0d8fb" providerId="ADAL" clId="{5EBBAC54-B4F1-406F-8E15-593DB1BBFA8B}" dt="2025-02-26T14:52:29.888" v="69" actId="47"/>
        <pc:sldMkLst>
          <pc:docMk/>
          <pc:sldMk cId="129684258" sldId="3566"/>
        </pc:sldMkLst>
      </pc:sldChg>
      <pc:sldChg chg="del">
        <pc:chgData name="Katie Griffiths" userId="8052fe13-d8ea-46d2-ae6a-a71c37f0d8fb" providerId="ADAL" clId="{5EBBAC54-B4F1-406F-8E15-593DB1BBFA8B}" dt="2025-02-26T14:52:10.343" v="56" actId="47"/>
        <pc:sldMkLst>
          <pc:docMk/>
          <pc:sldMk cId="138918031" sldId="3582"/>
        </pc:sldMkLst>
      </pc:sldChg>
      <pc:sldChg chg="del">
        <pc:chgData name="Katie Griffiths" userId="8052fe13-d8ea-46d2-ae6a-a71c37f0d8fb" providerId="ADAL" clId="{5EBBAC54-B4F1-406F-8E15-593DB1BBFA8B}" dt="2025-02-26T14:52:15.553" v="60" actId="47"/>
        <pc:sldMkLst>
          <pc:docMk/>
          <pc:sldMk cId="3499325697" sldId="3583"/>
        </pc:sldMkLst>
      </pc:sldChg>
      <pc:sldChg chg="del">
        <pc:chgData name="Katie Griffiths" userId="8052fe13-d8ea-46d2-ae6a-a71c37f0d8fb" providerId="ADAL" clId="{5EBBAC54-B4F1-406F-8E15-593DB1BBFA8B}" dt="2025-02-26T14:52:17.599" v="61" actId="47"/>
        <pc:sldMkLst>
          <pc:docMk/>
          <pc:sldMk cId="1783165835" sldId="3585"/>
        </pc:sldMkLst>
      </pc:sldChg>
      <pc:sldChg chg="del">
        <pc:chgData name="Katie Griffiths" userId="8052fe13-d8ea-46d2-ae6a-a71c37f0d8fb" providerId="ADAL" clId="{5EBBAC54-B4F1-406F-8E15-593DB1BBFA8B}" dt="2025-02-26T14:52:25.240" v="66" actId="47"/>
        <pc:sldMkLst>
          <pc:docMk/>
          <pc:sldMk cId="311637007" sldId="3589"/>
        </pc:sldMkLst>
      </pc:sldChg>
      <pc:sldChg chg="del">
        <pc:chgData name="Katie Griffiths" userId="8052fe13-d8ea-46d2-ae6a-a71c37f0d8fb" providerId="ADAL" clId="{5EBBAC54-B4F1-406F-8E15-593DB1BBFA8B}" dt="2025-02-26T14:52:19.886" v="63" actId="47"/>
        <pc:sldMkLst>
          <pc:docMk/>
          <pc:sldMk cId="203853444" sldId="3590"/>
        </pc:sldMkLst>
      </pc:sldChg>
      <pc:sldChg chg="del">
        <pc:chgData name="Katie Griffiths" userId="8052fe13-d8ea-46d2-ae6a-a71c37f0d8fb" providerId="ADAL" clId="{5EBBAC54-B4F1-406F-8E15-593DB1BBFA8B}" dt="2025-02-26T14:52:07.429" v="54" actId="47"/>
        <pc:sldMkLst>
          <pc:docMk/>
          <pc:sldMk cId="3535442978" sldId="3591"/>
        </pc:sldMkLst>
      </pc:sldChg>
      <pc:sldChg chg="del">
        <pc:chgData name="Katie Griffiths" userId="8052fe13-d8ea-46d2-ae6a-a71c37f0d8fb" providerId="ADAL" clId="{5EBBAC54-B4F1-406F-8E15-593DB1BBFA8B}" dt="2025-02-26T14:52:27.868" v="67" actId="47"/>
        <pc:sldMkLst>
          <pc:docMk/>
          <pc:sldMk cId="3687030696" sldId="3592"/>
        </pc:sldMkLst>
      </pc:sldChg>
      <pc:sldChg chg="del">
        <pc:chgData name="Katie Griffiths" userId="8052fe13-d8ea-46d2-ae6a-a71c37f0d8fb" providerId="ADAL" clId="{5EBBAC54-B4F1-406F-8E15-593DB1BBFA8B}" dt="2025-02-26T14:52:20.680" v="64" actId="47"/>
        <pc:sldMkLst>
          <pc:docMk/>
          <pc:sldMk cId="2540396297" sldId="3594"/>
        </pc:sldMkLst>
      </pc:sldChg>
      <pc:sldChg chg="del">
        <pc:chgData name="Katie Griffiths" userId="8052fe13-d8ea-46d2-ae6a-a71c37f0d8fb" providerId="ADAL" clId="{5EBBAC54-B4F1-406F-8E15-593DB1BBFA8B}" dt="2025-02-26T14:52:28.438" v="68" actId="47"/>
        <pc:sldMkLst>
          <pc:docMk/>
          <pc:sldMk cId="3403102261" sldId="3595"/>
        </pc:sldMkLst>
      </pc:sldChg>
      <pc:sldChg chg="del">
        <pc:chgData name="Katie Griffiths" userId="8052fe13-d8ea-46d2-ae6a-a71c37f0d8fb" providerId="ADAL" clId="{5EBBAC54-B4F1-406F-8E15-593DB1BBFA8B}" dt="2025-02-26T14:52:22.898" v="65" actId="47"/>
        <pc:sldMkLst>
          <pc:docMk/>
          <pc:sldMk cId="2685864053" sldId="3599"/>
        </pc:sldMkLst>
      </pc:sldChg>
      <pc:sldChg chg="del">
        <pc:chgData name="Katie Griffiths" userId="8052fe13-d8ea-46d2-ae6a-a71c37f0d8fb" providerId="ADAL" clId="{5EBBAC54-B4F1-406F-8E15-593DB1BBFA8B}" dt="2025-02-26T14:52:18.179" v="62" actId="47"/>
        <pc:sldMkLst>
          <pc:docMk/>
          <pc:sldMk cId="3536340842" sldId="3600"/>
        </pc:sldMkLst>
      </pc:sldChg>
      <pc:sldChg chg="del">
        <pc:chgData name="Katie Griffiths" userId="8052fe13-d8ea-46d2-ae6a-a71c37f0d8fb" providerId="ADAL" clId="{5EBBAC54-B4F1-406F-8E15-593DB1BBFA8B}" dt="2025-02-26T14:52:11.906" v="57" actId="47"/>
        <pc:sldMkLst>
          <pc:docMk/>
          <pc:sldMk cId="491570001" sldId="3601"/>
        </pc:sldMkLst>
      </pc:sldChg>
      <pc:sldChg chg="del">
        <pc:chgData name="Katie Griffiths" userId="8052fe13-d8ea-46d2-ae6a-a71c37f0d8fb" providerId="ADAL" clId="{5EBBAC54-B4F1-406F-8E15-593DB1BBFA8B}" dt="2025-02-26T14:52:07.830" v="55" actId="47"/>
        <pc:sldMkLst>
          <pc:docMk/>
          <pc:sldMk cId="3976246097" sldId="3602"/>
        </pc:sldMkLst>
      </pc:sldChg>
      <pc:sldChg chg="del">
        <pc:chgData name="Katie Griffiths" userId="8052fe13-d8ea-46d2-ae6a-a71c37f0d8fb" providerId="ADAL" clId="{5EBBAC54-B4F1-406F-8E15-593DB1BBFA8B}" dt="2025-02-26T14:52:14.538" v="58" actId="47"/>
        <pc:sldMkLst>
          <pc:docMk/>
          <pc:sldMk cId="639222690" sldId="3603"/>
        </pc:sldMkLst>
      </pc:sldChg>
      <pc:sldChg chg="del">
        <pc:chgData name="Katie Griffiths" userId="8052fe13-d8ea-46d2-ae6a-a71c37f0d8fb" providerId="ADAL" clId="{5EBBAC54-B4F1-406F-8E15-593DB1BBFA8B}" dt="2025-02-26T14:52:15.157" v="59" actId="47"/>
        <pc:sldMkLst>
          <pc:docMk/>
          <pc:sldMk cId="4133186717" sldId="3604"/>
        </pc:sldMkLst>
      </pc:sldChg>
      <pc:sldChg chg="del">
        <pc:chgData name="Katie Griffiths" userId="8052fe13-d8ea-46d2-ae6a-a71c37f0d8fb" providerId="ADAL" clId="{5EBBAC54-B4F1-406F-8E15-593DB1BBFA8B}" dt="2025-02-26T14:52:44.976" v="71" actId="47"/>
        <pc:sldMkLst>
          <pc:docMk/>
          <pc:sldMk cId="3672943186" sldId="3605"/>
        </pc:sldMkLst>
      </pc:sldChg>
      <pc:sldMasterChg chg="delSldLayout">
        <pc:chgData name="Katie Griffiths" userId="8052fe13-d8ea-46d2-ae6a-a71c37f0d8fb" providerId="ADAL" clId="{5EBBAC54-B4F1-406F-8E15-593DB1BBFA8B}" dt="2025-02-26T14:52:28.438" v="68" actId="47"/>
        <pc:sldMasterMkLst>
          <pc:docMk/>
          <pc:sldMasterMk cId="2608072497" sldId="2147483811"/>
        </pc:sldMasterMkLst>
        <pc:sldLayoutChg chg="del">
          <pc:chgData name="Katie Griffiths" userId="8052fe13-d8ea-46d2-ae6a-a71c37f0d8fb" providerId="ADAL" clId="{5EBBAC54-B4F1-406F-8E15-593DB1BBFA8B}" dt="2025-02-26T14:52:28.438" v="68" actId="47"/>
          <pc:sldLayoutMkLst>
            <pc:docMk/>
            <pc:sldMasterMk cId="2608072497" sldId="2147483811"/>
            <pc:sldLayoutMk cId="1857437382" sldId="2147483815"/>
          </pc:sldLayoutMkLst>
        </pc:sldLayoutChg>
      </pc:sldMasterChg>
      <pc:sldMasterChg chg="del delSldLayout">
        <pc:chgData name="Katie Griffiths" userId="8052fe13-d8ea-46d2-ae6a-a71c37f0d8fb" providerId="ADAL" clId="{5EBBAC54-B4F1-406F-8E15-593DB1BBFA8B}" dt="2025-02-26T14:49:07.546" v="8" actId="47"/>
        <pc:sldMasterMkLst>
          <pc:docMk/>
          <pc:sldMasterMk cId="1686326568" sldId="2147483879"/>
        </pc:sldMasterMkLst>
        <pc:sldLayoutChg chg="del">
          <pc:chgData name="Katie Griffiths" userId="8052fe13-d8ea-46d2-ae6a-a71c37f0d8fb" providerId="ADAL" clId="{5EBBAC54-B4F1-406F-8E15-593DB1BBFA8B}" dt="2025-02-26T14:49:07.546" v="8" actId="47"/>
          <pc:sldLayoutMkLst>
            <pc:docMk/>
            <pc:sldMasterMk cId="1686326568" sldId="2147483879"/>
            <pc:sldLayoutMk cId="3997227303" sldId="2147483880"/>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1156426233" sldId="2147483881"/>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129662161" sldId="2147483882"/>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4159265685" sldId="2147483883"/>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523433676" sldId="2147483884"/>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4264441563" sldId="2147483885"/>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3234080184" sldId="2147483886"/>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36940345" sldId="2147483887"/>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2034493782" sldId="2147483888"/>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123184463" sldId="2147483889"/>
          </pc:sldLayoutMkLst>
        </pc:sldLayoutChg>
        <pc:sldLayoutChg chg="del">
          <pc:chgData name="Katie Griffiths" userId="8052fe13-d8ea-46d2-ae6a-a71c37f0d8fb" providerId="ADAL" clId="{5EBBAC54-B4F1-406F-8E15-593DB1BBFA8B}" dt="2025-02-26T14:49:07.546" v="8" actId="47"/>
          <pc:sldLayoutMkLst>
            <pc:docMk/>
            <pc:sldMasterMk cId="1686326568" sldId="2147483879"/>
            <pc:sldLayoutMk cId="3241989707" sldId="214748389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A5859-21C8-4714-BACF-2105FE189405}" type="doc">
      <dgm:prSet loTypeId="urn:microsoft.com/office/officeart/2005/8/layout/bProcess2" loCatId="process" qsTypeId="urn:microsoft.com/office/officeart/2005/8/quickstyle/simple1" qsCatId="simple" csTypeId="urn:microsoft.com/office/officeart/2005/8/colors/accent1_2" csCatId="accent1" phldr="1"/>
      <dgm:spPr/>
      <dgm:t>
        <a:bodyPr/>
        <a:lstStyle/>
        <a:p>
          <a:endParaRPr lang="en-US"/>
        </a:p>
      </dgm:t>
    </dgm:pt>
    <dgm:pt modelId="{448FEEE5-0EE1-4241-9996-02A5DC893206}">
      <dgm:prSet custT="1"/>
      <dgm:spPr/>
      <dgm:t>
        <a:bodyPr/>
        <a:lstStyle/>
        <a:p>
          <a:r>
            <a:rPr lang="en-GB" sz="1600" i="1"/>
            <a:t>Deeper understanding of the Step On digital content, the evidence base behind it and how to support staff engagement with their learning  </a:t>
          </a:r>
          <a:endParaRPr lang="en-US" sz="1600"/>
        </a:p>
      </dgm:t>
    </dgm:pt>
    <dgm:pt modelId="{AF82A51D-98A3-482F-A706-3DD954AE5697}" type="parTrans" cxnId="{24B03E18-A1EB-4F29-AE22-EA3FD8AFB58C}">
      <dgm:prSet/>
      <dgm:spPr/>
      <dgm:t>
        <a:bodyPr/>
        <a:lstStyle/>
        <a:p>
          <a:endParaRPr lang="en-US"/>
        </a:p>
      </dgm:t>
    </dgm:pt>
    <dgm:pt modelId="{289A9F33-5033-40E6-B406-805F00FDC9F0}" type="sibTrans" cxnId="{24B03E18-A1EB-4F29-AE22-EA3FD8AFB58C}">
      <dgm:prSet/>
      <dgm:spPr/>
      <dgm:t>
        <a:bodyPr/>
        <a:lstStyle/>
        <a:p>
          <a:endParaRPr lang="en-US"/>
        </a:p>
      </dgm:t>
    </dgm:pt>
    <dgm:pt modelId="{414655D1-33BB-41F6-B76E-94E0100415EC}">
      <dgm:prSet custT="1"/>
      <dgm:spPr/>
      <dgm:t>
        <a:bodyPr/>
        <a:lstStyle/>
        <a:p>
          <a:r>
            <a:rPr lang="en-US" sz="1800"/>
            <a:t>Impact whole-school change</a:t>
          </a:r>
        </a:p>
      </dgm:t>
    </dgm:pt>
    <dgm:pt modelId="{089E603F-7C81-40D7-9E4F-527F7A2659E7}" type="parTrans" cxnId="{DF432B63-360C-4FE4-A0B1-A55865ACE15A}">
      <dgm:prSet/>
      <dgm:spPr/>
      <dgm:t>
        <a:bodyPr/>
        <a:lstStyle/>
        <a:p>
          <a:endParaRPr lang="en-US"/>
        </a:p>
      </dgm:t>
    </dgm:pt>
    <dgm:pt modelId="{21DAB489-FE59-4EB7-8B8A-EF49232AC093}" type="sibTrans" cxnId="{DF432B63-360C-4FE4-A0B1-A55865ACE15A}">
      <dgm:prSet/>
      <dgm:spPr/>
      <dgm:t>
        <a:bodyPr/>
        <a:lstStyle/>
        <a:p>
          <a:endParaRPr lang="en-US"/>
        </a:p>
      </dgm:t>
    </dgm:pt>
    <dgm:pt modelId="{683D16FC-52E3-43FD-8537-6D215F6F7C4E}">
      <dgm:prSet custT="1"/>
      <dgm:spPr/>
      <dgm:t>
        <a:bodyPr/>
        <a:lstStyle/>
        <a:p>
          <a:r>
            <a:rPr lang="en-GB" sz="1600" i="1"/>
            <a:t>Offer practical support in the classroom, inc. Step Up as needed</a:t>
          </a:r>
          <a:endParaRPr lang="en-US" sz="1600"/>
        </a:p>
      </dgm:t>
    </dgm:pt>
    <dgm:pt modelId="{5BFA2584-28DF-49A4-8C76-8748684612F7}" type="parTrans" cxnId="{7B59A81F-BCB3-46A0-8D2B-407E42F4D90F}">
      <dgm:prSet/>
      <dgm:spPr/>
      <dgm:t>
        <a:bodyPr/>
        <a:lstStyle/>
        <a:p>
          <a:endParaRPr lang="en-US"/>
        </a:p>
      </dgm:t>
    </dgm:pt>
    <dgm:pt modelId="{608B8A26-E84A-4200-BA5C-81186F92664F}" type="sibTrans" cxnId="{7B59A81F-BCB3-46A0-8D2B-407E42F4D90F}">
      <dgm:prSet/>
      <dgm:spPr/>
      <dgm:t>
        <a:bodyPr/>
        <a:lstStyle/>
        <a:p>
          <a:endParaRPr lang="en-US"/>
        </a:p>
      </dgm:t>
    </dgm:pt>
    <dgm:pt modelId="{364DA942-59AB-49CB-8315-C2EED304FD86}">
      <dgm:prSet/>
      <dgm:spPr/>
      <dgm:t>
        <a:bodyPr/>
        <a:lstStyle/>
        <a:p>
          <a:r>
            <a:rPr lang="en-US"/>
            <a:t>Reduce incidents of RPI</a:t>
          </a:r>
        </a:p>
      </dgm:t>
    </dgm:pt>
    <dgm:pt modelId="{309A635E-D9F6-407D-A71D-C0CD5947BA22}" type="parTrans" cxnId="{4465C74B-73DF-4AE2-9B28-490306CE7FFB}">
      <dgm:prSet/>
      <dgm:spPr/>
      <dgm:t>
        <a:bodyPr/>
        <a:lstStyle/>
        <a:p>
          <a:endParaRPr lang="en-US"/>
        </a:p>
      </dgm:t>
    </dgm:pt>
    <dgm:pt modelId="{6AB23F74-D793-4633-AB50-1D62B08A4BB7}" type="sibTrans" cxnId="{4465C74B-73DF-4AE2-9B28-490306CE7FFB}">
      <dgm:prSet/>
      <dgm:spPr/>
      <dgm:t>
        <a:bodyPr/>
        <a:lstStyle/>
        <a:p>
          <a:endParaRPr lang="en-US"/>
        </a:p>
      </dgm:t>
    </dgm:pt>
    <dgm:pt modelId="{7D0C180F-5486-4761-9D15-E72665F163C3}">
      <dgm:prSet custT="1"/>
      <dgm:spPr/>
      <dgm:t>
        <a:bodyPr/>
        <a:lstStyle/>
        <a:p>
          <a:r>
            <a:rPr lang="en-US" sz="1600"/>
            <a:t>Increase inclusive practice, decrease exclusions</a:t>
          </a:r>
          <a:r>
            <a:rPr lang="en-US" sz="1050"/>
            <a:t>.</a:t>
          </a:r>
        </a:p>
      </dgm:t>
    </dgm:pt>
    <dgm:pt modelId="{4124154F-2F90-48BE-B033-F32BE88576D0}" type="parTrans" cxnId="{89C2C0AC-BC0B-4CEF-ADAD-83DC13BF97C8}">
      <dgm:prSet/>
      <dgm:spPr/>
      <dgm:t>
        <a:bodyPr/>
        <a:lstStyle/>
        <a:p>
          <a:endParaRPr lang="en-US"/>
        </a:p>
      </dgm:t>
    </dgm:pt>
    <dgm:pt modelId="{2CC63659-F59F-4A09-9634-459551770E0D}" type="sibTrans" cxnId="{89C2C0AC-BC0B-4CEF-ADAD-83DC13BF97C8}">
      <dgm:prSet/>
      <dgm:spPr/>
      <dgm:t>
        <a:bodyPr/>
        <a:lstStyle/>
        <a:p>
          <a:endParaRPr lang="en-US"/>
        </a:p>
      </dgm:t>
    </dgm:pt>
    <dgm:pt modelId="{44B26477-B521-4F7F-B3E5-3F078DB1BBBE}">
      <dgm:prSet custT="1"/>
      <dgm:spPr/>
      <dgm:t>
        <a:bodyPr/>
        <a:lstStyle/>
        <a:p>
          <a:r>
            <a:rPr lang="en-GB" sz="1600" i="1"/>
            <a:t>Build staff confidence / resilience </a:t>
          </a:r>
          <a:endParaRPr lang="en-US" sz="1600"/>
        </a:p>
      </dgm:t>
    </dgm:pt>
    <dgm:pt modelId="{C7BE5301-2DA3-4F26-B432-D372FC5E9F94}" type="parTrans" cxnId="{7422868F-431C-4B90-A047-7E890EF21986}">
      <dgm:prSet/>
      <dgm:spPr/>
      <dgm:t>
        <a:bodyPr/>
        <a:lstStyle/>
        <a:p>
          <a:endParaRPr lang="en-GB"/>
        </a:p>
      </dgm:t>
    </dgm:pt>
    <dgm:pt modelId="{55DFB1FA-FAD9-4026-A216-48610BC19730}" type="sibTrans" cxnId="{7422868F-431C-4B90-A047-7E890EF21986}">
      <dgm:prSet/>
      <dgm:spPr/>
      <dgm:t>
        <a:bodyPr/>
        <a:lstStyle/>
        <a:p>
          <a:endParaRPr lang="en-GB"/>
        </a:p>
      </dgm:t>
    </dgm:pt>
    <dgm:pt modelId="{07840366-B1DC-4600-8C54-CC59923E5EBE}">
      <dgm:prSet custT="1"/>
      <dgm:spPr/>
      <dgm:t>
        <a:bodyPr/>
        <a:lstStyle/>
        <a:p>
          <a:r>
            <a:rPr lang="en-GB" sz="1600" i="1"/>
            <a:t>Guide staff who are having difficulties with CYP behaviour and need more intensive support</a:t>
          </a:r>
          <a:endParaRPr lang="en-US" sz="1600"/>
        </a:p>
      </dgm:t>
    </dgm:pt>
    <dgm:pt modelId="{9C794558-2020-4017-87A7-D06D3B7CAC20}" type="parTrans" cxnId="{4DC106A3-9BFA-429B-A7AF-362235C746D2}">
      <dgm:prSet/>
      <dgm:spPr/>
      <dgm:t>
        <a:bodyPr/>
        <a:lstStyle/>
        <a:p>
          <a:endParaRPr lang="en-GB"/>
        </a:p>
      </dgm:t>
    </dgm:pt>
    <dgm:pt modelId="{FAE4F29A-938E-4B2F-9433-4A20E7AFD0FA}" type="sibTrans" cxnId="{4DC106A3-9BFA-429B-A7AF-362235C746D2}">
      <dgm:prSet/>
      <dgm:spPr/>
      <dgm:t>
        <a:bodyPr/>
        <a:lstStyle/>
        <a:p>
          <a:endParaRPr lang="en-GB"/>
        </a:p>
      </dgm:t>
    </dgm:pt>
    <dgm:pt modelId="{D8C0325D-6B71-41C9-B269-832637660EE2}">
      <dgm:prSet/>
      <dgm:spPr/>
      <dgm:t>
        <a:bodyPr/>
        <a:lstStyle/>
        <a:p>
          <a:r>
            <a:rPr lang="en-GB"/>
            <a:t>Improve lifelong outcomes for CYP</a:t>
          </a:r>
        </a:p>
      </dgm:t>
    </dgm:pt>
    <dgm:pt modelId="{32FB0924-35F7-40BB-B6C0-E75573C3CFE6}" type="parTrans" cxnId="{75A2D302-851F-48EC-A563-2B9236ED6DDE}">
      <dgm:prSet/>
      <dgm:spPr/>
      <dgm:t>
        <a:bodyPr/>
        <a:lstStyle/>
        <a:p>
          <a:endParaRPr lang="en-GB"/>
        </a:p>
      </dgm:t>
    </dgm:pt>
    <dgm:pt modelId="{715C46B4-43BF-48FF-9EB8-33737CBBEFAD}" type="sibTrans" cxnId="{75A2D302-851F-48EC-A563-2B9236ED6DDE}">
      <dgm:prSet/>
      <dgm:spPr/>
      <dgm:t>
        <a:bodyPr/>
        <a:lstStyle/>
        <a:p>
          <a:endParaRPr lang="en-GB"/>
        </a:p>
      </dgm:t>
    </dgm:pt>
    <dgm:pt modelId="{10108713-6AD0-445E-8EF1-E9370890D0DC}" type="pres">
      <dgm:prSet presAssocID="{800A5859-21C8-4714-BACF-2105FE189405}" presName="diagram" presStyleCnt="0">
        <dgm:presLayoutVars>
          <dgm:dir/>
          <dgm:resizeHandles/>
        </dgm:presLayoutVars>
      </dgm:prSet>
      <dgm:spPr/>
    </dgm:pt>
    <dgm:pt modelId="{637A4D74-33B3-4A24-9D8B-7C2ACDBB8C8E}" type="pres">
      <dgm:prSet presAssocID="{448FEEE5-0EE1-4241-9996-02A5DC893206}" presName="firstNode" presStyleLbl="node1" presStyleIdx="0" presStyleCnt="8" custScaleX="171762" custScaleY="127701">
        <dgm:presLayoutVars>
          <dgm:bulletEnabled val="1"/>
        </dgm:presLayoutVars>
      </dgm:prSet>
      <dgm:spPr/>
    </dgm:pt>
    <dgm:pt modelId="{F889B897-FE08-4221-8934-2E10D957F7AD}" type="pres">
      <dgm:prSet presAssocID="{289A9F33-5033-40E6-B406-805F00FDC9F0}" presName="sibTrans" presStyleLbl="sibTrans2D1" presStyleIdx="0" presStyleCnt="7"/>
      <dgm:spPr/>
    </dgm:pt>
    <dgm:pt modelId="{F3EF72D4-49A2-4F66-A3C6-53479889DF90}" type="pres">
      <dgm:prSet presAssocID="{414655D1-33BB-41F6-B76E-94E0100415EC}" presName="middleNode" presStyleCnt="0"/>
      <dgm:spPr/>
    </dgm:pt>
    <dgm:pt modelId="{BA7BBAB9-3FFB-4278-A50C-75AB2EE0E1A7}" type="pres">
      <dgm:prSet presAssocID="{414655D1-33BB-41F6-B76E-94E0100415EC}" presName="padding" presStyleLbl="node1" presStyleIdx="0" presStyleCnt="8"/>
      <dgm:spPr/>
    </dgm:pt>
    <dgm:pt modelId="{32DFC446-B623-4645-BD94-C08243A8D1BB}" type="pres">
      <dgm:prSet presAssocID="{414655D1-33BB-41F6-B76E-94E0100415EC}" presName="shape" presStyleLbl="node1" presStyleIdx="1" presStyleCnt="8" custScaleX="146956" custScaleY="118578">
        <dgm:presLayoutVars>
          <dgm:bulletEnabled val="1"/>
        </dgm:presLayoutVars>
      </dgm:prSet>
      <dgm:spPr/>
    </dgm:pt>
    <dgm:pt modelId="{5280B0C6-4DF7-4C76-AD76-470CE0D84181}" type="pres">
      <dgm:prSet presAssocID="{21DAB489-FE59-4EB7-8B8A-EF49232AC093}" presName="sibTrans" presStyleLbl="sibTrans2D1" presStyleIdx="1" presStyleCnt="7"/>
      <dgm:spPr/>
    </dgm:pt>
    <dgm:pt modelId="{7B3438AA-FE03-4E14-B069-DEF930F700F9}" type="pres">
      <dgm:prSet presAssocID="{44B26477-B521-4F7F-B3E5-3F078DB1BBBE}" presName="middleNode" presStyleCnt="0"/>
      <dgm:spPr/>
    </dgm:pt>
    <dgm:pt modelId="{22C9D2CC-D00E-43CB-A1A2-68A5658E944C}" type="pres">
      <dgm:prSet presAssocID="{44B26477-B521-4F7F-B3E5-3F078DB1BBBE}" presName="padding" presStyleLbl="node1" presStyleIdx="1" presStyleCnt="8"/>
      <dgm:spPr/>
    </dgm:pt>
    <dgm:pt modelId="{DDD5D458-EA18-4B7C-AE76-974222158B31}" type="pres">
      <dgm:prSet presAssocID="{44B26477-B521-4F7F-B3E5-3F078DB1BBBE}" presName="shape" presStyleLbl="node1" presStyleIdx="2" presStyleCnt="8" custScaleX="131750" custScaleY="125791">
        <dgm:presLayoutVars>
          <dgm:bulletEnabled val="1"/>
        </dgm:presLayoutVars>
      </dgm:prSet>
      <dgm:spPr/>
    </dgm:pt>
    <dgm:pt modelId="{DACA6C40-A847-4D86-90F6-A8F3C655A2F0}" type="pres">
      <dgm:prSet presAssocID="{55DFB1FA-FAD9-4026-A216-48610BC19730}" presName="sibTrans" presStyleLbl="sibTrans2D1" presStyleIdx="2" presStyleCnt="7"/>
      <dgm:spPr/>
    </dgm:pt>
    <dgm:pt modelId="{036671AB-A8EB-45A7-896F-FF133C99A3C1}" type="pres">
      <dgm:prSet presAssocID="{07840366-B1DC-4600-8C54-CC59923E5EBE}" presName="middleNode" presStyleCnt="0"/>
      <dgm:spPr/>
    </dgm:pt>
    <dgm:pt modelId="{A5C3BDCE-CA75-43AC-95DB-9045EFE9B5F8}" type="pres">
      <dgm:prSet presAssocID="{07840366-B1DC-4600-8C54-CC59923E5EBE}" presName="padding" presStyleLbl="node1" presStyleIdx="2" presStyleCnt="8"/>
      <dgm:spPr/>
    </dgm:pt>
    <dgm:pt modelId="{34A31CD4-A6D6-458B-BC31-1DAC96198592}" type="pres">
      <dgm:prSet presAssocID="{07840366-B1DC-4600-8C54-CC59923E5EBE}" presName="shape" presStyleLbl="node1" presStyleIdx="3" presStyleCnt="8" custScaleX="193906" custScaleY="158971">
        <dgm:presLayoutVars>
          <dgm:bulletEnabled val="1"/>
        </dgm:presLayoutVars>
      </dgm:prSet>
      <dgm:spPr/>
    </dgm:pt>
    <dgm:pt modelId="{7493C11D-6D43-4EFD-A8D8-BA17290F00D3}" type="pres">
      <dgm:prSet presAssocID="{FAE4F29A-938E-4B2F-9433-4A20E7AFD0FA}" presName="sibTrans" presStyleLbl="sibTrans2D1" presStyleIdx="3" presStyleCnt="7"/>
      <dgm:spPr/>
    </dgm:pt>
    <dgm:pt modelId="{809FC19A-22E8-41A0-9769-2D141CF6DB4C}" type="pres">
      <dgm:prSet presAssocID="{683D16FC-52E3-43FD-8537-6D215F6F7C4E}" presName="middleNode" presStyleCnt="0"/>
      <dgm:spPr/>
    </dgm:pt>
    <dgm:pt modelId="{69F6F611-9145-4F14-8294-42E8E6BB1760}" type="pres">
      <dgm:prSet presAssocID="{683D16FC-52E3-43FD-8537-6D215F6F7C4E}" presName="padding" presStyleLbl="node1" presStyleIdx="3" presStyleCnt="8"/>
      <dgm:spPr/>
    </dgm:pt>
    <dgm:pt modelId="{1FC30012-2715-439C-913C-EF032BF86939}" type="pres">
      <dgm:prSet presAssocID="{683D16FC-52E3-43FD-8537-6D215F6F7C4E}" presName="shape" presStyleLbl="node1" presStyleIdx="4" presStyleCnt="8" custScaleX="171961" custScaleY="145598" custLinFactNeighborX="2262" custLinFactNeighborY="-1131">
        <dgm:presLayoutVars>
          <dgm:bulletEnabled val="1"/>
        </dgm:presLayoutVars>
      </dgm:prSet>
      <dgm:spPr/>
    </dgm:pt>
    <dgm:pt modelId="{C9E74D45-689D-47EC-8E7E-B9BC1271EF7C}" type="pres">
      <dgm:prSet presAssocID="{608B8A26-E84A-4200-BA5C-81186F92664F}" presName="sibTrans" presStyleLbl="sibTrans2D1" presStyleIdx="4" presStyleCnt="7"/>
      <dgm:spPr/>
    </dgm:pt>
    <dgm:pt modelId="{F27D4237-B84F-417D-9588-AFFE8E30A7D1}" type="pres">
      <dgm:prSet presAssocID="{364DA942-59AB-49CB-8315-C2EED304FD86}" presName="middleNode" presStyleCnt="0"/>
      <dgm:spPr/>
    </dgm:pt>
    <dgm:pt modelId="{A86981E5-4683-44E3-96AC-4E9FD0B42C62}" type="pres">
      <dgm:prSet presAssocID="{364DA942-59AB-49CB-8315-C2EED304FD86}" presName="padding" presStyleLbl="node1" presStyleIdx="4" presStyleCnt="8"/>
      <dgm:spPr/>
    </dgm:pt>
    <dgm:pt modelId="{32D0D73A-B4F6-42D4-806F-7342CFF14718}" type="pres">
      <dgm:prSet presAssocID="{364DA942-59AB-49CB-8315-C2EED304FD86}" presName="shape" presStyleLbl="node1" presStyleIdx="5" presStyleCnt="8" custScaleX="119947" custScaleY="121268">
        <dgm:presLayoutVars>
          <dgm:bulletEnabled val="1"/>
        </dgm:presLayoutVars>
      </dgm:prSet>
      <dgm:spPr/>
    </dgm:pt>
    <dgm:pt modelId="{0B14F2A8-6BFE-4CBD-8B10-666B96E68265}" type="pres">
      <dgm:prSet presAssocID="{6AB23F74-D793-4633-AB50-1D62B08A4BB7}" presName="sibTrans" presStyleLbl="sibTrans2D1" presStyleIdx="5" presStyleCnt="7"/>
      <dgm:spPr/>
    </dgm:pt>
    <dgm:pt modelId="{E5A647D5-664A-4069-BA5D-AE702F755080}" type="pres">
      <dgm:prSet presAssocID="{7D0C180F-5486-4761-9D15-E72665F163C3}" presName="middleNode" presStyleCnt="0"/>
      <dgm:spPr/>
    </dgm:pt>
    <dgm:pt modelId="{F9AA502E-3A26-459C-802B-FE8D28F0BA05}" type="pres">
      <dgm:prSet presAssocID="{7D0C180F-5486-4761-9D15-E72665F163C3}" presName="padding" presStyleLbl="node1" presStyleIdx="5" presStyleCnt="8"/>
      <dgm:spPr/>
    </dgm:pt>
    <dgm:pt modelId="{C0EFDEEC-3A39-44A2-B9C1-ABAF2AFE9FC8}" type="pres">
      <dgm:prSet presAssocID="{7D0C180F-5486-4761-9D15-E72665F163C3}" presName="shape" presStyleLbl="node1" presStyleIdx="6" presStyleCnt="8" custScaleX="138880" custScaleY="113537">
        <dgm:presLayoutVars>
          <dgm:bulletEnabled val="1"/>
        </dgm:presLayoutVars>
      </dgm:prSet>
      <dgm:spPr/>
    </dgm:pt>
    <dgm:pt modelId="{6DACE2BB-0A84-401A-8F1D-7C160695B44C}" type="pres">
      <dgm:prSet presAssocID="{2CC63659-F59F-4A09-9634-459551770E0D}" presName="sibTrans" presStyleLbl="sibTrans2D1" presStyleIdx="6" presStyleCnt="7"/>
      <dgm:spPr/>
    </dgm:pt>
    <dgm:pt modelId="{569AAC89-7000-4633-88BD-ECCF52BC91F0}" type="pres">
      <dgm:prSet presAssocID="{D8C0325D-6B71-41C9-B269-832637660EE2}" presName="lastNode" presStyleLbl="node1" presStyleIdx="7" presStyleCnt="8">
        <dgm:presLayoutVars>
          <dgm:bulletEnabled val="1"/>
        </dgm:presLayoutVars>
      </dgm:prSet>
      <dgm:spPr/>
    </dgm:pt>
  </dgm:ptLst>
  <dgm:cxnLst>
    <dgm:cxn modelId="{75A2D302-851F-48EC-A563-2B9236ED6DDE}" srcId="{800A5859-21C8-4714-BACF-2105FE189405}" destId="{D8C0325D-6B71-41C9-B269-832637660EE2}" srcOrd="7" destOrd="0" parTransId="{32FB0924-35F7-40BB-B6C0-E75573C3CFE6}" sibTransId="{715C46B4-43BF-48FF-9EB8-33737CBBEFAD}"/>
    <dgm:cxn modelId="{24B03E18-A1EB-4F29-AE22-EA3FD8AFB58C}" srcId="{800A5859-21C8-4714-BACF-2105FE189405}" destId="{448FEEE5-0EE1-4241-9996-02A5DC893206}" srcOrd="0" destOrd="0" parTransId="{AF82A51D-98A3-482F-A706-3DD954AE5697}" sibTransId="{289A9F33-5033-40E6-B406-805F00FDC9F0}"/>
    <dgm:cxn modelId="{7B59A81F-BCB3-46A0-8D2B-407E42F4D90F}" srcId="{800A5859-21C8-4714-BACF-2105FE189405}" destId="{683D16FC-52E3-43FD-8537-6D215F6F7C4E}" srcOrd="4" destOrd="0" parTransId="{5BFA2584-28DF-49A4-8C76-8748684612F7}" sibTransId="{608B8A26-E84A-4200-BA5C-81186F92664F}"/>
    <dgm:cxn modelId="{D4B35128-3564-4BAE-BC66-04C2BA492B6B}" type="presOf" srcId="{D8C0325D-6B71-41C9-B269-832637660EE2}" destId="{569AAC89-7000-4633-88BD-ECCF52BC91F0}" srcOrd="0" destOrd="0" presId="urn:microsoft.com/office/officeart/2005/8/layout/bProcess2"/>
    <dgm:cxn modelId="{20C65736-7E15-44B2-A22E-04D60894710F}" type="presOf" srcId="{683D16FC-52E3-43FD-8537-6D215F6F7C4E}" destId="{1FC30012-2715-439C-913C-EF032BF86939}" srcOrd="0" destOrd="0" presId="urn:microsoft.com/office/officeart/2005/8/layout/bProcess2"/>
    <dgm:cxn modelId="{5B0AA05D-C846-41A9-B7C1-C5CF7A8B9320}" type="presOf" srcId="{44B26477-B521-4F7F-B3E5-3F078DB1BBBE}" destId="{DDD5D458-EA18-4B7C-AE76-974222158B31}" srcOrd="0" destOrd="0" presId="urn:microsoft.com/office/officeart/2005/8/layout/bProcess2"/>
    <dgm:cxn modelId="{DF432B63-360C-4FE4-A0B1-A55865ACE15A}" srcId="{800A5859-21C8-4714-BACF-2105FE189405}" destId="{414655D1-33BB-41F6-B76E-94E0100415EC}" srcOrd="1" destOrd="0" parTransId="{089E603F-7C81-40D7-9E4F-527F7A2659E7}" sibTransId="{21DAB489-FE59-4EB7-8B8A-EF49232AC093}"/>
    <dgm:cxn modelId="{4465C74B-73DF-4AE2-9B28-490306CE7FFB}" srcId="{800A5859-21C8-4714-BACF-2105FE189405}" destId="{364DA942-59AB-49CB-8315-C2EED304FD86}" srcOrd="5" destOrd="0" parTransId="{309A635E-D9F6-407D-A71D-C0CD5947BA22}" sibTransId="{6AB23F74-D793-4633-AB50-1D62B08A4BB7}"/>
    <dgm:cxn modelId="{777D876E-29BD-42FC-B8F3-2450319EA3F4}" type="presOf" srcId="{21DAB489-FE59-4EB7-8B8A-EF49232AC093}" destId="{5280B0C6-4DF7-4C76-AD76-470CE0D84181}" srcOrd="0" destOrd="0" presId="urn:microsoft.com/office/officeart/2005/8/layout/bProcess2"/>
    <dgm:cxn modelId="{1FA1FB79-E93B-43ED-8E2F-324B00493315}" type="presOf" srcId="{6AB23F74-D793-4633-AB50-1D62B08A4BB7}" destId="{0B14F2A8-6BFE-4CBD-8B10-666B96E68265}" srcOrd="0" destOrd="0" presId="urn:microsoft.com/office/officeart/2005/8/layout/bProcess2"/>
    <dgm:cxn modelId="{C2AC0C7C-2DE8-4E25-9A62-8506C638AFD2}" type="presOf" srcId="{07840366-B1DC-4600-8C54-CC59923E5EBE}" destId="{34A31CD4-A6D6-458B-BC31-1DAC96198592}" srcOrd="0" destOrd="0" presId="urn:microsoft.com/office/officeart/2005/8/layout/bProcess2"/>
    <dgm:cxn modelId="{CF7D0184-F4B5-4B5D-A167-16EDA96DC4CB}" type="presOf" srcId="{7D0C180F-5486-4761-9D15-E72665F163C3}" destId="{C0EFDEEC-3A39-44A2-B9C1-ABAF2AFE9FC8}" srcOrd="0" destOrd="0" presId="urn:microsoft.com/office/officeart/2005/8/layout/bProcess2"/>
    <dgm:cxn modelId="{7422868F-431C-4B90-A047-7E890EF21986}" srcId="{800A5859-21C8-4714-BACF-2105FE189405}" destId="{44B26477-B521-4F7F-B3E5-3F078DB1BBBE}" srcOrd="2" destOrd="0" parTransId="{C7BE5301-2DA3-4F26-B432-D372FC5E9F94}" sibTransId="{55DFB1FA-FAD9-4026-A216-48610BC19730}"/>
    <dgm:cxn modelId="{0446A9A0-A254-4A21-86A4-0EA53513CC9A}" type="presOf" srcId="{2CC63659-F59F-4A09-9634-459551770E0D}" destId="{6DACE2BB-0A84-401A-8F1D-7C160695B44C}" srcOrd="0" destOrd="0" presId="urn:microsoft.com/office/officeart/2005/8/layout/bProcess2"/>
    <dgm:cxn modelId="{4DC106A3-9BFA-429B-A7AF-362235C746D2}" srcId="{800A5859-21C8-4714-BACF-2105FE189405}" destId="{07840366-B1DC-4600-8C54-CC59923E5EBE}" srcOrd="3" destOrd="0" parTransId="{9C794558-2020-4017-87A7-D06D3B7CAC20}" sibTransId="{FAE4F29A-938E-4B2F-9433-4A20E7AFD0FA}"/>
    <dgm:cxn modelId="{2D26B1AB-BDE0-491E-AE7B-AF9276700D43}" type="presOf" srcId="{364DA942-59AB-49CB-8315-C2EED304FD86}" destId="{32D0D73A-B4F6-42D4-806F-7342CFF14718}" srcOrd="0" destOrd="0" presId="urn:microsoft.com/office/officeart/2005/8/layout/bProcess2"/>
    <dgm:cxn modelId="{89C2C0AC-BC0B-4CEF-ADAD-83DC13BF97C8}" srcId="{800A5859-21C8-4714-BACF-2105FE189405}" destId="{7D0C180F-5486-4761-9D15-E72665F163C3}" srcOrd="6" destOrd="0" parTransId="{4124154F-2F90-48BE-B033-F32BE88576D0}" sibTransId="{2CC63659-F59F-4A09-9634-459551770E0D}"/>
    <dgm:cxn modelId="{F2AFECAE-A734-474D-AB25-7FF18915B979}" type="presOf" srcId="{FAE4F29A-938E-4B2F-9433-4A20E7AFD0FA}" destId="{7493C11D-6D43-4EFD-A8D8-BA17290F00D3}" srcOrd="0" destOrd="0" presId="urn:microsoft.com/office/officeart/2005/8/layout/bProcess2"/>
    <dgm:cxn modelId="{CAEA4DB1-138B-47E9-AB4E-0711749555AF}" type="presOf" srcId="{55DFB1FA-FAD9-4026-A216-48610BC19730}" destId="{DACA6C40-A847-4D86-90F6-A8F3C655A2F0}" srcOrd="0" destOrd="0" presId="urn:microsoft.com/office/officeart/2005/8/layout/bProcess2"/>
    <dgm:cxn modelId="{902861B9-EC76-4949-A5E1-3C2EF766AE0D}" type="presOf" srcId="{414655D1-33BB-41F6-B76E-94E0100415EC}" destId="{32DFC446-B623-4645-BD94-C08243A8D1BB}" srcOrd="0" destOrd="0" presId="urn:microsoft.com/office/officeart/2005/8/layout/bProcess2"/>
    <dgm:cxn modelId="{1B5B85D4-8B89-4C95-A803-19938415E14B}" type="presOf" srcId="{608B8A26-E84A-4200-BA5C-81186F92664F}" destId="{C9E74D45-689D-47EC-8E7E-B9BC1271EF7C}" srcOrd="0" destOrd="0" presId="urn:microsoft.com/office/officeart/2005/8/layout/bProcess2"/>
    <dgm:cxn modelId="{E131A1DC-5C8E-4D3F-9D58-7DADCC583824}" type="presOf" srcId="{448FEEE5-0EE1-4241-9996-02A5DC893206}" destId="{637A4D74-33B3-4A24-9D8B-7C2ACDBB8C8E}" srcOrd="0" destOrd="0" presId="urn:microsoft.com/office/officeart/2005/8/layout/bProcess2"/>
    <dgm:cxn modelId="{CC4D56F6-6657-4A4C-BE5B-C2E52817E039}" type="presOf" srcId="{289A9F33-5033-40E6-B406-805F00FDC9F0}" destId="{F889B897-FE08-4221-8934-2E10D957F7AD}" srcOrd="0" destOrd="0" presId="urn:microsoft.com/office/officeart/2005/8/layout/bProcess2"/>
    <dgm:cxn modelId="{3E644DFF-8BC9-4585-A4BA-8772D37B2FE6}" type="presOf" srcId="{800A5859-21C8-4714-BACF-2105FE189405}" destId="{10108713-6AD0-445E-8EF1-E9370890D0DC}" srcOrd="0" destOrd="0" presId="urn:microsoft.com/office/officeart/2005/8/layout/bProcess2"/>
    <dgm:cxn modelId="{71E19BD7-54BF-4711-92AB-DECBF5F455FA}" type="presParOf" srcId="{10108713-6AD0-445E-8EF1-E9370890D0DC}" destId="{637A4D74-33B3-4A24-9D8B-7C2ACDBB8C8E}" srcOrd="0" destOrd="0" presId="urn:microsoft.com/office/officeart/2005/8/layout/bProcess2"/>
    <dgm:cxn modelId="{2F969E74-7D38-49E4-9D68-A60694BDB3BE}" type="presParOf" srcId="{10108713-6AD0-445E-8EF1-E9370890D0DC}" destId="{F889B897-FE08-4221-8934-2E10D957F7AD}" srcOrd="1" destOrd="0" presId="urn:microsoft.com/office/officeart/2005/8/layout/bProcess2"/>
    <dgm:cxn modelId="{64DF5243-53C5-40F6-8B5A-7558562A87B4}" type="presParOf" srcId="{10108713-6AD0-445E-8EF1-E9370890D0DC}" destId="{F3EF72D4-49A2-4F66-A3C6-53479889DF90}" srcOrd="2" destOrd="0" presId="urn:microsoft.com/office/officeart/2005/8/layout/bProcess2"/>
    <dgm:cxn modelId="{A86762DA-4911-4954-B3FB-A0B01822DA4D}" type="presParOf" srcId="{F3EF72D4-49A2-4F66-A3C6-53479889DF90}" destId="{BA7BBAB9-3FFB-4278-A50C-75AB2EE0E1A7}" srcOrd="0" destOrd="0" presId="urn:microsoft.com/office/officeart/2005/8/layout/bProcess2"/>
    <dgm:cxn modelId="{E357EE8B-E22C-41DE-AC5E-E7D7A7249D4D}" type="presParOf" srcId="{F3EF72D4-49A2-4F66-A3C6-53479889DF90}" destId="{32DFC446-B623-4645-BD94-C08243A8D1BB}" srcOrd="1" destOrd="0" presId="urn:microsoft.com/office/officeart/2005/8/layout/bProcess2"/>
    <dgm:cxn modelId="{1C5DCDE5-3818-4F9F-9F89-32764636C7F5}" type="presParOf" srcId="{10108713-6AD0-445E-8EF1-E9370890D0DC}" destId="{5280B0C6-4DF7-4C76-AD76-470CE0D84181}" srcOrd="3" destOrd="0" presId="urn:microsoft.com/office/officeart/2005/8/layout/bProcess2"/>
    <dgm:cxn modelId="{4B0D39E0-960E-4539-8B92-6B747428CA82}" type="presParOf" srcId="{10108713-6AD0-445E-8EF1-E9370890D0DC}" destId="{7B3438AA-FE03-4E14-B069-DEF930F700F9}" srcOrd="4" destOrd="0" presId="urn:microsoft.com/office/officeart/2005/8/layout/bProcess2"/>
    <dgm:cxn modelId="{2673D896-8AA4-4FAB-9667-9DADD67A36CD}" type="presParOf" srcId="{7B3438AA-FE03-4E14-B069-DEF930F700F9}" destId="{22C9D2CC-D00E-43CB-A1A2-68A5658E944C}" srcOrd="0" destOrd="0" presId="urn:microsoft.com/office/officeart/2005/8/layout/bProcess2"/>
    <dgm:cxn modelId="{21D53CB8-F9DD-483A-871F-6B40766F800C}" type="presParOf" srcId="{7B3438AA-FE03-4E14-B069-DEF930F700F9}" destId="{DDD5D458-EA18-4B7C-AE76-974222158B31}" srcOrd="1" destOrd="0" presId="urn:microsoft.com/office/officeart/2005/8/layout/bProcess2"/>
    <dgm:cxn modelId="{C6BC8925-35B1-4A6E-ACAD-CD7901813AB8}" type="presParOf" srcId="{10108713-6AD0-445E-8EF1-E9370890D0DC}" destId="{DACA6C40-A847-4D86-90F6-A8F3C655A2F0}" srcOrd="5" destOrd="0" presId="urn:microsoft.com/office/officeart/2005/8/layout/bProcess2"/>
    <dgm:cxn modelId="{95F20800-5976-40ED-918A-416D0D799D80}" type="presParOf" srcId="{10108713-6AD0-445E-8EF1-E9370890D0DC}" destId="{036671AB-A8EB-45A7-896F-FF133C99A3C1}" srcOrd="6" destOrd="0" presId="urn:microsoft.com/office/officeart/2005/8/layout/bProcess2"/>
    <dgm:cxn modelId="{29214730-FABC-4688-80D7-3D5B68B02370}" type="presParOf" srcId="{036671AB-A8EB-45A7-896F-FF133C99A3C1}" destId="{A5C3BDCE-CA75-43AC-95DB-9045EFE9B5F8}" srcOrd="0" destOrd="0" presId="urn:microsoft.com/office/officeart/2005/8/layout/bProcess2"/>
    <dgm:cxn modelId="{A2447A98-A0A0-43E3-A309-73E654D49B95}" type="presParOf" srcId="{036671AB-A8EB-45A7-896F-FF133C99A3C1}" destId="{34A31CD4-A6D6-458B-BC31-1DAC96198592}" srcOrd="1" destOrd="0" presId="urn:microsoft.com/office/officeart/2005/8/layout/bProcess2"/>
    <dgm:cxn modelId="{3C44391A-99E7-4EC2-A69C-E64C4C48E691}" type="presParOf" srcId="{10108713-6AD0-445E-8EF1-E9370890D0DC}" destId="{7493C11D-6D43-4EFD-A8D8-BA17290F00D3}" srcOrd="7" destOrd="0" presId="urn:microsoft.com/office/officeart/2005/8/layout/bProcess2"/>
    <dgm:cxn modelId="{E04E09F2-8234-4C7F-871B-F61947DE5567}" type="presParOf" srcId="{10108713-6AD0-445E-8EF1-E9370890D0DC}" destId="{809FC19A-22E8-41A0-9769-2D141CF6DB4C}" srcOrd="8" destOrd="0" presId="urn:microsoft.com/office/officeart/2005/8/layout/bProcess2"/>
    <dgm:cxn modelId="{775F0900-C8B5-4DA1-8FD5-91F3BBDC5F98}" type="presParOf" srcId="{809FC19A-22E8-41A0-9769-2D141CF6DB4C}" destId="{69F6F611-9145-4F14-8294-42E8E6BB1760}" srcOrd="0" destOrd="0" presId="urn:microsoft.com/office/officeart/2005/8/layout/bProcess2"/>
    <dgm:cxn modelId="{C9745062-2D48-4EFD-8EAB-EC31021D01C9}" type="presParOf" srcId="{809FC19A-22E8-41A0-9769-2D141CF6DB4C}" destId="{1FC30012-2715-439C-913C-EF032BF86939}" srcOrd="1" destOrd="0" presId="urn:microsoft.com/office/officeart/2005/8/layout/bProcess2"/>
    <dgm:cxn modelId="{C2D7CDED-7D18-4ECD-8062-6DE0F24BEB85}" type="presParOf" srcId="{10108713-6AD0-445E-8EF1-E9370890D0DC}" destId="{C9E74D45-689D-47EC-8E7E-B9BC1271EF7C}" srcOrd="9" destOrd="0" presId="urn:microsoft.com/office/officeart/2005/8/layout/bProcess2"/>
    <dgm:cxn modelId="{10700F0B-74EB-426C-9252-5888F310BA27}" type="presParOf" srcId="{10108713-6AD0-445E-8EF1-E9370890D0DC}" destId="{F27D4237-B84F-417D-9588-AFFE8E30A7D1}" srcOrd="10" destOrd="0" presId="urn:microsoft.com/office/officeart/2005/8/layout/bProcess2"/>
    <dgm:cxn modelId="{47AE9135-CE37-452D-889C-6D0350D62DDB}" type="presParOf" srcId="{F27D4237-B84F-417D-9588-AFFE8E30A7D1}" destId="{A86981E5-4683-44E3-96AC-4E9FD0B42C62}" srcOrd="0" destOrd="0" presId="urn:microsoft.com/office/officeart/2005/8/layout/bProcess2"/>
    <dgm:cxn modelId="{F7ACF13F-10C1-4D2B-BBC1-80834CCC673F}" type="presParOf" srcId="{F27D4237-B84F-417D-9588-AFFE8E30A7D1}" destId="{32D0D73A-B4F6-42D4-806F-7342CFF14718}" srcOrd="1" destOrd="0" presId="urn:microsoft.com/office/officeart/2005/8/layout/bProcess2"/>
    <dgm:cxn modelId="{179AC957-F221-4406-A344-B3E5AC32C02C}" type="presParOf" srcId="{10108713-6AD0-445E-8EF1-E9370890D0DC}" destId="{0B14F2A8-6BFE-4CBD-8B10-666B96E68265}" srcOrd="11" destOrd="0" presId="urn:microsoft.com/office/officeart/2005/8/layout/bProcess2"/>
    <dgm:cxn modelId="{CFFD91A4-ABB5-4974-B98F-653B88AE4881}" type="presParOf" srcId="{10108713-6AD0-445E-8EF1-E9370890D0DC}" destId="{E5A647D5-664A-4069-BA5D-AE702F755080}" srcOrd="12" destOrd="0" presId="urn:microsoft.com/office/officeart/2005/8/layout/bProcess2"/>
    <dgm:cxn modelId="{49EC2C93-0B37-4716-A1DF-0135D2EB0D11}" type="presParOf" srcId="{E5A647D5-664A-4069-BA5D-AE702F755080}" destId="{F9AA502E-3A26-459C-802B-FE8D28F0BA05}" srcOrd="0" destOrd="0" presId="urn:microsoft.com/office/officeart/2005/8/layout/bProcess2"/>
    <dgm:cxn modelId="{BBDD99EF-35B4-46F7-8FDE-1A570D4C1C92}" type="presParOf" srcId="{E5A647D5-664A-4069-BA5D-AE702F755080}" destId="{C0EFDEEC-3A39-44A2-B9C1-ABAF2AFE9FC8}" srcOrd="1" destOrd="0" presId="urn:microsoft.com/office/officeart/2005/8/layout/bProcess2"/>
    <dgm:cxn modelId="{0E9E2504-50C2-4372-BD5C-3923523EC160}" type="presParOf" srcId="{10108713-6AD0-445E-8EF1-E9370890D0DC}" destId="{6DACE2BB-0A84-401A-8F1D-7C160695B44C}" srcOrd="13" destOrd="0" presId="urn:microsoft.com/office/officeart/2005/8/layout/bProcess2"/>
    <dgm:cxn modelId="{EC7FBF25-2B3B-4760-A56C-BA5613116987}" type="presParOf" srcId="{10108713-6AD0-445E-8EF1-E9370890D0DC}" destId="{569AAC89-7000-4633-88BD-ECCF52BC91F0}" srcOrd="14"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A4D74-33B3-4A24-9D8B-7C2ACDBB8C8E}">
      <dsp:nvSpPr>
        <dsp:cNvPr id="0" name=""/>
        <dsp:cNvSpPr/>
      </dsp:nvSpPr>
      <dsp:spPr>
        <a:xfrm>
          <a:off x="565482" y="1660"/>
          <a:ext cx="2740047" cy="20371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i="1" kern="1200"/>
            <a:t>Deeper understanding of the Step On digital content, the evidence base behind it and how to support staff engagement with their learning  </a:t>
          </a:r>
          <a:endParaRPr lang="en-US" sz="1600" kern="1200"/>
        </a:p>
      </dsp:txBody>
      <dsp:txXfrm>
        <a:off x="966753" y="299995"/>
        <a:ext cx="1937505" cy="1440490"/>
      </dsp:txXfrm>
    </dsp:sp>
    <dsp:sp modelId="{F889B897-FE08-4221-8934-2E10D957F7AD}">
      <dsp:nvSpPr>
        <dsp:cNvPr id="0" name=""/>
        <dsp:cNvSpPr/>
      </dsp:nvSpPr>
      <dsp:spPr>
        <a:xfrm rot="10800000">
          <a:off x="1656335" y="2229692"/>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DFC446-B623-4645-BD94-C08243A8D1BB}">
      <dsp:nvSpPr>
        <dsp:cNvPr id="0" name=""/>
        <dsp:cNvSpPr/>
      </dsp:nvSpPr>
      <dsp:spPr>
        <a:xfrm>
          <a:off x="1153672" y="2763933"/>
          <a:ext cx="1563666" cy="12617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Impact whole-school change</a:t>
          </a:r>
        </a:p>
      </dsp:txBody>
      <dsp:txXfrm>
        <a:off x="1382666" y="2948707"/>
        <a:ext cx="1105678" cy="892166"/>
      </dsp:txXfrm>
    </dsp:sp>
    <dsp:sp modelId="{5280B0C6-4DF7-4C76-AD76-470CE0D84181}">
      <dsp:nvSpPr>
        <dsp:cNvPr id="0" name=""/>
        <dsp:cNvSpPr/>
      </dsp:nvSpPr>
      <dsp:spPr>
        <a:xfrm rot="5400000">
          <a:off x="3306720" y="3212804"/>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D5D458-EA18-4B7C-AE76-974222158B31}">
      <dsp:nvSpPr>
        <dsp:cNvPr id="0" name=""/>
        <dsp:cNvSpPr/>
      </dsp:nvSpPr>
      <dsp:spPr>
        <a:xfrm>
          <a:off x="4433840" y="2725558"/>
          <a:ext cx="1401869" cy="13384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i="1" kern="1200"/>
            <a:t>Build staff confidence / resilience </a:t>
          </a:r>
          <a:endParaRPr lang="en-US" sz="1600" kern="1200"/>
        </a:p>
      </dsp:txBody>
      <dsp:txXfrm>
        <a:off x="4639139" y="2921571"/>
        <a:ext cx="991271" cy="946437"/>
      </dsp:txXfrm>
    </dsp:sp>
    <dsp:sp modelId="{DACA6C40-A847-4D86-90F6-A8F3C655A2F0}">
      <dsp:nvSpPr>
        <dsp:cNvPr id="0" name=""/>
        <dsp:cNvSpPr/>
      </dsp:nvSpPr>
      <dsp:spPr>
        <a:xfrm>
          <a:off x="4855604" y="2189903"/>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A31CD4-A6D6-458B-BC31-1DAC96198592}">
      <dsp:nvSpPr>
        <dsp:cNvPr id="0" name=""/>
        <dsp:cNvSpPr/>
      </dsp:nvSpPr>
      <dsp:spPr>
        <a:xfrm>
          <a:off x="4103158" y="347310"/>
          <a:ext cx="2063232" cy="16915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i="1" kern="1200"/>
            <a:t>Guide staff who are having difficulties with CYP behaviour and need more intensive support</a:t>
          </a:r>
          <a:endParaRPr lang="en-US" sz="1600" kern="1200"/>
        </a:p>
      </dsp:txBody>
      <dsp:txXfrm>
        <a:off x="4405311" y="595026"/>
        <a:ext cx="1458926" cy="1196078"/>
      </dsp:txXfrm>
    </dsp:sp>
    <dsp:sp modelId="{7493C11D-6D43-4EFD-A8D8-BA17290F00D3}">
      <dsp:nvSpPr>
        <dsp:cNvPr id="0" name=""/>
        <dsp:cNvSpPr/>
      </dsp:nvSpPr>
      <dsp:spPr>
        <a:xfrm rot="5325300">
          <a:off x="6308337" y="979508"/>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C30012-2715-439C-913C-EF032BF86939}">
      <dsp:nvSpPr>
        <dsp:cNvPr id="0" name=""/>
        <dsp:cNvSpPr/>
      </dsp:nvSpPr>
      <dsp:spPr>
        <a:xfrm>
          <a:off x="6988088" y="358296"/>
          <a:ext cx="1829729" cy="15492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i="1" kern="1200"/>
            <a:t>Offer practical support in the classroom, inc. Step Up as needed</a:t>
          </a:r>
          <a:endParaRPr lang="en-US" sz="1600" kern="1200"/>
        </a:p>
      </dsp:txBody>
      <dsp:txXfrm>
        <a:off x="7256046" y="585173"/>
        <a:ext cx="1293813" cy="1095462"/>
      </dsp:txXfrm>
    </dsp:sp>
    <dsp:sp modelId="{C9E74D45-689D-47EC-8E7E-B9BC1271EF7C}">
      <dsp:nvSpPr>
        <dsp:cNvPr id="0" name=""/>
        <dsp:cNvSpPr/>
      </dsp:nvSpPr>
      <dsp:spPr>
        <a:xfrm rot="10838205">
          <a:off x="7610914" y="2108759"/>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D0D73A-B4F6-42D4-806F-7342CFF14718}">
      <dsp:nvSpPr>
        <dsp:cNvPr id="0" name=""/>
        <dsp:cNvSpPr/>
      </dsp:nvSpPr>
      <dsp:spPr>
        <a:xfrm>
          <a:off x="7240743" y="2653369"/>
          <a:ext cx="1276280" cy="12903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Reduce incidents of RPI</a:t>
          </a:r>
        </a:p>
      </dsp:txBody>
      <dsp:txXfrm>
        <a:off x="7427650" y="2842334"/>
        <a:ext cx="902466" cy="912406"/>
      </dsp:txXfrm>
    </dsp:sp>
    <dsp:sp modelId="{0B14F2A8-6BFE-4CBD-8B10-666B96E68265}">
      <dsp:nvSpPr>
        <dsp:cNvPr id="0" name=""/>
        <dsp:cNvSpPr/>
      </dsp:nvSpPr>
      <dsp:spPr>
        <a:xfrm rot="5400000">
          <a:off x="8814712" y="3116552"/>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FDEEC-3A39-44A2-B9C1-ABAF2AFE9FC8}">
      <dsp:nvSpPr>
        <dsp:cNvPr id="0" name=""/>
        <dsp:cNvSpPr/>
      </dsp:nvSpPr>
      <dsp:spPr>
        <a:xfrm>
          <a:off x="9650139" y="2694500"/>
          <a:ext cx="1477734" cy="12080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Increase inclusive practice, decrease exclusions</a:t>
          </a:r>
          <a:r>
            <a:rPr lang="en-US" sz="1050" kern="1200"/>
            <a:t>.</a:t>
          </a:r>
        </a:p>
      </dsp:txBody>
      <dsp:txXfrm>
        <a:off x="9866548" y="2871418"/>
        <a:ext cx="1044916" cy="854239"/>
      </dsp:txXfrm>
    </dsp:sp>
    <dsp:sp modelId="{6DACE2BB-0A84-401A-8F1D-7C160695B44C}">
      <dsp:nvSpPr>
        <dsp:cNvPr id="0" name=""/>
        <dsp:cNvSpPr/>
      </dsp:nvSpPr>
      <dsp:spPr>
        <a:xfrm>
          <a:off x="10109836" y="2126247"/>
          <a:ext cx="558340" cy="363971"/>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9AAC89-7000-4633-88BD-ECCF52BC91F0}">
      <dsp:nvSpPr>
        <dsp:cNvPr id="0" name=""/>
        <dsp:cNvSpPr/>
      </dsp:nvSpPr>
      <dsp:spPr>
        <a:xfrm>
          <a:off x="9591377" y="347310"/>
          <a:ext cx="1595258" cy="15952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a:t>Improve lifelong outcomes for CYP</a:t>
          </a:r>
        </a:p>
      </dsp:txBody>
      <dsp:txXfrm>
        <a:off x="9824997" y="580930"/>
        <a:ext cx="1128018" cy="112801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221B30-E24B-4CBB-95DA-370C03AB6A86}"/>
              </a:ext>
            </a:extLst>
          </p:cNvPr>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6108201-9E6D-4691-BE01-562820D7874D}"/>
              </a:ext>
            </a:extLst>
          </p:cNvPr>
          <p:cNvSpPr>
            <a:spLocks noGrp="1"/>
          </p:cNvSpPr>
          <p:nvPr>
            <p:ph type="dt" sz="quarter" idx="1"/>
          </p:nvPr>
        </p:nvSpPr>
        <p:spPr>
          <a:xfrm>
            <a:off x="3776866" y="0"/>
            <a:ext cx="2890665" cy="498008"/>
          </a:xfrm>
          <a:prstGeom prst="rect">
            <a:avLst/>
          </a:prstGeom>
        </p:spPr>
        <p:txBody>
          <a:bodyPr vert="horz" lIns="91440" tIns="45720" rIns="91440" bIns="45720" rtlCol="0"/>
          <a:lstStyle>
            <a:lvl1pPr algn="r">
              <a:defRPr sz="1200"/>
            </a:lvl1pPr>
          </a:lstStyle>
          <a:p>
            <a:fld id="{19057D5A-F3FD-49DB-851B-B39DA37C1857}" type="datetimeFigureOut">
              <a:rPr lang="en-GB" smtClean="0"/>
              <a:t>27/02/2025</a:t>
            </a:fld>
            <a:endParaRPr lang="en-GB"/>
          </a:p>
        </p:txBody>
      </p:sp>
      <p:sp>
        <p:nvSpPr>
          <p:cNvPr id="4" name="Footer Placeholder 3">
            <a:extLst>
              <a:ext uri="{FF2B5EF4-FFF2-40B4-BE49-F238E27FC236}">
                <a16:creationId xmlns:a16="http://schemas.microsoft.com/office/drawing/2014/main" id="{C127FBC1-6610-4EC7-96EA-28775E242047}"/>
              </a:ext>
            </a:extLst>
          </p:cNvPr>
          <p:cNvSpPr>
            <a:spLocks noGrp="1"/>
          </p:cNvSpPr>
          <p:nvPr>
            <p:ph type="ftr" sz="quarter" idx="2"/>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94F5BAC-0395-4B49-83D5-F189A5FB99E6}"/>
              </a:ext>
            </a:extLst>
          </p:cNvPr>
          <p:cNvSpPr>
            <a:spLocks noGrp="1"/>
          </p:cNvSpPr>
          <p:nvPr>
            <p:ph type="sldNum" sz="quarter" idx="3"/>
          </p:nvPr>
        </p:nvSpPr>
        <p:spPr>
          <a:xfrm>
            <a:off x="3776866" y="9428630"/>
            <a:ext cx="2890665" cy="498008"/>
          </a:xfrm>
          <a:prstGeom prst="rect">
            <a:avLst/>
          </a:prstGeom>
        </p:spPr>
        <p:txBody>
          <a:bodyPr vert="horz" lIns="91440" tIns="45720" rIns="91440" bIns="45720" rtlCol="0" anchor="b"/>
          <a:lstStyle>
            <a:lvl1pPr algn="r">
              <a:defRPr sz="1200"/>
            </a:lvl1pPr>
          </a:lstStyle>
          <a:p>
            <a:fld id="{32936799-E07E-4A8E-A47F-1597A8CA4CAB}" type="slidenum">
              <a:rPr lang="en-GB" smtClean="0"/>
              <a:t>‹#›</a:t>
            </a:fld>
            <a:endParaRPr lang="en-GB"/>
          </a:p>
        </p:txBody>
      </p:sp>
    </p:spTree>
    <p:extLst>
      <p:ext uri="{BB962C8B-B14F-4D97-AF65-F5344CB8AC3E}">
        <p14:creationId xmlns:p14="http://schemas.microsoft.com/office/powerpoint/2010/main" val="412647559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84331C91-0512-4943-AD63-0B84BA901A82}" type="datetimeFigureOut">
              <a:rPr lang="en-GB" smtClean="0"/>
              <a:t>27/02/2025</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8610194C-BCE9-47EE-A1FC-A411D134C74E}" type="slidenum">
              <a:rPr lang="en-GB" smtClean="0"/>
              <a:t>‹#›</a:t>
            </a:fld>
            <a:endParaRPr lang="en-GB"/>
          </a:p>
        </p:txBody>
      </p:sp>
    </p:spTree>
    <p:extLst>
      <p:ext uri="{BB962C8B-B14F-4D97-AF65-F5344CB8AC3E}">
        <p14:creationId xmlns:p14="http://schemas.microsoft.com/office/powerpoint/2010/main" val="316736038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sapps.norfolk.gov.uk/csshared/ecourier2/misheet.asp?previewmisheetid=6808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9DA1345-2FBA-4E08-9780-23C22F2708CD}" type="slidenum">
              <a:rPr lang="en-GB" altLang="en-US" smtClean="0"/>
              <a:pPr>
                <a:defRPr/>
              </a:pPr>
              <a:t>1</a:t>
            </a:fld>
            <a:endParaRPr lang="en-GB" altLang="en-US" dirty="0"/>
          </a:p>
        </p:txBody>
      </p:sp>
    </p:spTree>
    <p:extLst>
      <p:ext uri="{BB962C8B-B14F-4D97-AF65-F5344CB8AC3E}">
        <p14:creationId xmlns:p14="http://schemas.microsoft.com/office/powerpoint/2010/main" val="3390266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62851-0209-4526-BEDA-5769ACC227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7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62851-0209-4526-BEDA-5769ACC227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7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FF788-0A54-4B10-9E42-720D3CBED6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59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FF788-0A54-4B10-9E42-720D3CBED6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248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FF788-0A54-4B10-9E42-720D3CBED6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975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stress bucket can be useful to help understand how some children may become overwhelmed by a build up of stressors.  CYP who have had traumatic experiences may have smaller buckets, which can lead to their buckets ‘over-flowing’ much more quickly.  We can help alleviate these stressors  through planning and providing positive experiences.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34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emphasises the link between experiences, feelings and behaviour.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presented as a generic version – colleagues can discuss and complete</a:t>
            </a:r>
          </a:p>
          <a:p>
            <a:r>
              <a:rPr lang="en-GB" dirty="0"/>
              <a:t>You may wish to present this as an activity around specific children.  Staff can be grouped to do this.  Ensure you have a copy of a blank plan available for </a:t>
            </a:r>
            <a:r>
              <a:rPr lang="en-GB" dirty="0" err="1"/>
              <a:t>ech</a:t>
            </a:r>
            <a:r>
              <a:rPr lang="en-GB" dirty="0"/>
              <a:t> of the CYP being discussed.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9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62851-0209-4526-BEDA-5769ACC227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700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0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2</a:t>
            </a:fld>
            <a:endParaRPr lang="en-GB"/>
          </a:p>
        </p:txBody>
      </p:sp>
    </p:spTree>
    <p:extLst>
      <p:ext uri="{BB962C8B-B14F-4D97-AF65-F5344CB8AC3E}">
        <p14:creationId xmlns:p14="http://schemas.microsoft.com/office/powerpoint/2010/main" val="3026234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62851-0209-4526-BEDA-5769ACC227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58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documents are important guidance  - SOLPs need to ensure that guidance relevant to their school/setting is also presented and discussed as necessary.</a:t>
            </a:r>
          </a:p>
          <a:p>
            <a:endParaRPr lang="en-GB" dirty="0"/>
          </a:p>
          <a:p>
            <a:r>
              <a:rPr lang="en-GB" dirty="0"/>
              <a:t>SOLPs may decide to remove some of the examples given above and insert images of the guidance they wish/need to include.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94E32-F1A2-4588-86F5-C2FEC852CF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465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Must be shown in all training/refreshers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35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DA1345-2FBA-4E08-9780-23C22F2708C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1570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48</a:t>
            </a:fld>
            <a:endParaRPr lang="en-GB"/>
          </a:p>
        </p:txBody>
      </p:sp>
    </p:spTree>
    <p:extLst>
      <p:ext uri="{BB962C8B-B14F-4D97-AF65-F5344CB8AC3E}">
        <p14:creationId xmlns:p14="http://schemas.microsoft.com/office/powerpoint/2010/main" val="1937019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E6D1-5017-9B71-C331-11D6C3240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AB80C-C3D6-AC15-8C6D-3CE225947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86B02-BA9C-6480-83AA-9C7C28BB3B0B}"/>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94CC7D9B-BA83-63F0-E811-F4F53A120331}"/>
              </a:ext>
            </a:extLst>
          </p:cNvPr>
          <p:cNvSpPr>
            <a:spLocks noGrp="1"/>
          </p:cNvSpPr>
          <p:nvPr>
            <p:ph type="ftr" sz="quarter" idx="4"/>
          </p:nvPr>
        </p:nvSpPr>
        <p:spPr/>
        <p:txBody>
          <a:bodyPr/>
          <a:lstStyle/>
          <a:p>
            <a:endParaRPr lang="en-GB"/>
          </a:p>
        </p:txBody>
      </p:sp>
      <p:sp>
        <p:nvSpPr>
          <p:cNvPr id="5" name="Slide Number Placeholder 4">
            <a:extLst>
              <a:ext uri="{FF2B5EF4-FFF2-40B4-BE49-F238E27FC236}">
                <a16:creationId xmlns:a16="http://schemas.microsoft.com/office/drawing/2014/main" id="{8DAFB889-257A-7B1A-47ED-1E0697191AF9}"/>
              </a:ext>
            </a:extLst>
          </p:cNvPr>
          <p:cNvSpPr>
            <a:spLocks noGrp="1"/>
          </p:cNvSpPr>
          <p:nvPr>
            <p:ph type="sldNum" sz="quarter" idx="5"/>
          </p:nvPr>
        </p:nvSpPr>
        <p:spPr/>
        <p:txBody>
          <a:bodyPr/>
          <a:lstStyle/>
          <a:p>
            <a:fld id="{8610194C-BCE9-47EE-A1FC-A411D134C74E}" type="slidenum">
              <a:rPr lang="en-GB" smtClean="0"/>
              <a:t>51</a:t>
            </a:fld>
            <a:endParaRPr lang="en-GB"/>
          </a:p>
        </p:txBody>
      </p:sp>
    </p:spTree>
    <p:extLst>
      <p:ext uri="{BB962C8B-B14F-4D97-AF65-F5344CB8AC3E}">
        <p14:creationId xmlns:p14="http://schemas.microsoft.com/office/powerpoint/2010/main" val="2995003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E96F8-9B12-2595-1B64-6ECBEFBD2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BA81-9CA9-6D09-7472-49B298809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86094-B4E9-4164-2E48-929834E51C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Learn Sheffield committed to undertake a piece of work to look at strong practice in the city and produce a report on the learning from this to share with there partnership settings and more widely. They used a range of contextual data to identify a group of schools who appeared to be outperforming their context with regards to pupils' attendance. At the setting visits a set of key questions about the attendance processes and practice which has enabled schools to maintain strong attendance were discussed with leaders. In addition they looked at schools responses to the latest changes resulting from WTISA. The schools recognised  that many agencies are often working under pressure and that resources are low. Schools made thoughtful comments about the impact of too much paperwork. They were concerned about the lack of action when they reported educational neglect. Some conclusions from the study were that </a:t>
            </a:r>
          </a:p>
          <a:p>
            <a:endParaRPr lang="en-GB" dirty="0"/>
          </a:p>
        </p:txBody>
      </p:sp>
      <p:sp>
        <p:nvSpPr>
          <p:cNvPr id="4" name="Slide Number Placeholder 3">
            <a:extLst>
              <a:ext uri="{FF2B5EF4-FFF2-40B4-BE49-F238E27FC236}">
                <a16:creationId xmlns:a16="http://schemas.microsoft.com/office/drawing/2014/main" id="{46B81A60-FAE4-2422-A527-AA36D040FE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8295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A165-917B-5C3B-760C-DD7657FE3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AB5C8-9A9E-588D-80B5-C1AF6AB31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58F48-66CA-777D-3784-E4A7D4B9C9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FF1E8F7-C28E-EAD2-D611-6CE17AE2A1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6629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report states that schools interviewed typically have a senior leader who is their Senior Attendance Champion as well as an attendance team who manage phone calls, the administration of registers, paperwork for fines and penalty notices, and knock on doors. Several schools where attendance is strong given their context have allocated financial resource to increasing the number of staff in their attendance team. For example, employing an additional admin assistant to complete the administration of attendance, including first day calls, can allow other members of the team to spend more time knocking on doors and meeting with families. One setting has extended the number of working weeks of the admin team to give more time to manage legal work. </a:t>
            </a:r>
          </a:p>
          <a:p>
            <a:r>
              <a:rPr lang="en-GB" dirty="0"/>
              <a:t>Most schools talk about pastoral or inclusion team involvement, as well as engagement of form tutors or class teachers in promoting good attendance. This works better in some schools than others. Where attendance is genuinely everyone’s business and every team contributes to meetings in which attendance takes centre stage on the agenda, there is greater impact. Schools speak of weekly inclusion/pastoral/year group meetings in which attendance of individual pupils is discussed and methods to reduce barriers to attendance are agreed and monitored. In primary schools, attendance is a focus at pupil progress meetings when the attendance lead, class teacher, pastoral care and the SENDCo work together to discuss how they can best support each pupil. The impact of actions taken to improve a child’s attendance is then reviewed at the next pupil progress meeting. Attendance is not only the responsibility of the pastoral or inclusion staff. Attendance can form a focus of line management meetings between senior and curriculum leaders. For example, where an agenda item focusses on Key Stage 4 attendance and concerns leading to missed lessons and incomplete coursework. One setting has a WhatsApp group which informs all senior, pastoral and admin staff of who is away on each day. The names are written on a whiteboard and photographed. All staff are invested in good attendance. </a:t>
            </a:r>
          </a:p>
          <a:p>
            <a:endParaRPr lang="en-GB" dirty="0"/>
          </a:p>
          <a:p>
            <a:r>
              <a:rPr lang="en-GB" dirty="0"/>
              <a:t>The engagement of the SENDCo alongside the Senior Attendance Champion is important in monitoring and encouraging the strong attendance of pupils with SEND. The attendance of pupils with SEND, especially those with an EHCP, is an area of concern. Where the SENDCo helps families and pupils to understand the barriers to good attendance and identifies ways of mitigating against these barriers, attendance can improve. In some schools this has involved the use of the school’s additional provision for vulnerable pupils or specific rewards for attendance over a set period, say 20 days. In secondary schools, form tutors are typically involved in discussing attendance with their pupils. Where this discussion focuses on lessons or days missed or the impact on future outcomes it is likely to have more impact than the use of percentages. The greatest impact is where form tutors are consistent in following the school’s expectations in these discussions. Pupils often record their own attendance in planners or booklets. In some schools, form tutors record on a tracker that they have had conversations with their pupils about attendance. Schools do not assume consistency – rather there is quality assurance of the impact of the work in tutor time, including the work on attendance. Class teachers in primary schools know well which pupils are persistently absent or might have severe absence. Staff are expected to welcome pupils back straight away following a period of absence. One setting found that it helped if the teacher rings home if a child has more than one day off; talking about what they were doing in </a:t>
            </a:r>
            <a:r>
              <a:rPr lang="en-GB" dirty="0" err="1"/>
              <a:t>classsaying</a:t>
            </a:r>
            <a:r>
              <a:rPr lang="en-GB" dirty="0"/>
              <a:t>, ‘it will be great to see your child tomorrow, we will be doing….’ One to one intervention works well with individuals who need additional support to have good attendance. Pupils are matched up with an adult that knows them best so they feel they have someone to turn to if they are worried. Many schools say it is more important to make sure pupils feel ‘important and special,’ than giving ‘massive gestures and big prizes.’ For example, a boy with 44% attendance in Year 10 has almost full attendance in Year 11, as a result of intensive work with a pastoral staff member. In one setting, all (upper pay scale) UPS staff become mentors for a persistently absent (PA) pupil. The PA pupils have a £100 raffle every half term. They receive a raffle ticket each time they meet their mentor. This has engendered a culture of friendliness and belonging between staff and pupils and has impacted positively on attendance. Staff receive training about the importance of attendance and the attendance of different groups. Attendance is referred to in staff meetings and briefings. One setting has even quizzed staff on attendance matters. Many staff are trained in Emotional Based School Avoidance (EBSA). One school refuser’s attendance improved from 4% to 85% using these techniques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32787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5A600-FFE6-3BD2-C74E-5C52A50F9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D4972-AD70-6BE3-F113-76212C512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202AB-F7A5-5DA7-75C7-2E1E3916221C}"/>
              </a:ext>
            </a:extLst>
          </p:cNvPr>
          <p:cNvSpPr>
            <a:spLocks noGrp="1"/>
          </p:cNvSpPr>
          <p:nvPr>
            <p:ph type="body" idx="1"/>
          </p:nvPr>
        </p:nvSpPr>
        <p:spPr/>
        <p:txBody>
          <a:bodyPr/>
          <a:lstStyle/>
          <a:p>
            <a:r>
              <a:rPr lang="en-GB" dirty="0"/>
              <a:t>A feature of the schools visited was their insistence on good punctuality. Schools recognise the negative impact of U codes on overall attendance. Senior leaders maintain a high profile at the start and end of each day. Every setting focuses on positively encouraging and reinforcing good attendance – telling pupils ‘it’s great to see you’ when they return to school following an absence, rather than ‘where were you yesterday?’ Schools are typically very strict about closing gates and doors at the start of the school day. In secondary schools, poor punctuality is likely to result in a same day or next day detention (with some pupils exempt for extenuating circumstances). Leaders’ analysis shows that this is impacting on improved punctuality. In primary schools, the policy is often to be supportive in the first instance, but then to give parents and pupils a clear time limit for improvement. Most schools have a policy of always asking the parents why children are late, when they bring their child to school. Several schools use social media and seesaw messaging to thank parents for being on time, but also to highlight how many children were ‘late for their learning.’ Schools take great pains to develop a personalised approach to improving punctuality. For example, one pupil was motivated to arrive at school on time when they were allowed to join the school football club as a reward. Free breakfast clubs are a common feature of the schools visited. Some schools find that giving pupils jobs in school, such as delivering milk to each class, is helping to improve punctuality. Analysing punctuality allows schools to open the dialogue about routines in the morning. Ringing families with poor punctuality at 8am helps pupils to arrive on time. In one secondary setting, year leaders and teaching assistants call ten pupils each at 8am. This has improved punctuality and attendance.</a:t>
            </a:r>
          </a:p>
        </p:txBody>
      </p:sp>
      <p:sp>
        <p:nvSpPr>
          <p:cNvPr id="4" name="Slide Number Placeholder 3">
            <a:extLst>
              <a:ext uri="{FF2B5EF4-FFF2-40B4-BE49-F238E27FC236}">
                <a16:creationId xmlns:a16="http://schemas.microsoft.com/office/drawing/2014/main" id="{981B0D5F-AAED-DCE3-A691-59239C0F11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7938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11111"/>
                </a:solidFill>
                <a:effectLst/>
                <a:latin typeface="Arial" panose="020B0604020202020204" pitchFamily="34" charset="0"/>
                <a:ea typeface="Aptos" panose="020B0004020202020204" pitchFamily="34" charset="0"/>
              </a:rPr>
              <a:t>This will see a range of changes for schools and council services. There is a very handy Schools Week summary of the changes and the DFE policy summary adds some more context. There are some changes in terms of the Out of School Register, changes to Elective Home Education and also changes to the hours that children can work part-time. Some of the changes will have additional statutory guidance issued over the coming months. The bill had it second reading last week and is moving to the committee stage. Starts dates of when changes will begin are still to be decided.</a:t>
            </a:r>
            <a:endParaRPr lang="en-GB" sz="1800" dirty="0">
              <a:effectLst/>
              <a:latin typeface="Times New Roman" panose="02020603050405020304" pitchFamily="18" charset="0"/>
              <a:ea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241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D34C4-696D-39DD-C6BC-DAF3AE96A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B9E2C-55CC-9AA3-F6A3-6BA1454CF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CE928-2CE7-4172-6B0A-2FE1284EE055}"/>
              </a:ext>
            </a:extLst>
          </p:cNvPr>
          <p:cNvSpPr>
            <a:spLocks noGrp="1"/>
          </p:cNvSpPr>
          <p:nvPr>
            <p:ph type="body" idx="1"/>
          </p:nvPr>
        </p:nvSpPr>
        <p:spPr/>
        <p:txBody>
          <a:bodyPr/>
          <a:lstStyle/>
          <a:p>
            <a:r>
              <a:rPr lang="en-GB" dirty="0"/>
              <a:t>The report reads:</a:t>
            </a:r>
          </a:p>
          <a:p>
            <a:r>
              <a:rPr lang="en-GB" dirty="0"/>
              <a:t>It is interesting when arriving at a setting to walk the route of a parent visiting into a meeting room and similarly the route of the pupils to their first destination. In some schools the importance of good attendance can be seen everywhere: on the gate, on the fence, in the reception or entrance, in the waiting room, in the meeting room, on classroom doors, on classroom walls, on the staff room noticeboard. One note about percentage attendance of classes or form groups on the door of rooms- some classes will never reach the highest attendance because of the absence of one or two pupils in that group. This therefore needs to be done in a thoughtful way.</a:t>
            </a:r>
          </a:p>
          <a:p>
            <a:endParaRPr lang="en-GB" dirty="0"/>
          </a:p>
          <a:p>
            <a:r>
              <a:rPr lang="en-GB" dirty="0"/>
              <a:t>Schools make good use of pop-up banners, plasma screens and projected noticeboards to reinforce the messages about good attendance and where appropriate identify those who have strong attendance. One school’s pop-up banner in the entrance hall linked the percentage absence to the number of days off, the number of lessons missed and the consequent life chances. </a:t>
            </a:r>
          </a:p>
          <a:p>
            <a:endParaRPr lang="en-GB" dirty="0"/>
          </a:p>
          <a:p>
            <a:r>
              <a:rPr lang="en-GB" dirty="0"/>
              <a:t>In a setting where pupils line up at the start of the day and after break and lunch the leader overseeing the lines tells the story of attendance –for example, which class has improving attendance. In one setting the attendance team have moved offices to be front facing for parents and pupils. This has successfully raised the profile of the attendance team and their work. It is important that school staff, parents and pupils know who the attendance team are and what work they do.</a:t>
            </a:r>
          </a:p>
          <a:p>
            <a:endParaRPr lang="en-GB" dirty="0"/>
          </a:p>
          <a:p>
            <a:endParaRPr lang="en-GB" dirty="0"/>
          </a:p>
        </p:txBody>
      </p:sp>
      <p:sp>
        <p:nvSpPr>
          <p:cNvPr id="4" name="Slide Number Placeholder 3">
            <a:extLst>
              <a:ext uri="{FF2B5EF4-FFF2-40B4-BE49-F238E27FC236}">
                <a16:creationId xmlns:a16="http://schemas.microsoft.com/office/drawing/2014/main" id="{28B50785-3708-ACBB-1E68-77DEC7B615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1884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0ACA8-5C82-1D84-0E31-AFB6EDE10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AC7B9-3FA3-1034-98F5-FD97481CE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4227A-251B-3994-E0C3-40CC9E51A04D}"/>
              </a:ext>
            </a:extLst>
          </p:cNvPr>
          <p:cNvSpPr>
            <a:spLocks noGrp="1"/>
          </p:cNvSpPr>
          <p:nvPr>
            <p:ph type="body" idx="1"/>
          </p:nvPr>
        </p:nvSpPr>
        <p:spPr/>
        <p:txBody>
          <a:bodyPr/>
          <a:lstStyle/>
          <a:p>
            <a:r>
              <a:rPr lang="en-GB" dirty="0"/>
              <a:t>Some secondary settings have effective links with their feeder primary schools. This enables information to be shared when Year 6 pupils move up to secondary school. Some secondary settings use the data about those pupils with poor attendance to plan early induction and interventions. This may include meetings with parents and pupils before they start school to develop relationships and set standards or additional activities in school pre- September to help pupils to feel safe and settled in their new environment. The benefit of such interventions is that pupils know adults who will work with them in Year 7. This helps pupils to feel that they belong. The pupils may enjoy activities which encourage them to come to school at the start of Year 7. Data from primary settings means that attendance teams in secondary settings can be ready to intervene rapidly when any pupil with previous poor attendance show signs of repeating that pattern.</a:t>
            </a:r>
          </a:p>
          <a:p>
            <a:endParaRPr lang="en-GB" dirty="0"/>
          </a:p>
          <a:p>
            <a:r>
              <a:rPr lang="en-GB" dirty="0"/>
              <a:t>One setting has identified the 26 pupils in Year 7 who were PA in primary school. Their names were circulated to staff so that staff could encourage these pupils’ good attendance. On the second day of absence in Year 7, the first letter is sent parents and parental meetings follow. Effective links between primary and secondary settings looking at shared families can mean that tactics for working with families can be agreed across schools to help families overcome barriers to good attendance. If the relationships between schools work especially well it is possible that the workload of attendance teams can be shared. Links between safeguarding leads across primary and secondary settings also supports important knowledge sharing.</a:t>
            </a:r>
          </a:p>
          <a:p>
            <a:endParaRPr lang="en-GB" dirty="0"/>
          </a:p>
          <a:p>
            <a:r>
              <a:rPr lang="en-GB" dirty="0"/>
              <a:t>Some links between primary and secondary settings are in their infancy. Paragraph 48 of Working together to improve attendance sets clear expectations for information sharing between schools and other agencies: ‘All schools should work with local communities (including voluntary and community groups) to help remove the barriers to attendance that families experience. In some cases, families will experience the same or similar barriers to attendance for multiple children who attend different schools in the area. As such, it is of mutual benefit for such schools to work together where possible. This will be particularly beneficial in supporting transition between feeder schools</a:t>
            </a:r>
          </a:p>
        </p:txBody>
      </p:sp>
      <p:sp>
        <p:nvSpPr>
          <p:cNvPr id="4" name="Slide Number Placeholder 3">
            <a:extLst>
              <a:ext uri="{FF2B5EF4-FFF2-40B4-BE49-F238E27FC236}">
                <a16:creationId xmlns:a16="http://schemas.microsoft.com/office/drawing/2014/main" id="{F0864C13-0BCD-7F78-158C-12CE6C1316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52888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BCB2F-06ED-A250-2058-57B760887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7DED6-1640-7A00-372A-C8BBEE343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B75C6-2E28-0B37-E7D5-0EB301A10698}"/>
              </a:ext>
            </a:extLst>
          </p:cNvPr>
          <p:cNvSpPr>
            <a:spLocks noGrp="1"/>
          </p:cNvSpPr>
          <p:nvPr>
            <p:ph type="body" idx="1"/>
          </p:nvPr>
        </p:nvSpPr>
        <p:spPr/>
        <p:txBody>
          <a:bodyPr/>
          <a:lstStyle/>
          <a:p>
            <a:r>
              <a:rPr lang="en-GB" dirty="0"/>
              <a:t>Leaders have different approaches to the use of rewards for good attendance. One setting regards good attendance as an expectation and does not reward pupils for their attendance- however, they do make sure that pupils are recognised by staff when they return from absence or when their attendance improves. ‘Staff noticing shows pupils you care.’ The setting does in common with some others, reset attendance to 100% at the start of every half term. After October half term, every pupil is given a 100% attendance badge- because at that point everyone’s attendance is 100%. Pupils must return badges to the head teacher if they are absent for a day. Some settings regularly consult pupils about what rewards they would like. For example, this resulted in the relaunch of the online rewards shop and merits for attendance. Other examples include:</a:t>
            </a:r>
          </a:p>
          <a:p>
            <a:r>
              <a:rPr lang="en-GB" dirty="0"/>
              <a:t> • A vending machine is extremely popular at one setting. Pupils receive a set number of tokens to put into the machine for good attendance and greatly enjoy choosing a prize from the vending machine.</a:t>
            </a:r>
          </a:p>
          <a:p>
            <a:r>
              <a:rPr lang="en-GB" dirty="0"/>
              <a:t> • A free visit to Yorkshire Wildlife park for all pupils with 97% and above attendance. • Each week pupils with 100% attendance in each class have the opportunity to take home a cake to share with their family.</a:t>
            </a:r>
          </a:p>
          <a:p>
            <a:r>
              <a:rPr lang="en-GB" dirty="0"/>
              <a:t> • Most improved attendance awards; celebrate whole class awards first, second and third. Top attendance per class is celebrated on Dojo. Half termly awards for the most improved and 100% pupils.</a:t>
            </a:r>
          </a:p>
          <a:p>
            <a:r>
              <a:rPr lang="en-GB" dirty="0"/>
              <a:t> • At one school pupils respond well to initiatives such as: HERO (Here, every day, ready, on time) certificates: Every week the class with the most improved attendance are celebrated, and raffle tickets – try to make sure every child has a chance to win.</a:t>
            </a:r>
          </a:p>
          <a:p>
            <a:r>
              <a:rPr lang="en-GB" dirty="0"/>
              <a:t> • One setting previously had an 100% attendance rewards/special events – but parents did not feel it was fair and it did not have much impact. The setting now focuses more on improving the attendance of 91-93% attenders. The setting finds a points system is helping attendance improve. Pupils are given points when they attend school for a full week and can use their points to save up for a range of prizes (chosen through pupil voice), such as a family trip to a local soft play area, Disney on Ice tickets and Sheffield Steelers tickets.</a:t>
            </a:r>
          </a:p>
          <a:p>
            <a:endParaRPr lang="en-GB" dirty="0"/>
          </a:p>
          <a:p>
            <a:r>
              <a:rPr lang="en-GB" dirty="0"/>
              <a:t>Pupils and parents value positive phone calls home. </a:t>
            </a:r>
          </a:p>
          <a:p>
            <a:r>
              <a:rPr lang="en-GB" dirty="0"/>
              <a:t>• Reward for 20 days attendance in a row (improving attender). </a:t>
            </a:r>
          </a:p>
          <a:p>
            <a:r>
              <a:rPr lang="en-GB" dirty="0"/>
              <a:t>• Big end of year prizes for good attendance and behaviour such as a bouncy castle, funfair, seaside visit, cinema day. </a:t>
            </a:r>
          </a:p>
          <a:p>
            <a:endParaRPr lang="en-GB" dirty="0"/>
          </a:p>
          <a:p>
            <a:r>
              <a:rPr lang="en-GB" dirty="0"/>
              <a:t>Where settings use rewards successfully to improve attendance the common approach is to find out what rewards pupils want and also to ensure equality of opportunity so that rewards are accessible to all. Settings have recognised that pupils attend better when specific events are taking place. For example, one setting ran a ‘heart start’ day for Year 7. 98% of the year group attended on that day. Similarly, attendance at Key Stage 4 improves during mock exams. Whilst it is not possible to have ‘special days’ all the time, it would be possible to place individual special days at times where absence was typically high. Training days can also be planned strategically, although it is important that all staff have the opportunity to attend the training day, if for example it is calendared to match a religious festival</a:t>
            </a:r>
          </a:p>
          <a:p>
            <a:endParaRPr lang="en-GB" dirty="0"/>
          </a:p>
        </p:txBody>
      </p:sp>
      <p:sp>
        <p:nvSpPr>
          <p:cNvPr id="4" name="Slide Number Placeholder 3">
            <a:extLst>
              <a:ext uri="{FF2B5EF4-FFF2-40B4-BE49-F238E27FC236}">
                <a16:creationId xmlns:a16="http://schemas.microsoft.com/office/drawing/2014/main" id="{4BF6BFBF-CE99-B76F-C941-6E53B5C924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884835-F7F3-43EF-AF88-7BF1A5F85027}"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602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59</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27600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8610194C-BCE9-47EE-A1FC-A411D134C74E}" type="slidenum">
              <a:rPr lang="en-GB" smtClean="0"/>
              <a:t>60</a:t>
            </a:fld>
            <a:endParaRPr lang="en-GB"/>
          </a:p>
        </p:txBody>
      </p:sp>
    </p:spTree>
    <p:extLst>
      <p:ext uri="{BB962C8B-B14F-4D97-AF65-F5344CB8AC3E}">
        <p14:creationId xmlns:p14="http://schemas.microsoft.com/office/powerpoint/2010/main" val="109463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Assistant" pitchFamily="2" charset="-79"/>
                <a:cs typeface="Assistant" pitchFamily="2" charset="-79"/>
              </a:rPr>
              <a:t>As an LA, we want to reduce the administrative burden placed on schools as well as support them to meet with national requirements. As a result, we need schools to engage with both our </a:t>
            </a:r>
            <a:r>
              <a:rPr lang="en-GB" sz="1200" b="1" i="0" u="none" strike="noStrike" dirty="0">
                <a:solidFill>
                  <a:srgbClr val="4840E3"/>
                </a:solidFill>
                <a:effectLst/>
                <a:latin typeface="Assistant" pitchFamily="2" charset="-79"/>
                <a:cs typeface="Assistant" pitchFamily="2" charset="-79"/>
                <a:hlinkClick r:id="rId3"/>
              </a:rPr>
              <a:t>local attendance data arrangements</a:t>
            </a:r>
            <a:r>
              <a:rPr lang="en-GB" sz="1200" b="0" i="0" dirty="0">
                <a:solidFill>
                  <a:srgbClr val="000000"/>
                </a:solidFill>
                <a:effectLst/>
                <a:latin typeface="Assistant" pitchFamily="2" charset="-79"/>
                <a:cs typeface="Assistant" pitchFamily="2" charset="-79"/>
              </a:rPr>
              <a:t> as well as the DfE collection of attendance data. This is because the DfE does not currently provide the facility to export data relating to sessional attendance codes which are required for the purpose of the sickness and attendance returns. As the DfE systems develop, we envisage that we will be able to cease the local collection of data and are providing feedback on proposed future development of the national system. Engaging with both systems simultaneously will not add to schools workloads nor compromise information security.</a:t>
            </a:r>
          </a:p>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9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Assistant" pitchFamily="2" charset="-79"/>
                <a:cs typeface="Assistant" pitchFamily="2" charset="-79"/>
              </a:rPr>
              <a:t>Targeting Support Meetings (TSMs) are essential for early identification and support of pupils with habitual attendance issues, requiring collaboration between schools, local authorities, and partners. Local authorities are expected to organise these meetings regularly with each school to build strong relationships, discuss overall trends and emerging trends in the school's attendance data, identify and agree on action plans for severely absent pupils, and discuss approaches for persistently absent pupils needing multi-agency responses.</a:t>
            </a:r>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3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61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7</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74894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10194C-BCE9-47EE-A1FC-A411D134C74E}" type="slidenum">
              <a:rPr kumimoji="0" lang="en-GB"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8</a:t>
            </a:fld>
            <a:endParaRPr kumimoji="0" lang="en-GB"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60045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D98FD-2620-1719-04E5-4A288C1EC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05184-9B6B-CE05-8659-03A5B2F6C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C9223-B4F7-2391-49C1-968E17ABD508}"/>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BB656B8E-D410-DCED-26A3-6E22BA71EB8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EA2AD24-F9C4-64E0-3074-026A4E56F1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0194C-BCE9-47EE-A1FC-A411D134C7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08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rPr lang="en-US"/>
              <a:t>Click to edit Master title style</a:t>
            </a:r>
            <a:endParaRPr/>
          </a:p>
        </p:txBody>
      </p:sp>
      <p:sp>
        <p:nvSpPr>
          <p:cNvPr id="12" name="Body Level One…"/>
          <p:cNvSpPr txBox="1">
            <a:spLocks noGrp="1"/>
          </p:cNvSpPr>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168489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160120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28483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rPr lang="en-US"/>
              <a:t>Click to edit Master title style</a:t>
            </a:r>
            <a:endParaRPr/>
          </a:p>
        </p:txBody>
      </p:sp>
      <p:sp>
        <p:nvSpPr>
          <p:cNvPr id="30" name="Body Level One…"/>
          <p:cNvSpPr txBox="1">
            <a:spLocks noGrp="1"/>
          </p:cNvSpPr>
          <p:nvPr>
            <p:ph type="body"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08485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6635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0671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p>
            <a:r>
              <a:rPr lang="en-US"/>
              <a:t>Click to edit Master title style</a:t>
            </a:r>
            <a:endParaRPr/>
          </a:p>
        </p:txBody>
      </p:sp>
      <p:sp>
        <p:nvSpPr>
          <p:cNvPr id="84"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11460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724900" y="365125"/>
            <a:ext cx="2628900" cy="5811838"/>
          </a:xfrm>
          <a:prstGeom prst="rect">
            <a:avLst/>
          </a:prstGeom>
        </p:spPr>
        <p:txBody>
          <a:bodyPr/>
          <a:lstStyle/>
          <a:p>
            <a:r>
              <a:rPr lang="en-US"/>
              <a:t>Click to edit Master title style</a:t>
            </a:r>
            <a:endParaRPr/>
          </a:p>
        </p:txBody>
      </p:sp>
      <p:sp>
        <p:nvSpPr>
          <p:cNvPr id="93" name="Body Level One…"/>
          <p:cNvSpPr txBox="1">
            <a:spLocks noGrp="1"/>
          </p:cNvSpPr>
          <p:nvPr>
            <p:ph type="body" idx="1"/>
          </p:nvPr>
        </p:nvSpPr>
        <p:spPr>
          <a:xfrm>
            <a:off x="838200" y="365125"/>
            <a:ext cx="7734300" cy="5811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85631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30CD-C1C6-49BE-8EE8-91345CE1B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0744C3-FAAC-4189-810F-13F6B10D7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BCD019-9C88-4377-9AB3-8453D01ADE63}"/>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5" name="Footer Placeholder 4">
            <a:extLst>
              <a:ext uri="{FF2B5EF4-FFF2-40B4-BE49-F238E27FC236}">
                <a16:creationId xmlns:a16="http://schemas.microsoft.com/office/drawing/2014/main" id="{3071DB7C-DADE-42E4-B400-927726108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9AE8D5-9B9A-4420-A0F1-FF34BD561FC9}"/>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7230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D1D0-92C6-4DD9-A8B8-D376766DD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B3E0CD-4DA9-4EF6-BCD2-9571EA1773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B7424F-D850-4ECD-B685-CCB0FC0DECD1}"/>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5" name="Footer Placeholder 4">
            <a:extLst>
              <a:ext uri="{FF2B5EF4-FFF2-40B4-BE49-F238E27FC236}">
                <a16:creationId xmlns:a16="http://schemas.microsoft.com/office/drawing/2014/main" id="{ACCEE48E-4D29-47FA-9DF6-AD070DD350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27524-A87E-4388-9680-64FB022492D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22413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CDF8-5B59-4B63-B579-A36CF6446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736C6F-6CBD-4030-9995-41E8BD871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502AD-CDD6-4A5F-B885-2E48EDEE2E9F}"/>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5" name="Footer Placeholder 4">
            <a:extLst>
              <a:ext uri="{FF2B5EF4-FFF2-40B4-BE49-F238E27FC236}">
                <a16:creationId xmlns:a16="http://schemas.microsoft.com/office/drawing/2014/main" id="{11B14295-0312-4AA6-889F-A21507B84C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29944-E53F-42EA-8BD9-06B8DBC2EB1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11538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39787" y="365125"/>
            <a:ext cx="10515601" cy="1325563"/>
          </a:xfrm>
          <a:prstGeom prst="rect">
            <a:avLst/>
          </a:prstGeom>
        </p:spPr>
        <p:txBody>
          <a:bodyPr/>
          <a:lstStyle/>
          <a:p>
            <a:r>
              <a:rPr lang="en-US"/>
              <a:t>Click to edit Master title style</a:t>
            </a:r>
            <a:endParaRPr/>
          </a:p>
        </p:txBody>
      </p:sp>
      <p:sp>
        <p:nvSpPr>
          <p:cNvPr id="39" name="Body Level One…"/>
          <p:cNvSpPr txBox="1">
            <a:spLocks noGrp="1"/>
          </p:cNvSpPr>
          <p:nvPr>
            <p:ph type="body" sz="quarter" idx="1"/>
          </p:nvPr>
        </p:nvSpPr>
        <p:spPr>
          <a:xfrm>
            <a:off x="839787" y="1681163"/>
            <a:ext cx="5157790" cy="823915"/>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0" name="Text Placeholder 4"/>
          <p:cNvSpPr>
            <a:spLocks noGrp="1"/>
          </p:cNvSpPr>
          <p:nvPr>
            <p:ph type="body" sz="quarter" idx="13"/>
          </p:nvPr>
        </p:nvSpPr>
        <p:spPr>
          <a:xfrm>
            <a:off x="6172200" y="1681163"/>
            <a:ext cx="5183188" cy="823914"/>
          </a:xfrm>
          <a:prstGeom prst="rect">
            <a:avLst/>
          </a:prstGeom>
        </p:spPr>
        <p:txBody>
          <a:bodyPr anchor="b"/>
          <a:lstStyle/>
          <a:p>
            <a:pPr lvl="0"/>
            <a:r>
              <a:rPr lang="en-US"/>
              <a:t>Click to edit Master text styles</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07493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1F16-F60E-476C-BA30-B092BA9C50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D58552-5BA8-40A2-979D-D7AFC980B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857AF7-E0FF-4390-B51A-73CF9128FF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F99F21-7CF0-4B75-89B4-F854DCB5A6C2}"/>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6" name="Footer Placeholder 5">
            <a:extLst>
              <a:ext uri="{FF2B5EF4-FFF2-40B4-BE49-F238E27FC236}">
                <a16:creationId xmlns:a16="http://schemas.microsoft.com/office/drawing/2014/main" id="{EE6C486D-F23A-4598-B304-FB6A5CA324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ACBF8A-9A0B-4842-9368-9B7A90E9E147}"/>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958240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5040-6931-4451-990E-A99C1568307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65D9EA-7F52-49B2-8C1A-9D45AFEEC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D9812-7B83-4318-ADB3-E43D412108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F4D77-2DA6-4D61-B73D-92DFDC452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2E5002-D34C-4D1A-82DF-5647E6DAC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480C9-7517-4CDE-AFB5-60B9E83A56A9}"/>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8" name="Footer Placeholder 7">
            <a:extLst>
              <a:ext uri="{FF2B5EF4-FFF2-40B4-BE49-F238E27FC236}">
                <a16:creationId xmlns:a16="http://schemas.microsoft.com/office/drawing/2014/main" id="{BE4A0DF7-49C8-426E-8D4C-0707FBB928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C7F255-4C4C-4F2A-9C80-A109C97ED49D}"/>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4239028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C06-F67D-4184-9D86-31912FA1E7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27B6F9-2E23-4B88-80C7-F5F9D21DD6E4}"/>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4" name="Footer Placeholder 3">
            <a:extLst>
              <a:ext uri="{FF2B5EF4-FFF2-40B4-BE49-F238E27FC236}">
                <a16:creationId xmlns:a16="http://schemas.microsoft.com/office/drawing/2014/main" id="{624C208E-27DA-4C42-9033-2002EB9EB4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BEEA01-02D4-4538-B605-E9ED58E4E77A}"/>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43843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DA026-2F15-434D-BA60-63B667328096}"/>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3" name="Footer Placeholder 2">
            <a:extLst>
              <a:ext uri="{FF2B5EF4-FFF2-40B4-BE49-F238E27FC236}">
                <a16:creationId xmlns:a16="http://schemas.microsoft.com/office/drawing/2014/main" id="{1E267DE2-14A1-481A-BE4F-0546AB3E9E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8125C7-7FBA-4073-8929-EE0B78CB19D1}"/>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231005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906F-9FE7-405F-BBDA-DC5A09670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35CF338-9661-442F-B655-09A2E6431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4C05F87-41FF-490F-A5A8-A4609A90B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41EC1-D0EF-4417-890F-786AE435DBF1}"/>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6" name="Footer Placeholder 5">
            <a:extLst>
              <a:ext uri="{FF2B5EF4-FFF2-40B4-BE49-F238E27FC236}">
                <a16:creationId xmlns:a16="http://schemas.microsoft.com/office/drawing/2014/main" id="{53FF1ABC-227D-4841-ABE9-950E507DDB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62CB6E-2F55-4B4E-9992-2B2894363D4E}"/>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2352561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EF62-060E-400C-8324-DB300BFE0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122FC4-590A-4139-A825-CAFDC867B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EC001F-BC31-428D-864D-39E32C0BC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833E2-9080-4DDF-8703-40A9A8A7BB08}"/>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6" name="Footer Placeholder 5">
            <a:extLst>
              <a:ext uri="{FF2B5EF4-FFF2-40B4-BE49-F238E27FC236}">
                <a16:creationId xmlns:a16="http://schemas.microsoft.com/office/drawing/2014/main" id="{60952C4A-7265-43DC-ACD0-AC2F4B0E1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5C99C6-D9B8-4E43-8CE8-0C75A9312D8F}"/>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533112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A721-5E1B-441D-9831-499899EDFB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7C369C-E09E-45E0-AF7E-728D0D408A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5B79B-72A8-4812-9F62-1F1B295CAE55}"/>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5" name="Footer Placeholder 4">
            <a:extLst>
              <a:ext uri="{FF2B5EF4-FFF2-40B4-BE49-F238E27FC236}">
                <a16:creationId xmlns:a16="http://schemas.microsoft.com/office/drawing/2014/main" id="{543919AD-6877-4D84-B8F5-D97DF27D5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83CEF8-832F-433F-B79C-6DAAC748AFFB}"/>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149711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24E97-91B3-4F59-BB6D-958F5BFB8C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8ABAB3-C88C-4D37-93FC-5F00EAFA60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47DC5C-2633-4E32-9528-65893E1EAA92}"/>
              </a:ext>
            </a:extLst>
          </p:cNvPr>
          <p:cNvSpPr>
            <a:spLocks noGrp="1"/>
          </p:cNvSpPr>
          <p:nvPr>
            <p:ph type="dt" sz="half" idx="10"/>
          </p:nvPr>
        </p:nvSpPr>
        <p:spPr/>
        <p:txBody>
          <a:bodyPr/>
          <a:lstStyle/>
          <a:p>
            <a:fld id="{B2B598C4-EBF8-4D0E-B55A-8C197EE3C21D}" type="datetimeFigureOut">
              <a:rPr lang="en-GB" smtClean="0"/>
              <a:t>27/02/2025</a:t>
            </a:fld>
            <a:endParaRPr lang="en-GB"/>
          </a:p>
        </p:txBody>
      </p:sp>
      <p:sp>
        <p:nvSpPr>
          <p:cNvPr id="5" name="Footer Placeholder 4">
            <a:extLst>
              <a:ext uri="{FF2B5EF4-FFF2-40B4-BE49-F238E27FC236}">
                <a16:creationId xmlns:a16="http://schemas.microsoft.com/office/drawing/2014/main" id="{AFD48C83-4F59-4F74-808A-E03DDDFABB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97E38C-39FE-4502-A73E-3C1F235D9913}"/>
              </a:ext>
            </a:extLst>
          </p:cNvPr>
          <p:cNvSpPr>
            <a:spLocks noGrp="1"/>
          </p:cNvSpPr>
          <p:nvPr>
            <p:ph type="sldNum" sz="quarter" idx="12"/>
          </p:nvPr>
        </p:nvSpPr>
        <p:spPr/>
        <p:txBody>
          <a:bodyPr/>
          <a:lstStyle/>
          <a:p>
            <a:fld id="{C79683D3-55CA-43CE-936B-58462E61FA09}" type="slidenum">
              <a:rPr lang="en-GB" smtClean="0"/>
              <a:t>‹#›</a:t>
            </a:fld>
            <a:endParaRPr lang="en-GB"/>
          </a:p>
        </p:txBody>
      </p:sp>
    </p:spTree>
    <p:extLst>
      <p:ext uri="{BB962C8B-B14F-4D97-AF65-F5344CB8AC3E}">
        <p14:creationId xmlns:p14="http://schemas.microsoft.com/office/powerpoint/2010/main" val="3657373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385078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22008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080537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6706063" y="1748054"/>
            <a:ext cx="4333412" cy="4375160"/>
          </a:xfrm>
          <a:prstGeom prst="ellipse">
            <a:avLst/>
          </a:prstGeom>
        </p:spPr>
        <p:txBody>
          <a:bodyPr/>
          <a:lstStyle/>
          <a:p>
            <a:endParaRPr lang="en-US"/>
          </a:p>
        </p:txBody>
      </p:sp>
      <p:sp>
        <p:nvSpPr>
          <p:cNvPr id="3" name="Picture Placeholder 7">
            <a:extLst>
              <a:ext uri="{FF2B5EF4-FFF2-40B4-BE49-F238E27FC236}">
                <a16:creationId xmlns:a16="http://schemas.microsoft.com/office/drawing/2014/main" id="{AC57CF50-0DA1-42D9-BFB0-029025BFEC21}"/>
              </a:ext>
            </a:extLst>
          </p:cNvPr>
          <p:cNvSpPr>
            <a:spLocks noGrp="1"/>
          </p:cNvSpPr>
          <p:nvPr>
            <p:ph type="pic" sz="quarter" idx="11"/>
          </p:nvPr>
        </p:nvSpPr>
        <p:spPr>
          <a:xfrm>
            <a:off x="1152525" y="368300"/>
            <a:ext cx="4943475" cy="4991100"/>
          </a:xfrm>
          <a:prstGeom prst="ellipse">
            <a:avLst/>
          </a:prstGeom>
        </p:spPr>
        <p:txBody>
          <a:bodyPr/>
          <a:lstStyle/>
          <a:p>
            <a:endParaRPr lang="en-US"/>
          </a:p>
        </p:txBody>
      </p:sp>
    </p:spTree>
    <p:extLst>
      <p:ext uri="{BB962C8B-B14F-4D97-AF65-F5344CB8AC3E}">
        <p14:creationId xmlns:p14="http://schemas.microsoft.com/office/powerpoint/2010/main" val="4266169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1428668" y="441768"/>
            <a:ext cx="3334920" cy="3367049"/>
          </a:xfrm>
          <a:prstGeom prst="ellipse">
            <a:avLst/>
          </a:prstGeom>
        </p:spPr>
        <p:txBody>
          <a:bodyPr/>
          <a:lstStyle/>
          <a:p>
            <a:endParaRPr lang="en-US"/>
          </a:p>
        </p:txBody>
      </p:sp>
      <p:sp>
        <p:nvSpPr>
          <p:cNvPr id="4" name="Picture Placeholder 7">
            <a:extLst>
              <a:ext uri="{FF2B5EF4-FFF2-40B4-BE49-F238E27FC236}">
                <a16:creationId xmlns:a16="http://schemas.microsoft.com/office/drawing/2014/main" id="{5804D578-9266-4F5D-9509-A610B50F4103}"/>
              </a:ext>
            </a:extLst>
          </p:cNvPr>
          <p:cNvSpPr>
            <a:spLocks noGrp="1"/>
          </p:cNvSpPr>
          <p:nvPr>
            <p:ph type="pic" sz="quarter" idx="11"/>
          </p:nvPr>
        </p:nvSpPr>
        <p:spPr>
          <a:xfrm>
            <a:off x="7868657" y="733505"/>
            <a:ext cx="3334920" cy="3367049"/>
          </a:xfrm>
          <a:prstGeom prst="ellipse">
            <a:avLst/>
          </a:prstGeom>
        </p:spPr>
        <p:txBody>
          <a:bodyPr/>
          <a:lstStyle/>
          <a:p>
            <a:endParaRPr lang="en-US"/>
          </a:p>
        </p:txBody>
      </p:sp>
      <p:sp>
        <p:nvSpPr>
          <p:cNvPr id="5" name="Picture Placeholder 7">
            <a:extLst>
              <a:ext uri="{FF2B5EF4-FFF2-40B4-BE49-F238E27FC236}">
                <a16:creationId xmlns:a16="http://schemas.microsoft.com/office/drawing/2014/main" id="{9EDD0FC9-3506-47BB-82A9-D217F237179D}"/>
              </a:ext>
            </a:extLst>
          </p:cNvPr>
          <p:cNvSpPr>
            <a:spLocks noGrp="1"/>
          </p:cNvSpPr>
          <p:nvPr>
            <p:ph type="pic" sz="quarter" idx="12"/>
          </p:nvPr>
        </p:nvSpPr>
        <p:spPr>
          <a:xfrm>
            <a:off x="4428540" y="3049183"/>
            <a:ext cx="3334920" cy="3367049"/>
          </a:xfrm>
          <a:prstGeom prst="ellipse">
            <a:avLst/>
          </a:prstGeom>
        </p:spPr>
        <p:txBody>
          <a:bodyPr/>
          <a:lstStyle/>
          <a:p>
            <a:endParaRPr lang="en-US"/>
          </a:p>
        </p:txBody>
      </p:sp>
    </p:spTree>
    <p:extLst>
      <p:ext uri="{BB962C8B-B14F-4D97-AF65-F5344CB8AC3E}">
        <p14:creationId xmlns:p14="http://schemas.microsoft.com/office/powerpoint/2010/main" val="187222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03F543CF-ED58-444D-90A7-B4596E14A1B7}"/>
              </a:ext>
            </a:extLst>
          </p:cNvPr>
          <p:cNvSpPr>
            <a:spLocks noGrp="1"/>
          </p:cNvSpPr>
          <p:nvPr>
            <p:ph type="media" sz="quarter" idx="10"/>
          </p:nvPr>
        </p:nvSpPr>
        <p:spPr>
          <a:xfrm>
            <a:off x="836814" y="1309831"/>
            <a:ext cx="7051964" cy="4529628"/>
          </a:xfrm>
          <a:prstGeom prst="rect">
            <a:avLst/>
          </a:prstGeom>
        </p:spPr>
        <p:txBody>
          <a:bodyPr/>
          <a:lstStyle/>
          <a:p>
            <a:endParaRPr lang="en-US"/>
          </a:p>
        </p:txBody>
      </p:sp>
    </p:spTree>
    <p:extLst>
      <p:ext uri="{BB962C8B-B14F-4D97-AF65-F5344CB8AC3E}">
        <p14:creationId xmlns:p14="http://schemas.microsoft.com/office/powerpoint/2010/main" val="3812227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0887F12-0621-444A-98BB-AA2C7FAC9A69}"/>
              </a:ext>
            </a:extLst>
          </p:cNvPr>
          <p:cNvSpPr>
            <a:spLocks noGrp="1"/>
          </p:cNvSpPr>
          <p:nvPr>
            <p:ph type="tbl" sz="quarter" idx="10"/>
          </p:nvPr>
        </p:nvSpPr>
        <p:spPr>
          <a:xfrm>
            <a:off x="4432300" y="482600"/>
            <a:ext cx="6921500" cy="5791200"/>
          </a:xfrm>
          <a:prstGeom prst="rect">
            <a:avLst/>
          </a:prstGeom>
        </p:spPr>
        <p:txBody>
          <a:bodyPr/>
          <a:lstStyle/>
          <a:p>
            <a:endParaRPr lang="en-US" dirty="0"/>
          </a:p>
        </p:txBody>
      </p:sp>
    </p:spTree>
    <p:extLst>
      <p:ext uri="{BB962C8B-B14F-4D97-AF65-F5344CB8AC3E}">
        <p14:creationId xmlns:p14="http://schemas.microsoft.com/office/powerpoint/2010/main" val="3144446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20823B-0C37-446C-9E02-755FF2284CCF}"/>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722607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28F-5189-8A01-9993-9D98329F9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7F9238BC-2F0C-0958-37F6-1651B640DCD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092789-2EB9-8E0D-6B1B-DDD0035936B4}"/>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7276A641-4A45-57A7-DA9C-40809078E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7EA17-F13D-C984-FB4E-BA23B4374FB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7316216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028F-5189-8A01-9993-9D98329F9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7F9238BC-2F0C-0958-37F6-1651B640DCD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12092789-2EB9-8E0D-6B1B-DDD0035936B4}"/>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7276A641-4A45-57A7-DA9C-40809078E7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C7EA17-F13D-C984-FB4E-BA23B4374FB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934162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8F8B-72B4-EBE7-1395-F522763192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F7F831-9F7C-6996-E359-F4028F4DC1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E81A91-B620-F556-5E4F-F258A1664A6B}"/>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60C108BF-26D6-23CF-BADA-2CFC5C8BC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18D1B-EDC4-02DC-58F2-2E2110591CD8}"/>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463613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7B0F-811E-2FA8-47DE-26D369D8410E}"/>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7AFA7091-4E20-D566-C605-67FA8FADB97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15D6EC-A2CC-298F-0B0F-524201FACEEB}"/>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0C373A41-B3F5-0E6A-5307-7D84C8A479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29A2F-1978-9170-808A-C206447A090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422197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ECE6-548C-F180-2B73-333D5B287B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879D7A-01F4-3F46-FCF0-2D3955109C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5A972BA-A068-590A-99D7-262E43D0274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A1E8F76-4C55-0944-2E0C-724AB89D3F8F}"/>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6" name="Footer Placeholder 5">
            <a:extLst>
              <a:ext uri="{FF2B5EF4-FFF2-40B4-BE49-F238E27FC236}">
                <a16:creationId xmlns:a16="http://schemas.microsoft.com/office/drawing/2014/main" id="{09F28DD7-5B7A-B4F0-3D72-02FDCA04A1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B97200-6187-6DFA-8D33-2B3381C9F002}"/>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00922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64"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5" name="Text Placeholder 3"/>
          <p:cNvSpPr>
            <a:spLocks noGrp="1"/>
          </p:cNvSpPr>
          <p:nvPr>
            <p:ph type="body" sz="quarter" idx="13"/>
          </p:nvPr>
        </p:nvSpPr>
        <p:spPr>
          <a:xfrm>
            <a:off x="839787" y="2057400"/>
            <a:ext cx="3932238" cy="3811588"/>
          </a:xfrm>
          <a:prstGeom prst="rect">
            <a:avLst/>
          </a:prstGeom>
        </p:spPr>
        <p:txBody>
          <a:bodyPr/>
          <a:lstStyle/>
          <a:p>
            <a:pPr lvl="0"/>
            <a:r>
              <a:rPr lang="en-US"/>
              <a:t>Click to edit Master text styles</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81254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1848-0CA8-C754-B80B-2AD88194A4D2}"/>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B77B663-8ECC-8382-1AB1-77982FFAF50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CF6B90-D637-AE75-1899-F9EEB6CEA22D}"/>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B128128-E4BF-7D34-A68A-8010EAA1BBF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794D8AF-7D29-67A1-77F7-2109A49C03EE}"/>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9E43869-CBB4-B970-F5D6-0EDC821FE537}"/>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8" name="Footer Placeholder 7">
            <a:extLst>
              <a:ext uri="{FF2B5EF4-FFF2-40B4-BE49-F238E27FC236}">
                <a16:creationId xmlns:a16="http://schemas.microsoft.com/office/drawing/2014/main" id="{BF7E7D03-276F-F53B-C451-EA89BC80FA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617B8F-2140-EF17-695A-1E170322127C}"/>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02749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48BE-EFAA-3F28-CF94-DD754AB6BD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E93F37D-ABB9-8ADF-0C0D-5CA83E479503}"/>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4" name="Footer Placeholder 3">
            <a:extLst>
              <a:ext uri="{FF2B5EF4-FFF2-40B4-BE49-F238E27FC236}">
                <a16:creationId xmlns:a16="http://schemas.microsoft.com/office/drawing/2014/main" id="{F251270F-5EE4-DF0E-6A0C-0154746252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AE19CA-2C53-C6FA-B62C-EADE3295652F}"/>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981384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2F498-E9BA-14F1-4C16-00F62A3A0A0B}"/>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3" name="Footer Placeholder 2">
            <a:extLst>
              <a:ext uri="{FF2B5EF4-FFF2-40B4-BE49-F238E27FC236}">
                <a16:creationId xmlns:a16="http://schemas.microsoft.com/office/drawing/2014/main" id="{C3539FDC-0178-6AAD-8D41-09EC1B00BB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FCFC80-45CB-7079-CB7E-6ACE4D7DF939}"/>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2446611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72AC-CEB8-877E-51E0-58353C419E35}"/>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503C94B8-B6EE-CA99-169E-E9AEDD6163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73B4963-A7D8-1E2B-5790-22D7F7A197C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EAB652-0C81-5312-2398-46056E906FAE}"/>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6" name="Footer Placeholder 5">
            <a:extLst>
              <a:ext uri="{FF2B5EF4-FFF2-40B4-BE49-F238E27FC236}">
                <a16:creationId xmlns:a16="http://schemas.microsoft.com/office/drawing/2014/main" id="{FD271865-288C-C4B1-F5BB-42D8E9FBA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968ACD-1764-8A94-A796-6594BD68830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167021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56E7-A9B3-37C4-125E-02E200347F9A}"/>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CE6B8CB6-DD9E-C650-CE5E-27AD1394828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4E17421-EDED-7FF6-B9AE-A28EF297322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D96E3E5-E924-B78D-650F-12EF497C1E9D}"/>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6" name="Footer Placeholder 5">
            <a:extLst>
              <a:ext uri="{FF2B5EF4-FFF2-40B4-BE49-F238E27FC236}">
                <a16:creationId xmlns:a16="http://schemas.microsoft.com/office/drawing/2014/main" id="{AE2D43D6-C3D3-B785-DAE3-6266EF4783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A59F-4612-0B40-03B5-8B02FEBFF72E}"/>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4251189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DE3-F03A-0C8B-7BD9-85F3406D448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0A44EC-6026-1E09-02A1-04E6F16A7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F24AF8-C787-75C5-48E4-22375AE681F0}"/>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9C31CE52-B207-5555-C892-894C3DBAE2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33E3E-ABE7-BA41-4ECF-7DC6475AC97B}"/>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3849188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42577-604B-4A0A-F2B6-68786D31E70D}"/>
              </a:ext>
            </a:extLst>
          </p:cNvPr>
          <p:cNvSpPr>
            <a:spLocks noGrp="1"/>
          </p:cNvSpPr>
          <p:nvPr>
            <p:ph type="title" orient="vert"/>
          </p:nvPr>
        </p:nvSpPr>
        <p:spPr>
          <a:xfrm>
            <a:off x="8724901"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E99B5B-8983-026C-096A-50BE6FAB2B42}"/>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584A2A-93C1-7170-0C85-5102D466A37F}"/>
              </a:ext>
            </a:extLst>
          </p:cNvPr>
          <p:cNvSpPr>
            <a:spLocks noGrp="1"/>
          </p:cNvSpPr>
          <p:nvPr>
            <p:ph type="dt" sz="half" idx="10"/>
          </p:nvPr>
        </p:nvSpPr>
        <p:spPr/>
        <p:txBody>
          <a:body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4B58F045-6450-D511-4B10-C284D6A98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4F40A1-35EC-9207-04A7-84AAE0B751F0}"/>
              </a:ext>
            </a:extLst>
          </p:cNvPr>
          <p:cNvSpPr>
            <a:spLocks noGrp="1"/>
          </p:cNvSpPr>
          <p:nvPr>
            <p:ph type="sldNum" sz="quarter" idx="12"/>
          </p:nvPr>
        </p:nvSpPr>
        <p:spPr/>
        <p:txBody>
          <a:bodyPr/>
          <a:lstStyle/>
          <a:p>
            <a:fld id="{F1A0BFA0-EBB9-48A7-898C-61A74DF9F89A}" type="slidenum">
              <a:rPr lang="en-GB" smtClean="0"/>
              <a:t>‹#›</a:t>
            </a:fld>
            <a:endParaRPr lang="en-GB"/>
          </a:p>
        </p:txBody>
      </p:sp>
    </p:spTree>
    <p:extLst>
      <p:ext uri="{BB962C8B-B14F-4D97-AF65-F5344CB8AC3E}">
        <p14:creationId xmlns:p14="http://schemas.microsoft.com/office/powerpoint/2010/main" val="1772731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30227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0719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45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rPr lang="en-US"/>
              <a:t>Click to edit Master title style</a:t>
            </a:r>
            <a:endParaRPr/>
          </a:p>
        </p:txBody>
      </p:sp>
      <p:sp>
        <p:nvSpPr>
          <p:cNvPr id="74" name="Picture Placeholder 2"/>
          <p:cNvSpPr>
            <a:spLocks noGrp="1"/>
          </p:cNvSpPr>
          <p:nvPr>
            <p:ph type="pic" sz="half" idx="13"/>
          </p:nvPr>
        </p:nvSpPr>
        <p:spPr>
          <a:xfrm>
            <a:off x="5183187" y="987425"/>
            <a:ext cx="6172203" cy="4873625"/>
          </a:xfrm>
          <a:prstGeom prst="rect">
            <a:avLst/>
          </a:prstGeom>
        </p:spPr>
        <p:txBody>
          <a:bodyPr lIns="91439" tIns="45719" rIns="91439" bIns="45719">
            <a:noAutofit/>
          </a:bodyPr>
          <a:lstStyle/>
          <a:p>
            <a:r>
              <a:rPr lang="en-US"/>
              <a:t>Click icon to add picture</a:t>
            </a:r>
            <a:endParaRPr/>
          </a:p>
        </p:txBody>
      </p:sp>
      <p:sp>
        <p:nvSpPr>
          <p:cNvPr id="75"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155979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109879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37805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66475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888935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81572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92477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40369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2/27/2025</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58045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746682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33762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D2F23E7-01C3-4F73-894E-2C4326390822}" type="slidenum">
              <a:rPr lang="en-GB" altLang="en-US"/>
              <a:pPr>
                <a:defRPr/>
              </a:pPr>
              <a:t>‹#›</a:t>
            </a:fld>
            <a:endParaRPr lang="en-GB" altLang="en-US"/>
          </a:p>
        </p:txBody>
      </p:sp>
    </p:spTree>
    <p:extLst>
      <p:ext uri="{BB962C8B-B14F-4D97-AF65-F5344CB8AC3E}">
        <p14:creationId xmlns:p14="http://schemas.microsoft.com/office/powerpoint/2010/main" val="32638985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418993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4034651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565086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21460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259153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3672394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818481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25025433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19CDA1E-DAA7-4AFE-8BC5-0CBCE2065CFA}"/>
              </a:ext>
            </a:extLst>
          </p:cNvPr>
          <p:cNvSpPr>
            <a:spLocks noGrp="1"/>
          </p:cNvSpPr>
          <p:nvPr>
            <p:ph type="pic" sz="quarter" idx="10"/>
          </p:nvPr>
        </p:nvSpPr>
        <p:spPr>
          <a:xfrm>
            <a:off x="5732323" y="-1458460"/>
            <a:ext cx="7471593" cy="7543574"/>
          </a:xfrm>
          <a:prstGeom prst="ellipse">
            <a:avLst/>
          </a:prstGeom>
        </p:spPr>
        <p:txBody>
          <a:bodyPr/>
          <a:lstStyle/>
          <a:p>
            <a:endParaRPr lang="en-US"/>
          </a:p>
        </p:txBody>
      </p:sp>
    </p:spTree>
    <p:extLst>
      <p:ext uri="{BB962C8B-B14F-4D97-AF65-F5344CB8AC3E}">
        <p14:creationId xmlns:p14="http://schemas.microsoft.com/office/powerpoint/2010/main" val="4151065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4847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B8F863-0F32-48DC-99B6-301421603D1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E1088B03-16D4-48B8-90B5-F14A4BD1636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C960A82-4072-4271-84EB-F94DA1626490}"/>
              </a:ext>
            </a:extLst>
          </p:cNvPr>
          <p:cNvSpPr>
            <a:spLocks noGrp="1" noChangeArrowheads="1"/>
          </p:cNvSpPr>
          <p:nvPr>
            <p:ph type="sldNum" sz="quarter" idx="12"/>
          </p:nvPr>
        </p:nvSpPr>
        <p:spPr>
          <a:xfrm>
            <a:off x="11078729" y="6400415"/>
            <a:ext cx="275072" cy="276995"/>
          </a:xfrm>
          <a:ln/>
        </p:spPr>
        <p:txBody>
          <a:bodyPr/>
          <a:lstStyle>
            <a:lvl1pPr>
              <a:defRPr/>
            </a:lvl1pPr>
          </a:lstStyle>
          <a:p>
            <a:pPr>
              <a:defRPr/>
            </a:pPr>
            <a:fld id="{04A652A3-413B-4692-8CAD-B22D8ADECF88}" type="slidenum">
              <a:rPr lang="en-GB" altLang="en-US"/>
              <a:pPr>
                <a:defRPr/>
              </a:pPr>
              <a:t>‹#›</a:t>
            </a:fld>
            <a:endParaRPr lang="en-GB" altLang="en-US"/>
          </a:p>
        </p:txBody>
      </p:sp>
    </p:spTree>
    <p:extLst>
      <p:ext uri="{BB962C8B-B14F-4D97-AF65-F5344CB8AC3E}">
        <p14:creationId xmlns:p14="http://schemas.microsoft.com/office/powerpoint/2010/main" val="294151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85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99430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4126058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0788818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91" r:id="rId6"/>
    <p:sldLayoutId id="2147483792" r:id="rId7"/>
    <p:sldLayoutId id="2147483793" r:id="rId8"/>
    <p:sldLayoutId id="2147483794" r:id="rId9"/>
    <p:sldLayoutId id="2147483795" r:id="rId10"/>
    <p:sldLayoutId id="2147483843" r:id="rId11"/>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0807249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7" r:id="rId3"/>
    <p:sldLayoutId id="2147483819" r:id="rId4"/>
    <p:sldLayoutId id="2147483820" r:id="rId5"/>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C66CF-C077-490A-841C-F3E4B80A7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B5BDD-D370-44C7-B61E-FBE08C376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188AAE-F345-4EBD-AF0E-E940E3EBC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598C4-EBF8-4D0E-B55A-8C197EE3C21D}" type="datetimeFigureOut">
              <a:rPr lang="en-GB" smtClean="0"/>
              <a:t>27/02/2025</a:t>
            </a:fld>
            <a:endParaRPr lang="en-GB"/>
          </a:p>
        </p:txBody>
      </p:sp>
      <p:sp>
        <p:nvSpPr>
          <p:cNvPr id="5" name="Footer Placeholder 4">
            <a:extLst>
              <a:ext uri="{FF2B5EF4-FFF2-40B4-BE49-F238E27FC236}">
                <a16:creationId xmlns:a16="http://schemas.microsoft.com/office/drawing/2014/main" id="{8CABE515-8F0E-4104-8681-2C309A0D6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F4F7CAD-EB87-4A00-9DD1-0301C8A46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683D3-55CA-43CE-936B-58462E61FA09}" type="slidenum">
              <a:rPr lang="en-GB" smtClean="0"/>
              <a:t>‹#›</a:t>
            </a:fld>
            <a:endParaRPr lang="en-GB"/>
          </a:p>
        </p:txBody>
      </p:sp>
    </p:spTree>
    <p:extLst>
      <p:ext uri="{BB962C8B-B14F-4D97-AF65-F5344CB8AC3E}">
        <p14:creationId xmlns:p14="http://schemas.microsoft.com/office/powerpoint/2010/main" val="214059272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29906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85CD63-141B-F0F9-5A22-ECB5C4BE4E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FCF2FB4-743D-E3E9-F612-A6B4412124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52EF9D-D1FE-8229-85DD-CD590AE6C5F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BCCC95-9676-4D19-BDBF-4A2649EB5118}" type="datetimeFigureOut">
              <a:rPr lang="en-GB" smtClean="0"/>
              <a:t>27/02/2025</a:t>
            </a:fld>
            <a:endParaRPr lang="en-GB"/>
          </a:p>
        </p:txBody>
      </p:sp>
      <p:sp>
        <p:nvSpPr>
          <p:cNvPr id="5" name="Footer Placeholder 4">
            <a:extLst>
              <a:ext uri="{FF2B5EF4-FFF2-40B4-BE49-F238E27FC236}">
                <a16:creationId xmlns:a16="http://schemas.microsoft.com/office/drawing/2014/main" id="{13DE2D39-8DAB-773E-FBBB-EBDCAFAC5EA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6EF4F6-7C9C-1B81-45BF-49AAAA7C076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A0BFA0-EBB9-48A7-898C-61A74DF9F89A}" type="slidenum">
              <a:rPr lang="en-GB" smtClean="0"/>
              <a:t>‹#›</a:t>
            </a:fld>
            <a:endParaRPr lang="en-GB"/>
          </a:p>
        </p:txBody>
      </p:sp>
    </p:spTree>
    <p:extLst>
      <p:ext uri="{BB962C8B-B14F-4D97-AF65-F5344CB8AC3E}">
        <p14:creationId xmlns:p14="http://schemas.microsoft.com/office/powerpoint/2010/main" val="212755468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88FF">
            <a:alpha val="46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2/27/2025</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820505877"/>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2/27/2025</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71523491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rct=j&amp;q=&amp;esrc=s&amp;source=imgres&amp;cd=&amp;cad=rja&amp;uact=8&amp;ved=2ahUKEwjHr-abjvHmAhUADWMBHYSIB8kQjRx6BAgBEAQ&amp;url=https%3A%2F%2Fwww.istockphoto.com%2Fillustrations%2Ftree-roots&amp;psig=AOvVaw04vFFJTX1VDtZSgIuyd9tL&amp;ust=1578473516703386" TargetMode="External"/><Relationship Id="rId2" Type="http://schemas.openxmlformats.org/officeDocument/2006/relationships/notesSlide" Target="../notesSlides/notesSlide16.xml"/><Relationship Id="rId1" Type="http://schemas.openxmlformats.org/officeDocument/2006/relationships/slideLayout" Target="../slideLayouts/slideLayout68.xml"/><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childrens-wellbeing-and-schools-bill-2024-policy-summary"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ttendancetoolkit.blob.core.windows.net/toolkit-doc/Attendance%20toolkit%20for%20schools.pdf?utm_medium=email&amp;utm_source=govdelivery"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emf"/><Relationship Id="rId7" Type="http://schemas.openxmlformats.org/officeDocument/2006/relationships/hyperlink" Target="mailto:attendancedatacollection@norfolk.gov.uk"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gov.uk/government/publications/monitor-your-school-attendance-user-guide/monitor-your-school-attendance-user-guide" TargetMode="External"/><Relationship Id="rId5" Type="http://schemas.openxmlformats.org/officeDocument/2006/relationships/hyperlink" Target="https://www.gov.uk/guidance/share-your-daily-school-attendance-data" TargetMode="External"/><Relationship Id="rId10" Type="http://schemas.openxmlformats.org/officeDocument/2006/relationships/image" Target="../media/image5.jpeg"/><Relationship Id="rId4" Type="http://schemas.openxmlformats.org/officeDocument/2006/relationships/hyperlink" Target="https://www.legislation.gov.uk/uksi/2024/209/contents/made" TargetMode="External"/><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0.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8.xml"/><Relationship Id="rId4" Type="http://schemas.openxmlformats.org/officeDocument/2006/relationships/image" Target="../media/image51.sv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13.emf"/><Relationship Id="rId5" Type="http://schemas.openxmlformats.org/officeDocument/2006/relationships/image" Target="../media/image11.emf"/><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hyperlink" Target="https://outlook.office365.com/owa/calendar/TESTTSMBOOKINGS@NorfolkCounty.onmicrosoft.com/booking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package" Target="../embeddings/Microsoft_Word_Document.docx"/></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hyperlink" Target="https://www.learnsheffield.co.uk/Projects/documents/Attendance/Good%20Practice%20in%20the%20improvement%20of%20pupils%20attendance%20-%20Final.pdf"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0.pn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61.sv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6.xml"/><Relationship Id="rId5" Type="http://schemas.openxmlformats.org/officeDocument/2006/relationships/image" Target="../media/image61.sv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61.sv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6.xml"/><Relationship Id="rId5" Type="http://schemas.openxmlformats.org/officeDocument/2006/relationships/image" Target="../media/image61.sv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6.xml"/><Relationship Id="rId5" Type="http://schemas.openxmlformats.org/officeDocument/2006/relationships/image" Target="../media/image61.sv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www.schools.norfolk.gov.uk/article/29612/Attendance-news-and-events" TargetMode="External"/><Relationship Id="rId3" Type="http://schemas.openxmlformats.org/officeDocument/2006/relationships/image" Target="../media/image10.emf"/><Relationship Id="rId7" Type="http://schemas.openxmlformats.org/officeDocument/2006/relationships/image" Target="../media/image14.jpg"/><Relationship Id="rId12" Type="http://schemas.openxmlformats.org/officeDocument/2006/relationships/hyperlink" Target="https://s4s.norfolk.gov.uk/Training/27-02-2025"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emf"/><Relationship Id="rId11" Type="http://schemas.openxmlformats.org/officeDocument/2006/relationships/hyperlink" Target="https://www.schools.norfolk.gov.uk/article/29612/Attendance-news-and-events#h2" TargetMode="External"/><Relationship Id="rId5" Type="http://schemas.openxmlformats.org/officeDocument/2006/relationships/image" Target="../media/image12.png"/><Relationship Id="rId10" Type="http://schemas.openxmlformats.org/officeDocument/2006/relationships/hyperlink" Target="https://www.schools.norfolk.gov.uk/news" TargetMode="External"/><Relationship Id="rId4" Type="http://schemas.openxmlformats.org/officeDocument/2006/relationships/image" Target="../media/image11.emf"/><Relationship Id="rId9" Type="http://schemas.openxmlformats.org/officeDocument/2006/relationships/hyperlink" Target="https://csapps.norfolk.gov.uk/ecourier3/"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mailto:csattendance@norfolk.gov.uk" TargetMode="External"/><Relationship Id="rId3" Type="http://schemas.openxmlformats.org/officeDocument/2006/relationships/image" Target="../media/image11.emf"/><Relationship Id="rId7" Type="http://schemas.openxmlformats.org/officeDocument/2006/relationships/hyperlink" Target="https://www.schools.norfolk.gov.uk/pupil-safety-and-behaviour/school-attendance"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13.emf"/><Relationship Id="rId10" Type="http://schemas.openxmlformats.org/officeDocument/2006/relationships/hyperlink" Target="https://www.picpedia.org/chalkboard/q/questions.html" TargetMode="External"/><Relationship Id="rId4" Type="http://schemas.openxmlformats.org/officeDocument/2006/relationships/image" Target="../media/image12.png"/><Relationship Id="rId9"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items, office&#10;&#10;Description automatically generated">
            <a:extLst>
              <a:ext uri="{FF2B5EF4-FFF2-40B4-BE49-F238E27FC236}">
                <a16:creationId xmlns:a16="http://schemas.microsoft.com/office/drawing/2014/main" id="{42010DBD-4C8D-4BF3-A5DA-8158154158A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611" r="661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solidFill>
            <a:schemeClr val="bg1"/>
          </a:solidFill>
        </p:spPr>
      </p:pic>
      <p:sp>
        <p:nvSpPr>
          <p:cNvPr id="16" name="TextBox 15">
            <a:extLst>
              <a:ext uri="{FF2B5EF4-FFF2-40B4-BE49-F238E27FC236}">
                <a16:creationId xmlns:a16="http://schemas.microsoft.com/office/drawing/2014/main" id="{0269D058-47D1-46E3-ABA4-923651BFC397}"/>
              </a:ext>
            </a:extLst>
          </p:cNvPr>
          <p:cNvSpPr txBox="1"/>
          <p:nvPr/>
        </p:nvSpPr>
        <p:spPr>
          <a:xfrm>
            <a:off x="389003" y="1464183"/>
            <a:ext cx="3438144" cy="1125728"/>
          </a:xfrm>
          <a:prstGeom prst="rect">
            <a:avLst/>
          </a:prstGeom>
        </p:spPr>
        <p:txBody>
          <a:bodyPr vert="horz" lIns="91440" tIns="45720" rIns="91440" bIns="45720" rtlCol="0" anchor="b">
            <a:normAutofit fontScale="92500"/>
          </a:bodyPr>
          <a:lstStyle/>
          <a:p>
            <a:pPr marL="0" marR="0" lvl="0" indent="0" eaLnBrk="1" fontAlgn="auto" hangingPunct="1">
              <a:lnSpc>
                <a:spcPct val="90000"/>
              </a:lnSpc>
              <a:spcAft>
                <a:spcPts val="600"/>
              </a:spcAft>
              <a:buClrTx/>
              <a:buSzTx/>
              <a:tabLst/>
              <a:defRPr/>
            </a:pPr>
            <a:r>
              <a:rPr kumimoji="0" lang="en-US" sz="3600" b="1" i="0" u="none" strike="noStrike" cap="none" spc="0" normalizeH="0" baseline="0" noProof="0" dirty="0">
                <a:ln>
                  <a:noFill/>
                </a:ln>
                <a:effectLst/>
                <a:uLnTx/>
                <a:uFillTx/>
                <a:latin typeface="+mn-lt"/>
                <a:ea typeface="+mj-ea"/>
                <a:cs typeface="+mj-cs"/>
              </a:rPr>
              <a:t>Attendance Network Meeting</a:t>
            </a:r>
          </a:p>
          <a:p>
            <a:pPr marL="0" marR="0" lvl="0" indent="0" eaLnBrk="1" fontAlgn="auto" hangingPunct="1">
              <a:lnSpc>
                <a:spcPct val="90000"/>
              </a:lnSpc>
              <a:spcAft>
                <a:spcPts val="600"/>
              </a:spcAft>
              <a:buClrTx/>
              <a:buSzTx/>
              <a:tabLst/>
              <a:defRPr/>
            </a:pPr>
            <a:endParaRPr kumimoji="0" lang="en-US" sz="2800" b="0" i="0" u="none" strike="noStrike" cap="none" spc="0" normalizeH="0" baseline="0" noProof="0" dirty="0">
              <a:ln>
                <a:noFill/>
              </a:ln>
              <a:effectLst/>
              <a:uLnTx/>
              <a:uFillTx/>
              <a:latin typeface="+mj-lt"/>
              <a:ea typeface="+mj-ea"/>
              <a:cs typeface="+mj-cs"/>
            </a:endParaRPr>
          </a:p>
        </p:txBody>
      </p:sp>
      <p:sp>
        <p:nvSpPr>
          <p:cNvPr id="17" name="TextBox 16">
            <a:extLst>
              <a:ext uri="{FF2B5EF4-FFF2-40B4-BE49-F238E27FC236}">
                <a16:creationId xmlns:a16="http://schemas.microsoft.com/office/drawing/2014/main" id="{0E943FDF-3847-4072-8E11-B2C53B9F42C7}"/>
              </a:ext>
            </a:extLst>
          </p:cNvPr>
          <p:cNvSpPr txBox="1"/>
          <p:nvPr/>
        </p:nvSpPr>
        <p:spPr>
          <a:xfrm>
            <a:off x="503811" y="2976531"/>
            <a:ext cx="3438906" cy="3207258"/>
          </a:xfrm>
          <a:prstGeom prst="rect">
            <a:avLst/>
          </a:prstGeom>
        </p:spPr>
        <p:txBody>
          <a:bodyPr vert="horz" lIns="91440" tIns="45720" rIns="91440" bIns="45720" rtlCol="0" anchor="t">
            <a:normAutofit/>
          </a:bodyPr>
          <a:lstStyle/>
          <a:p>
            <a:pPr marR="0" lvl="0" eaLnBrk="1" fontAlgn="auto" hangingPunct="1">
              <a:lnSpc>
                <a:spcPct val="90000"/>
              </a:lnSpc>
              <a:spcBef>
                <a:spcPts val="0"/>
              </a:spcBef>
              <a:spcAft>
                <a:spcPts val="600"/>
              </a:spcAft>
              <a:buClrTx/>
              <a:buSzTx/>
              <a:tabLst/>
              <a:defRPr/>
            </a:pPr>
            <a:r>
              <a:rPr lang="en-US" sz="4000" dirty="0">
                <a:latin typeface="+mn-lt"/>
              </a:rPr>
              <a:t>Welcome, the session will start shortly. </a:t>
            </a:r>
            <a:endParaRPr kumimoji="0" lang="en-US" sz="4000" b="0" i="0" u="none" strike="noStrike" cap="none" spc="0" normalizeH="0" baseline="0" noProof="0" dirty="0">
              <a:ln>
                <a:noFill/>
              </a:ln>
              <a:effectLst/>
              <a:uLnTx/>
              <a:uFillTx/>
              <a:latin typeface="+mn-lt"/>
            </a:endParaRPr>
          </a:p>
        </p:txBody>
      </p:sp>
      <p:pic>
        <p:nvPicPr>
          <p:cNvPr id="15" name="Stacked New NCC Logo 376.jpg" descr="Stacked New NCC Logo 376.jpg">
            <a:extLst>
              <a:ext uri="{FF2B5EF4-FFF2-40B4-BE49-F238E27FC236}">
                <a16:creationId xmlns:a16="http://schemas.microsoft.com/office/drawing/2014/main" id="{1B246B2C-D05D-4BE6-9E95-FE4BC8AF6824}"/>
              </a:ext>
            </a:extLst>
          </p:cNvPr>
          <p:cNvPicPr>
            <a:picLocks noChangeAspect="1"/>
          </p:cNvPicPr>
          <p:nvPr/>
        </p:nvPicPr>
        <p:blipFill>
          <a:blip r:embed="rId4"/>
          <a:stretch>
            <a:fillRect/>
          </a:stretch>
        </p:blipFill>
        <p:spPr>
          <a:xfrm>
            <a:off x="389003" y="6257865"/>
            <a:ext cx="863943" cy="258291"/>
          </a:xfrm>
          <a:prstGeom prst="rect">
            <a:avLst/>
          </a:prstGeom>
          <a:ln w="12700">
            <a:miter lim="400000"/>
          </a:ln>
        </p:spPr>
      </p:pic>
      <p:pic>
        <p:nvPicPr>
          <p:cNvPr id="21" name="Flourish Logo2.png" descr="Flourish Logo2.png">
            <a:extLst>
              <a:ext uri="{FF2B5EF4-FFF2-40B4-BE49-F238E27FC236}">
                <a16:creationId xmlns:a16="http://schemas.microsoft.com/office/drawing/2014/main" id="{6E74E6F8-53AB-483E-B5FC-EB0996141B93}"/>
              </a:ext>
            </a:extLst>
          </p:cNvPr>
          <p:cNvPicPr>
            <a:picLocks noChangeAspect="1"/>
          </p:cNvPicPr>
          <p:nvPr/>
        </p:nvPicPr>
        <p:blipFill>
          <a:blip r:embed="rId5"/>
          <a:stretch>
            <a:fillRect/>
          </a:stretch>
        </p:blipFill>
        <p:spPr>
          <a:xfrm>
            <a:off x="1488869" y="6257866"/>
            <a:ext cx="384384" cy="258290"/>
          </a:xfrm>
          <a:prstGeom prst="rect">
            <a:avLst/>
          </a:prstGeom>
          <a:ln w="12700">
            <a:miter lim="400000"/>
          </a:ln>
        </p:spPr>
      </p:pic>
      <p:pic>
        <p:nvPicPr>
          <p:cNvPr id="22" name="Vital Signs for Children Logo (1).jpg" descr="Vital Signs for Children Logo (1).jpg">
            <a:extLst>
              <a:ext uri="{FF2B5EF4-FFF2-40B4-BE49-F238E27FC236}">
                <a16:creationId xmlns:a16="http://schemas.microsoft.com/office/drawing/2014/main" id="{1E3E3AD6-08B3-4099-8DC0-0A7CBE47223E}"/>
              </a:ext>
            </a:extLst>
          </p:cNvPr>
          <p:cNvPicPr>
            <a:picLocks noChangeAspect="1"/>
          </p:cNvPicPr>
          <p:nvPr/>
        </p:nvPicPr>
        <p:blipFill>
          <a:blip r:embed="rId6"/>
          <a:stretch>
            <a:fillRect/>
          </a:stretch>
        </p:blipFill>
        <p:spPr>
          <a:xfrm>
            <a:off x="2108075" y="6234851"/>
            <a:ext cx="666220" cy="258291"/>
          </a:xfrm>
          <a:prstGeom prst="rect">
            <a:avLst/>
          </a:prstGeom>
          <a:ln w="12700">
            <a:miter lim="400000"/>
          </a:ln>
        </p:spPr>
      </p:pic>
    </p:spTree>
    <p:extLst>
      <p:ext uri="{BB962C8B-B14F-4D97-AF65-F5344CB8AC3E}">
        <p14:creationId xmlns:p14="http://schemas.microsoft.com/office/powerpoint/2010/main" val="2477681637"/>
      </p:ext>
    </p:extLst>
  </p:cSld>
  <p:clrMapOvr>
    <a:masterClrMapping/>
  </p:clrMapOvr>
  <mc:AlternateContent xmlns:mc="http://schemas.openxmlformats.org/markup-compatibility/2006">
    <mc:Choice xmlns:p14="http://schemas.microsoft.com/office/powerpoint/2010/main" Requires="p14">
      <p:transition spd="slow" p14:dur="1725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2830-05B6-959A-4020-6E4DD4ABBDAD}"/>
              </a:ext>
            </a:extLst>
          </p:cNvPr>
          <p:cNvSpPr>
            <a:spLocks noGrp="1"/>
          </p:cNvSpPr>
          <p:nvPr>
            <p:ph type="title"/>
          </p:nvPr>
        </p:nvSpPr>
        <p:spPr/>
        <p:txBody>
          <a:bodyPr>
            <a:normAutofit fontScale="90000"/>
          </a:bodyPr>
          <a:lstStyle/>
          <a:p>
            <a:r>
              <a:rPr lang="en-GB" dirty="0"/>
              <a:t>What is Norfolk Steps?</a:t>
            </a:r>
          </a:p>
        </p:txBody>
      </p:sp>
    </p:spTree>
    <p:extLst>
      <p:ext uri="{BB962C8B-B14F-4D97-AF65-F5344CB8AC3E}">
        <p14:creationId xmlns:p14="http://schemas.microsoft.com/office/powerpoint/2010/main" val="709200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4CDDD-1F5E-7D21-317F-8275AA8A133C}"/>
              </a:ext>
            </a:extLst>
          </p:cNvPr>
          <p:cNvSpPr>
            <a:spLocks noGrp="1"/>
          </p:cNvSpPr>
          <p:nvPr>
            <p:ph type="body" sz="quarter" idx="10"/>
          </p:nvPr>
        </p:nvSpPr>
        <p:spPr>
          <a:xfrm>
            <a:off x="566103" y="232516"/>
            <a:ext cx="10312400" cy="998537"/>
          </a:xfrm>
        </p:spPr>
        <p:txBody>
          <a:bodyPr/>
          <a:lstStyle/>
          <a:p>
            <a:r>
              <a:rPr lang="en-GB"/>
              <a:t>Our Steps Core Values</a:t>
            </a:r>
          </a:p>
        </p:txBody>
      </p:sp>
      <p:sp>
        <p:nvSpPr>
          <p:cNvPr id="3" name="Text Placeholder 2">
            <a:extLst>
              <a:ext uri="{FF2B5EF4-FFF2-40B4-BE49-F238E27FC236}">
                <a16:creationId xmlns:a16="http://schemas.microsoft.com/office/drawing/2014/main" id="{CB6DECB5-34AA-80E9-AFAE-E7E280079DFF}"/>
              </a:ext>
            </a:extLst>
          </p:cNvPr>
          <p:cNvSpPr>
            <a:spLocks noGrp="1"/>
          </p:cNvSpPr>
          <p:nvPr>
            <p:ph type="body" sz="quarter" idx="11"/>
          </p:nvPr>
        </p:nvSpPr>
        <p:spPr>
          <a:xfrm>
            <a:off x="627592" y="1185332"/>
            <a:ext cx="10778702" cy="4531360"/>
          </a:xfrm>
        </p:spPr>
        <p:txBody>
          <a:bodyPr>
            <a:normAutofit fontScale="92500" lnSpcReduction="20000"/>
          </a:bodyPr>
          <a:lstStyle/>
          <a:p>
            <a:pPr rtl="0"/>
            <a:r>
              <a:rPr lang="en-GB" u="sng"/>
              <a:t>A</a:t>
            </a:r>
            <a:r>
              <a:rPr lang="en-GB" u="sng">
                <a:effectLst/>
              </a:rPr>
              <a:t>ll</a:t>
            </a:r>
            <a:r>
              <a:rPr lang="en-GB">
                <a:effectLst/>
              </a:rPr>
              <a:t> behaviours are communicative.</a:t>
            </a:r>
          </a:p>
          <a:p>
            <a:pPr rtl="0"/>
            <a:endParaRPr lang="en-GB">
              <a:effectLst/>
            </a:endParaRPr>
          </a:p>
          <a:p>
            <a:pPr rtl="0"/>
            <a:r>
              <a:rPr lang="en-GB">
                <a:effectLst/>
              </a:rPr>
              <a:t>Understanding </a:t>
            </a:r>
            <a:r>
              <a:rPr lang="en-GB"/>
              <a:t>the</a:t>
            </a:r>
            <a:r>
              <a:rPr lang="en-GB">
                <a:effectLst/>
              </a:rPr>
              <a:t> needs, experiences, feelings, and what makes the CYP an individual </a:t>
            </a:r>
            <a:r>
              <a:rPr lang="en-GB"/>
              <a:t>can </a:t>
            </a:r>
            <a:r>
              <a:rPr lang="en-GB">
                <a:effectLst/>
              </a:rPr>
              <a:t>shape consistent, inclusive support plans.</a:t>
            </a:r>
          </a:p>
          <a:p>
            <a:pPr rtl="0"/>
            <a:endParaRPr lang="en-GB">
              <a:effectLst/>
            </a:endParaRPr>
          </a:p>
          <a:p>
            <a:r>
              <a:rPr lang="en-GB">
                <a:effectLst/>
              </a:rPr>
              <a:t>Staff and CYP relationships, underpinned </a:t>
            </a:r>
            <a:r>
              <a:rPr lang="en-GB"/>
              <a:t>by positive interactions and trust, </a:t>
            </a:r>
            <a:r>
              <a:rPr lang="en-GB">
                <a:effectLst/>
              </a:rPr>
              <a:t>are pivotal for positive outcomes.</a:t>
            </a:r>
          </a:p>
          <a:p>
            <a:endParaRPr lang="en-GB">
              <a:effectLst/>
            </a:endParaRPr>
          </a:p>
          <a:p>
            <a:pPr rtl="0"/>
            <a:r>
              <a:rPr lang="en-GB">
                <a:effectLst/>
              </a:rPr>
              <a:t>Staff must use proactive responses whenever they can and reactive responses only when reasonable, proportionate and necessary. </a:t>
            </a:r>
          </a:p>
          <a:p>
            <a:pPr rtl="0"/>
            <a:endParaRPr lang="en-GB">
              <a:effectLst/>
            </a:endParaRPr>
          </a:p>
          <a:p>
            <a:pPr rtl="0"/>
            <a:r>
              <a:rPr lang="en-GB">
                <a:effectLst/>
              </a:rPr>
              <a:t>All responses must be supportive including those that manage behaviours that challenge or harm.</a:t>
            </a:r>
          </a:p>
          <a:p>
            <a:pPr rtl="0"/>
            <a:endParaRPr lang="en-GB">
              <a:effectLst/>
            </a:endParaRPr>
          </a:p>
          <a:p>
            <a:pPr rtl="0"/>
            <a:r>
              <a:rPr lang="en-GB"/>
              <a:t>All actions taken to manage behaviours that challenge or harm must be in the best interests of the CYP, considering their individual needs. </a:t>
            </a:r>
          </a:p>
        </p:txBody>
      </p:sp>
    </p:spTree>
    <p:extLst>
      <p:ext uri="{BB962C8B-B14F-4D97-AF65-F5344CB8AC3E}">
        <p14:creationId xmlns:p14="http://schemas.microsoft.com/office/powerpoint/2010/main" val="2686768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CB268-7526-41C6-85AD-96B41323FE28}"/>
              </a:ext>
            </a:extLst>
          </p:cNvPr>
          <p:cNvSpPr>
            <a:spLocks noGrp="1"/>
          </p:cNvSpPr>
          <p:nvPr>
            <p:ph type="body" sz="quarter" idx="10"/>
          </p:nvPr>
        </p:nvSpPr>
        <p:spPr/>
        <p:txBody>
          <a:bodyPr/>
          <a:lstStyle/>
          <a:p>
            <a:r>
              <a:rPr lang="en-GB"/>
              <a:t>Flourish and Norfolk Steps</a:t>
            </a:r>
          </a:p>
        </p:txBody>
      </p:sp>
      <p:sp>
        <p:nvSpPr>
          <p:cNvPr id="3" name="Text Placeholder 2">
            <a:extLst>
              <a:ext uri="{FF2B5EF4-FFF2-40B4-BE49-F238E27FC236}">
                <a16:creationId xmlns:a16="http://schemas.microsoft.com/office/drawing/2014/main" id="{393DEA8D-B69F-439A-8A59-EF904CA7EE0E}"/>
              </a:ext>
            </a:extLst>
          </p:cNvPr>
          <p:cNvSpPr>
            <a:spLocks noGrp="1"/>
          </p:cNvSpPr>
          <p:nvPr>
            <p:ph type="body" sz="quarter" idx="11"/>
          </p:nvPr>
        </p:nvSpPr>
        <p:spPr>
          <a:xfrm>
            <a:off x="593724" y="1651000"/>
            <a:ext cx="10607675" cy="3581400"/>
          </a:xfrm>
        </p:spPr>
        <p:txBody>
          <a:bodyPr>
            <a:normAutofit lnSpcReduction="10000"/>
          </a:bodyPr>
          <a:lstStyle/>
          <a:p>
            <a:r>
              <a:rPr lang="en-GB" sz="2400" b="1"/>
              <a:t>F</a:t>
            </a:r>
            <a:r>
              <a:rPr lang="en-GB"/>
              <a:t>amily and friends</a:t>
            </a:r>
          </a:p>
          <a:p>
            <a:r>
              <a:rPr lang="en-GB"/>
              <a:t>Access to </a:t>
            </a:r>
            <a:r>
              <a:rPr lang="en-GB" sz="2400" b="1"/>
              <a:t>l</a:t>
            </a:r>
            <a:r>
              <a:rPr lang="en-GB"/>
              <a:t>earning</a:t>
            </a:r>
          </a:p>
          <a:p>
            <a:r>
              <a:rPr lang="en-GB"/>
              <a:t>The </a:t>
            </a:r>
            <a:r>
              <a:rPr lang="en-GB" sz="2400" b="1"/>
              <a:t>o</a:t>
            </a:r>
            <a:r>
              <a:rPr lang="en-GB"/>
              <a:t>pportunity to lead a good life</a:t>
            </a:r>
          </a:p>
          <a:p>
            <a:r>
              <a:rPr lang="en-GB"/>
              <a:t>Being </a:t>
            </a:r>
            <a:r>
              <a:rPr lang="en-GB" sz="2400" b="1"/>
              <a:t>u</a:t>
            </a:r>
            <a:r>
              <a:rPr lang="en-GB"/>
              <a:t>nderstood</a:t>
            </a:r>
          </a:p>
          <a:p>
            <a:r>
              <a:rPr lang="en-GB"/>
              <a:t>Building </a:t>
            </a:r>
            <a:r>
              <a:rPr lang="en-GB" sz="2400" b="1"/>
              <a:t>r</a:t>
            </a:r>
            <a:r>
              <a:rPr lang="en-GB"/>
              <a:t>esilience</a:t>
            </a:r>
          </a:p>
          <a:p>
            <a:r>
              <a:rPr lang="en-GB"/>
              <a:t>Respect for their </a:t>
            </a:r>
            <a:r>
              <a:rPr lang="en-GB" sz="2400" b="1"/>
              <a:t>i</a:t>
            </a:r>
            <a:r>
              <a:rPr lang="en-GB"/>
              <a:t>ndividuality </a:t>
            </a:r>
          </a:p>
          <a:p>
            <a:r>
              <a:rPr lang="en-GB"/>
              <a:t>Feeling </a:t>
            </a:r>
            <a:r>
              <a:rPr lang="en-GB" sz="2400" b="1"/>
              <a:t>s</a:t>
            </a:r>
            <a:r>
              <a:rPr lang="en-GB"/>
              <a:t>afe</a:t>
            </a:r>
          </a:p>
          <a:p>
            <a:r>
              <a:rPr lang="en-GB"/>
              <a:t>Being </a:t>
            </a:r>
            <a:r>
              <a:rPr lang="en-GB" sz="2400" b="1"/>
              <a:t>h</a:t>
            </a:r>
            <a:r>
              <a:rPr lang="en-GB"/>
              <a:t>ealthy</a:t>
            </a:r>
          </a:p>
        </p:txBody>
      </p:sp>
      <p:pic>
        <p:nvPicPr>
          <p:cNvPr id="12" name="Picture 11">
            <a:extLst>
              <a:ext uri="{FF2B5EF4-FFF2-40B4-BE49-F238E27FC236}">
                <a16:creationId xmlns:a16="http://schemas.microsoft.com/office/drawing/2014/main" id="{BB28A082-9816-4EAD-AFB9-933A715FACB2}"/>
              </a:ext>
            </a:extLst>
          </p:cNvPr>
          <p:cNvPicPr>
            <a:picLocks noChangeAspect="1"/>
          </p:cNvPicPr>
          <p:nvPr/>
        </p:nvPicPr>
        <p:blipFill>
          <a:blip r:embed="rId3"/>
          <a:stretch>
            <a:fillRect/>
          </a:stretch>
        </p:blipFill>
        <p:spPr>
          <a:xfrm>
            <a:off x="2838182" y="4189925"/>
            <a:ext cx="1585443" cy="1110209"/>
          </a:xfrm>
          <a:prstGeom prst="rect">
            <a:avLst/>
          </a:prstGeom>
        </p:spPr>
      </p:pic>
      <p:sp>
        <p:nvSpPr>
          <p:cNvPr id="13" name="TextBox 12">
            <a:extLst>
              <a:ext uri="{FF2B5EF4-FFF2-40B4-BE49-F238E27FC236}">
                <a16:creationId xmlns:a16="http://schemas.microsoft.com/office/drawing/2014/main" id="{B02A91B7-0414-49C9-85E6-5E278913CE1A}"/>
              </a:ext>
            </a:extLst>
          </p:cNvPr>
          <p:cNvSpPr txBox="1"/>
          <p:nvPr/>
        </p:nvSpPr>
        <p:spPr>
          <a:xfrm>
            <a:off x="7034646" y="1535852"/>
            <a:ext cx="47278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Steps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Consistency</a:t>
            </a:r>
            <a:r>
              <a:rPr kumimoji="0" lang="en-GB" sz="2000" b="0"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 is key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Everyone is responsible </a:t>
            </a:r>
            <a:r>
              <a:rPr kumimoji="0" lang="en-GB" sz="2000" b="0"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for promoting positive behaviours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Positive language </a:t>
            </a:r>
            <a:r>
              <a:rPr kumimoji="0" lang="en-GB" sz="2000" b="0"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is prioritised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Positive relationships </a:t>
            </a:r>
            <a:r>
              <a:rPr kumimoji="0" lang="en-GB" sz="2000" b="0"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are vital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Behaviours are communication</a:t>
            </a:r>
          </a:p>
        </p:txBody>
      </p:sp>
    </p:spTree>
    <p:extLst>
      <p:ext uri="{BB962C8B-B14F-4D97-AF65-F5344CB8AC3E}">
        <p14:creationId xmlns:p14="http://schemas.microsoft.com/office/powerpoint/2010/main" val="121441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3276B-FAD9-0BB3-6176-D70C212AE743}"/>
              </a:ext>
            </a:extLst>
          </p:cNvPr>
          <p:cNvSpPr>
            <a:spLocks noGrp="1"/>
          </p:cNvSpPr>
          <p:nvPr>
            <p:ph type="body" sz="quarter" idx="10"/>
          </p:nvPr>
        </p:nvSpPr>
        <p:spPr/>
        <p:txBody>
          <a:bodyPr vert="horz" lIns="91440" tIns="45720" rIns="91440" bIns="45720" rtlCol="0" anchor="t">
            <a:normAutofit/>
          </a:bodyPr>
          <a:lstStyle/>
          <a:p>
            <a:r>
              <a:rPr lang="en-US" dirty="0"/>
              <a:t>Step On</a:t>
            </a:r>
          </a:p>
          <a:p>
            <a:endParaRPr lang="en-US" dirty="0"/>
          </a:p>
          <a:p>
            <a:endParaRPr lang="en-US" dirty="0"/>
          </a:p>
        </p:txBody>
      </p:sp>
      <p:sp>
        <p:nvSpPr>
          <p:cNvPr id="3" name="Text Placeholder 2">
            <a:extLst>
              <a:ext uri="{FF2B5EF4-FFF2-40B4-BE49-F238E27FC236}">
                <a16:creationId xmlns:a16="http://schemas.microsoft.com/office/drawing/2014/main" id="{E1BFD449-0BAD-7765-B8D4-431ECFA80397}"/>
              </a:ext>
            </a:extLst>
          </p:cNvPr>
          <p:cNvSpPr>
            <a:spLocks noGrp="1"/>
          </p:cNvSpPr>
          <p:nvPr>
            <p:ph type="body" sz="quarter" idx="11"/>
          </p:nvPr>
        </p:nvSpPr>
        <p:spPr/>
        <p:txBody>
          <a:bodyPr vert="horz" lIns="91440" tIns="45720" rIns="91440" bIns="45720" rtlCol="0" anchor="t">
            <a:normAutofit/>
          </a:bodyPr>
          <a:lstStyle/>
          <a:p>
            <a:pPr marL="0" indent="0">
              <a:buNone/>
            </a:pPr>
            <a:endParaRPr lang="en-US" b="1" dirty="0">
              <a:latin typeface="Arial"/>
              <a:cs typeface="Arial"/>
            </a:endParaRPr>
          </a:p>
          <a:p>
            <a:pPr marL="0" indent="0">
              <a:buNone/>
            </a:pPr>
            <a:r>
              <a:rPr lang="en-US" b="1" dirty="0"/>
              <a:t>Promoting positive </a:t>
            </a:r>
            <a:r>
              <a:rPr lang="en-US" b="1" dirty="0" err="1"/>
              <a:t>behaviours</a:t>
            </a:r>
            <a:r>
              <a:rPr lang="en-US" b="1" dirty="0"/>
              <a:t> through:</a:t>
            </a:r>
          </a:p>
          <a:p>
            <a:pPr marL="0" indent="0">
              <a:buNone/>
            </a:pPr>
            <a:r>
              <a:rPr lang="en-US" dirty="0"/>
              <a:t>Whole school culture and ethos</a:t>
            </a:r>
          </a:p>
          <a:p>
            <a:pPr marL="0" indent="0">
              <a:buNone/>
            </a:pPr>
            <a:r>
              <a:rPr lang="en-US" dirty="0"/>
              <a:t>Consistency</a:t>
            </a:r>
          </a:p>
          <a:p>
            <a:pPr marL="0" indent="0">
              <a:buNone/>
            </a:pPr>
            <a:r>
              <a:rPr lang="en-US" dirty="0"/>
              <a:t>Planning</a:t>
            </a:r>
          </a:p>
          <a:p>
            <a:pPr marL="0" indent="0">
              <a:buNone/>
            </a:pPr>
            <a:r>
              <a:rPr lang="en-US" dirty="0"/>
              <a:t>Exploring functions of </a:t>
            </a:r>
            <a:r>
              <a:rPr lang="en-US" dirty="0" err="1"/>
              <a:t>behaviour</a:t>
            </a:r>
            <a:endParaRPr lang="en-US" dirty="0"/>
          </a:p>
          <a:p>
            <a:pPr marL="0" indent="0">
              <a:buNone/>
            </a:pPr>
            <a:r>
              <a:rPr lang="en-US" dirty="0"/>
              <a:t>Meeting unmet need</a:t>
            </a:r>
          </a:p>
          <a:p>
            <a:pPr marL="0" indent="0">
              <a:buNone/>
            </a:pPr>
            <a:r>
              <a:rPr lang="en-US" dirty="0"/>
              <a:t>Building relationships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363094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1D716-C430-5FC2-6295-4B519B2F78BF}"/>
              </a:ext>
            </a:extLst>
          </p:cNvPr>
          <p:cNvSpPr>
            <a:spLocks noGrp="1"/>
          </p:cNvSpPr>
          <p:nvPr>
            <p:ph type="body" sz="quarter" idx="10"/>
          </p:nvPr>
        </p:nvSpPr>
        <p:spPr/>
        <p:txBody>
          <a:bodyPr/>
          <a:lstStyle/>
          <a:p>
            <a:r>
              <a:rPr lang="en-GB" dirty="0"/>
              <a:t>Step On </a:t>
            </a:r>
          </a:p>
        </p:txBody>
      </p:sp>
      <p:sp>
        <p:nvSpPr>
          <p:cNvPr id="3" name="Text Placeholder 2">
            <a:extLst>
              <a:ext uri="{FF2B5EF4-FFF2-40B4-BE49-F238E27FC236}">
                <a16:creationId xmlns:a16="http://schemas.microsoft.com/office/drawing/2014/main" id="{0CCEBB99-4E16-BFA3-7F30-1FFD9072D916}"/>
              </a:ext>
            </a:extLst>
          </p:cNvPr>
          <p:cNvSpPr>
            <a:spLocks noGrp="1"/>
          </p:cNvSpPr>
          <p:nvPr>
            <p:ph type="body" sz="quarter" idx="11"/>
          </p:nvPr>
        </p:nvSpPr>
        <p:spPr/>
        <p:txBody>
          <a:bodyPr/>
          <a:lstStyle/>
          <a:p>
            <a:pPr marL="0" indent="0">
              <a:buNone/>
            </a:pPr>
            <a:r>
              <a:rPr lang="en-GB" dirty="0"/>
              <a:t>Can be self directed digital learning for modules 1-7.</a:t>
            </a:r>
          </a:p>
          <a:p>
            <a:pPr marL="0" indent="0">
              <a:buNone/>
            </a:pPr>
            <a:r>
              <a:rPr lang="en-GB" dirty="0"/>
              <a:t>Module 8 – physical intervention must be led by a Step On Lead Professional.</a:t>
            </a:r>
          </a:p>
          <a:p>
            <a:pPr marL="0" indent="0">
              <a:buNone/>
            </a:pPr>
            <a:r>
              <a:rPr lang="en-GB" dirty="0"/>
              <a:t>Can also be trained as a whole group by the school’s Lead Professional using the digital modules and the additional learning gained through Step On LP training.</a:t>
            </a:r>
          </a:p>
          <a:p>
            <a:pPr marL="0" indent="0">
              <a:buNone/>
            </a:pPr>
            <a:r>
              <a:rPr lang="en-GB" dirty="0"/>
              <a:t>The LP training is 2 days and covers content in the digital modules and Module 8.</a:t>
            </a:r>
          </a:p>
        </p:txBody>
      </p:sp>
    </p:spTree>
    <p:extLst>
      <p:ext uri="{BB962C8B-B14F-4D97-AF65-F5344CB8AC3E}">
        <p14:creationId xmlns:p14="http://schemas.microsoft.com/office/powerpoint/2010/main" val="3731438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AE6504E-6E56-438B-AE3B-90CB5D32F6F3}"/>
              </a:ext>
            </a:extLst>
          </p:cNvPr>
          <p:cNvGraphicFramePr>
            <a:graphicFrameLocks noGrp="1"/>
          </p:cNvGraphicFramePr>
          <p:nvPr/>
        </p:nvGraphicFramePr>
        <p:xfrm>
          <a:off x="248139" y="721894"/>
          <a:ext cx="11771999" cy="5912522"/>
        </p:xfrm>
        <a:graphic>
          <a:graphicData uri="http://schemas.openxmlformats.org/drawingml/2006/table">
            <a:tbl>
              <a:tblPr firstRow="1" firstCol="1" bandRow="1">
                <a:tableStyleId>{5C22544A-7EE6-4342-B048-85BDC9FD1C3A}</a:tableStyleId>
              </a:tblPr>
              <a:tblGrid>
                <a:gridCol w="1872698">
                  <a:extLst>
                    <a:ext uri="{9D8B030D-6E8A-4147-A177-3AD203B41FA5}">
                      <a16:colId xmlns:a16="http://schemas.microsoft.com/office/drawing/2014/main" val="3509261970"/>
                    </a:ext>
                  </a:extLst>
                </a:gridCol>
                <a:gridCol w="6248616">
                  <a:extLst>
                    <a:ext uri="{9D8B030D-6E8A-4147-A177-3AD203B41FA5}">
                      <a16:colId xmlns:a16="http://schemas.microsoft.com/office/drawing/2014/main" val="639345391"/>
                    </a:ext>
                  </a:extLst>
                </a:gridCol>
                <a:gridCol w="1216895">
                  <a:extLst>
                    <a:ext uri="{9D8B030D-6E8A-4147-A177-3AD203B41FA5}">
                      <a16:colId xmlns:a16="http://schemas.microsoft.com/office/drawing/2014/main" val="2911740517"/>
                    </a:ext>
                  </a:extLst>
                </a:gridCol>
                <a:gridCol w="1216895">
                  <a:extLst>
                    <a:ext uri="{9D8B030D-6E8A-4147-A177-3AD203B41FA5}">
                      <a16:colId xmlns:a16="http://schemas.microsoft.com/office/drawing/2014/main" val="3656991255"/>
                    </a:ext>
                  </a:extLst>
                </a:gridCol>
                <a:gridCol w="1216895">
                  <a:extLst>
                    <a:ext uri="{9D8B030D-6E8A-4147-A177-3AD203B41FA5}">
                      <a16:colId xmlns:a16="http://schemas.microsoft.com/office/drawing/2014/main" val="3475009874"/>
                    </a:ext>
                  </a:extLst>
                </a:gridCol>
              </a:tblGrid>
              <a:tr h="223815">
                <a:tc>
                  <a:txBody>
                    <a:bodyPr/>
                    <a:lstStyle/>
                    <a:p>
                      <a:pPr algn="l">
                        <a:lnSpc>
                          <a:spcPct val="107000"/>
                        </a:lnSpc>
                        <a:spcAft>
                          <a:spcPts val="800"/>
                        </a:spcAft>
                      </a:pPr>
                      <a:r>
                        <a:rPr lang="en-GB" sz="1200">
                          <a:effectLst/>
                        </a:rPr>
                        <a:t>Module</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GB" sz="1200">
                          <a:effectLst/>
                        </a:rPr>
                        <a:t>Aims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GB" sz="1200">
                          <a:effectLst/>
                        </a:rPr>
                        <a:t>Module length</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ase">
                        <a:lnSpc>
                          <a:spcPct val="107000"/>
                        </a:lnSpc>
                        <a:spcAft>
                          <a:spcPts val="800"/>
                        </a:spcAft>
                      </a:pPr>
                      <a:r>
                        <a:rPr lang="en-GB" sz="1200" b="1" err="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Approx</a:t>
                      </a:r>
                      <a:r>
                        <a:rPr lang="en-GB"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activity time</a:t>
                      </a: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GB" sz="1200">
                          <a:effectLst/>
                        </a:rPr>
                        <a:t>Approx total time </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465404"/>
                  </a:ext>
                </a:extLst>
              </a:tr>
              <a:tr h="522306">
                <a:tc>
                  <a:txBody>
                    <a:bodyPr/>
                    <a:lstStyle/>
                    <a:p>
                      <a:pPr>
                        <a:lnSpc>
                          <a:spcPct val="150000"/>
                        </a:lnSpc>
                        <a:spcBef>
                          <a:spcPts val="600"/>
                        </a:spcBef>
                        <a:spcAft>
                          <a:spcPts val="600"/>
                        </a:spcAft>
                      </a:pPr>
                      <a:r>
                        <a:rPr lang="en-GB" sz="1000">
                          <a:solidFill>
                            <a:schemeClr val="tx1"/>
                          </a:solidFill>
                          <a:effectLst/>
                        </a:rPr>
                        <a:t>Module 1 – Getting to Grips with the Guidance</a:t>
                      </a: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Understand key guidance and legislation, including how this relates to our roles in schools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47838953"/>
                  </a:ext>
                </a:extLst>
              </a:tr>
              <a:tr h="509749">
                <a:tc>
                  <a:txBody>
                    <a:bodyPr/>
                    <a:lstStyle/>
                    <a:p>
                      <a:pPr>
                        <a:lnSpc>
                          <a:spcPct val="150000"/>
                        </a:lnSpc>
                        <a:spcBef>
                          <a:spcPts val="600"/>
                        </a:spcBef>
                        <a:spcAft>
                          <a:spcPts val="0"/>
                        </a:spcAft>
                      </a:pPr>
                      <a:r>
                        <a:rPr lang="en-GB" sz="1000">
                          <a:solidFill>
                            <a:schemeClr val="tx1"/>
                          </a:solidFill>
                          <a:effectLst/>
                        </a:rPr>
                        <a:t>Module 2 – Whole School Culture and Ethos</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Understand the importance of a positive whole school culture and ethos in relation to wellbeing and behaviour</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Know how to use the Steps principles to promote a positive whole school culture and ethos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74332362"/>
                  </a:ext>
                </a:extLst>
              </a:tr>
              <a:tr h="538160">
                <a:tc>
                  <a:txBody>
                    <a:bodyPr/>
                    <a:lstStyle/>
                    <a:p>
                      <a:pPr>
                        <a:lnSpc>
                          <a:spcPct val="150000"/>
                        </a:lnSpc>
                        <a:spcBef>
                          <a:spcPts val="600"/>
                        </a:spcBef>
                        <a:spcAft>
                          <a:spcPts val="0"/>
                        </a:spcAft>
                      </a:pPr>
                      <a:r>
                        <a:rPr lang="en-GB" sz="1000">
                          <a:solidFill>
                            <a:schemeClr val="tx1"/>
                          </a:solidFill>
                          <a:effectLst/>
                        </a:rPr>
                        <a:t>Module 3 – Identifying what Underpins Behaviour</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Recognise responses to behaviours</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Explore factors which may underpin behaviours</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Understand pupil needs</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 </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179362678"/>
                  </a:ext>
                </a:extLst>
              </a:tr>
              <a:tr h="546440">
                <a:tc>
                  <a:txBody>
                    <a:bodyPr/>
                    <a:lstStyle/>
                    <a:p>
                      <a:pPr>
                        <a:lnSpc>
                          <a:spcPct val="150000"/>
                        </a:lnSpc>
                        <a:spcBef>
                          <a:spcPts val="600"/>
                        </a:spcBef>
                        <a:spcAft>
                          <a:spcPts val="0"/>
                        </a:spcAft>
                      </a:pPr>
                      <a:r>
                        <a:rPr lang="en-GB" sz="1000">
                          <a:solidFill>
                            <a:schemeClr val="tx1"/>
                          </a:solidFill>
                          <a:effectLst/>
                        </a:rPr>
                        <a:t>Module 4 – Planning for Positive Behaviour</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Explore the concept of inclusion</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Understand behaviour analysis and planning tools</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Recognise the importance of consistency between home and school</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hour 15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08531284"/>
                  </a:ext>
                </a:extLst>
              </a:tr>
              <a:tr h="526420">
                <a:tc>
                  <a:txBody>
                    <a:bodyPr/>
                    <a:lstStyle/>
                    <a:p>
                      <a:pPr>
                        <a:lnSpc>
                          <a:spcPct val="150000"/>
                        </a:lnSpc>
                        <a:spcBef>
                          <a:spcPts val="600"/>
                        </a:spcBef>
                        <a:spcAft>
                          <a:spcPts val="0"/>
                        </a:spcAft>
                      </a:pPr>
                      <a:r>
                        <a:rPr lang="en-GB" sz="1000">
                          <a:solidFill>
                            <a:schemeClr val="tx1"/>
                          </a:solidFill>
                          <a:effectLst/>
                        </a:rPr>
                        <a:t>Module 5 – Crisis Cycle: Introduction</a:t>
                      </a:r>
                      <a:endParaRPr lang="en-GB" sz="800">
                        <a:solidFill>
                          <a:schemeClr val="tx1"/>
                        </a:solidFill>
                        <a:effectLst/>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Explore the link between the brain and behaviour</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Consider how behaviours can be understood through the crisis cycle</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minutes​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97367652"/>
                  </a:ext>
                </a:extLst>
              </a:tr>
              <a:tr h="558164">
                <a:tc>
                  <a:txBody>
                    <a:bodyPr/>
                    <a:lstStyle/>
                    <a:p>
                      <a:pPr>
                        <a:lnSpc>
                          <a:spcPct val="150000"/>
                        </a:lnSpc>
                        <a:spcBef>
                          <a:spcPts val="600"/>
                        </a:spcBef>
                        <a:spcAft>
                          <a:spcPts val="0"/>
                        </a:spcAft>
                      </a:pPr>
                      <a:r>
                        <a:rPr lang="en-GB" sz="1000">
                          <a:solidFill>
                            <a:schemeClr val="tx1"/>
                          </a:solidFill>
                          <a:effectLst/>
                        </a:rPr>
                        <a:t>Module 6 – Crisis Cycle: Baseline, Escalation and Crisis Point</a:t>
                      </a:r>
                      <a:endParaRPr lang="en-GB"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rPr>
                        <a:t>Identify how to support behaviour at different stages of escalation</a:t>
                      </a:r>
                      <a:endParaRPr lang="en-GB" sz="900">
                        <a:effectLst/>
                      </a:endParaRPr>
                    </a:p>
                    <a:p>
                      <a:pPr marL="342900" lvl="0" indent="-342900" fontAlgn="base">
                        <a:spcAft>
                          <a:spcPts val="0"/>
                        </a:spcAft>
                        <a:buFont typeface="Arial" panose="020B0604020202020204" pitchFamily="34" charset="0"/>
                        <a:buChar char="-"/>
                        <a:tabLst>
                          <a:tab pos="457200" algn="l"/>
                        </a:tabLst>
                      </a:pPr>
                      <a:r>
                        <a:rPr lang="en-GB" sz="1000">
                          <a:effectLst/>
                        </a:rPr>
                        <a:t>Continue to develop a positive behaviour support plan</a:t>
                      </a:r>
                      <a:endParaRPr lang="en-GB"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523" marR="49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hour 15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2010741"/>
                  </a:ext>
                </a:extLst>
              </a:tr>
              <a:tr h="634229">
                <a:tc>
                  <a:txBody>
                    <a:bodyPr/>
                    <a:lstStyle/>
                    <a:p>
                      <a:pP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Module 7 – Crisis  Cycle: De-escalation and Debrief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Identify how to support behaviour at different stages of de-escalation</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Understand the importance of reflection, reparation, and restoration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Confidently complete a positive behaviour support plan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Explore how to make the plans more accessible to staff</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980147402"/>
                  </a:ext>
                </a:extLst>
              </a:tr>
              <a:tr h="671537">
                <a:tc>
                  <a:txBody>
                    <a:bodyPr/>
                    <a:lstStyle/>
                    <a:p>
                      <a:pP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Module 8 – An Introduction to Physical Intervention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Understand legislation and guidance relevant to physical intervention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Recognise safe Step On physical intervention techniques</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Consider the continuum of physical intervention techniques and when they are appropriate to use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Know what actions to take following the use of physical intervention </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ase">
                        <a:lnSpc>
                          <a:spcPct val="107000"/>
                        </a:lnSpc>
                        <a:spcAft>
                          <a:spcPts val="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hour 30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hours 5 minutes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i="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0"/>
                        </a:spcBef>
                        <a:spcAft>
                          <a:spcPts val="0"/>
                        </a:spcAft>
                        <a:buClrTx/>
                        <a:buSzTx/>
                        <a:buFontTx/>
                        <a:buNone/>
                        <a:tabLst/>
                        <a:defRPr/>
                      </a:pPr>
                      <a:r>
                        <a:rPr lang="en-US" sz="900" i="1">
                          <a:effectLst/>
                          <a:latin typeface="Calibri" panose="020F0502020204030204" pitchFamily="34" charset="0"/>
                          <a:ea typeface="Calibri" panose="020F0502020204030204" pitchFamily="34" charset="0"/>
                          <a:cs typeface="Times New Roman" panose="02020603050405020304" pitchFamily="18" charset="0"/>
                        </a:rPr>
                        <a:t>(dependent on prior experience and number of colleagues)</a:t>
                      </a:r>
                      <a:endParaRPr lang="en-GB" sz="1000" i="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2069875"/>
                  </a:ext>
                </a:extLst>
              </a:tr>
              <a:tr h="255867">
                <a:tc gridSpan="5">
                  <a:txBody>
                    <a:bodyPr/>
                    <a:lstStyle/>
                    <a:p>
                      <a:pPr algn="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Total: 7 hours 45 mins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lvl="0" indent="-342900" fontAlgn="base">
                        <a:spcAft>
                          <a:spcPts val="0"/>
                        </a:spcAft>
                        <a:buFont typeface="Arial" panose="020B0604020202020204" pitchFamily="34" charset="0"/>
                        <a:buChar char="-"/>
                        <a:tabLst>
                          <a:tab pos="457200" algn="l"/>
                        </a:tabLst>
                      </a:pP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fontAlgn="base">
                        <a:lnSpc>
                          <a:spcPct val="107000"/>
                        </a:lnSpc>
                        <a:spcAft>
                          <a:spcPts val="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hMerge="1">
                  <a:txBody>
                    <a:bodyPr/>
                    <a:lstStyle/>
                    <a:p>
                      <a:pPr algn="ctr" fontAlgn="base">
                        <a:lnSpc>
                          <a:spcPct val="107000"/>
                        </a:lnSpc>
                        <a:spcAft>
                          <a:spcPts val="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hMerge="1">
                  <a:txBody>
                    <a:bodyPr/>
                    <a:lstStyle/>
                    <a:p>
                      <a:pPr marL="0" marR="0" lvl="0" indent="0" algn="ctr" defTabSz="914400" rtl="0" eaLnBrk="1" fontAlgn="base" latinLnBrk="0" hangingPunct="1">
                        <a:lnSpc>
                          <a:spcPct val="107000"/>
                        </a:lnSpc>
                        <a:spcBef>
                          <a:spcPts val="0"/>
                        </a:spcBef>
                        <a:spcAft>
                          <a:spcPts val="0"/>
                        </a:spcAft>
                        <a:buClrTx/>
                        <a:buSzTx/>
                        <a:buFontTx/>
                        <a:buNone/>
                        <a:tabLst/>
                        <a:defRPr/>
                      </a:pPr>
                      <a:endParaRPr lang="en-GB" sz="1000" i="1">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3113497184"/>
                  </a:ext>
                </a:extLst>
              </a:tr>
              <a:tr h="747822">
                <a:tc>
                  <a:txBody>
                    <a:bodyPr/>
                    <a:lstStyle/>
                    <a:p>
                      <a:pPr>
                        <a:lnSpc>
                          <a:spcPct val="150000"/>
                        </a:lnSpc>
                        <a:spcBef>
                          <a:spcPts val="600"/>
                        </a:spcBef>
                        <a:spcAft>
                          <a:spcPts val="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Securing Successful Steps Strategies in School (only SLP)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342900" lvl="0" indent="-342900" fontAlgn="base">
                        <a:spcAft>
                          <a:spcPts val="0"/>
                        </a:spcAft>
                        <a:buFont typeface="Arial" panose="020B0604020202020204" pitchFamily="34" charset="0"/>
                        <a:buChar char="-"/>
                        <a:tabLst>
                          <a:tab pos="457200" algn="l"/>
                        </a:tabLst>
                      </a:pPr>
                      <a:r>
                        <a:rPr lang="en-GB" sz="1000">
                          <a:effectLst/>
                          <a:latin typeface="Calibri" panose="020F0502020204030204" pitchFamily="34" charset="0"/>
                          <a:ea typeface="Calibri" panose="020F0502020204030204" pitchFamily="34" charset="0"/>
                          <a:cs typeface="Times New Roman" panose="02020603050405020304" pitchFamily="18" charset="0"/>
                        </a:rPr>
                        <a:t>Understand the Step On e-learning content and flexible approaches to delivery</a:t>
                      </a:r>
                      <a:endParaRPr lang="en-GB" sz="1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defTabSz="914400" rtl="0" eaLnBrk="1" fontAlgn="base" latinLnBrk="0" hangingPunct="1">
                        <a:lnSpc>
                          <a:spcPct val="100000"/>
                        </a:lnSpc>
                        <a:spcAft>
                          <a:spcPts val="0"/>
                        </a:spcAft>
                        <a:buFont typeface="Arial" panose="020B0604020202020204" pitchFamily="34" charset="0"/>
                        <a:buChar char="-"/>
                        <a:tabLst>
                          <a:tab pos="457200" algn="l"/>
                        </a:tabLst>
                      </a:pPr>
                      <a:r>
                        <a:rPr lang="en-GB" sz="10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Review current practice in your school to identify areas of strength and priority areas for development </a:t>
                      </a:r>
                    </a:p>
                    <a:p>
                      <a:pPr marL="342900" lvl="0" indent="-342900" algn="l" defTabSz="914400" rtl="0" eaLnBrk="1" fontAlgn="base" latinLnBrk="0" hangingPunct="1">
                        <a:lnSpc>
                          <a:spcPct val="100000"/>
                        </a:lnSpc>
                        <a:spcAft>
                          <a:spcPts val="0"/>
                        </a:spcAft>
                        <a:buFont typeface="Arial" panose="020B0604020202020204" pitchFamily="34" charset="0"/>
                        <a:buChar char="-"/>
                        <a:tabLst>
                          <a:tab pos="457200" algn="l"/>
                        </a:tabLst>
                      </a:pPr>
                      <a:r>
                        <a:rPr lang="en-GB" sz="10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Understand how to support your school to consistently embed Steps approaches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7000"/>
                        </a:lnSpc>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15 minutes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a:effectLst/>
                          <a:latin typeface="Calibri" panose="020F0502020204030204" pitchFamily="34" charset="0"/>
                          <a:ea typeface="Calibri" panose="020F0502020204030204" pitchFamily="34" charset="0"/>
                          <a:cs typeface="Times New Roman" panose="02020603050405020304" pitchFamily="18" charset="0"/>
                        </a:rPr>
                        <a:t>15 minutes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22016042"/>
                  </a:ext>
                </a:extLst>
              </a:tr>
            </a:tbl>
          </a:graphicData>
        </a:graphic>
      </p:graphicFrame>
    </p:spTree>
    <p:extLst>
      <p:ext uri="{BB962C8B-B14F-4D97-AF65-F5344CB8AC3E}">
        <p14:creationId xmlns:p14="http://schemas.microsoft.com/office/powerpoint/2010/main" val="322004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340532" y="341769"/>
            <a:ext cx="5755467" cy="798409"/>
          </a:xfrm>
        </p:spPr>
        <p:txBody>
          <a:bodyPr>
            <a:normAutofit fontScale="92500"/>
          </a:bodyPr>
          <a:lstStyle/>
          <a:p>
            <a:r>
              <a:rPr lang="en-US"/>
              <a:t>Functions of </a:t>
            </a:r>
            <a:r>
              <a:rPr lang="en-US" err="1"/>
              <a:t>Behaviour</a:t>
            </a:r>
            <a:endParaRPr lang="en-US"/>
          </a:p>
        </p:txBody>
      </p:sp>
      <p:graphicFrame>
        <p:nvGraphicFramePr>
          <p:cNvPr id="4" name="Table 4">
            <a:extLst>
              <a:ext uri="{FF2B5EF4-FFF2-40B4-BE49-F238E27FC236}">
                <a16:creationId xmlns:a16="http://schemas.microsoft.com/office/drawing/2014/main" id="{2980E6E3-8C9F-493F-B815-1831B7776905}"/>
              </a:ext>
            </a:extLst>
          </p:cNvPr>
          <p:cNvGraphicFramePr>
            <a:graphicFrameLocks noGrp="1"/>
          </p:cNvGraphicFramePr>
          <p:nvPr/>
        </p:nvGraphicFramePr>
        <p:xfrm>
          <a:off x="649995" y="3036711"/>
          <a:ext cx="10818564" cy="3478664"/>
        </p:xfrm>
        <a:graphic>
          <a:graphicData uri="http://schemas.openxmlformats.org/drawingml/2006/table">
            <a:tbl>
              <a:tblPr firstRow="1" bandRow="1">
                <a:tableStyleId>{5C22544A-7EE6-4342-B048-85BDC9FD1C3A}</a:tableStyleId>
              </a:tblPr>
              <a:tblGrid>
                <a:gridCol w="2704641">
                  <a:extLst>
                    <a:ext uri="{9D8B030D-6E8A-4147-A177-3AD203B41FA5}">
                      <a16:colId xmlns:a16="http://schemas.microsoft.com/office/drawing/2014/main" val="2782119737"/>
                    </a:ext>
                  </a:extLst>
                </a:gridCol>
                <a:gridCol w="2704641">
                  <a:extLst>
                    <a:ext uri="{9D8B030D-6E8A-4147-A177-3AD203B41FA5}">
                      <a16:colId xmlns:a16="http://schemas.microsoft.com/office/drawing/2014/main" val="3181083658"/>
                    </a:ext>
                  </a:extLst>
                </a:gridCol>
                <a:gridCol w="2704641">
                  <a:extLst>
                    <a:ext uri="{9D8B030D-6E8A-4147-A177-3AD203B41FA5}">
                      <a16:colId xmlns:a16="http://schemas.microsoft.com/office/drawing/2014/main" val="459280901"/>
                    </a:ext>
                  </a:extLst>
                </a:gridCol>
                <a:gridCol w="2704641">
                  <a:extLst>
                    <a:ext uri="{9D8B030D-6E8A-4147-A177-3AD203B41FA5}">
                      <a16:colId xmlns:a16="http://schemas.microsoft.com/office/drawing/2014/main" val="654030441"/>
                    </a:ext>
                  </a:extLst>
                </a:gridCol>
              </a:tblGrid>
              <a:tr h="918344">
                <a:tc>
                  <a:txBody>
                    <a:bodyPr/>
                    <a:lstStyle/>
                    <a:p>
                      <a:pPr algn="ctr"/>
                      <a:r>
                        <a:rPr lang="en-GB" sz="2400"/>
                        <a:t>Sensory</a:t>
                      </a:r>
                    </a:p>
                  </a:txBody>
                  <a:tcPr>
                    <a:solidFill>
                      <a:schemeClr val="accent1"/>
                    </a:solidFill>
                  </a:tcPr>
                </a:tc>
                <a:tc>
                  <a:txBody>
                    <a:bodyPr/>
                    <a:lstStyle/>
                    <a:p>
                      <a:pPr algn="ctr"/>
                      <a:r>
                        <a:rPr lang="en-GB" sz="2400"/>
                        <a:t>Tangible</a:t>
                      </a:r>
                    </a:p>
                  </a:txBody>
                  <a:tcPr>
                    <a:solidFill>
                      <a:srgbClr val="0070C0"/>
                    </a:solidFill>
                  </a:tcPr>
                </a:tc>
                <a:tc>
                  <a:txBody>
                    <a:bodyPr/>
                    <a:lstStyle/>
                    <a:p>
                      <a:pPr algn="ctr"/>
                      <a:r>
                        <a:rPr lang="en-GB" sz="2400"/>
                        <a:t>Escape</a:t>
                      </a:r>
                    </a:p>
                  </a:txBody>
                  <a:tcPr>
                    <a:solidFill>
                      <a:srgbClr val="0070C0"/>
                    </a:solidFill>
                  </a:tcPr>
                </a:tc>
                <a:tc>
                  <a:txBody>
                    <a:bodyPr/>
                    <a:lstStyle/>
                    <a:p>
                      <a:pPr algn="ctr"/>
                      <a:r>
                        <a:rPr lang="en-GB" sz="2400"/>
                        <a:t>Attention / Connection</a:t>
                      </a:r>
                    </a:p>
                  </a:txBody>
                  <a:tcPr>
                    <a:solidFill>
                      <a:srgbClr val="0070C0"/>
                    </a:solidFill>
                  </a:tcPr>
                </a:tc>
                <a:extLst>
                  <a:ext uri="{0D108BD9-81ED-4DB2-BD59-A6C34878D82A}">
                    <a16:rowId xmlns:a16="http://schemas.microsoft.com/office/drawing/2014/main" val="400772816"/>
                  </a:ext>
                </a:extLst>
              </a:tr>
              <a:tr h="1821507">
                <a:tc>
                  <a:txBody>
                    <a:bodyPr/>
                    <a:lstStyle/>
                    <a:p>
                      <a:pPr algn="ctr"/>
                      <a:r>
                        <a:rPr lang="en-GB" dirty="0"/>
                        <a:t>Hyper or hypo arousal can lead to people engaging in behaviour to help them manage sensory input from their environments. This can be closely linked to ‘escape’ behaviours. May also include hunger, thirst etc</a:t>
                      </a:r>
                    </a:p>
                  </a:txBody>
                  <a:tcPr/>
                </a:tc>
                <a:tc>
                  <a:txBody>
                    <a:bodyPr/>
                    <a:lstStyle/>
                    <a:p>
                      <a:pPr algn="ctr"/>
                      <a:r>
                        <a:rPr lang="en-GB" dirty="0"/>
                        <a:t>To gain a desired object, activity or experience. </a:t>
                      </a:r>
                    </a:p>
                  </a:txBody>
                  <a:tcPr/>
                </a:tc>
                <a:tc>
                  <a:txBody>
                    <a:bodyPr/>
                    <a:lstStyle/>
                    <a:p>
                      <a:pPr algn="ctr"/>
                      <a:r>
                        <a:rPr lang="en-GB"/>
                        <a:t>To avoid an overwhelming activity, experience or sensory trigger. This also covers avoiding demands and managing accumulated stress.</a:t>
                      </a:r>
                    </a:p>
                  </a:txBody>
                  <a:tcPr/>
                </a:tc>
                <a:tc>
                  <a:txBody>
                    <a:bodyPr/>
                    <a:lstStyle/>
                    <a:p>
                      <a:pPr algn="ctr"/>
                      <a:r>
                        <a:rPr lang="en-GB" dirty="0"/>
                        <a:t>To gain attention from, or connection with, another person or people. This attention could be positive or negative and be from someone specific or anyone available.</a:t>
                      </a:r>
                    </a:p>
                  </a:txBody>
                  <a:tcPr/>
                </a:tc>
                <a:extLst>
                  <a:ext uri="{0D108BD9-81ED-4DB2-BD59-A6C34878D82A}">
                    <a16:rowId xmlns:a16="http://schemas.microsoft.com/office/drawing/2014/main" val="3733884943"/>
                  </a:ext>
                </a:extLst>
              </a:tr>
            </a:tbl>
          </a:graphicData>
        </a:graphic>
      </p:graphicFrame>
      <p:sp>
        <p:nvSpPr>
          <p:cNvPr id="5" name="TextBox 4">
            <a:extLst>
              <a:ext uri="{FF2B5EF4-FFF2-40B4-BE49-F238E27FC236}">
                <a16:creationId xmlns:a16="http://schemas.microsoft.com/office/drawing/2014/main" id="{F62A095C-60C9-4772-89E6-87EC7A9C7EED}"/>
              </a:ext>
            </a:extLst>
          </p:cNvPr>
          <p:cNvSpPr txBox="1"/>
          <p:nvPr/>
        </p:nvSpPr>
        <p:spPr>
          <a:xfrm>
            <a:off x="738130" y="1233889"/>
            <a:ext cx="1058721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All behaviour is communication. The behaviour itself can be positive, negative or apathetic. Our role as professionals when understanding behaviour that challenges us, is to decipher what the CYP is trying to tell 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1D2A5A"/>
                </a:solidFill>
                <a:effectLst/>
                <a:uLnTx/>
                <a:uFillTx/>
                <a:latin typeface="Arial" panose="020B0604020202020204" pitchFamily="34" charset="0"/>
                <a:ea typeface="+mn-ea"/>
                <a:cs typeface="Arial" panose="020B0604020202020204" pitchFamily="34" charset="0"/>
              </a:rPr>
              <a:t>We need to know the function of their behaviour. </a:t>
            </a:r>
          </a:p>
        </p:txBody>
      </p:sp>
      <p:sp>
        <p:nvSpPr>
          <p:cNvPr id="8" name="TextBox 7">
            <a:extLst>
              <a:ext uri="{FF2B5EF4-FFF2-40B4-BE49-F238E27FC236}">
                <a16:creationId xmlns:a16="http://schemas.microsoft.com/office/drawing/2014/main" id="{B74808B7-16CB-7F01-BDFA-54295B16BED9}"/>
              </a:ext>
            </a:extLst>
          </p:cNvPr>
          <p:cNvSpPr txBox="1"/>
          <p:nvPr/>
        </p:nvSpPr>
        <p:spPr>
          <a:xfrm>
            <a:off x="169437" y="6317649"/>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4472C4"/>
                </a:solidFill>
                <a:effectLst/>
                <a:uLnTx/>
                <a:uFillTx/>
                <a:latin typeface="Calibri" panose="020F0502020204030204"/>
                <a:ea typeface="+mn-ea"/>
                <a:cs typeface="+mn-cs"/>
              </a:rPr>
              <a:t>*</a:t>
            </a:r>
            <a:endParaRPr kumimoji="0" lang="en-US" altLang="en-US" sz="36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36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340532" y="341769"/>
            <a:ext cx="11309601" cy="798409"/>
          </a:xfrm>
        </p:spPr>
        <p:txBody>
          <a:bodyPr>
            <a:normAutofit/>
          </a:bodyPr>
          <a:lstStyle/>
          <a:p>
            <a:r>
              <a:rPr lang="en-US"/>
              <a:t>Functions of </a:t>
            </a:r>
            <a:r>
              <a:rPr lang="en-US" err="1"/>
              <a:t>Behaviour</a:t>
            </a:r>
            <a:endParaRPr lang="en-US"/>
          </a:p>
        </p:txBody>
      </p:sp>
      <p:graphicFrame>
        <p:nvGraphicFramePr>
          <p:cNvPr id="4" name="Table 4">
            <a:extLst>
              <a:ext uri="{FF2B5EF4-FFF2-40B4-BE49-F238E27FC236}">
                <a16:creationId xmlns:a16="http://schemas.microsoft.com/office/drawing/2014/main" id="{C123400D-A9E8-4076-9B7D-9461EADF5CFC}"/>
              </a:ext>
            </a:extLst>
          </p:cNvPr>
          <p:cNvGraphicFramePr>
            <a:graphicFrameLocks noGrp="1"/>
          </p:cNvGraphicFramePr>
          <p:nvPr/>
        </p:nvGraphicFramePr>
        <p:xfrm>
          <a:off x="248478" y="1140178"/>
          <a:ext cx="11698358" cy="5509100"/>
        </p:xfrm>
        <a:graphic>
          <a:graphicData uri="http://schemas.openxmlformats.org/drawingml/2006/table">
            <a:tbl>
              <a:tblPr firstRow="1" bandRow="1">
                <a:tableStyleId>{93296810-A885-4BE3-A3E7-6D5BEEA58F35}</a:tableStyleId>
              </a:tblPr>
              <a:tblGrid>
                <a:gridCol w="5849179">
                  <a:extLst>
                    <a:ext uri="{9D8B030D-6E8A-4147-A177-3AD203B41FA5}">
                      <a16:colId xmlns:a16="http://schemas.microsoft.com/office/drawing/2014/main" val="2985994351"/>
                    </a:ext>
                  </a:extLst>
                </a:gridCol>
                <a:gridCol w="5849179">
                  <a:extLst>
                    <a:ext uri="{9D8B030D-6E8A-4147-A177-3AD203B41FA5}">
                      <a16:colId xmlns:a16="http://schemas.microsoft.com/office/drawing/2014/main" val="3134340527"/>
                    </a:ext>
                  </a:extLst>
                </a:gridCol>
              </a:tblGrid>
              <a:tr h="646179">
                <a:tc>
                  <a:txBody>
                    <a:bodyPr/>
                    <a:lstStyle/>
                    <a:p>
                      <a:pPr algn="ctr"/>
                      <a:r>
                        <a:rPr lang="en-GB" sz="2800" dirty="0">
                          <a:latin typeface="Arial" panose="020B0604020202020204" pitchFamily="34" charset="0"/>
                          <a:cs typeface="Arial" panose="020B0604020202020204" pitchFamily="34" charset="0"/>
                        </a:rPr>
                        <a:t>ESCAPE</a:t>
                      </a:r>
                    </a:p>
                  </a:txBody>
                  <a:tcPr>
                    <a:solidFill>
                      <a:schemeClr val="accent1"/>
                    </a:solidFill>
                  </a:tcPr>
                </a:tc>
                <a:tc>
                  <a:txBody>
                    <a:bodyPr/>
                    <a:lstStyle/>
                    <a:p>
                      <a:pPr algn="ctr"/>
                      <a:r>
                        <a:rPr lang="en-GB" sz="2800" dirty="0">
                          <a:latin typeface="Arial" panose="020B0604020202020204" pitchFamily="34" charset="0"/>
                          <a:cs typeface="Arial" panose="020B0604020202020204" pitchFamily="34" charset="0"/>
                        </a:rPr>
                        <a:t>ATTENTION / CONNECTION</a:t>
                      </a:r>
                    </a:p>
                  </a:txBody>
                  <a:tcPr>
                    <a:solidFill>
                      <a:schemeClr val="accent1"/>
                    </a:solidFill>
                  </a:tcPr>
                </a:tc>
                <a:extLst>
                  <a:ext uri="{0D108BD9-81ED-4DB2-BD59-A6C34878D82A}">
                    <a16:rowId xmlns:a16="http://schemas.microsoft.com/office/drawing/2014/main" val="644263011"/>
                  </a:ext>
                </a:extLst>
              </a:tr>
              <a:tr h="4862921">
                <a:tc>
                  <a:txBody>
                    <a:bodyPr/>
                    <a:lstStyle/>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Refusal to engage in work</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Pushing work away or destroying books and resources</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Avoiding sitting at desk or workstation by walking around</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Hiding (in classroom or elsewhere)</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Exiting lessons or presenting in a way that is reinforced by this</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Absconding / running away (not looking to see if they are followed)</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Hands over ears, eyes closed, head down on desk</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Reluctant to go to a specific place</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Reluctance to return to an environment (lateness, truancy)</a:t>
                      </a:r>
                    </a:p>
                  </a:txBody>
                  <a:tcPr>
                    <a:solidFill>
                      <a:schemeClr val="accent1">
                        <a:lumMod val="20000"/>
                        <a:lumOff val="80000"/>
                      </a:schemeClr>
                    </a:solidFill>
                  </a:tcPr>
                </a:tc>
                <a:tc>
                  <a:txBody>
                    <a:bodyPr/>
                    <a:lstStyle/>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Need to seek out support from staff often – won’t attempt a task without an adult present</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Talking to peers, including at inappropriate times e.g. during teacher input</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Low-level disruptive behaviours e.g. tapping, fidgeting, calling out</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Disengagement with learning – struggles to overcome challenges and gives up easily</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Appears defiant, hard to motivate, requires lots of engagement from staff to focus </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Makes eye contact with staff when running away</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Persistently seeking physical touch and being overly close</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Frequently reporting perceived or actual injuries and/or illness (if actual it can also be linked to a need to escape the ‘pain’ whether physical or psychological)</a:t>
                      </a:r>
                    </a:p>
                  </a:txBody>
                  <a:tcPr>
                    <a:solidFill>
                      <a:schemeClr val="accent1">
                        <a:lumMod val="20000"/>
                        <a:lumOff val="80000"/>
                      </a:schemeClr>
                    </a:solidFill>
                  </a:tcPr>
                </a:tc>
                <a:extLst>
                  <a:ext uri="{0D108BD9-81ED-4DB2-BD59-A6C34878D82A}">
                    <a16:rowId xmlns:a16="http://schemas.microsoft.com/office/drawing/2014/main" val="3084191977"/>
                  </a:ext>
                </a:extLst>
              </a:tr>
            </a:tbl>
          </a:graphicData>
        </a:graphic>
      </p:graphicFrame>
      <p:pic>
        <p:nvPicPr>
          <p:cNvPr id="5" name="Picture 4">
            <a:extLst>
              <a:ext uri="{FF2B5EF4-FFF2-40B4-BE49-F238E27FC236}">
                <a16:creationId xmlns:a16="http://schemas.microsoft.com/office/drawing/2014/main" id="{DCE60355-CFF5-3B57-1E95-DDDFC69194C1}"/>
              </a:ext>
            </a:extLst>
          </p:cNvPr>
          <p:cNvPicPr>
            <a:picLocks noChangeAspect="1"/>
          </p:cNvPicPr>
          <p:nvPr/>
        </p:nvPicPr>
        <p:blipFill>
          <a:blip r:embed="rId3"/>
          <a:stretch>
            <a:fillRect/>
          </a:stretch>
        </p:blipFill>
        <p:spPr>
          <a:xfrm>
            <a:off x="245164" y="6292393"/>
            <a:ext cx="352425" cy="447675"/>
          </a:xfrm>
          <a:prstGeom prst="rect">
            <a:avLst/>
          </a:prstGeom>
        </p:spPr>
      </p:pic>
    </p:spTree>
    <p:extLst>
      <p:ext uri="{BB962C8B-B14F-4D97-AF65-F5344CB8AC3E}">
        <p14:creationId xmlns:p14="http://schemas.microsoft.com/office/powerpoint/2010/main" val="194911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340532" y="341769"/>
            <a:ext cx="11309601" cy="798409"/>
          </a:xfrm>
        </p:spPr>
        <p:txBody>
          <a:bodyPr>
            <a:normAutofit/>
          </a:bodyPr>
          <a:lstStyle/>
          <a:p>
            <a:r>
              <a:rPr lang="en-US"/>
              <a:t>Functions of </a:t>
            </a:r>
            <a:r>
              <a:rPr lang="en-US" err="1"/>
              <a:t>Behaviour</a:t>
            </a:r>
            <a:endParaRPr lang="en-US"/>
          </a:p>
        </p:txBody>
      </p:sp>
      <p:graphicFrame>
        <p:nvGraphicFramePr>
          <p:cNvPr id="4" name="Table 4">
            <a:extLst>
              <a:ext uri="{FF2B5EF4-FFF2-40B4-BE49-F238E27FC236}">
                <a16:creationId xmlns:a16="http://schemas.microsoft.com/office/drawing/2014/main" id="{C123400D-A9E8-4076-9B7D-9461EADF5CFC}"/>
              </a:ext>
            </a:extLst>
          </p:cNvPr>
          <p:cNvGraphicFramePr>
            <a:graphicFrameLocks noGrp="1"/>
          </p:cNvGraphicFramePr>
          <p:nvPr/>
        </p:nvGraphicFramePr>
        <p:xfrm>
          <a:off x="756355" y="1351842"/>
          <a:ext cx="10713156" cy="4306151"/>
        </p:xfrm>
        <a:graphic>
          <a:graphicData uri="http://schemas.openxmlformats.org/drawingml/2006/table">
            <a:tbl>
              <a:tblPr firstRow="1" bandRow="1">
                <a:tableStyleId>{93296810-A885-4BE3-A3E7-6D5BEEA58F35}</a:tableStyleId>
              </a:tblPr>
              <a:tblGrid>
                <a:gridCol w="5356578">
                  <a:extLst>
                    <a:ext uri="{9D8B030D-6E8A-4147-A177-3AD203B41FA5}">
                      <a16:colId xmlns:a16="http://schemas.microsoft.com/office/drawing/2014/main" val="2985994351"/>
                    </a:ext>
                  </a:extLst>
                </a:gridCol>
                <a:gridCol w="5356578">
                  <a:extLst>
                    <a:ext uri="{9D8B030D-6E8A-4147-A177-3AD203B41FA5}">
                      <a16:colId xmlns:a16="http://schemas.microsoft.com/office/drawing/2014/main" val="3134340527"/>
                    </a:ext>
                  </a:extLst>
                </a:gridCol>
              </a:tblGrid>
              <a:tr h="815625">
                <a:tc>
                  <a:txBody>
                    <a:bodyPr/>
                    <a:lstStyle/>
                    <a:p>
                      <a:pPr algn="ctr"/>
                      <a:r>
                        <a:rPr lang="en-GB" sz="2800">
                          <a:latin typeface="Arial" panose="020B0604020202020204" pitchFamily="34" charset="0"/>
                          <a:cs typeface="Arial" panose="020B0604020202020204" pitchFamily="34" charset="0"/>
                        </a:rPr>
                        <a:t>SENSORY</a:t>
                      </a:r>
                    </a:p>
                  </a:txBody>
                  <a:tcPr>
                    <a:solidFill>
                      <a:schemeClr val="accent1"/>
                    </a:solidFill>
                  </a:tcPr>
                </a:tc>
                <a:tc>
                  <a:txBody>
                    <a:bodyPr/>
                    <a:lstStyle/>
                    <a:p>
                      <a:pPr algn="ctr"/>
                      <a:r>
                        <a:rPr lang="en-GB" sz="2800">
                          <a:latin typeface="Arial" panose="020B0604020202020204" pitchFamily="34" charset="0"/>
                          <a:cs typeface="Arial" panose="020B0604020202020204" pitchFamily="34" charset="0"/>
                        </a:rPr>
                        <a:t>TANGIBLE</a:t>
                      </a:r>
                    </a:p>
                  </a:txBody>
                  <a:tcPr>
                    <a:solidFill>
                      <a:schemeClr val="accent1"/>
                    </a:solidFill>
                  </a:tcPr>
                </a:tc>
                <a:extLst>
                  <a:ext uri="{0D108BD9-81ED-4DB2-BD59-A6C34878D82A}">
                    <a16:rowId xmlns:a16="http://schemas.microsoft.com/office/drawing/2014/main" val="644263011"/>
                  </a:ext>
                </a:extLst>
              </a:tr>
              <a:tr h="3490526">
                <a:tc>
                  <a:txBody>
                    <a:bodyPr/>
                    <a:lstStyle/>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Unable to sit still – often walking around the room at inappropriate times </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Fidgety whilst sitting; changing position </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Tapping, doodling, fiddling with objects on the table</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Rocking back and forth on a chair</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Covering ears and closing eyes – attempting to shut out sensory input</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Chewing, spitting and dribbling</a:t>
                      </a:r>
                    </a:p>
                    <a:p>
                      <a:pPr algn="just"/>
                      <a:endParaRPr lang="en-GB" sz="20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Attempts to gain access to a specific object or activity</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Shouting demands</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Frustration; shown by swearing, throwing objects or damaging own or others’ items</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Hurting others to gain access to an item / object</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Difficulties around sharing</a:t>
                      </a:r>
                    </a:p>
                    <a:p>
                      <a:pPr marL="285750" indent="-285750" algn="just">
                        <a:buFont typeface="Arial" panose="020B0604020202020204" pitchFamily="34" charset="0"/>
                        <a:buChar char="•"/>
                      </a:pPr>
                      <a:r>
                        <a:rPr lang="en-GB" sz="2000" dirty="0">
                          <a:latin typeface="Arial" panose="020B0604020202020204" pitchFamily="34" charset="0"/>
                          <a:cs typeface="Arial" panose="020B0604020202020204" pitchFamily="34" charset="0"/>
                        </a:rPr>
                        <a:t>Perceived or actual lack of having objects at home (taking items home)</a:t>
                      </a:r>
                    </a:p>
                    <a:p>
                      <a:pPr marL="285750" indent="-285750" algn="jus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084191977"/>
                  </a:ext>
                </a:extLst>
              </a:tr>
            </a:tbl>
          </a:graphicData>
        </a:graphic>
      </p:graphicFrame>
      <p:pic>
        <p:nvPicPr>
          <p:cNvPr id="5" name="Picture 4">
            <a:extLst>
              <a:ext uri="{FF2B5EF4-FFF2-40B4-BE49-F238E27FC236}">
                <a16:creationId xmlns:a16="http://schemas.microsoft.com/office/drawing/2014/main" id="{033CD085-2ED5-DCF3-0172-B6EEC1A9DD92}"/>
              </a:ext>
            </a:extLst>
          </p:cNvPr>
          <p:cNvPicPr>
            <a:picLocks noChangeAspect="1"/>
          </p:cNvPicPr>
          <p:nvPr/>
        </p:nvPicPr>
        <p:blipFill>
          <a:blip r:embed="rId3"/>
          <a:stretch>
            <a:fillRect/>
          </a:stretch>
        </p:blipFill>
        <p:spPr>
          <a:xfrm>
            <a:off x="403930" y="6176962"/>
            <a:ext cx="352425" cy="447675"/>
          </a:xfrm>
          <a:prstGeom prst="rect">
            <a:avLst/>
          </a:prstGeom>
        </p:spPr>
      </p:pic>
    </p:spTree>
    <p:extLst>
      <p:ext uri="{BB962C8B-B14F-4D97-AF65-F5344CB8AC3E}">
        <p14:creationId xmlns:p14="http://schemas.microsoft.com/office/powerpoint/2010/main" val="1806525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E0624-E8E8-42C1-ACE6-32AA87CCD4D3}"/>
              </a:ext>
            </a:extLst>
          </p:cNvPr>
          <p:cNvSpPr>
            <a:spLocks noGrp="1"/>
          </p:cNvSpPr>
          <p:nvPr>
            <p:ph type="body" sz="quarter" idx="10"/>
          </p:nvPr>
        </p:nvSpPr>
        <p:spPr>
          <a:xfrm>
            <a:off x="436247" y="291302"/>
            <a:ext cx="10312400" cy="998537"/>
          </a:xfrm>
        </p:spPr>
        <p:txBody>
          <a:bodyPr>
            <a:normAutofit/>
          </a:bodyPr>
          <a:lstStyle/>
          <a:p>
            <a:r>
              <a:rPr lang="en-GB"/>
              <a:t>Proactive Strategies</a:t>
            </a:r>
          </a:p>
        </p:txBody>
      </p:sp>
      <p:graphicFrame>
        <p:nvGraphicFramePr>
          <p:cNvPr id="4" name="Table 3">
            <a:extLst>
              <a:ext uri="{FF2B5EF4-FFF2-40B4-BE49-F238E27FC236}">
                <a16:creationId xmlns:a16="http://schemas.microsoft.com/office/drawing/2014/main" id="{EC6D69B6-8AF5-4CC4-AF2E-AE5175FFDDFF}"/>
              </a:ext>
            </a:extLst>
          </p:cNvPr>
          <p:cNvGraphicFramePr>
            <a:graphicFrameLocks noGrp="1"/>
          </p:cNvGraphicFramePr>
          <p:nvPr/>
        </p:nvGraphicFramePr>
        <p:xfrm>
          <a:off x="372819" y="2677572"/>
          <a:ext cx="10818564" cy="4084320"/>
        </p:xfrm>
        <a:graphic>
          <a:graphicData uri="http://schemas.openxmlformats.org/drawingml/2006/table">
            <a:tbl>
              <a:tblPr firstRow="1" bandRow="1">
                <a:tableStyleId>{5C22544A-7EE6-4342-B048-85BDC9FD1C3A}</a:tableStyleId>
              </a:tblPr>
              <a:tblGrid>
                <a:gridCol w="2704641">
                  <a:extLst>
                    <a:ext uri="{9D8B030D-6E8A-4147-A177-3AD203B41FA5}">
                      <a16:colId xmlns:a16="http://schemas.microsoft.com/office/drawing/2014/main" val="3790079039"/>
                    </a:ext>
                  </a:extLst>
                </a:gridCol>
                <a:gridCol w="2704641">
                  <a:extLst>
                    <a:ext uri="{9D8B030D-6E8A-4147-A177-3AD203B41FA5}">
                      <a16:colId xmlns:a16="http://schemas.microsoft.com/office/drawing/2014/main" val="1346276972"/>
                    </a:ext>
                  </a:extLst>
                </a:gridCol>
                <a:gridCol w="2704641">
                  <a:extLst>
                    <a:ext uri="{9D8B030D-6E8A-4147-A177-3AD203B41FA5}">
                      <a16:colId xmlns:a16="http://schemas.microsoft.com/office/drawing/2014/main" val="503870402"/>
                    </a:ext>
                  </a:extLst>
                </a:gridCol>
                <a:gridCol w="2704641">
                  <a:extLst>
                    <a:ext uri="{9D8B030D-6E8A-4147-A177-3AD203B41FA5}">
                      <a16:colId xmlns:a16="http://schemas.microsoft.com/office/drawing/2014/main" val="2506118230"/>
                    </a:ext>
                  </a:extLst>
                </a:gridCol>
              </a:tblGrid>
              <a:tr h="693425">
                <a:tc>
                  <a:txBody>
                    <a:bodyPr/>
                    <a:lstStyle/>
                    <a:p>
                      <a:pPr algn="ctr"/>
                      <a:r>
                        <a:rPr lang="en-GB" sz="2000">
                          <a:latin typeface="Arial" panose="020B0604020202020204" pitchFamily="34" charset="0"/>
                          <a:cs typeface="Arial" panose="020B0604020202020204" pitchFamily="34" charset="0"/>
                        </a:rPr>
                        <a:t>Sensory</a:t>
                      </a:r>
                    </a:p>
                  </a:txBody>
                  <a:tcPr>
                    <a:solidFill>
                      <a:schemeClr val="accent1"/>
                    </a:solidFill>
                  </a:tcPr>
                </a:tc>
                <a:tc>
                  <a:txBody>
                    <a:bodyPr/>
                    <a:lstStyle/>
                    <a:p>
                      <a:pPr algn="ctr"/>
                      <a:r>
                        <a:rPr lang="en-GB" sz="2000">
                          <a:latin typeface="Arial" panose="020B0604020202020204" pitchFamily="34" charset="0"/>
                          <a:cs typeface="Arial" panose="020B0604020202020204" pitchFamily="34" charset="0"/>
                        </a:rPr>
                        <a:t>Tangible</a:t>
                      </a:r>
                    </a:p>
                  </a:txBody>
                  <a:tcPr>
                    <a:solidFill>
                      <a:schemeClr val="accent1"/>
                    </a:solidFill>
                  </a:tcPr>
                </a:tc>
                <a:tc>
                  <a:txBody>
                    <a:bodyPr/>
                    <a:lstStyle/>
                    <a:p>
                      <a:pPr algn="ctr"/>
                      <a:r>
                        <a:rPr lang="en-GB" sz="2000">
                          <a:latin typeface="Arial" panose="020B0604020202020204" pitchFamily="34" charset="0"/>
                          <a:cs typeface="Arial" panose="020B0604020202020204" pitchFamily="34" charset="0"/>
                        </a:rPr>
                        <a:t>Escape</a:t>
                      </a:r>
                    </a:p>
                  </a:txBody>
                  <a:tcPr>
                    <a:solidFill>
                      <a:schemeClr val="accent1"/>
                    </a:solidFill>
                  </a:tcPr>
                </a:tc>
                <a:tc>
                  <a:txBody>
                    <a:bodyPr/>
                    <a:lstStyle/>
                    <a:p>
                      <a:pPr algn="ctr"/>
                      <a:r>
                        <a:rPr lang="en-GB" sz="2000">
                          <a:latin typeface="Arial" panose="020B0604020202020204" pitchFamily="34" charset="0"/>
                          <a:cs typeface="Arial" panose="020B0604020202020204" pitchFamily="34" charset="0"/>
                        </a:rPr>
                        <a:t>Attention / Connection</a:t>
                      </a:r>
                    </a:p>
                  </a:txBody>
                  <a:tcPr>
                    <a:solidFill>
                      <a:schemeClr val="accent1"/>
                    </a:solidFill>
                  </a:tcPr>
                </a:tc>
                <a:extLst>
                  <a:ext uri="{0D108BD9-81ED-4DB2-BD59-A6C34878D82A}">
                    <a16:rowId xmlns:a16="http://schemas.microsoft.com/office/drawing/2014/main" val="1371602440"/>
                  </a:ext>
                </a:extLst>
              </a:tr>
              <a:tr h="1821507">
                <a:tc>
                  <a:txBody>
                    <a:bodyPr/>
                    <a:lstStyle/>
                    <a:p>
                      <a:pPr algn="ctr"/>
                      <a:r>
                        <a:rPr lang="en-GB" sz="1800" b="1" dirty="0">
                          <a:latin typeface="Arial" panose="020B0604020202020204" pitchFamily="34" charset="0"/>
                          <a:cs typeface="Arial" panose="020B0604020202020204" pitchFamily="34" charset="0"/>
                        </a:rPr>
                        <a:t>Sensory Diet</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Allow the CYP regular, planned opportunities to meet their sensory needs (some may also need ad-hoc opportunities).</a:t>
                      </a:r>
                    </a:p>
                  </a:txBody>
                  <a:tcPr/>
                </a:tc>
                <a:tc>
                  <a:txBody>
                    <a:bodyPr/>
                    <a:lstStyle/>
                    <a:p>
                      <a:pPr algn="ctr"/>
                      <a:r>
                        <a:rPr lang="en-GB" sz="1800" b="1" dirty="0">
                          <a:latin typeface="Arial" panose="020B0604020202020204" pitchFamily="34" charset="0"/>
                          <a:cs typeface="Arial" panose="020B0604020202020204" pitchFamily="34" charset="0"/>
                        </a:rPr>
                        <a:t>Positive, reward-based behaviour strategies</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Using a reward-based system may motivate CYP when they are not intrinsically driven. Rewards must be regular and achievable. </a:t>
                      </a:r>
                    </a:p>
                  </a:txBody>
                  <a:tcPr/>
                </a:tc>
                <a:tc>
                  <a:txBody>
                    <a:bodyPr/>
                    <a:lstStyle/>
                    <a:p>
                      <a:pPr algn="ctr"/>
                      <a:r>
                        <a:rPr lang="en-GB" sz="1800" b="1" dirty="0">
                          <a:latin typeface="Arial" panose="020B0604020202020204" pitchFamily="34" charset="0"/>
                          <a:cs typeface="Arial" panose="020B0604020202020204" pitchFamily="34" charset="0"/>
                        </a:rPr>
                        <a:t>Allow safe and structured opportunities to exit overwhelming situations</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E.g. ‘break out’ card for use in lessons, adjust timetable if appropriate, quiet / safe spaces for meals and unstructured times.</a:t>
                      </a:r>
                    </a:p>
                  </a:txBody>
                  <a:tcPr/>
                </a:tc>
                <a:tc>
                  <a:txBody>
                    <a:bodyPr/>
                    <a:lstStyle/>
                    <a:p>
                      <a:pPr algn="ctr"/>
                      <a:r>
                        <a:rPr lang="en-GB" sz="1800" b="1" dirty="0">
                          <a:latin typeface="Arial" panose="020B0604020202020204" pitchFamily="34" charset="0"/>
                          <a:cs typeface="Arial" panose="020B0604020202020204" pitchFamily="34" charset="0"/>
                        </a:rPr>
                        <a:t>Avoid ‘planned ignoring’</a:t>
                      </a:r>
                    </a:p>
                    <a:p>
                      <a:pPr algn="ctr"/>
                      <a:endParaRPr lang="en-GB" sz="1800" b="1" dirty="0">
                        <a:latin typeface="Arial" panose="020B0604020202020204" pitchFamily="34" charset="0"/>
                        <a:cs typeface="Arial" panose="020B0604020202020204" pitchFamily="34" charset="0"/>
                      </a:endParaRPr>
                    </a:p>
                    <a:p>
                      <a:pPr algn="ctr"/>
                      <a:r>
                        <a:rPr lang="en-GB" sz="1800" b="0" dirty="0">
                          <a:latin typeface="Arial" panose="020B0604020202020204" pitchFamily="34" charset="0"/>
                          <a:cs typeface="Arial" panose="020B0604020202020204" pitchFamily="34" charset="0"/>
                        </a:rPr>
                        <a:t>Notice the low-level behaviour early and meet the need e.g. by asking them to help you with a job, distraction / redirection.</a:t>
                      </a:r>
                    </a:p>
                  </a:txBody>
                  <a:tcPr/>
                </a:tc>
                <a:extLst>
                  <a:ext uri="{0D108BD9-81ED-4DB2-BD59-A6C34878D82A}">
                    <a16:rowId xmlns:a16="http://schemas.microsoft.com/office/drawing/2014/main" val="2483929554"/>
                  </a:ext>
                </a:extLst>
              </a:tr>
            </a:tbl>
          </a:graphicData>
        </a:graphic>
      </p:graphicFrame>
      <p:sp>
        <p:nvSpPr>
          <p:cNvPr id="5" name="TextBox 4">
            <a:extLst>
              <a:ext uri="{FF2B5EF4-FFF2-40B4-BE49-F238E27FC236}">
                <a16:creationId xmlns:a16="http://schemas.microsoft.com/office/drawing/2014/main" id="{E507D3E6-F8E2-43FD-9F58-5BEEC11E493D}"/>
              </a:ext>
            </a:extLst>
          </p:cNvPr>
          <p:cNvSpPr txBox="1"/>
          <p:nvPr/>
        </p:nvSpPr>
        <p:spPr>
          <a:xfrm>
            <a:off x="470366" y="1033691"/>
            <a:ext cx="107231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The functions of behaviour tell us about the CYP unmet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D2A5A"/>
                </a:solidFill>
                <a:effectLst/>
                <a:uLnTx/>
                <a:uFillTx/>
                <a:latin typeface="Arial" panose="020B0604020202020204" pitchFamily="34" charset="0"/>
                <a:ea typeface="+mn-ea"/>
                <a:cs typeface="Arial" panose="020B0604020202020204" pitchFamily="34" charset="0"/>
              </a:rPr>
              <a:t>Once you have identified the function of the behaviour, you are better able to support the CYP proactively to meet these needs in a positive way to avoid escalating low-level challenges into a crisis. </a:t>
            </a:r>
          </a:p>
        </p:txBody>
      </p:sp>
      <p:sp>
        <p:nvSpPr>
          <p:cNvPr id="3" name="TextBox 2">
            <a:extLst>
              <a:ext uri="{FF2B5EF4-FFF2-40B4-BE49-F238E27FC236}">
                <a16:creationId xmlns:a16="http://schemas.microsoft.com/office/drawing/2014/main" id="{5FEDA110-9C23-E69E-186B-E8E021D498F5}"/>
              </a:ext>
            </a:extLst>
          </p:cNvPr>
          <p:cNvSpPr txBox="1"/>
          <p:nvPr/>
        </p:nvSpPr>
        <p:spPr>
          <a:xfrm>
            <a:off x="9372077" y="376934"/>
            <a:ext cx="27531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More examples of supportive strategies can be found on the </a:t>
            </a:r>
            <a:r>
              <a:rPr kumimoji="0" lang="en-GB"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padlet</a:t>
            </a:r>
            <a:endParaRPr kumimoji="0" lang="en-GB"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92B11DA4-B290-6EA8-FEB6-82907F77F23D}"/>
              </a:ext>
            </a:extLst>
          </p:cNvPr>
          <p:cNvPicPr>
            <a:picLocks noChangeAspect="1"/>
          </p:cNvPicPr>
          <p:nvPr/>
        </p:nvPicPr>
        <p:blipFill>
          <a:blip r:embed="rId2"/>
          <a:stretch>
            <a:fillRect/>
          </a:stretch>
        </p:blipFill>
        <p:spPr>
          <a:xfrm>
            <a:off x="372819" y="6314217"/>
            <a:ext cx="352425" cy="447675"/>
          </a:xfrm>
          <a:prstGeom prst="rect">
            <a:avLst/>
          </a:prstGeom>
        </p:spPr>
      </p:pic>
    </p:spTree>
    <p:extLst>
      <p:ext uri="{BB962C8B-B14F-4D97-AF65-F5344CB8AC3E}">
        <p14:creationId xmlns:p14="http://schemas.microsoft.com/office/powerpoint/2010/main" val="29971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Flourish Logo2.png" descr="Flourish Logo2.png"/>
          <p:cNvPicPr>
            <a:picLocks noChangeAspect="1"/>
          </p:cNvPicPr>
          <p:nvPr/>
        </p:nvPicPr>
        <p:blipFill>
          <a:blip r:embed="rId3"/>
          <a:stretch>
            <a:fillRect/>
          </a:stretch>
        </p:blipFill>
        <p:spPr>
          <a:xfrm>
            <a:off x="10244724" y="6128720"/>
            <a:ext cx="384384" cy="258290"/>
          </a:xfrm>
          <a:prstGeom prst="rect">
            <a:avLst/>
          </a:prstGeom>
          <a:ln w="12700">
            <a:miter lim="400000"/>
          </a:ln>
        </p:spPr>
      </p:pic>
      <p:pic>
        <p:nvPicPr>
          <p:cNvPr id="234" name="Stacked New NCC Logo 376.jpg" descr="Stacked New NCC Logo 376.jpg"/>
          <p:cNvPicPr>
            <a:picLocks noChangeAspect="1"/>
          </p:cNvPicPr>
          <p:nvPr/>
        </p:nvPicPr>
        <p:blipFill>
          <a:blip r:embed="rId4"/>
          <a:stretch>
            <a:fillRect/>
          </a:stretch>
        </p:blipFill>
        <p:spPr>
          <a:xfrm>
            <a:off x="9120037" y="6147772"/>
            <a:ext cx="863943" cy="258291"/>
          </a:xfrm>
          <a:prstGeom prst="rect">
            <a:avLst/>
          </a:prstGeom>
          <a:ln w="12700">
            <a:miter lim="400000"/>
          </a:ln>
        </p:spPr>
      </p:pic>
      <p:pic>
        <p:nvPicPr>
          <p:cNvPr id="235" name="Vital Signs for Children Logo (1).jpg" descr="Vital Signs for Children Logo (1).jpg"/>
          <p:cNvPicPr>
            <a:picLocks noChangeAspect="1"/>
          </p:cNvPicPr>
          <p:nvPr/>
        </p:nvPicPr>
        <p:blipFill>
          <a:blip r:embed="rId5"/>
          <a:stretch>
            <a:fillRect/>
          </a:stretch>
        </p:blipFill>
        <p:spPr>
          <a:xfrm>
            <a:off x="10814440" y="6125171"/>
            <a:ext cx="666220" cy="258291"/>
          </a:xfrm>
          <a:prstGeom prst="rect">
            <a:avLst/>
          </a:prstGeom>
          <a:ln w="12700">
            <a:miter lim="400000"/>
          </a:ln>
        </p:spPr>
      </p:pic>
      <p:sp>
        <p:nvSpPr>
          <p:cNvPr id="236" name="Rectangle 2"/>
          <p:cNvSpPr txBox="1"/>
          <p:nvPr/>
        </p:nvSpPr>
        <p:spPr>
          <a:xfrm>
            <a:off x="8034638" y="387062"/>
            <a:ext cx="344602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600" b="1">
                <a:solidFill>
                  <a:srgbClr val="002060"/>
                </a:solidFill>
              </a:defRPr>
            </a:lvl1pPr>
          </a:lstStyle>
          <a:p>
            <a:r>
              <a:rPr lang="en-GB" dirty="0"/>
              <a:t>Agenda</a:t>
            </a:r>
            <a:endParaRPr dirty="0"/>
          </a:p>
        </p:txBody>
      </p:sp>
      <p:pic>
        <p:nvPicPr>
          <p:cNvPr id="237" name="Image" descr="Image"/>
          <p:cNvPicPr>
            <a:picLocks noChangeAspect="1"/>
          </p:cNvPicPr>
          <p:nvPr/>
        </p:nvPicPr>
        <p:blipFill>
          <a:blip r:embed="rId6"/>
          <a:stretch>
            <a:fillRect/>
          </a:stretch>
        </p:blipFill>
        <p:spPr>
          <a:xfrm>
            <a:off x="6951563" y="1774209"/>
            <a:ext cx="5947452" cy="3784656"/>
          </a:xfrm>
          <a:prstGeom prst="rect">
            <a:avLst/>
          </a:prstGeom>
          <a:ln w="12700">
            <a:miter lim="400000"/>
          </a:ln>
        </p:spPr>
      </p:pic>
      <p:graphicFrame>
        <p:nvGraphicFramePr>
          <p:cNvPr id="2" name="Table 2">
            <a:extLst>
              <a:ext uri="{FF2B5EF4-FFF2-40B4-BE49-F238E27FC236}">
                <a16:creationId xmlns:a16="http://schemas.microsoft.com/office/drawing/2014/main" id="{CFFA062C-2D40-458B-B2C1-BA6EC6C92D00}"/>
              </a:ext>
            </a:extLst>
          </p:cNvPr>
          <p:cNvGraphicFramePr>
            <a:graphicFrameLocks noGrp="1"/>
          </p:cNvGraphicFramePr>
          <p:nvPr>
            <p:extLst>
              <p:ext uri="{D42A27DB-BD31-4B8C-83A1-F6EECF244321}">
                <p14:modId xmlns:p14="http://schemas.microsoft.com/office/powerpoint/2010/main" val="970356966"/>
              </p:ext>
            </p:extLst>
          </p:nvPr>
        </p:nvGraphicFramePr>
        <p:xfrm>
          <a:off x="555024" y="959554"/>
          <a:ext cx="5793401" cy="4548317"/>
        </p:xfrm>
        <a:graphic>
          <a:graphicData uri="http://schemas.openxmlformats.org/drawingml/2006/table">
            <a:tbl>
              <a:tblPr firstRow="1" bandRow="1">
                <a:tableStyleId>{93296810-A885-4BE3-A3E7-6D5BEEA58F35}</a:tableStyleId>
              </a:tblPr>
              <a:tblGrid>
                <a:gridCol w="1160780">
                  <a:extLst>
                    <a:ext uri="{9D8B030D-6E8A-4147-A177-3AD203B41FA5}">
                      <a16:colId xmlns:a16="http://schemas.microsoft.com/office/drawing/2014/main" val="1181198310"/>
                    </a:ext>
                  </a:extLst>
                </a:gridCol>
                <a:gridCol w="4632621">
                  <a:extLst>
                    <a:ext uri="{9D8B030D-6E8A-4147-A177-3AD203B41FA5}">
                      <a16:colId xmlns:a16="http://schemas.microsoft.com/office/drawing/2014/main" val="1455596262"/>
                    </a:ext>
                  </a:extLst>
                </a:gridCol>
              </a:tblGrid>
              <a:tr h="640552">
                <a:tc>
                  <a:txBody>
                    <a:bodyPr/>
                    <a:lstStyle/>
                    <a:p>
                      <a:pPr algn="l"/>
                      <a:r>
                        <a:rPr lang="en-GB" sz="1800" b="1" dirty="0">
                          <a:solidFill>
                            <a:srgbClr val="002060"/>
                          </a:solidFill>
                        </a:rPr>
                        <a:t>9.30am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Welcome! Term Headlines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2120213"/>
                  </a:ext>
                </a:extLst>
              </a:tr>
              <a:tr h="640552">
                <a:tc>
                  <a:txBody>
                    <a:bodyPr/>
                    <a:lstStyle/>
                    <a:p>
                      <a:pPr algn="l"/>
                      <a:r>
                        <a:rPr lang="en-GB" sz="1800" b="1" dirty="0">
                          <a:solidFill>
                            <a:srgbClr val="002060"/>
                          </a:solidFill>
                        </a:rPr>
                        <a:t>9.40am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Termly Check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605568"/>
                  </a:ext>
                </a:extLst>
              </a:tr>
              <a:tr h="640552">
                <a:tc>
                  <a:txBody>
                    <a:bodyPr/>
                    <a:lstStyle/>
                    <a:p>
                      <a:pPr algn="l"/>
                      <a:r>
                        <a:rPr lang="en-GB" sz="1800" b="1" dirty="0">
                          <a:solidFill>
                            <a:srgbClr val="002060"/>
                          </a:solidFill>
                        </a:rPr>
                        <a:t>10.00am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Norfolk STEPs – Victoria Marley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7268349"/>
                  </a:ext>
                </a:extLst>
              </a:tr>
              <a:tr h="640552">
                <a:tc>
                  <a:txBody>
                    <a:bodyPr/>
                    <a:lstStyle/>
                    <a:p>
                      <a:pPr algn="l"/>
                      <a:r>
                        <a:rPr lang="en-GB" sz="1800" b="1" dirty="0">
                          <a:solidFill>
                            <a:srgbClr val="002060"/>
                          </a:solidFill>
                        </a:rPr>
                        <a:t>11.00am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800" b="1" dirty="0">
                          <a:solidFill>
                            <a:srgbClr val="002060"/>
                          </a:solidFill>
                        </a:rPr>
                        <a:t>Sharing best practice:</a:t>
                      </a:r>
                    </a:p>
                    <a:p>
                      <a:pPr algn="l"/>
                      <a:r>
                        <a:rPr lang="en-GB" sz="1800" b="1" dirty="0">
                          <a:solidFill>
                            <a:srgbClr val="002060"/>
                          </a:solidFill>
                        </a:rPr>
                        <a:t>Charis </a:t>
                      </a:r>
                      <a:r>
                        <a:rPr lang="en-GB" sz="1800" b="1" dirty="0" err="1">
                          <a:solidFill>
                            <a:srgbClr val="002060"/>
                          </a:solidFill>
                        </a:rPr>
                        <a:t>Prevett</a:t>
                      </a:r>
                      <a:r>
                        <a:rPr lang="en-GB" sz="1800" b="1" dirty="0">
                          <a:solidFill>
                            <a:srgbClr val="002060"/>
                          </a:solidFill>
                        </a:rPr>
                        <a:t>, Kings Lynn Academy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825127"/>
                  </a:ext>
                </a:extLst>
              </a:tr>
              <a:tr h="431157">
                <a:tc>
                  <a:txBody>
                    <a:bodyPr/>
                    <a:lstStyle/>
                    <a:p>
                      <a:pPr algn="l"/>
                      <a:r>
                        <a:rPr lang="en-GB" sz="1800" b="1" dirty="0">
                          <a:solidFill>
                            <a:srgbClr val="002060"/>
                          </a:solidFill>
                        </a:rPr>
                        <a:t>11.20am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Break and networking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981435"/>
                  </a:ext>
                </a:extLst>
              </a:tr>
              <a:tr h="752564">
                <a:tc>
                  <a:txBody>
                    <a:bodyPr/>
                    <a:lstStyle/>
                    <a:p>
                      <a:pPr algn="l"/>
                      <a:r>
                        <a:rPr lang="en-GB" sz="1800" b="1" dirty="0">
                          <a:solidFill>
                            <a:srgbClr val="002060"/>
                          </a:solidFill>
                        </a:rPr>
                        <a:t>11.45am</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Spotlight session: Support First Approach, let's build a road map</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221538"/>
                  </a:ext>
                </a:extLst>
              </a:tr>
              <a:tr h="640552">
                <a:tc>
                  <a:txBody>
                    <a:bodyPr/>
                    <a:lstStyle/>
                    <a:p>
                      <a:pPr algn="l"/>
                      <a:r>
                        <a:rPr lang="en-GB" sz="1800" b="1" dirty="0">
                          <a:solidFill>
                            <a:srgbClr val="002060"/>
                          </a:solidFill>
                        </a:rPr>
                        <a:t>12.20pm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Final comments &amp; questions</a:t>
                      </a:r>
                    </a:p>
                    <a:p>
                      <a:pPr algn="l"/>
                      <a:endParaRPr lang="en-GB" sz="1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3543370"/>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31A3F2-3BD1-4B8C-5F87-35D7C9D32A58}"/>
              </a:ext>
            </a:extLst>
          </p:cNvPr>
          <p:cNvSpPr>
            <a:spLocks noGrp="1"/>
          </p:cNvSpPr>
          <p:nvPr>
            <p:ph type="body" sz="quarter" idx="10"/>
          </p:nvPr>
        </p:nvSpPr>
        <p:spPr/>
        <p:txBody>
          <a:bodyPr/>
          <a:lstStyle/>
          <a:p>
            <a:r>
              <a:rPr lang="en-GB"/>
              <a:t>Stress Bucket </a:t>
            </a:r>
          </a:p>
        </p:txBody>
      </p:sp>
      <p:sp>
        <p:nvSpPr>
          <p:cNvPr id="3" name="Text Placeholder 2">
            <a:extLst>
              <a:ext uri="{FF2B5EF4-FFF2-40B4-BE49-F238E27FC236}">
                <a16:creationId xmlns:a16="http://schemas.microsoft.com/office/drawing/2014/main" id="{3F4DCCE1-8A1B-0E5E-E35F-CC6EE95FBB4F}"/>
              </a:ext>
            </a:extLst>
          </p:cNvPr>
          <p:cNvSpPr>
            <a:spLocks noGrp="1"/>
          </p:cNvSpPr>
          <p:nvPr>
            <p:ph type="body" sz="quarter" idx="11"/>
          </p:nvPr>
        </p:nvSpPr>
        <p:spPr/>
        <p:txBody>
          <a:bodyPr/>
          <a:lstStyle/>
          <a:p>
            <a:endParaRPr lang="en-GB" dirty="0"/>
          </a:p>
        </p:txBody>
      </p:sp>
      <p:pic>
        <p:nvPicPr>
          <p:cNvPr id="4" name="Picture 2">
            <a:extLst>
              <a:ext uri="{FF2B5EF4-FFF2-40B4-BE49-F238E27FC236}">
                <a16:creationId xmlns:a16="http://schemas.microsoft.com/office/drawing/2014/main" id="{24A5FC0E-7C6C-5DA8-E308-9ABEB68C0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238" y="1629162"/>
            <a:ext cx="5897426" cy="459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12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rc_mi" descr="https://media.istockphoto.com/vectors/green-summer-tree-with-roots-vector-illustration-plant-in-garden-vector-id981594652?k=6&amp;m=981594652&amp;s=612x612&amp;w=0&amp;h=pzf8mM--1wso6gCX0l8J16iQq2iijNf0w2hpVF9ZCqw=">
            <a:hlinkClick r:id="rId3" tgtFrame="&quot;_blank&quot;"/>
            <a:extLst>
              <a:ext uri="{FF2B5EF4-FFF2-40B4-BE49-F238E27FC236}">
                <a16:creationId xmlns:a16="http://schemas.microsoft.com/office/drawing/2014/main" id="{9AAC80AE-4B82-415C-958E-4DCDA8B37A58}"/>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592914" y="780207"/>
            <a:ext cx="7671799" cy="5872448"/>
          </a:xfrm>
          <a:prstGeom prst="rect">
            <a:avLst/>
          </a:prstGeom>
          <a:noFill/>
          <a:ln>
            <a:noFill/>
          </a:ln>
        </p:spPr>
      </p:pic>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5"/>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729452" y="661769"/>
            <a:ext cx="8488015" cy="1440220"/>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Roots and fruits</a:t>
            </a:r>
            <a:endParaRPr kumimoji="0" lang="en-US" sz="40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Flowchart: Connector 8">
            <a:extLst>
              <a:ext uri="{FF2B5EF4-FFF2-40B4-BE49-F238E27FC236}">
                <a16:creationId xmlns:a16="http://schemas.microsoft.com/office/drawing/2014/main" id="{2D432157-EE25-4255-9CDA-418C1A1ACF5B}"/>
              </a:ext>
            </a:extLst>
          </p:cNvPr>
          <p:cNvSpPr/>
          <p:nvPr/>
        </p:nvSpPr>
        <p:spPr>
          <a:xfrm>
            <a:off x="8057447" y="1494944"/>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Connector 10">
            <a:extLst>
              <a:ext uri="{FF2B5EF4-FFF2-40B4-BE49-F238E27FC236}">
                <a16:creationId xmlns:a16="http://schemas.microsoft.com/office/drawing/2014/main" id="{74CA8EDE-1208-43EC-A70D-E3A55AE953DE}"/>
              </a:ext>
            </a:extLst>
          </p:cNvPr>
          <p:cNvSpPr/>
          <p:nvPr/>
        </p:nvSpPr>
        <p:spPr>
          <a:xfrm>
            <a:off x="8545337" y="2131147"/>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A805A6FE-255C-4C23-8069-8110964AB610}"/>
              </a:ext>
            </a:extLst>
          </p:cNvPr>
          <p:cNvSpPr/>
          <p:nvPr/>
        </p:nvSpPr>
        <p:spPr>
          <a:xfrm>
            <a:off x="8891323" y="1321172"/>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00CDD199-A89C-45F4-93C0-6150839B534C}"/>
              </a:ext>
            </a:extLst>
          </p:cNvPr>
          <p:cNvSpPr/>
          <p:nvPr/>
        </p:nvSpPr>
        <p:spPr>
          <a:xfrm>
            <a:off x="7654328" y="2362001"/>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a:extLst>
              <a:ext uri="{FF2B5EF4-FFF2-40B4-BE49-F238E27FC236}">
                <a16:creationId xmlns:a16="http://schemas.microsoft.com/office/drawing/2014/main" id="{953083A5-667C-4902-9657-939424E0F81C}"/>
              </a:ext>
            </a:extLst>
          </p:cNvPr>
          <p:cNvSpPr/>
          <p:nvPr/>
        </p:nvSpPr>
        <p:spPr>
          <a:xfrm>
            <a:off x="9647262" y="2759456"/>
            <a:ext cx="378373" cy="362607"/>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lowchart: Connector 19">
            <a:extLst>
              <a:ext uri="{FF2B5EF4-FFF2-40B4-BE49-F238E27FC236}">
                <a16:creationId xmlns:a16="http://schemas.microsoft.com/office/drawing/2014/main" id="{6FC68F06-06BF-4C20-B2FB-B915461EC276}"/>
              </a:ext>
            </a:extLst>
          </p:cNvPr>
          <p:cNvSpPr/>
          <p:nvPr/>
        </p:nvSpPr>
        <p:spPr>
          <a:xfrm>
            <a:off x="4969594" y="2852527"/>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a:extLst>
              <a:ext uri="{FF2B5EF4-FFF2-40B4-BE49-F238E27FC236}">
                <a16:creationId xmlns:a16="http://schemas.microsoft.com/office/drawing/2014/main" id="{880B8422-22D2-4C0B-A67F-5A1C88AA1804}"/>
              </a:ext>
            </a:extLst>
          </p:cNvPr>
          <p:cNvSpPr/>
          <p:nvPr/>
        </p:nvSpPr>
        <p:spPr>
          <a:xfrm>
            <a:off x="5695092" y="1553388"/>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10FDB528-84E5-48AA-B673-B78FF3A64DFD}"/>
              </a:ext>
            </a:extLst>
          </p:cNvPr>
          <p:cNvSpPr/>
          <p:nvPr/>
        </p:nvSpPr>
        <p:spPr>
          <a:xfrm>
            <a:off x="5748408" y="2986381"/>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A2763D78-9A71-404C-B17D-9BA48D055432}"/>
              </a:ext>
            </a:extLst>
          </p:cNvPr>
          <p:cNvSpPr/>
          <p:nvPr/>
        </p:nvSpPr>
        <p:spPr>
          <a:xfrm>
            <a:off x="6243856" y="2116603"/>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Connector 23">
            <a:extLst>
              <a:ext uri="{FF2B5EF4-FFF2-40B4-BE49-F238E27FC236}">
                <a16:creationId xmlns:a16="http://schemas.microsoft.com/office/drawing/2014/main" id="{75539864-A02D-4C00-82A7-813E31E409BA}"/>
              </a:ext>
            </a:extLst>
          </p:cNvPr>
          <p:cNvSpPr/>
          <p:nvPr/>
        </p:nvSpPr>
        <p:spPr>
          <a:xfrm>
            <a:off x="6687083" y="1464249"/>
            <a:ext cx="378373" cy="362607"/>
          </a:xfrm>
          <a:prstGeom prst="flowChartConnec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DE15804-0C82-4220-9697-F262E5D10D67}"/>
              </a:ext>
            </a:extLst>
          </p:cNvPr>
          <p:cNvSpPr txBox="1"/>
          <p:nvPr/>
        </p:nvSpPr>
        <p:spPr>
          <a:xfrm>
            <a:off x="1545724" y="2082385"/>
            <a:ext cx="2177601"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behaviour</a:t>
            </a:r>
          </a:p>
        </p:txBody>
      </p:sp>
      <p:sp>
        <p:nvSpPr>
          <p:cNvPr id="28" name="TextBox 27">
            <a:extLst>
              <a:ext uri="{FF2B5EF4-FFF2-40B4-BE49-F238E27FC236}">
                <a16:creationId xmlns:a16="http://schemas.microsoft.com/office/drawing/2014/main" id="{0FF9E3BD-B2F6-45E0-9C8D-C01790FD445C}"/>
              </a:ext>
            </a:extLst>
          </p:cNvPr>
          <p:cNvSpPr txBox="1"/>
          <p:nvPr/>
        </p:nvSpPr>
        <p:spPr>
          <a:xfrm>
            <a:off x="1545724" y="3454821"/>
            <a:ext cx="2177601"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feelings</a:t>
            </a:r>
          </a:p>
        </p:txBody>
      </p:sp>
      <p:sp>
        <p:nvSpPr>
          <p:cNvPr id="29" name="TextBox 28">
            <a:extLst>
              <a:ext uri="{FF2B5EF4-FFF2-40B4-BE49-F238E27FC236}">
                <a16:creationId xmlns:a16="http://schemas.microsoft.com/office/drawing/2014/main" id="{3FF65CE6-23EF-48B1-997D-7AAE03E22AA3}"/>
              </a:ext>
            </a:extLst>
          </p:cNvPr>
          <p:cNvSpPr txBox="1"/>
          <p:nvPr/>
        </p:nvSpPr>
        <p:spPr>
          <a:xfrm>
            <a:off x="1545724" y="4792128"/>
            <a:ext cx="2177601"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experiences</a:t>
            </a:r>
          </a:p>
        </p:txBody>
      </p:sp>
      <p:sp>
        <p:nvSpPr>
          <p:cNvPr id="30" name="Arrow: Right 29">
            <a:extLst>
              <a:ext uri="{FF2B5EF4-FFF2-40B4-BE49-F238E27FC236}">
                <a16:creationId xmlns:a16="http://schemas.microsoft.com/office/drawing/2014/main" id="{8FC70475-A385-4D78-9A35-84FDA0506917}"/>
              </a:ext>
            </a:extLst>
          </p:cNvPr>
          <p:cNvSpPr/>
          <p:nvPr/>
        </p:nvSpPr>
        <p:spPr>
          <a:xfrm rot="16200000">
            <a:off x="2268111" y="4144010"/>
            <a:ext cx="602416" cy="4846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B763B8FF-E19B-4F51-BF75-FCCA7D3DB97E}"/>
              </a:ext>
            </a:extLst>
          </p:cNvPr>
          <p:cNvSpPr/>
          <p:nvPr/>
        </p:nvSpPr>
        <p:spPr>
          <a:xfrm rot="16200000">
            <a:off x="2268111" y="2804220"/>
            <a:ext cx="602416" cy="4846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 Box 4">
            <a:extLst>
              <a:ext uri="{FF2B5EF4-FFF2-40B4-BE49-F238E27FC236}">
                <a16:creationId xmlns:a16="http://schemas.microsoft.com/office/drawing/2014/main" id="{82ECE722-0F23-4618-BE0E-AFA01F8DD407}"/>
              </a:ext>
            </a:extLst>
          </p:cNvPr>
          <p:cNvSpPr txBox="1">
            <a:spLocks noChangeArrowheads="1"/>
          </p:cNvSpPr>
          <p:nvPr/>
        </p:nvSpPr>
        <p:spPr bwMode="auto">
          <a:xfrm>
            <a:off x="215638" y="5955610"/>
            <a:ext cx="4318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66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a:t>
            </a:r>
            <a:endParaRPr kumimoji="0" lang="en-US" altLang="en-US" sz="66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012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8E2A740-76E3-4CDE-A58A-FA9006492DFF}"/>
              </a:ext>
            </a:extLst>
          </p:cNvPr>
          <p:cNvSpPr txBox="1"/>
          <p:nvPr/>
        </p:nvSpPr>
        <p:spPr>
          <a:xfrm>
            <a:off x="463158" y="507418"/>
            <a:ext cx="8488015" cy="1440220"/>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Roots and fruits</a:t>
            </a:r>
            <a:endParaRPr kumimoji="0" lang="en-US" sz="4000" b="1"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86BB383-62AA-4C9B-B86D-9F9B1F44717F}"/>
              </a:ext>
            </a:extLst>
          </p:cNvPr>
          <p:cNvSpPr/>
          <p:nvPr/>
        </p:nvSpPr>
        <p:spPr>
          <a:xfrm>
            <a:off x="856334" y="2326596"/>
            <a:ext cx="361281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Think of a CYP who is currently struggling with their behaviour and complete the ‘roots &amp; fruits’ analysis.</a:t>
            </a:r>
            <a:endParaRPr kumimoji="0" lang="en-GB" sz="2000" b="0" i="0" u="none" strike="noStrike" kern="1200" cap="none" spc="0" normalizeH="0" baseline="0" noProof="0" dirty="0">
              <a:ln>
                <a:noFill/>
              </a:ln>
              <a:solidFill>
                <a:srgbClr val="1E2A5A"/>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4ED96017-2D00-4F54-AAAB-F349C9E649F3}"/>
              </a:ext>
            </a:extLst>
          </p:cNvPr>
          <p:cNvPicPr>
            <a:picLocks noChangeAspect="1"/>
          </p:cNvPicPr>
          <p:nvPr/>
        </p:nvPicPr>
        <p:blipFill>
          <a:blip r:embed="rId3"/>
          <a:stretch>
            <a:fillRect/>
          </a:stretch>
        </p:blipFill>
        <p:spPr>
          <a:xfrm>
            <a:off x="5195995" y="307406"/>
            <a:ext cx="6210758" cy="6304683"/>
          </a:xfrm>
          <a:prstGeom prst="rect">
            <a:avLst/>
          </a:prstGeom>
          <a:ln>
            <a:solidFill>
              <a:schemeClr val="accent1"/>
            </a:solidFill>
          </a:ln>
        </p:spPr>
      </p:pic>
    </p:spTree>
    <p:extLst>
      <p:ext uri="{BB962C8B-B14F-4D97-AF65-F5344CB8AC3E}">
        <p14:creationId xmlns:p14="http://schemas.microsoft.com/office/powerpoint/2010/main" val="427029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58F70-CD8B-2203-3623-68C59B48FF95}"/>
              </a:ext>
            </a:extLst>
          </p:cNvPr>
          <p:cNvSpPr txBox="1"/>
          <p:nvPr/>
        </p:nvSpPr>
        <p:spPr>
          <a:xfrm>
            <a:off x="300789" y="200526"/>
            <a:ext cx="112695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Calibri"/>
              </a:rPr>
              <a:t>What we need to know:</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0BDDCCC-C90B-191D-8324-B5F02DAA8BB7}"/>
              </a:ext>
            </a:extLst>
          </p:cNvPr>
          <p:cNvPicPr>
            <a:picLocks noChangeAspect="1"/>
          </p:cNvPicPr>
          <p:nvPr/>
        </p:nvPicPr>
        <p:blipFill>
          <a:blip r:embed="rId3"/>
          <a:stretch>
            <a:fillRect/>
          </a:stretch>
        </p:blipFill>
        <p:spPr>
          <a:xfrm>
            <a:off x="442161" y="846857"/>
            <a:ext cx="11449050" cy="5705475"/>
          </a:xfrm>
          <a:prstGeom prst="rect">
            <a:avLst/>
          </a:prstGeom>
        </p:spPr>
      </p:pic>
    </p:spTree>
    <p:extLst>
      <p:ext uri="{BB962C8B-B14F-4D97-AF65-F5344CB8AC3E}">
        <p14:creationId xmlns:p14="http://schemas.microsoft.com/office/powerpoint/2010/main" val="293806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D0F38-D96E-46C1-97BA-635CE9AEA1B5}"/>
              </a:ext>
            </a:extLst>
          </p:cNvPr>
          <p:cNvPicPr>
            <a:picLocks noChangeAspect="1"/>
          </p:cNvPicPr>
          <p:nvPr/>
        </p:nvPicPr>
        <p:blipFill>
          <a:blip r:embed="rId3"/>
          <a:stretch>
            <a:fillRect/>
          </a:stretch>
        </p:blipFill>
        <p:spPr>
          <a:xfrm>
            <a:off x="242887" y="285750"/>
            <a:ext cx="11706225" cy="6286500"/>
          </a:xfrm>
          <a:prstGeom prst="rect">
            <a:avLst/>
          </a:prstGeom>
        </p:spPr>
      </p:pic>
    </p:spTree>
    <p:extLst>
      <p:ext uri="{BB962C8B-B14F-4D97-AF65-F5344CB8AC3E}">
        <p14:creationId xmlns:p14="http://schemas.microsoft.com/office/powerpoint/2010/main" val="2695157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54B3AE-988A-E4E4-60C0-53067F60D4A4}"/>
              </a:ext>
            </a:extLst>
          </p:cNvPr>
          <p:cNvSpPr>
            <a:spLocks noGrp="1"/>
          </p:cNvSpPr>
          <p:nvPr>
            <p:ph type="body" sz="quarter" idx="10"/>
          </p:nvPr>
        </p:nvSpPr>
        <p:spPr/>
        <p:txBody>
          <a:bodyPr/>
          <a:lstStyle/>
          <a:p>
            <a:r>
              <a:rPr lang="en-GB" dirty="0"/>
              <a:t>Step Up</a:t>
            </a:r>
          </a:p>
        </p:txBody>
      </p:sp>
      <p:sp>
        <p:nvSpPr>
          <p:cNvPr id="3" name="Text Placeholder 2">
            <a:extLst>
              <a:ext uri="{FF2B5EF4-FFF2-40B4-BE49-F238E27FC236}">
                <a16:creationId xmlns:a16="http://schemas.microsoft.com/office/drawing/2014/main" id="{F7DA6BF1-EDC2-12A1-1E46-CBBB3B5C8776}"/>
              </a:ext>
            </a:extLst>
          </p:cNvPr>
          <p:cNvSpPr>
            <a:spLocks noGrp="1"/>
          </p:cNvSpPr>
          <p:nvPr>
            <p:ph type="body" sz="quarter" idx="11"/>
          </p:nvPr>
        </p:nvSpPr>
        <p:spPr/>
        <p:txBody>
          <a:bodyPr>
            <a:normAutofit/>
          </a:bodyPr>
          <a:lstStyle/>
          <a:p>
            <a:pPr marL="0" indent="0">
              <a:buNone/>
            </a:pPr>
            <a:r>
              <a:rPr lang="en-GB" dirty="0"/>
              <a:t>Training in restrictive physical intervention (restraint).</a:t>
            </a:r>
          </a:p>
          <a:p>
            <a:pPr marL="0" indent="0">
              <a:buNone/>
            </a:pPr>
            <a:r>
              <a:rPr lang="en-GB" dirty="0"/>
              <a:t>All techniques have been risk assessed for physical/psychological risk.</a:t>
            </a:r>
          </a:p>
          <a:p>
            <a:pPr marL="0" indent="0">
              <a:buNone/>
            </a:pPr>
            <a:r>
              <a:rPr lang="en-GB" dirty="0"/>
              <a:t>This can be trained by Step Up Lead Professionals in schools/settings. </a:t>
            </a:r>
          </a:p>
          <a:p>
            <a:pPr marL="0" indent="0">
              <a:buNone/>
            </a:pPr>
            <a:r>
              <a:rPr lang="en-GB" dirty="0"/>
              <a:t>Step Up Lead Professional training takes 1.5 days.</a:t>
            </a:r>
          </a:p>
          <a:p>
            <a:pPr marL="0" indent="0">
              <a:buNone/>
            </a:pPr>
            <a:r>
              <a:rPr lang="en-GB" dirty="0"/>
              <a:t>Step Up LPs MUST have already be Step On LPs.</a:t>
            </a:r>
          </a:p>
          <a:p>
            <a:pPr marL="0" indent="0">
              <a:buNone/>
            </a:pPr>
            <a:r>
              <a:rPr lang="en-GB" dirty="0"/>
              <a:t>There must be 2 Step Up Lead Professionals leading training with a maximum of 12 staff who have completed modules 1-8.</a:t>
            </a: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993538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F72653-E5C7-31A9-6DA1-4F0DE6C924A4}"/>
              </a:ext>
            </a:extLst>
          </p:cNvPr>
          <p:cNvSpPr>
            <a:spLocks noGrp="1"/>
          </p:cNvSpPr>
          <p:nvPr>
            <p:ph type="body" sz="quarter" idx="11"/>
          </p:nvPr>
        </p:nvSpPr>
        <p:spPr/>
        <p:txBody>
          <a:bodyPr/>
          <a:lstStyle/>
          <a:p>
            <a:pPr marL="0" indent="0">
              <a:buNone/>
            </a:pPr>
            <a:r>
              <a:rPr lang="en-GB" dirty="0"/>
              <a:t>Restrictive physical intervention should only be trained where there is an audited need.</a:t>
            </a:r>
          </a:p>
          <a:p>
            <a:pPr marL="0" indent="0">
              <a:buNone/>
            </a:pPr>
            <a:r>
              <a:rPr lang="en-GB" dirty="0"/>
              <a:t>Any RPI must be:</a:t>
            </a:r>
          </a:p>
          <a:p>
            <a:pPr>
              <a:spcBef>
                <a:spcPct val="0"/>
              </a:spcBef>
              <a:buFontTx/>
              <a:buNone/>
            </a:pPr>
            <a:endParaRPr lang="en-GB" altLang="en-US" sz="2000" dirty="0">
              <a:solidFill>
                <a:srgbClr val="1E2A5A"/>
              </a:solidFill>
              <a:latin typeface="Arial" panose="020B0604020202020204" pitchFamily="34" charset="0"/>
              <a:cs typeface="Arial" panose="020B0604020202020204" pitchFamily="34" charset="0"/>
            </a:endParaRP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Last resort </a:t>
            </a: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Only in response to foreseeable or actual harm</a:t>
            </a: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Least intrusive (use of minimal force necessary)</a:t>
            </a:r>
          </a:p>
          <a:p>
            <a:pPr marL="457200" indent="-457200">
              <a:spcBef>
                <a:spcPct val="0"/>
              </a:spcBef>
              <a:buFont typeface="Arial" panose="020B0604020202020204" pitchFamily="34" charset="0"/>
              <a:buChar char="•"/>
            </a:pPr>
            <a:r>
              <a:rPr lang="en-GB" altLang="en-US" sz="2000" dirty="0">
                <a:solidFill>
                  <a:srgbClr val="1E2A5A"/>
                </a:solidFill>
                <a:latin typeface="Arial" panose="020B0604020202020204" pitchFamily="34" charset="0"/>
                <a:cs typeface="Arial" panose="020B0604020202020204" pitchFamily="34" charset="0"/>
              </a:rPr>
              <a:t>For the least amount of time</a:t>
            </a:r>
          </a:p>
          <a:p>
            <a:pPr marL="457200" indent="-457200">
              <a:spcBef>
                <a:spcPct val="0"/>
              </a:spcBef>
              <a:buFont typeface="Arial" panose="020B0604020202020204" pitchFamily="34" charset="0"/>
              <a:buChar char="•"/>
            </a:pPr>
            <a:r>
              <a:rPr lang="en-GB" altLang="en-US" dirty="0">
                <a:solidFill>
                  <a:srgbClr val="1E2A5A"/>
                </a:solidFill>
              </a:rPr>
              <a:t>Reasonable, proportionate and necessary</a:t>
            </a:r>
            <a:endParaRPr lang="en-GB" altLang="en-US" sz="2000" dirty="0">
              <a:solidFill>
                <a:srgbClr val="1E2A5A"/>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581256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3B07D-C71B-F56F-4633-490E5AAEDDD3}"/>
              </a:ext>
            </a:extLst>
          </p:cNvPr>
          <p:cNvSpPr>
            <a:spLocks noGrp="1"/>
          </p:cNvSpPr>
          <p:nvPr>
            <p:ph type="body" sz="quarter" idx="10"/>
          </p:nvPr>
        </p:nvSpPr>
        <p:spPr/>
        <p:txBody>
          <a:bodyPr/>
          <a:lstStyle/>
          <a:p>
            <a:r>
              <a:rPr lang="en-GB"/>
              <a:t>Norfolk Steps: The local picture</a:t>
            </a:r>
          </a:p>
        </p:txBody>
      </p:sp>
      <p:sp>
        <p:nvSpPr>
          <p:cNvPr id="3" name="Text Placeholder 2">
            <a:extLst>
              <a:ext uri="{FF2B5EF4-FFF2-40B4-BE49-F238E27FC236}">
                <a16:creationId xmlns:a16="http://schemas.microsoft.com/office/drawing/2014/main" id="{3D2F2097-72AF-6FBB-C18E-DC2EEE5298D4}"/>
              </a:ext>
            </a:extLst>
          </p:cNvPr>
          <p:cNvSpPr>
            <a:spLocks noGrp="1"/>
          </p:cNvSpPr>
          <p:nvPr>
            <p:ph type="body" sz="quarter" idx="11"/>
          </p:nvPr>
        </p:nvSpPr>
        <p:spPr/>
        <p:txBody>
          <a:bodyPr vert="horz" lIns="91440" tIns="45720" rIns="91440" bIns="45720" rtlCol="0" anchor="t">
            <a:normAutofit/>
          </a:bodyPr>
          <a:lstStyle/>
          <a:p>
            <a:pPr marL="0" indent="0">
              <a:buNone/>
            </a:pPr>
            <a:r>
              <a:rPr lang="en-GB" dirty="0">
                <a:latin typeface="Arial"/>
                <a:cs typeface="Arial"/>
              </a:rPr>
              <a:t>Currently we have:</a:t>
            </a:r>
            <a:endParaRPr lang="en-US" dirty="0">
              <a:latin typeface="Arial"/>
              <a:cs typeface="Arial"/>
            </a:endParaRPr>
          </a:p>
          <a:p>
            <a:pPr marL="0" indent="0">
              <a:buNone/>
            </a:pPr>
            <a:endParaRPr lang="en-GB" dirty="0">
              <a:latin typeface="Arial"/>
              <a:cs typeface="Arial"/>
            </a:endParaRPr>
          </a:p>
          <a:p>
            <a:pPr marL="0" indent="0">
              <a:buNone/>
            </a:pPr>
            <a:r>
              <a:rPr lang="en-GB" dirty="0">
                <a:latin typeface="Arial"/>
                <a:cs typeface="Arial"/>
              </a:rPr>
              <a:t> 268 Lead Professionals within primary schools.</a:t>
            </a:r>
            <a:endParaRPr lang="en-US" dirty="0">
              <a:latin typeface="Arial"/>
              <a:cs typeface="Arial"/>
            </a:endParaRPr>
          </a:p>
          <a:p>
            <a:pPr marL="0" indent="0">
              <a:buNone/>
            </a:pPr>
            <a:r>
              <a:rPr lang="en-GB" dirty="0">
                <a:latin typeface="Arial"/>
                <a:cs typeface="Arial"/>
              </a:rPr>
              <a:t> 36 Lead Professionals within secondary schools.</a:t>
            </a:r>
            <a:endParaRPr lang="en-US" dirty="0">
              <a:latin typeface="Arial"/>
              <a:cs typeface="Arial"/>
            </a:endParaRPr>
          </a:p>
          <a:p>
            <a:pPr marL="0" indent="0">
              <a:buNone/>
            </a:pPr>
            <a:r>
              <a:rPr lang="en-GB" dirty="0">
                <a:latin typeface="Arial"/>
                <a:cs typeface="Arial"/>
              </a:rPr>
              <a:t> 30 Lead Professionals within Early Years settings.</a:t>
            </a:r>
          </a:p>
          <a:p>
            <a:pPr marL="0" indent="0">
              <a:buNone/>
            </a:pPr>
            <a:r>
              <a:rPr lang="en-GB" dirty="0">
                <a:latin typeface="Arial"/>
                <a:cs typeface="Arial"/>
              </a:rPr>
              <a:t> 84 Lead Professionals within special schools. </a:t>
            </a:r>
            <a:endParaRPr lang="en-US" dirty="0">
              <a:latin typeface="Arial"/>
              <a:cs typeface="Arial"/>
            </a:endParaRPr>
          </a:p>
          <a:p>
            <a:pPr marL="0" indent="0">
              <a:buNone/>
            </a:pPr>
            <a:r>
              <a:rPr lang="en-GB" dirty="0">
                <a:latin typeface="Arial"/>
                <a:cs typeface="Arial"/>
              </a:rPr>
              <a:t>129 Lead Professionals within non-mainstream services.</a:t>
            </a:r>
            <a:endParaRPr lang="en-US" dirty="0">
              <a:latin typeface="Arial"/>
              <a:cs typeface="Arial"/>
            </a:endParaRPr>
          </a:p>
        </p:txBody>
      </p:sp>
    </p:spTree>
    <p:extLst>
      <p:ext uri="{BB962C8B-B14F-4D97-AF65-F5344CB8AC3E}">
        <p14:creationId xmlns:p14="http://schemas.microsoft.com/office/powerpoint/2010/main" val="53334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03CCA3-B864-0C48-27BF-F425F30BFF82}"/>
              </a:ext>
            </a:extLst>
          </p:cNvPr>
          <p:cNvSpPr>
            <a:spLocks noGrp="1"/>
          </p:cNvSpPr>
          <p:nvPr>
            <p:ph type="body" sz="quarter" idx="14"/>
          </p:nvPr>
        </p:nvSpPr>
        <p:spPr/>
        <p:txBody>
          <a:bodyPr/>
          <a:lstStyle/>
          <a:p>
            <a:r>
              <a:rPr lang="en-GB"/>
              <a:t>Step on &amp; Step up Lead Professional training</a:t>
            </a:r>
          </a:p>
        </p:txBody>
      </p:sp>
      <p:sp>
        <p:nvSpPr>
          <p:cNvPr id="3" name="Text Placeholder 2">
            <a:extLst>
              <a:ext uri="{FF2B5EF4-FFF2-40B4-BE49-F238E27FC236}">
                <a16:creationId xmlns:a16="http://schemas.microsoft.com/office/drawing/2014/main" id="{BBB21468-692A-1EE9-0B66-2EB1AFB6D84A}"/>
              </a:ext>
            </a:extLst>
          </p:cNvPr>
          <p:cNvSpPr>
            <a:spLocks noGrp="1"/>
          </p:cNvSpPr>
          <p:nvPr>
            <p:ph type="body" sz="quarter" idx="15"/>
          </p:nvPr>
        </p:nvSpPr>
        <p:spPr/>
        <p:txBody>
          <a:bodyPr/>
          <a:lstStyle/>
          <a:p>
            <a:r>
              <a:rPr lang="en-GB" dirty="0"/>
              <a:t>Ongoing supervision and Next Steps</a:t>
            </a:r>
          </a:p>
        </p:txBody>
      </p:sp>
      <p:sp>
        <p:nvSpPr>
          <p:cNvPr id="4" name="Text Placeholder 3">
            <a:extLst>
              <a:ext uri="{FF2B5EF4-FFF2-40B4-BE49-F238E27FC236}">
                <a16:creationId xmlns:a16="http://schemas.microsoft.com/office/drawing/2014/main" id="{9FCE0599-9C27-0BA5-C73E-2D5E9C239062}"/>
              </a:ext>
            </a:extLst>
          </p:cNvPr>
          <p:cNvSpPr>
            <a:spLocks noGrp="1"/>
          </p:cNvSpPr>
          <p:nvPr>
            <p:ph type="body" sz="quarter" idx="16"/>
          </p:nvPr>
        </p:nvSpPr>
        <p:spPr>
          <a:xfrm>
            <a:off x="5558319" y="479533"/>
            <a:ext cx="3099393" cy="3081709"/>
          </a:xfrm>
        </p:spPr>
        <p:txBody>
          <a:bodyPr/>
          <a:lstStyle/>
          <a:p>
            <a:r>
              <a:rPr lang="en-GB"/>
              <a:t>Digital Learning</a:t>
            </a:r>
          </a:p>
        </p:txBody>
      </p:sp>
      <p:sp>
        <p:nvSpPr>
          <p:cNvPr id="5" name="Text Placeholder 4">
            <a:extLst>
              <a:ext uri="{FF2B5EF4-FFF2-40B4-BE49-F238E27FC236}">
                <a16:creationId xmlns:a16="http://schemas.microsoft.com/office/drawing/2014/main" id="{A13A7D1C-022E-7537-2D3E-D0C7D7AC730E}"/>
              </a:ext>
            </a:extLst>
          </p:cNvPr>
          <p:cNvSpPr>
            <a:spLocks noGrp="1"/>
          </p:cNvSpPr>
          <p:nvPr>
            <p:ph type="body" sz="quarter" idx="10"/>
          </p:nvPr>
        </p:nvSpPr>
        <p:spPr/>
        <p:txBody>
          <a:bodyPr>
            <a:normAutofit fontScale="92500" lnSpcReduction="10000"/>
          </a:bodyPr>
          <a:lstStyle/>
          <a:p>
            <a:r>
              <a:rPr lang="en-GB"/>
              <a:t>The Norfolk Steps Offer</a:t>
            </a:r>
          </a:p>
        </p:txBody>
      </p:sp>
      <p:sp>
        <p:nvSpPr>
          <p:cNvPr id="6" name="Text Placeholder 5">
            <a:extLst>
              <a:ext uri="{FF2B5EF4-FFF2-40B4-BE49-F238E27FC236}">
                <a16:creationId xmlns:a16="http://schemas.microsoft.com/office/drawing/2014/main" id="{7C6A75B2-F915-12E2-6383-53FCB14D1D5C}"/>
              </a:ext>
            </a:extLst>
          </p:cNvPr>
          <p:cNvSpPr>
            <a:spLocks noGrp="1"/>
          </p:cNvSpPr>
          <p:nvPr>
            <p:ph type="body" sz="quarter" idx="11"/>
          </p:nvPr>
        </p:nvSpPr>
        <p:spPr>
          <a:xfrm>
            <a:off x="593725" y="1705510"/>
            <a:ext cx="4813888" cy="4006921"/>
          </a:xfrm>
        </p:spPr>
        <p:txBody>
          <a:bodyPr>
            <a:normAutofit fontScale="92500" lnSpcReduction="10000"/>
          </a:bodyPr>
          <a:lstStyle/>
          <a:p>
            <a:pPr marL="342900" indent="-342900">
              <a:buFont typeface="Arial" panose="020B0604020202020204" pitchFamily="34" charset="0"/>
              <a:buChar char="•"/>
            </a:pPr>
            <a:r>
              <a:rPr lang="en-GB" dirty="0"/>
              <a:t>Norfolk Steps is currently fully funded for all mainstream and specialist schools.</a:t>
            </a:r>
          </a:p>
          <a:p>
            <a:pPr marL="342900" indent="-342900">
              <a:buFont typeface="Arial" panose="020B0604020202020204" pitchFamily="34" charset="0"/>
              <a:buChar char="•"/>
            </a:pPr>
            <a:r>
              <a:rPr lang="en-GB" dirty="0"/>
              <a:t>Schools have access to Steps Lead Professional training for up to 2 members of staff alongside the digital e-learning. </a:t>
            </a:r>
          </a:p>
          <a:p>
            <a:pPr marL="342900" indent="-342900">
              <a:buFont typeface="Arial" panose="020B0604020202020204" pitchFamily="34" charset="0"/>
              <a:buChar char="•"/>
            </a:pPr>
            <a:r>
              <a:rPr lang="en-GB" dirty="0"/>
              <a:t>Primary schools can access Step On and Step Up Lead Professional training. Secondary schools can access Step On Lead Professional training only.</a:t>
            </a:r>
          </a:p>
          <a:p>
            <a:pPr marL="342900" indent="-342900">
              <a:buFont typeface="Arial" panose="020B0604020202020204" pitchFamily="34" charset="0"/>
              <a:buChar char="•"/>
            </a:pPr>
            <a:r>
              <a:rPr lang="en-GB" dirty="0"/>
              <a:t>Non-mainstream settings and specialist services can access adapted Step On and Step Up Lead Professional training.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829498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3276B-FAD9-0BB3-6176-D70C212AE743}"/>
              </a:ext>
            </a:extLst>
          </p:cNvPr>
          <p:cNvSpPr>
            <a:spLocks noGrp="1"/>
          </p:cNvSpPr>
          <p:nvPr>
            <p:ph type="body" sz="quarter" idx="10"/>
          </p:nvPr>
        </p:nvSpPr>
        <p:spPr/>
        <p:txBody>
          <a:bodyPr vert="horz" lIns="91440" tIns="45720" rIns="91440" bIns="45720" rtlCol="0" anchor="t">
            <a:normAutofit/>
          </a:bodyPr>
          <a:lstStyle/>
          <a:p>
            <a:r>
              <a:rPr lang="en-US">
                <a:latin typeface="Arial"/>
                <a:cs typeface="Arial"/>
              </a:rPr>
              <a:t>How to access training?</a:t>
            </a:r>
            <a:endParaRPr lang="en-US"/>
          </a:p>
        </p:txBody>
      </p:sp>
      <p:sp>
        <p:nvSpPr>
          <p:cNvPr id="3" name="Text Placeholder 2">
            <a:extLst>
              <a:ext uri="{FF2B5EF4-FFF2-40B4-BE49-F238E27FC236}">
                <a16:creationId xmlns:a16="http://schemas.microsoft.com/office/drawing/2014/main" id="{E1BFD449-0BAD-7765-B8D4-431ECFA80397}"/>
              </a:ext>
            </a:extLst>
          </p:cNvPr>
          <p:cNvSpPr>
            <a:spLocks noGrp="1"/>
          </p:cNvSpPr>
          <p:nvPr>
            <p:ph type="body" sz="quarter" idx="11"/>
          </p:nvPr>
        </p:nvSpPr>
        <p:spPr/>
        <p:txBody>
          <a:bodyPr vert="horz" lIns="91440" tIns="45720" rIns="91440" bIns="45720" rtlCol="0" anchor="t">
            <a:normAutofit/>
          </a:bodyPr>
          <a:lstStyle/>
          <a:p>
            <a:pPr marL="0" indent="0">
              <a:buNone/>
            </a:pPr>
            <a:endParaRPr lang="en-US" b="1" dirty="0">
              <a:latin typeface="Arial"/>
              <a:cs typeface="Arial"/>
            </a:endParaRPr>
          </a:p>
          <a:p>
            <a:pPr marL="0" indent="0">
              <a:buNone/>
            </a:pPr>
            <a:endParaRPr lang="en-US" b="1" dirty="0">
              <a:latin typeface="Arial"/>
              <a:cs typeface="Arial"/>
            </a:endParaRPr>
          </a:p>
          <a:p>
            <a:pPr marL="0" indent="0">
              <a:buNone/>
            </a:pPr>
            <a:r>
              <a:rPr lang="en-US" b="1" dirty="0">
                <a:latin typeface="Arial"/>
                <a:cs typeface="Arial"/>
              </a:rPr>
              <a:t>             All schools can sign up to Norfolk Steps training through S4S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217128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260607" y="-380755"/>
            <a:ext cx="6002110" cy="1495425"/>
          </a:xfrm>
        </p:spPr>
        <p:txBody>
          <a:bodyPr vert="horz" lIns="91440" tIns="45720" rIns="91440" bIns="45720" rtlCol="0" anchor="ctr">
            <a:normAutofit/>
          </a:bodyPr>
          <a:lstStyle/>
          <a:p>
            <a:pPr>
              <a:spcBef>
                <a:spcPct val="0"/>
              </a:spcBef>
            </a:pPr>
            <a:r>
              <a:rPr lang="en-US" sz="4000" b="1" kern="1200" dirty="0">
                <a:solidFill>
                  <a:srgbClr val="002060"/>
                </a:solidFill>
                <a:latin typeface="+mn-lt"/>
                <a:ea typeface="+mj-ea"/>
                <a:cs typeface="Arial" panose="020B0604020202020204" pitchFamily="34" charset="0"/>
              </a:rPr>
              <a:t>Term Headlines</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260607" y="1114670"/>
            <a:ext cx="6728916" cy="5022224"/>
          </a:xfrm>
        </p:spPr>
        <p:txBody>
          <a:bodyPr vert="horz" lIns="91440" tIns="45720" rIns="91440" bIns="45720" rtlCol="0">
            <a:noAutofit/>
          </a:bodyPr>
          <a:lstStyle/>
          <a:p>
            <a:r>
              <a:rPr lang="en-US" sz="1800" b="1" i="1" kern="1200" dirty="0">
                <a:solidFill>
                  <a:srgbClr val="002060"/>
                </a:solidFill>
                <a:latin typeface="+mn-lt"/>
                <a:ea typeface="+mn-ea"/>
                <a:cs typeface="Arial" panose="020B0604020202020204" pitchFamily="34" charset="0"/>
                <a:hlinkClick r:id="rId3"/>
              </a:rPr>
              <a:t>Childrens Wellbeing and Schools Bill 2024</a:t>
            </a:r>
            <a:r>
              <a:rPr lang="en-US" sz="1800" b="1" i="1" kern="1200" dirty="0">
                <a:solidFill>
                  <a:srgbClr val="002060"/>
                </a:solidFill>
                <a:latin typeface="+mn-lt"/>
                <a:ea typeface="+mn-ea"/>
                <a:cs typeface="Arial" panose="020B0604020202020204" pitchFamily="34" charset="0"/>
              </a:rPr>
              <a:t> is currently in the house of Lords and has been through the first 2 readings. </a:t>
            </a:r>
          </a:p>
          <a:p>
            <a:r>
              <a:rPr lang="en-US" sz="1800" b="1" i="1" kern="1200" dirty="0">
                <a:solidFill>
                  <a:srgbClr val="002060"/>
                </a:solidFill>
                <a:latin typeface="+mn-lt"/>
                <a:ea typeface="+mn-ea"/>
                <a:cs typeface="Arial" panose="020B0604020202020204" pitchFamily="34" charset="0"/>
              </a:rPr>
              <a:t>DfE hosting a conference for secondary schools on ‘Breaking Down Barriers to Opportunity: Transforming Attendance’ on Monday 17</a:t>
            </a:r>
            <a:r>
              <a:rPr lang="en-US" sz="1800" b="1" i="1" kern="1200" baseline="30000" dirty="0">
                <a:solidFill>
                  <a:srgbClr val="002060"/>
                </a:solidFill>
                <a:latin typeface="+mn-lt"/>
                <a:ea typeface="+mn-ea"/>
                <a:cs typeface="Arial" panose="020B0604020202020204" pitchFamily="34" charset="0"/>
              </a:rPr>
              <a:t>th</a:t>
            </a:r>
            <a:r>
              <a:rPr lang="en-US" sz="1800" b="1" i="1" kern="1200" dirty="0">
                <a:solidFill>
                  <a:srgbClr val="002060"/>
                </a:solidFill>
                <a:latin typeface="+mn-lt"/>
                <a:ea typeface="+mn-ea"/>
                <a:cs typeface="Arial" panose="020B0604020202020204" pitchFamily="34" charset="0"/>
              </a:rPr>
              <a:t> March 2025</a:t>
            </a:r>
          </a:p>
          <a:p>
            <a:r>
              <a:rPr lang="en-US" sz="1800" b="1" i="1" kern="1200" dirty="0">
                <a:solidFill>
                  <a:srgbClr val="002060"/>
                </a:solidFill>
                <a:latin typeface="+mn-lt"/>
                <a:ea typeface="+mn-ea"/>
                <a:cs typeface="Arial" panose="020B0604020202020204" pitchFamily="34" charset="0"/>
              </a:rPr>
              <a:t>Norwich Priority Area Partnership Attendance Conference, Friday 28 March 2025, all secondary heads are invited to participate</a:t>
            </a:r>
          </a:p>
          <a:p>
            <a:r>
              <a:rPr lang="en-US" sz="1800" b="1" i="1" kern="1200" dirty="0">
                <a:solidFill>
                  <a:srgbClr val="002060"/>
                </a:solidFill>
                <a:latin typeface="+mn-lt"/>
                <a:ea typeface="+mn-ea"/>
                <a:cs typeface="Arial" panose="020B0604020202020204" pitchFamily="34" charset="0"/>
              </a:rPr>
              <a:t>3086 FPNs have been issued under the new framework since September 2024, with a total of 5298 being issued in total</a:t>
            </a:r>
          </a:p>
          <a:p>
            <a:r>
              <a:rPr lang="en-US" sz="1800" b="1" i="1" kern="1200" dirty="0">
                <a:solidFill>
                  <a:srgbClr val="002060"/>
                </a:solidFill>
                <a:latin typeface="+mn-lt"/>
                <a:ea typeface="+mn-ea"/>
                <a:cs typeface="Arial" panose="020B0604020202020204" pitchFamily="34" charset="0"/>
              </a:rPr>
              <a:t>Have you seen the Attendance toolkit for schools shared by the DfE? </a:t>
            </a:r>
          </a:p>
        </p:txBody>
      </p:sp>
      <p:pic>
        <p:nvPicPr>
          <p:cNvPr id="9" name="Content Placeholder 8" descr="Rolls of Newspaper">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4"/>
          <a:srcRect l="25740" r="2574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pic>
        <p:nvPicPr>
          <p:cNvPr id="1028" name="Picture 4">
            <a:extLst>
              <a:ext uri="{FF2B5EF4-FFF2-40B4-BE49-F238E27FC236}">
                <a16:creationId xmlns:a16="http://schemas.microsoft.com/office/drawing/2014/main" id="{B7694416-CE5A-97AA-DAC4-2EFEF3B05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7977" y="4983677"/>
            <a:ext cx="1322819" cy="1822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a:extLst>
              <a:ext uri="{FF2B5EF4-FFF2-40B4-BE49-F238E27FC236}">
                <a16:creationId xmlns:a16="http://schemas.microsoft.com/office/drawing/2014/main" id="{EF016E4B-1AB7-F8CD-CB55-F8FCA71E321D}"/>
              </a:ext>
            </a:extLst>
          </p:cNvPr>
          <p:cNvSpPr txBox="1"/>
          <p:nvPr/>
        </p:nvSpPr>
        <p:spPr>
          <a:xfrm>
            <a:off x="613505" y="5373998"/>
            <a:ext cx="364157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hlinkClick r:id="rId6"/>
              </a:rPr>
              <a:t>Attendance toolkit for schools.pdf</a:t>
            </a:r>
            <a:endParaRPr lang="en-GB" dirty="0"/>
          </a:p>
        </p:txBody>
      </p:sp>
    </p:spTree>
    <p:extLst>
      <p:ext uri="{BB962C8B-B14F-4D97-AF65-F5344CB8AC3E}">
        <p14:creationId xmlns:p14="http://schemas.microsoft.com/office/powerpoint/2010/main" val="3703743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2EB8D-0300-01BB-376B-2A2384CF1A77}"/>
              </a:ext>
            </a:extLst>
          </p:cNvPr>
          <p:cNvSpPr>
            <a:spLocks noGrp="1"/>
          </p:cNvSpPr>
          <p:nvPr>
            <p:ph type="title"/>
          </p:nvPr>
        </p:nvSpPr>
        <p:spPr>
          <a:xfrm>
            <a:off x="616959" y="750493"/>
            <a:ext cx="9668848" cy="2378110"/>
          </a:xfrm>
        </p:spPr>
        <p:txBody>
          <a:bodyPr/>
          <a:lstStyle/>
          <a:p>
            <a:r>
              <a:rPr lang="en-US">
                <a:latin typeface="Arial"/>
                <a:cs typeface="Arial"/>
              </a:rPr>
              <a:t>Norfolk Steps Timescales</a:t>
            </a:r>
            <a:endParaRPr lang="en-US"/>
          </a:p>
        </p:txBody>
      </p:sp>
      <p:sp>
        <p:nvSpPr>
          <p:cNvPr id="4" name="Text Placeholder 3">
            <a:extLst>
              <a:ext uri="{FF2B5EF4-FFF2-40B4-BE49-F238E27FC236}">
                <a16:creationId xmlns:a16="http://schemas.microsoft.com/office/drawing/2014/main" id="{2FAAA54F-4939-B743-3C12-05A5302D0A28}"/>
              </a:ext>
            </a:extLst>
          </p:cNvPr>
          <p:cNvSpPr>
            <a:spLocks noGrp="1"/>
          </p:cNvSpPr>
          <p:nvPr>
            <p:ph type="body" sz="quarter" idx="10"/>
          </p:nvPr>
        </p:nvSpPr>
        <p:spPr>
          <a:xfrm>
            <a:off x="616959" y="2611139"/>
            <a:ext cx="10176593" cy="2357192"/>
          </a:xfrm>
        </p:spPr>
        <p:txBody>
          <a:bodyPr vert="horz" lIns="91440" tIns="45720" rIns="91440" bIns="45720" rtlCol="0" anchor="t">
            <a:normAutofit/>
          </a:bodyPr>
          <a:lstStyle/>
          <a:p>
            <a:r>
              <a:rPr lang="en-US" dirty="0">
                <a:latin typeface="Arial"/>
                <a:cs typeface="Arial"/>
              </a:rPr>
              <a:t>Step On should be refreshed every two years</a:t>
            </a:r>
          </a:p>
          <a:p>
            <a:r>
              <a:rPr lang="en-US" dirty="0">
                <a:latin typeface="Arial"/>
                <a:cs typeface="Arial"/>
              </a:rPr>
              <a:t>Step Up should be refreshed annually</a:t>
            </a:r>
          </a:p>
          <a:p>
            <a:r>
              <a:rPr lang="en-US" dirty="0">
                <a:latin typeface="Arial"/>
                <a:cs typeface="Arial"/>
              </a:rPr>
              <a:t>Step On and Step Up Lead Professionals attend annual refreshers (Next Steps) to maintain accreditation. </a:t>
            </a:r>
            <a:endParaRPr lang="en-US" dirty="0"/>
          </a:p>
        </p:txBody>
      </p:sp>
    </p:spTree>
    <p:extLst>
      <p:ext uri="{BB962C8B-B14F-4D97-AF65-F5344CB8AC3E}">
        <p14:creationId xmlns:p14="http://schemas.microsoft.com/office/powerpoint/2010/main" val="2265992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B5EBE-391C-4DAF-8402-6D0EC86B953A}"/>
              </a:ext>
            </a:extLst>
          </p:cNvPr>
          <p:cNvSpPr>
            <a:spLocks noGrp="1"/>
          </p:cNvSpPr>
          <p:nvPr>
            <p:ph type="body" sz="quarter" idx="10"/>
          </p:nvPr>
        </p:nvSpPr>
        <p:spPr/>
        <p:txBody>
          <a:bodyPr/>
          <a:lstStyle/>
          <a:p>
            <a:r>
              <a:rPr lang="en-GB"/>
              <a:t>Role of Steps Lead Professional</a:t>
            </a:r>
          </a:p>
        </p:txBody>
      </p:sp>
      <p:graphicFrame>
        <p:nvGraphicFramePr>
          <p:cNvPr id="5" name="Text Placeholder 2">
            <a:extLst>
              <a:ext uri="{FF2B5EF4-FFF2-40B4-BE49-F238E27FC236}">
                <a16:creationId xmlns:a16="http://schemas.microsoft.com/office/drawing/2014/main" id="{0531039A-5974-C676-79A1-5A1C18E6AC6E}"/>
              </a:ext>
            </a:extLst>
          </p:cNvPr>
          <p:cNvGraphicFramePr/>
          <p:nvPr/>
        </p:nvGraphicFramePr>
        <p:xfrm>
          <a:off x="0" y="1434409"/>
          <a:ext cx="11752118" cy="4194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5056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D9138-E9C9-E8D0-B8F2-DC8AD31219EE}"/>
              </a:ext>
            </a:extLst>
          </p:cNvPr>
          <p:cNvSpPr>
            <a:spLocks noGrp="1"/>
          </p:cNvSpPr>
          <p:nvPr>
            <p:ph type="body" sz="quarter" idx="10"/>
          </p:nvPr>
        </p:nvSpPr>
        <p:spPr/>
        <p:txBody>
          <a:bodyPr/>
          <a:lstStyle/>
          <a:p>
            <a:r>
              <a:rPr lang="en-GB" dirty="0"/>
              <a:t>What we do:</a:t>
            </a:r>
          </a:p>
        </p:txBody>
      </p:sp>
      <p:sp>
        <p:nvSpPr>
          <p:cNvPr id="3" name="Text Placeholder 2">
            <a:extLst>
              <a:ext uri="{FF2B5EF4-FFF2-40B4-BE49-F238E27FC236}">
                <a16:creationId xmlns:a16="http://schemas.microsoft.com/office/drawing/2014/main" id="{636AB64A-7F5D-46FB-2B2D-C890FA890D68}"/>
              </a:ext>
            </a:extLst>
          </p:cNvPr>
          <p:cNvSpPr>
            <a:spLocks noGrp="1"/>
          </p:cNvSpPr>
          <p:nvPr>
            <p:ph type="body" sz="quarter" idx="11"/>
          </p:nvPr>
        </p:nvSpPr>
        <p:spPr>
          <a:xfrm>
            <a:off x="593196" y="1650999"/>
            <a:ext cx="10312929" cy="4133351"/>
          </a:xfrm>
        </p:spPr>
        <p:txBody>
          <a:bodyPr>
            <a:normAutofit fontScale="92500"/>
          </a:bodyPr>
          <a:lstStyle/>
          <a:p>
            <a:r>
              <a:rPr lang="en-GB" dirty="0"/>
              <a:t>Train Lead Professionals</a:t>
            </a:r>
          </a:p>
          <a:p>
            <a:r>
              <a:rPr lang="en-GB" dirty="0"/>
              <a:t>Provide supervision for Lead Professionals- this may be</a:t>
            </a:r>
          </a:p>
          <a:p>
            <a:pPr marL="342900" indent="-342900">
              <a:buFont typeface="Arial" panose="020B0604020202020204" pitchFamily="34" charset="0"/>
              <a:buChar char="•"/>
            </a:pPr>
            <a:r>
              <a:rPr lang="en-GB" dirty="0"/>
              <a:t> looking at planning, </a:t>
            </a:r>
          </a:p>
          <a:p>
            <a:pPr marL="342900" indent="-342900">
              <a:buFont typeface="Arial" panose="020B0604020202020204" pitchFamily="34" charset="0"/>
              <a:buChar char="•"/>
            </a:pPr>
            <a:r>
              <a:rPr lang="en-GB" dirty="0"/>
              <a:t>discussing specific behaviours, </a:t>
            </a:r>
          </a:p>
          <a:p>
            <a:pPr marL="342900" indent="-342900">
              <a:buFont typeface="Arial" panose="020B0604020202020204" pitchFamily="34" charset="0"/>
              <a:buChar char="•"/>
            </a:pPr>
            <a:r>
              <a:rPr lang="en-GB" dirty="0"/>
              <a:t>advising on training</a:t>
            </a:r>
          </a:p>
          <a:p>
            <a:pPr marL="342900" indent="-342900">
              <a:buFont typeface="Arial" panose="020B0604020202020204" pitchFamily="34" charset="0"/>
              <a:buChar char="•"/>
            </a:pPr>
            <a:r>
              <a:rPr lang="en-GB" dirty="0"/>
              <a:t>practising physical/restrictive physical interventions</a:t>
            </a:r>
          </a:p>
          <a:p>
            <a:pPr marL="342900" indent="-342900">
              <a:buFont typeface="Arial" panose="020B0604020202020204" pitchFamily="34" charset="0"/>
              <a:buChar char="•"/>
            </a:pPr>
            <a:endParaRPr lang="en-GB" dirty="0"/>
          </a:p>
          <a:p>
            <a:r>
              <a:rPr lang="en-GB" dirty="0"/>
              <a:t>Constantly update </a:t>
            </a:r>
            <a:r>
              <a:rPr lang="en-GB"/>
              <a:t>training materials </a:t>
            </a:r>
            <a:r>
              <a:rPr lang="en-GB" dirty="0"/>
              <a:t>and </a:t>
            </a:r>
            <a:r>
              <a:rPr lang="en-GB" dirty="0" err="1"/>
              <a:t>padlets</a:t>
            </a:r>
            <a:endParaRPr lang="en-GB" dirty="0"/>
          </a:p>
          <a:p>
            <a:r>
              <a:rPr lang="en-GB" dirty="0"/>
              <a:t>Provide some Step Up training where schools currently have no Step Up LP (this is charged)</a:t>
            </a:r>
          </a:p>
          <a:p>
            <a:r>
              <a:rPr lang="en-GB" dirty="0"/>
              <a:t>Deliver Lead Professional training to other counties (inc. Suffolk, Buckinghamshire, London)</a:t>
            </a:r>
          </a:p>
        </p:txBody>
      </p:sp>
    </p:spTree>
    <p:extLst>
      <p:ext uri="{BB962C8B-B14F-4D97-AF65-F5344CB8AC3E}">
        <p14:creationId xmlns:p14="http://schemas.microsoft.com/office/powerpoint/2010/main" val="3770497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7DD3-FFEC-4626-BCC8-C3F25C1B439D}"/>
              </a:ext>
            </a:extLst>
          </p:cNvPr>
          <p:cNvSpPr>
            <a:spLocks noGrp="1"/>
          </p:cNvSpPr>
          <p:nvPr>
            <p:ph type="title"/>
          </p:nvPr>
        </p:nvSpPr>
        <p:spPr>
          <a:xfrm>
            <a:off x="227467" y="276972"/>
            <a:ext cx="10515600" cy="1325563"/>
          </a:xfrm>
        </p:spPr>
        <p:txBody>
          <a:bodyPr>
            <a:normAutofit/>
          </a:bodyPr>
          <a:lstStyle/>
          <a:p>
            <a:r>
              <a:rPr lang="en-GB" sz="4000" b="1" dirty="0">
                <a:solidFill>
                  <a:srgbClr val="1E2A5A"/>
                </a:solidFill>
                <a:latin typeface="Arial" panose="020B0604020202020204" pitchFamily="34" charset="0"/>
                <a:cs typeface="Arial" panose="020B0604020202020204" pitchFamily="34" charset="0"/>
              </a:rPr>
              <a:t>Relevant guidance to support positive behaviour</a:t>
            </a:r>
          </a:p>
        </p:txBody>
      </p:sp>
      <p:sp>
        <p:nvSpPr>
          <p:cNvPr id="3" name="Content Placeholder 2">
            <a:extLst>
              <a:ext uri="{FF2B5EF4-FFF2-40B4-BE49-F238E27FC236}">
                <a16:creationId xmlns:a16="http://schemas.microsoft.com/office/drawing/2014/main" id="{79BE9CEF-0592-4E17-9757-4C70FE5DF81D}"/>
              </a:ext>
            </a:extLst>
          </p:cNvPr>
          <p:cNvSpPr>
            <a:spLocks noGrp="1"/>
          </p:cNvSpPr>
          <p:nvPr>
            <p:ph idx="1"/>
          </p:nvPr>
        </p:nvSpPr>
        <p:spPr>
          <a:xfrm>
            <a:off x="227467" y="1301675"/>
            <a:ext cx="11405937" cy="5513294"/>
          </a:xfrm>
        </p:spPr>
        <p:txBody>
          <a:bodyPr>
            <a:normAutofit/>
          </a:bodyPr>
          <a:lstStyle/>
          <a:p>
            <a:pPr marL="0" indent="0">
              <a:buNone/>
            </a:pPr>
            <a:endParaRPr lang="en-GB" sz="3200" dirty="0"/>
          </a:p>
          <a:p>
            <a:pPr marL="0" indent="0">
              <a:buNone/>
            </a:pPr>
            <a:endParaRPr lang="en-GB" sz="3200" dirty="0">
              <a:solidFill>
                <a:srgbClr val="1E2A5A"/>
              </a:solidFill>
            </a:endParaRPr>
          </a:p>
          <a:p>
            <a:pPr marL="0" indent="0">
              <a:buNone/>
            </a:pPr>
            <a:endParaRPr lang="en-GB" sz="3200" dirty="0"/>
          </a:p>
          <a:p>
            <a:pPr marL="0" indent="0">
              <a:buNone/>
            </a:pPr>
            <a:endParaRPr lang="en-GB" sz="3200" dirty="0"/>
          </a:p>
        </p:txBody>
      </p:sp>
      <p:pic>
        <p:nvPicPr>
          <p:cNvPr id="4" name="Picture 3">
            <a:extLst>
              <a:ext uri="{FF2B5EF4-FFF2-40B4-BE49-F238E27FC236}">
                <a16:creationId xmlns:a16="http://schemas.microsoft.com/office/drawing/2014/main" id="{EA10DCE0-395D-4B42-BF78-A1AEFFCAE2FF}"/>
              </a:ext>
            </a:extLst>
          </p:cNvPr>
          <p:cNvPicPr>
            <a:picLocks noChangeAspect="1"/>
          </p:cNvPicPr>
          <p:nvPr/>
        </p:nvPicPr>
        <p:blipFill>
          <a:blip r:embed="rId3"/>
          <a:stretch>
            <a:fillRect/>
          </a:stretch>
        </p:blipFill>
        <p:spPr>
          <a:xfrm>
            <a:off x="558974" y="3033619"/>
            <a:ext cx="1963783" cy="2522706"/>
          </a:xfrm>
          <a:prstGeom prst="rect">
            <a:avLst/>
          </a:prstGeom>
          <a:ln>
            <a:solidFill>
              <a:srgbClr val="00B050"/>
            </a:solidFill>
          </a:ln>
        </p:spPr>
      </p:pic>
      <p:pic>
        <p:nvPicPr>
          <p:cNvPr id="5" name="Picture 4">
            <a:extLst>
              <a:ext uri="{FF2B5EF4-FFF2-40B4-BE49-F238E27FC236}">
                <a16:creationId xmlns:a16="http://schemas.microsoft.com/office/drawing/2014/main" id="{498F9A5F-A1FA-4F16-9C1B-956958FAAD8C}"/>
              </a:ext>
            </a:extLst>
          </p:cNvPr>
          <p:cNvPicPr>
            <a:picLocks noChangeAspect="1"/>
          </p:cNvPicPr>
          <p:nvPr/>
        </p:nvPicPr>
        <p:blipFill>
          <a:blip r:embed="rId4"/>
          <a:stretch>
            <a:fillRect/>
          </a:stretch>
        </p:blipFill>
        <p:spPr>
          <a:xfrm>
            <a:off x="2774567" y="1949745"/>
            <a:ext cx="1762673" cy="2344608"/>
          </a:xfrm>
          <a:prstGeom prst="rect">
            <a:avLst/>
          </a:prstGeom>
          <a:ln>
            <a:solidFill>
              <a:srgbClr val="00B050"/>
            </a:solidFill>
          </a:ln>
        </p:spPr>
      </p:pic>
      <p:pic>
        <p:nvPicPr>
          <p:cNvPr id="6" name="Picture 5">
            <a:extLst>
              <a:ext uri="{FF2B5EF4-FFF2-40B4-BE49-F238E27FC236}">
                <a16:creationId xmlns:a16="http://schemas.microsoft.com/office/drawing/2014/main" id="{DD8BF6CE-2720-49CD-841E-92B23D460094}"/>
              </a:ext>
            </a:extLst>
          </p:cNvPr>
          <p:cNvPicPr>
            <a:picLocks noChangeAspect="1"/>
          </p:cNvPicPr>
          <p:nvPr/>
        </p:nvPicPr>
        <p:blipFill>
          <a:blip r:embed="rId5"/>
          <a:stretch>
            <a:fillRect/>
          </a:stretch>
        </p:blipFill>
        <p:spPr>
          <a:xfrm>
            <a:off x="2782123" y="4428721"/>
            <a:ext cx="1762673" cy="2076111"/>
          </a:xfrm>
          <a:prstGeom prst="rect">
            <a:avLst/>
          </a:prstGeom>
          <a:ln>
            <a:solidFill>
              <a:srgbClr val="00B050"/>
            </a:solidFill>
          </a:ln>
        </p:spPr>
      </p:pic>
      <p:pic>
        <p:nvPicPr>
          <p:cNvPr id="7" name="Picture 6">
            <a:extLst>
              <a:ext uri="{FF2B5EF4-FFF2-40B4-BE49-F238E27FC236}">
                <a16:creationId xmlns:a16="http://schemas.microsoft.com/office/drawing/2014/main" id="{3F2522D5-3A21-401A-9B62-F083ABF593B3}"/>
              </a:ext>
            </a:extLst>
          </p:cNvPr>
          <p:cNvPicPr>
            <a:picLocks noChangeAspect="1"/>
          </p:cNvPicPr>
          <p:nvPr/>
        </p:nvPicPr>
        <p:blipFill>
          <a:blip r:embed="rId6"/>
          <a:stretch>
            <a:fillRect/>
          </a:stretch>
        </p:blipFill>
        <p:spPr>
          <a:xfrm>
            <a:off x="4827182" y="4428720"/>
            <a:ext cx="1694452" cy="2076111"/>
          </a:xfrm>
          <a:prstGeom prst="rect">
            <a:avLst/>
          </a:prstGeom>
          <a:ln>
            <a:solidFill>
              <a:srgbClr val="00B050"/>
            </a:solidFill>
          </a:ln>
        </p:spPr>
      </p:pic>
      <p:pic>
        <p:nvPicPr>
          <p:cNvPr id="8" name="Picture 7">
            <a:extLst>
              <a:ext uri="{FF2B5EF4-FFF2-40B4-BE49-F238E27FC236}">
                <a16:creationId xmlns:a16="http://schemas.microsoft.com/office/drawing/2014/main" id="{7E738259-C772-4CB0-A738-038B07F5C27F}"/>
              </a:ext>
            </a:extLst>
          </p:cNvPr>
          <p:cNvPicPr>
            <a:picLocks noChangeAspect="1"/>
          </p:cNvPicPr>
          <p:nvPr/>
        </p:nvPicPr>
        <p:blipFill>
          <a:blip r:embed="rId7"/>
          <a:stretch>
            <a:fillRect/>
          </a:stretch>
        </p:blipFill>
        <p:spPr>
          <a:xfrm>
            <a:off x="6744042" y="3982125"/>
            <a:ext cx="4026194" cy="2522706"/>
          </a:xfrm>
          <a:prstGeom prst="rect">
            <a:avLst/>
          </a:prstGeom>
          <a:ln>
            <a:solidFill>
              <a:srgbClr val="00B050"/>
            </a:solidFill>
          </a:ln>
        </p:spPr>
      </p:pic>
      <p:sp>
        <p:nvSpPr>
          <p:cNvPr id="13" name="TextBox 12">
            <a:extLst>
              <a:ext uri="{FF2B5EF4-FFF2-40B4-BE49-F238E27FC236}">
                <a16:creationId xmlns:a16="http://schemas.microsoft.com/office/drawing/2014/main" id="{C46C3909-D92B-480A-B749-E24D736AC0D1}"/>
              </a:ext>
            </a:extLst>
          </p:cNvPr>
          <p:cNvSpPr txBox="1"/>
          <p:nvPr/>
        </p:nvSpPr>
        <p:spPr>
          <a:xfrm>
            <a:off x="6652392" y="1135865"/>
            <a:ext cx="4827183"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Mental health and behaviour in schools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SEND Code of practice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Teachers’ Standards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Behaviour in Schools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Use of reasonable force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1E2A5A"/>
                </a:solidFill>
                <a:effectLst/>
                <a:uLnTx/>
                <a:uFillTx/>
                <a:latin typeface="Arial" panose="020B0604020202020204" pitchFamily="34" charset="0"/>
                <a:ea typeface="+mn-ea"/>
                <a:cs typeface="Arial" panose="020B0604020202020204" pitchFamily="34" charset="0"/>
              </a:rPr>
              <a:t>Reducing the Need for Restraint and restrictive Intervention</a:t>
            </a:r>
          </a:p>
        </p:txBody>
      </p:sp>
      <p:sp>
        <p:nvSpPr>
          <p:cNvPr id="14" name="Oval 13">
            <a:extLst>
              <a:ext uri="{FF2B5EF4-FFF2-40B4-BE49-F238E27FC236}">
                <a16:creationId xmlns:a16="http://schemas.microsoft.com/office/drawing/2014/main" id="{1831938E-48C0-4B6F-AD53-2EEF4732658F}"/>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 name="Text Box 3">
            <a:extLst>
              <a:ext uri="{FF2B5EF4-FFF2-40B4-BE49-F238E27FC236}">
                <a16:creationId xmlns:a16="http://schemas.microsoft.com/office/drawing/2014/main" id="{5A6B2852-E7A1-4AA3-B3F5-D394BC820576}"/>
              </a:ext>
            </a:extLst>
          </p:cNvPr>
          <p:cNvSpPr txBox="1">
            <a:spLocks noChangeArrowheads="1"/>
          </p:cNvSpPr>
          <p:nvPr/>
        </p:nvSpPr>
        <p:spPr bwMode="auto">
          <a:xfrm>
            <a:off x="0" y="6030913"/>
            <a:ext cx="4318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66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a:t>
            </a:r>
            <a:endParaRPr kumimoji="0" lang="en-US" altLang="en-US" sz="66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229F668A-52C6-9245-E1F8-9163F2B3CB72}"/>
              </a:ext>
            </a:extLst>
          </p:cNvPr>
          <p:cNvPicPr>
            <a:picLocks noChangeAspect="1"/>
          </p:cNvPicPr>
          <p:nvPr/>
        </p:nvPicPr>
        <p:blipFill>
          <a:blip r:embed="rId8"/>
          <a:stretch>
            <a:fillRect/>
          </a:stretch>
        </p:blipFill>
        <p:spPr>
          <a:xfrm>
            <a:off x="4854053" y="1951762"/>
            <a:ext cx="1684605" cy="2342591"/>
          </a:xfrm>
          <a:prstGeom prst="rect">
            <a:avLst/>
          </a:prstGeom>
          <a:ln w="3175"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0350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2"/>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647439" y="580169"/>
            <a:ext cx="5644304" cy="1440220"/>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Behaviour in Schools</a:t>
            </a:r>
            <a:endParaRPr kumimoji="0" lang="en-US" sz="18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DA7BECE-966A-4309-874D-6430FACB99D3}"/>
              </a:ext>
            </a:extLst>
          </p:cNvPr>
          <p:cNvSpPr/>
          <p:nvPr/>
        </p:nvSpPr>
        <p:spPr>
          <a:xfrm>
            <a:off x="3171825" y="2157392"/>
            <a:ext cx="5963629" cy="32316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Schools should anticipate likely triggers of </a:t>
            </a:r>
            <a:r>
              <a:rPr kumimoji="0" lang="en-US" sz="2000" b="0" i="0" u="none" strike="noStrike" kern="1200" cap="none" spc="0" normalizeH="0" baseline="0" noProof="0" err="1">
                <a:ln>
                  <a:noFill/>
                </a:ln>
                <a:solidFill>
                  <a:srgbClr val="1E2A5A"/>
                </a:solidFill>
                <a:effectLst/>
                <a:uLnTx/>
                <a:uFillTx/>
                <a:latin typeface="Arial" panose="020B0604020202020204" pitchFamily="34" charset="0"/>
                <a:ea typeface="+mn-ea"/>
                <a:cs typeface="Arial" panose="020B0604020202020204" pitchFamily="34" charset="0"/>
              </a:rPr>
              <a:t>misbehaviour</a:t>
            </a: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 and implement preventative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The priority to ensure safety and to restore a calm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Taking disciplinary action and providing appropriate support should occur at the same time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Contributing factors should be considered and alternative arrangements can be considered where this would be more effective for a particular pupil. </a:t>
            </a:r>
            <a:endParaRPr kumimoji="0" lang="en-US" sz="20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9" name="Picture 8">
            <a:extLst>
              <a:ext uri="{FF2B5EF4-FFF2-40B4-BE49-F238E27FC236}">
                <a16:creationId xmlns:a16="http://schemas.microsoft.com/office/drawing/2014/main" id="{B1BDE37C-6E63-4D19-B1E1-0C05663DCD87}"/>
              </a:ext>
            </a:extLst>
          </p:cNvPr>
          <p:cNvPicPr>
            <a:picLocks noChangeAspect="1"/>
          </p:cNvPicPr>
          <p:nvPr/>
        </p:nvPicPr>
        <p:blipFill>
          <a:blip r:embed="rId3"/>
          <a:stretch>
            <a:fillRect/>
          </a:stretch>
        </p:blipFill>
        <p:spPr>
          <a:xfrm>
            <a:off x="1008612" y="2600915"/>
            <a:ext cx="1699018" cy="2344608"/>
          </a:xfrm>
          <a:prstGeom prst="rect">
            <a:avLst/>
          </a:prstGeom>
          <a:ln>
            <a:solidFill>
              <a:srgbClr val="00B050"/>
            </a:solidFill>
          </a:ln>
        </p:spPr>
      </p:pic>
      <p:pic>
        <p:nvPicPr>
          <p:cNvPr id="2" name="Picture 1">
            <a:extLst>
              <a:ext uri="{FF2B5EF4-FFF2-40B4-BE49-F238E27FC236}">
                <a16:creationId xmlns:a16="http://schemas.microsoft.com/office/drawing/2014/main" id="{82D842EF-F1CF-A20A-5B3E-709D145E9E95}"/>
              </a:ext>
            </a:extLst>
          </p:cNvPr>
          <p:cNvPicPr>
            <a:picLocks noChangeAspect="1"/>
          </p:cNvPicPr>
          <p:nvPr/>
        </p:nvPicPr>
        <p:blipFill rotWithShape="1">
          <a:blip r:embed="rId4"/>
          <a:srcRect l="3331" t="1620" r="4230" b="2428"/>
          <a:stretch/>
        </p:blipFill>
        <p:spPr>
          <a:xfrm>
            <a:off x="1013178" y="2525278"/>
            <a:ext cx="1694452" cy="2495882"/>
          </a:xfrm>
          <a:prstGeom prst="rect">
            <a:avLst/>
          </a:prstGeom>
          <a:ln w="6350">
            <a:solidFill>
              <a:srgbClr val="7DBB26"/>
            </a:solidFill>
          </a:ln>
        </p:spPr>
      </p:pic>
    </p:spTree>
    <p:extLst>
      <p:ext uri="{BB962C8B-B14F-4D97-AF65-F5344CB8AC3E}">
        <p14:creationId xmlns:p14="http://schemas.microsoft.com/office/powerpoint/2010/main" val="3319984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D6011-9716-94BE-4C91-B0F23B1B00B8}"/>
              </a:ext>
            </a:extLst>
          </p:cNvPr>
          <p:cNvSpPr>
            <a:spLocks noGrp="1"/>
          </p:cNvSpPr>
          <p:nvPr>
            <p:ph type="body" sz="quarter" idx="10"/>
          </p:nvPr>
        </p:nvSpPr>
        <p:spPr/>
        <p:txBody>
          <a:bodyPr/>
          <a:lstStyle/>
          <a:p>
            <a:r>
              <a:rPr lang="en-GB"/>
              <a:t>Keeping Children Safe in Education:</a:t>
            </a:r>
          </a:p>
        </p:txBody>
      </p:sp>
      <p:sp>
        <p:nvSpPr>
          <p:cNvPr id="3" name="Text Placeholder 2">
            <a:extLst>
              <a:ext uri="{FF2B5EF4-FFF2-40B4-BE49-F238E27FC236}">
                <a16:creationId xmlns:a16="http://schemas.microsoft.com/office/drawing/2014/main" id="{CAB87A8A-C9C2-F5DE-A1A6-35A1B41FBE66}"/>
              </a:ext>
            </a:extLst>
          </p:cNvPr>
          <p:cNvSpPr>
            <a:spLocks noGrp="1"/>
          </p:cNvSpPr>
          <p:nvPr>
            <p:ph type="body" sz="quarter" idx="11"/>
          </p:nvPr>
        </p:nvSpPr>
        <p:spPr>
          <a:xfrm>
            <a:off x="3876262" y="1739348"/>
            <a:ext cx="7941364" cy="4701209"/>
          </a:xfrm>
        </p:spPr>
        <p:txBody>
          <a:bodyPr>
            <a:normAutofit/>
          </a:bodyPr>
          <a:lstStyle/>
          <a:p>
            <a:r>
              <a:rPr lang="en-GB"/>
              <a:t>Safeguarding and promoting the welfare of children is defined for the purposes of this guidance as: </a:t>
            </a:r>
          </a:p>
          <a:p>
            <a:r>
              <a:rPr lang="en-GB"/>
              <a:t>• protecting children from maltreatment </a:t>
            </a:r>
          </a:p>
          <a:p>
            <a:r>
              <a:rPr lang="en-GB"/>
              <a:t>• preventing the impairment of children’s mental and physical health or development </a:t>
            </a:r>
          </a:p>
          <a:p>
            <a:r>
              <a:rPr lang="en-GB"/>
              <a:t>• ensuring that children grow up in circumstances consistent with the provision of safe and effective care, and </a:t>
            </a:r>
          </a:p>
          <a:p>
            <a:r>
              <a:rPr lang="en-GB"/>
              <a:t>• taking action to enable all children to have the best outcomes.</a:t>
            </a:r>
          </a:p>
        </p:txBody>
      </p:sp>
      <p:pic>
        <p:nvPicPr>
          <p:cNvPr id="5" name="Picture 4">
            <a:extLst>
              <a:ext uri="{FF2B5EF4-FFF2-40B4-BE49-F238E27FC236}">
                <a16:creationId xmlns:a16="http://schemas.microsoft.com/office/drawing/2014/main" id="{2438AD4D-CBB3-DD81-C2AF-A22D9D851B48}"/>
              </a:ext>
            </a:extLst>
          </p:cNvPr>
          <p:cNvPicPr>
            <a:picLocks noChangeAspect="1"/>
          </p:cNvPicPr>
          <p:nvPr/>
        </p:nvPicPr>
        <p:blipFill>
          <a:blip r:embed="rId2"/>
          <a:stretch>
            <a:fillRect/>
          </a:stretch>
        </p:blipFill>
        <p:spPr>
          <a:xfrm>
            <a:off x="914400" y="1322201"/>
            <a:ext cx="2599361" cy="3672113"/>
          </a:xfrm>
          <a:prstGeom prst="rect">
            <a:avLst/>
          </a:prstGeom>
          <a:ln>
            <a:solidFill>
              <a:schemeClr val="accent1"/>
            </a:solidFill>
          </a:ln>
        </p:spPr>
      </p:pic>
    </p:spTree>
    <p:extLst>
      <p:ext uri="{BB962C8B-B14F-4D97-AF65-F5344CB8AC3E}">
        <p14:creationId xmlns:p14="http://schemas.microsoft.com/office/powerpoint/2010/main" val="398493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2"/>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647438" y="580169"/>
            <a:ext cx="6591561" cy="686656"/>
          </a:xfrm>
          <a:prstGeom prst="rect">
            <a:avLst/>
          </a:prstGeom>
          <a:noFill/>
        </p:spPr>
        <p:txBody>
          <a:bodyPr wrap="square" rtlCol="0">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Use of Reasonable Force</a:t>
            </a:r>
            <a:endParaRPr kumimoji="0" lang="en-US" sz="18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DA7BECE-966A-4309-874D-6430FACB99D3}"/>
              </a:ext>
            </a:extLst>
          </p:cNvPr>
          <p:cNvSpPr/>
          <p:nvPr/>
        </p:nvSpPr>
        <p:spPr>
          <a:xfrm>
            <a:off x="3057774" y="2409336"/>
            <a:ext cx="5362837"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Reasonable force can be used to prevent pupils from hurting themselves or others, from damaging property, or from causing disorder.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Schools should NOT have a ‘no contact’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Use of physical intervention must be reasonable, proportionate and necessary.</a:t>
            </a:r>
            <a:endParaRPr kumimoji="0" lang="en-US" sz="20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9" name="Picture 8">
            <a:extLst>
              <a:ext uri="{FF2B5EF4-FFF2-40B4-BE49-F238E27FC236}">
                <a16:creationId xmlns:a16="http://schemas.microsoft.com/office/drawing/2014/main" id="{412946C4-125C-4904-98E2-B8B7844955EE}"/>
              </a:ext>
            </a:extLst>
          </p:cNvPr>
          <p:cNvPicPr>
            <a:picLocks noChangeAspect="1"/>
          </p:cNvPicPr>
          <p:nvPr/>
        </p:nvPicPr>
        <p:blipFill>
          <a:blip r:embed="rId3"/>
          <a:stretch>
            <a:fillRect/>
          </a:stretch>
        </p:blipFill>
        <p:spPr>
          <a:xfrm>
            <a:off x="902882" y="2617775"/>
            <a:ext cx="1694452" cy="2076111"/>
          </a:xfrm>
          <a:prstGeom prst="rect">
            <a:avLst/>
          </a:prstGeom>
          <a:ln>
            <a:solidFill>
              <a:srgbClr val="00B050"/>
            </a:solidFill>
          </a:ln>
        </p:spPr>
      </p:pic>
    </p:spTree>
    <p:extLst>
      <p:ext uri="{BB962C8B-B14F-4D97-AF65-F5344CB8AC3E}">
        <p14:creationId xmlns:p14="http://schemas.microsoft.com/office/powerpoint/2010/main" val="1822616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2"/>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647438" y="580169"/>
            <a:ext cx="8372737" cy="1410556"/>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Reducing the Need for Restraint and Restrictive Intervention</a:t>
            </a:r>
            <a:endParaRPr kumimoji="0" lang="en-US" sz="18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DA7BECE-966A-4309-874D-6430FACB99D3}"/>
              </a:ext>
            </a:extLst>
          </p:cNvPr>
          <p:cNvSpPr/>
          <p:nvPr/>
        </p:nvSpPr>
        <p:spPr>
          <a:xfrm>
            <a:off x="4681406" y="3362860"/>
            <a:ext cx="536283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Proactive, preventative, non-restrictive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Any restrictive intervention must be based on an assessment that intervention is likely to cause less harm than not intervening.</a:t>
            </a:r>
            <a:endParaRPr kumimoji="0" lang="en-US" sz="20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3" name="Picture 12">
            <a:extLst>
              <a:ext uri="{FF2B5EF4-FFF2-40B4-BE49-F238E27FC236}">
                <a16:creationId xmlns:a16="http://schemas.microsoft.com/office/drawing/2014/main" id="{14F42481-4F29-4BD6-80BB-64E49BB4B2A7}"/>
              </a:ext>
            </a:extLst>
          </p:cNvPr>
          <p:cNvPicPr>
            <a:picLocks noChangeAspect="1"/>
          </p:cNvPicPr>
          <p:nvPr/>
        </p:nvPicPr>
        <p:blipFill>
          <a:blip r:embed="rId3"/>
          <a:stretch>
            <a:fillRect/>
          </a:stretch>
        </p:blipFill>
        <p:spPr>
          <a:xfrm>
            <a:off x="428967" y="3084240"/>
            <a:ext cx="4026194" cy="2522706"/>
          </a:xfrm>
          <a:prstGeom prst="rect">
            <a:avLst/>
          </a:prstGeom>
          <a:ln>
            <a:solidFill>
              <a:srgbClr val="00B050"/>
            </a:solidFill>
          </a:ln>
        </p:spPr>
      </p:pic>
    </p:spTree>
    <p:extLst>
      <p:ext uri="{BB962C8B-B14F-4D97-AF65-F5344CB8AC3E}">
        <p14:creationId xmlns:p14="http://schemas.microsoft.com/office/powerpoint/2010/main" val="2560961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2"/>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647438" y="580169"/>
            <a:ext cx="8372737" cy="1410556"/>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Human Rights Act </a:t>
            </a:r>
            <a:endParaRPr kumimoji="0" lang="en-US" sz="18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DA7BECE-966A-4309-874D-6430FACB99D3}"/>
              </a:ext>
            </a:extLst>
          </p:cNvPr>
          <p:cNvSpPr/>
          <p:nvPr/>
        </p:nvSpPr>
        <p:spPr>
          <a:xfrm>
            <a:off x="4671881" y="2452457"/>
            <a:ext cx="5362837"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Use effective measures to prevent harmful </a:t>
            </a:r>
            <a:r>
              <a:rPr kumimoji="0" lang="en-US" sz="2000" b="0" i="0" u="none" strike="noStrike" kern="1200" cap="none" spc="0" normalizeH="0" baseline="0" noProof="0" err="1">
                <a:ln>
                  <a:noFill/>
                </a:ln>
                <a:solidFill>
                  <a:srgbClr val="1E2A5A"/>
                </a:solidFill>
                <a:effectLst/>
                <a:uLnTx/>
                <a:uFillTx/>
                <a:latin typeface="Arial" panose="020B0604020202020204" pitchFamily="34" charset="0"/>
                <a:ea typeface="+mn-ea"/>
                <a:cs typeface="Arial" panose="020B0604020202020204" pitchFamily="34" charset="0"/>
              </a:rPr>
              <a:t>behaviours</a:t>
            </a: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 and protect the rights of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If physical intervention, or restrictive intervention is used when it is not reasonable, proportionate and necessary, this might be breaching the pupil’s human rights.</a:t>
            </a:r>
            <a:endParaRPr kumimoji="0" lang="en-US" sz="20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7" name="Picture 4">
            <a:extLst>
              <a:ext uri="{FF2B5EF4-FFF2-40B4-BE49-F238E27FC236}">
                <a16:creationId xmlns:a16="http://schemas.microsoft.com/office/drawing/2014/main" id="{157568AA-60DA-4D6C-B8B2-B9BBA0FF7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75" y="2756996"/>
            <a:ext cx="3610808" cy="124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233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2"/>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647438" y="580169"/>
            <a:ext cx="8372737" cy="1410556"/>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Ofsted: Positive environments where children can flourish</a:t>
            </a:r>
            <a:endParaRPr kumimoji="0" lang="en-US" sz="18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DA7BECE-966A-4309-874D-6430FACB99D3}"/>
              </a:ext>
            </a:extLst>
          </p:cNvPr>
          <p:cNvSpPr/>
          <p:nvPr/>
        </p:nvSpPr>
        <p:spPr>
          <a:xfrm>
            <a:off x="4738556" y="3098992"/>
            <a:ext cx="5362837"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Staff should find the least intrusive way possible to support and empower pupils and keep them safe whilst balancing physical safety with the impact on emotional well-being.</a:t>
            </a:r>
            <a:endParaRPr kumimoji="0" lang="en-US" sz="2000" b="0"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3" name="Picture 2">
            <a:extLst>
              <a:ext uri="{FF2B5EF4-FFF2-40B4-BE49-F238E27FC236}">
                <a16:creationId xmlns:a16="http://schemas.microsoft.com/office/drawing/2014/main" id="{045B05DC-D335-4166-895C-5E855216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50" y="3072148"/>
            <a:ext cx="3623699" cy="163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993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6370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2000" b="1" dirty="0">
                <a:solidFill>
                  <a:srgbClr val="002060"/>
                </a:solidFill>
                <a:ea typeface="+mj-ea"/>
                <a:cs typeface="+mj-cs"/>
                <a:sym typeface="Calibri"/>
              </a:rPr>
              <a:t>Data sharing &amp; absence returns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Ø"/>
              <a:tabLst/>
            </a:pPr>
            <a:endParaRPr lang="en-GB" sz="1200" dirty="0">
              <a:solidFill>
                <a:srgbClr val="000000"/>
              </a:solidFill>
              <a:latin typeface="+mj-lt"/>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0" i="0" dirty="0">
                <a:solidFill>
                  <a:srgbClr val="000000"/>
                </a:solidFill>
                <a:effectLst/>
                <a:cs typeface="Assistant" pitchFamily="2" charset="-79"/>
              </a:rPr>
              <a:t>In line with </a:t>
            </a:r>
            <a:r>
              <a:rPr lang="en-GB" sz="1400" b="1" i="0" u="none" strike="noStrike" dirty="0">
                <a:solidFill>
                  <a:srgbClr val="4840E3"/>
                </a:solidFill>
                <a:effectLst/>
                <a:cs typeface="Assistant" pitchFamily="2" charset="-79"/>
                <a:hlinkClick r:id="rId4"/>
              </a:rPr>
              <a:t>The Education (Information About Individual Pupils) (England) (Amendment) Regulations 2024</a:t>
            </a:r>
            <a:r>
              <a:rPr lang="en-GB" sz="1400" b="0" i="0" dirty="0">
                <a:solidFill>
                  <a:srgbClr val="000000"/>
                </a:solidFill>
                <a:effectLst/>
                <a:cs typeface="Assistant" pitchFamily="2" charset="-79"/>
              </a:rPr>
              <a:t> and the requirements of 'Working together to improve school attendance', all schools are now legally required to share information from their registers with the DfE and the local authority.</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Assistant" pitchFamily="2" charset="-79"/>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Assistant" pitchFamily="2" charset="-79"/>
                <a:sym typeface="Calibri"/>
              </a:rPr>
              <a:t>Sharing data with the DfE:</a:t>
            </a:r>
          </a:p>
          <a:p>
            <a:pPr algn="l" fontAlgn="base"/>
            <a:r>
              <a:rPr lang="en-GB" sz="1400" b="0" i="0" dirty="0">
                <a:solidFill>
                  <a:srgbClr val="000000"/>
                </a:solidFill>
                <a:effectLst/>
                <a:cs typeface="Assistant" pitchFamily="2" charset="-79"/>
              </a:rPr>
              <a:t>From the start of the 2024-25 academic year, schools have a duty to provide attendance information to the Department for Education (DfE) on request. Data indicates that as of 6</a:t>
            </a:r>
            <a:r>
              <a:rPr lang="en-GB" sz="1400" b="0" i="0" baseline="30000" dirty="0">
                <a:solidFill>
                  <a:srgbClr val="000000"/>
                </a:solidFill>
                <a:effectLst/>
                <a:cs typeface="Assistant" pitchFamily="2" charset="-79"/>
              </a:rPr>
              <a:t>th</a:t>
            </a:r>
            <a:r>
              <a:rPr lang="en-GB" sz="1400" b="0" i="0" dirty="0">
                <a:solidFill>
                  <a:srgbClr val="000000"/>
                </a:solidFill>
                <a:effectLst/>
                <a:cs typeface="Assistant" pitchFamily="2" charset="-79"/>
              </a:rPr>
              <a:t> September, over 380 have already signed up to share their daily attendance data with the DfE in line with statutory requirements.</a:t>
            </a:r>
          </a:p>
          <a:p>
            <a:pPr algn="l" fontAlgn="base"/>
            <a:r>
              <a:rPr lang="en-GB" sz="1400" b="1" i="0" u="sng" dirty="0">
                <a:solidFill>
                  <a:srgbClr val="000000"/>
                </a:solidFill>
                <a:effectLst/>
                <a:cs typeface="Assistant" pitchFamily="2" charset="-79"/>
              </a:rPr>
              <a:t>Action:</a:t>
            </a:r>
            <a:r>
              <a:rPr lang="en-GB" sz="1400" b="0" i="0" dirty="0">
                <a:solidFill>
                  <a:srgbClr val="000000"/>
                </a:solidFill>
                <a:effectLst/>
                <a:cs typeface="Assistant" pitchFamily="2" charset="-79"/>
              </a:rPr>
              <a:t> It is important that all schools ensure that they have completed this process and for those schools who have not, further guidance on how to share your data is available via this link: </a:t>
            </a:r>
            <a:r>
              <a:rPr lang="en-GB" sz="1400" b="1" i="0" u="none" strike="noStrike" dirty="0">
                <a:solidFill>
                  <a:srgbClr val="4840E3"/>
                </a:solidFill>
                <a:effectLst/>
                <a:cs typeface="Assistant" pitchFamily="2" charset="-79"/>
                <a:hlinkClick r:id="rId5"/>
              </a:rPr>
              <a:t>Share your daily school attendance data - GOV.UK (www.gov.uk)</a:t>
            </a:r>
            <a:endParaRPr lang="en-GB" sz="1400" b="0" i="0" dirty="0">
              <a:solidFill>
                <a:srgbClr val="000000"/>
              </a:solidFill>
              <a:effectLst/>
              <a:cs typeface="Assistant" pitchFamily="2" charset="-79"/>
            </a:endParaRPr>
          </a:p>
          <a:p>
            <a:pPr algn="l" fontAlgn="base"/>
            <a:r>
              <a:rPr lang="en-GB" sz="1400" b="0" i="0" dirty="0">
                <a:solidFill>
                  <a:srgbClr val="000000"/>
                </a:solidFill>
                <a:effectLst/>
                <a:cs typeface="Assistant" pitchFamily="2" charset="-79"/>
              </a:rPr>
              <a:t>Once you are sharing data with the DfE you will have access to a range of tools that will support you to analyse your data. The DfE has published guidance for schools, academy trusts and local authorities on using the monitor your </a:t>
            </a:r>
            <a:r>
              <a:rPr lang="en-GB" sz="1400" b="1" i="0" u="none" strike="noStrike" dirty="0">
                <a:solidFill>
                  <a:srgbClr val="4840E3"/>
                </a:solidFill>
                <a:effectLst/>
                <a:cs typeface="Assistant" pitchFamily="2" charset="-79"/>
                <a:hlinkClick r:id="rId6"/>
              </a:rPr>
              <a:t>school attendance tool</a:t>
            </a:r>
            <a:r>
              <a:rPr lang="en-GB" sz="1400" b="0" i="0" dirty="0">
                <a:solidFill>
                  <a:srgbClr val="000000"/>
                </a:solidFill>
                <a:effectLst/>
                <a:cs typeface="Assistant" pitchFamily="2" charset="-79"/>
              </a:rPr>
              <a:t>.</a:t>
            </a:r>
          </a:p>
          <a:p>
            <a:pPr marR="0" algn="l" defTabSz="914400" rtl="0" fontAlgn="auto" latinLnBrk="0" hangingPunct="0">
              <a:lnSpc>
                <a:spcPct val="100000"/>
              </a:lnSpc>
              <a:spcBef>
                <a:spcPts val="0"/>
              </a:spcBef>
              <a:spcAft>
                <a:spcPts val="0"/>
              </a:spcAft>
              <a:buClrTx/>
              <a:buSzTx/>
              <a:tabLst/>
            </a:pPr>
            <a:endParaRPr lang="en-GB" sz="1400" dirty="0">
              <a:solidFill>
                <a:srgbClr val="000000"/>
              </a:solidFill>
              <a:ea typeface="+mj-ea"/>
              <a:cs typeface="+mj-cs"/>
              <a:sym typeface="Calibri"/>
            </a:endParaRPr>
          </a:p>
          <a:p>
            <a:pPr marR="0" algn="l" defTabSz="914400" rtl="0" fontAlgn="auto" latinLnBrk="0" hangingPunct="0">
              <a:lnSpc>
                <a:spcPct val="100000"/>
              </a:lnSpc>
              <a:spcBef>
                <a:spcPts val="0"/>
              </a:spcBef>
              <a:spcAft>
                <a:spcPts val="0"/>
              </a:spcAft>
              <a:buClrTx/>
              <a:buSzTx/>
              <a:tabLst/>
            </a:pPr>
            <a:r>
              <a:rPr lang="en-GB" sz="1400" b="1" dirty="0">
                <a:solidFill>
                  <a:srgbClr val="000000"/>
                </a:solidFill>
                <a:ea typeface="+mj-ea"/>
                <a:cs typeface="+mj-cs"/>
                <a:sym typeface="Calibri"/>
              </a:rPr>
              <a:t>Sharing data with the LA:</a:t>
            </a:r>
          </a:p>
          <a:p>
            <a:pPr algn="l" fontAlgn="base"/>
            <a:r>
              <a:rPr lang="en-GB" sz="1400" b="0" i="0" dirty="0">
                <a:solidFill>
                  <a:srgbClr val="000000"/>
                </a:solidFill>
                <a:effectLst/>
                <a:cs typeface="Assistant" pitchFamily="2" charset="-79"/>
              </a:rPr>
              <a:t>Further, to facilitate timely collaborative working across partners, all schools are also required to share information from their registers with the local authority. As a minimum this includes: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New Pupil and Deletion returns</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Attendance returns </a:t>
            </a:r>
          </a:p>
          <a:p>
            <a:pPr marL="285750" indent="-285750" algn="l" fontAlgn="base">
              <a:buFont typeface="Wingdings" panose="05000000000000000000" pitchFamily="2" charset="2"/>
              <a:buChar char="Ø"/>
            </a:pPr>
            <a:r>
              <a:rPr lang="en-GB" sz="1400" i="0" dirty="0">
                <a:solidFill>
                  <a:srgbClr val="000000"/>
                </a:solidFill>
                <a:effectLst/>
                <a:cs typeface="Assistant" pitchFamily="2" charset="-79"/>
              </a:rPr>
              <a:t>Sickness returns</a:t>
            </a:r>
          </a:p>
          <a:p>
            <a:pPr marL="285750" indent="-285750" algn="l" fontAlgn="base">
              <a:buFont typeface="Wingdings" panose="05000000000000000000" pitchFamily="2" charset="2"/>
              <a:buChar char="Ø"/>
            </a:pPr>
            <a:endParaRPr lang="en-GB" sz="1400" dirty="0">
              <a:solidFill>
                <a:srgbClr val="000000"/>
              </a:solidFill>
              <a:ea typeface="+mj-ea"/>
              <a:cs typeface="Assistant" pitchFamily="2" charset="-79"/>
              <a:sym typeface="Calibri"/>
            </a:endParaRPr>
          </a:p>
          <a:p>
            <a:pPr algn="l" fontAlgn="base"/>
            <a:r>
              <a:rPr lang="en-GB" sz="1400" b="0" i="0" dirty="0">
                <a:solidFill>
                  <a:srgbClr val="000000"/>
                </a:solidFill>
                <a:effectLst/>
                <a:cs typeface="Assistant" pitchFamily="2" charset="-79"/>
              </a:rPr>
              <a:t>If your school is not currently sharing data as part of the local arrangements, you will receive an e-mail from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within the next two weeks providing guidance on what you need to do next.</a:t>
            </a:r>
          </a:p>
          <a:p>
            <a:pPr algn="l" fontAlgn="base"/>
            <a:r>
              <a:rPr lang="en-GB" sz="1400" b="0" i="0" dirty="0">
                <a:solidFill>
                  <a:srgbClr val="000000"/>
                </a:solidFill>
                <a:effectLst/>
                <a:cs typeface="Assistant" pitchFamily="2" charset="-79"/>
              </a:rPr>
              <a:t>If you already provide attendance data to the LA via the local arrangements, please also contact </a:t>
            </a:r>
            <a:r>
              <a:rPr lang="en-GB" sz="1400" b="1" i="0" u="none" strike="noStrike" dirty="0">
                <a:solidFill>
                  <a:srgbClr val="4840E3"/>
                </a:solidFill>
                <a:effectLst/>
                <a:cs typeface="Assistant" pitchFamily="2" charset="-79"/>
                <a:hlinkClick r:id="rId7"/>
              </a:rPr>
              <a:t>attendancedatacollection@norfolk.gov.uk</a:t>
            </a:r>
            <a:r>
              <a:rPr lang="en-GB" sz="1400" b="0" i="0" dirty="0">
                <a:solidFill>
                  <a:srgbClr val="000000"/>
                </a:solidFill>
                <a:effectLst/>
                <a:cs typeface="Assistant" pitchFamily="2" charset="-79"/>
              </a:rPr>
              <a:t> if:</a:t>
            </a:r>
          </a:p>
          <a:p>
            <a:pPr algn="l" fontAlgn="base">
              <a:buFont typeface="+mj-lt"/>
              <a:buAutoNum type="arabicPeriod"/>
            </a:pPr>
            <a:r>
              <a:rPr lang="en-GB" sz="1400" b="0" i="0" dirty="0">
                <a:solidFill>
                  <a:srgbClr val="000000"/>
                </a:solidFill>
                <a:effectLst/>
                <a:cs typeface="Assistant" pitchFamily="2" charset="-79"/>
              </a:rPr>
              <a:t>    You have changed Management Information System provider over the Summer as this will impact on data collection.</a:t>
            </a:r>
          </a:p>
          <a:p>
            <a:pPr algn="l" fontAlgn="base">
              <a:buFont typeface="+mj-lt"/>
              <a:buAutoNum type="arabicPeriod"/>
            </a:pPr>
            <a:r>
              <a:rPr lang="en-GB" sz="1400" b="0" i="0" dirty="0">
                <a:solidFill>
                  <a:srgbClr val="000000"/>
                </a:solidFill>
                <a:effectLst/>
                <a:cs typeface="Assistant" pitchFamily="2" charset="-79"/>
              </a:rPr>
              <a:t>    You are unsure of who we hold as your contact for the local data feed and/or would like to make a change to the contact.</a:t>
            </a:r>
          </a:p>
          <a:p>
            <a:pPr algn="l" fontAlgn="base"/>
            <a:endParaRPr lang="en-GB" sz="1200" dirty="0">
              <a:solidFill>
                <a:srgbClr val="000000"/>
              </a:solidFill>
              <a:ea typeface="+mj-ea"/>
              <a:cs typeface="+mj-cs"/>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8"/>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9"/>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10"/>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169348451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2C5EB72-FB5C-4016-8E15-5C87F664B143}"/>
              </a:ext>
            </a:extLst>
          </p:cNvPr>
          <p:cNvSpPr/>
          <p:nvPr/>
        </p:nvSpPr>
        <p:spPr>
          <a:xfrm>
            <a:off x="9617811" y="5606946"/>
            <a:ext cx="2951664" cy="295166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Oval 14">
            <a:extLst>
              <a:ext uri="{FF2B5EF4-FFF2-40B4-BE49-F238E27FC236}">
                <a16:creationId xmlns:a16="http://schemas.microsoft.com/office/drawing/2014/main" id="{353978DF-65B6-4577-8005-C2EBB1E45064}"/>
              </a:ext>
            </a:extLst>
          </p:cNvPr>
          <p:cNvSpPr/>
          <p:nvPr/>
        </p:nvSpPr>
        <p:spPr>
          <a:xfrm>
            <a:off x="9818271" y="5505268"/>
            <a:ext cx="2951664" cy="2951664"/>
          </a:xfrm>
          <a:prstGeom prst="ellipse">
            <a:avLst/>
          </a:prstGeom>
          <a:solidFill>
            <a:srgbClr val="97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975F2F1D-8703-4192-9161-D800BECFE96E}"/>
              </a:ext>
            </a:extLst>
          </p:cNvPr>
          <p:cNvPicPr>
            <a:picLocks noChangeAspect="1"/>
          </p:cNvPicPr>
          <p:nvPr/>
        </p:nvPicPr>
        <p:blipFill>
          <a:blip r:embed="rId3"/>
          <a:stretch>
            <a:fillRect/>
          </a:stretch>
        </p:blipFill>
        <p:spPr>
          <a:xfrm>
            <a:off x="10439742" y="6047454"/>
            <a:ext cx="1307802" cy="397409"/>
          </a:xfrm>
          <a:prstGeom prst="rect">
            <a:avLst/>
          </a:prstGeom>
        </p:spPr>
      </p:pic>
      <p:sp>
        <p:nvSpPr>
          <p:cNvPr id="10" name="TextBox 9">
            <a:extLst>
              <a:ext uri="{FF2B5EF4-FFF2-40B4-BE49-F238E27FC236}">
                <a16:creationId xmlns:a16="http://schemas.microsoft.com/office/drawing/2014/main" id="{18E2A740-76E3-4CDE-A58A-FA9006492DFF}"/>
              </a:ext>
            </a:extLst>
          </p:cNvPr>
          <p:cNvSpPr txBox="1"/>
          <p:nvPr/>
        </p:nvSpPr>
        <p:spPr>
          <a:xfrm>
            <a:off x="647438" y="580169"/>
            <a:ext cx="8488015" cy="1440220"/>
          </a:xfrm>
          <a:prstGeom prst="rect">
            <a:avLst/>
          </a:prstGeom>
          <a:noFill/>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Legally defensible position</a:t>
            </a:r>
            <a:endParaRPr kumimoji="0" lang="en-US" sz="4000" b="1" i="0" u="none" strike="noStrike" kern="1200" cap="none" spc="0" normalizeH="0" baseline="0" noProof="0">
              <a:ln>
                <a:noFill/>
              </a:ln>
              <a:solidFill>
                <a:srgbClr val="1E2A5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DA7BECE-966A-4309-874D-6430FACB99D3}"/>
              </a:ext>
            </a:extLst>
          </p:cNvPr>
          <p:cNvSpPr/>
          <p:nvPr/>
        </p:nvSpPr>
        <p:spPr>
          <a:xfrm>
            <a:off x="647439" y="1654139"/>
            <a:ext cx="9400687" cy="4093428"/>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Legal defence for the use of force is based on evidence that the action taken was justified and that it was: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Reasonable</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Proportionate</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Necessary </a:t>
            </a: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‘No more than absolutely necessary’ (Human Rights Act 1998)</a:t>
            </a: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‘In the best interests of the child’ (Children Act 1989 and 2004)</a:t>
            </a:r>
          </a:p>
          <a:p>
            <a:pPr marL="457200" marR="0" lvl="0" indent="-457200" algn="l" defTabSz="914400" rtl="0" eaLnBrk="1" fontAlgn="auto" latinLnBrk="0" hangingPunct="1">
              <a:lnSpc>
                <a:spcPct val="100000"/>
              </a:lnSpc>
              <a:spcBef>
                <a:spcPct val="0"/>
              </a:spcBef>
              <a:spcAft>
                <a:spcPts val="0"/>
              </a:spcAft>
              <a:buClrTx/>
              <a:buSzTx/>
              <a:buFontTx/>
              <a:buNone/>
              <a:tabLst/>
              <a:defRPr/>
            </a:pPr>
            <a:endPar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a:ln>
                  <a:noFill/>
                </a:ln>
                <a:solidFill>
                  <a:srgbClr val="1E2A5A"/>
                </a:solidFill>
                <a:effectLst/>
                <a:uLnTx/>
                <a:uFillTx/>
                <a:latin typeface="Arial" panose="020B0604020202020204" pitchFamily="34" charset="0"/>
                <a:ea typeface="+mn-ea"/>
                <a:cs typeface="Arial" panose="020B0604020202020204" pitchFamily="34" charset="0"/>
              </a:rPr>
              <a:t>“What would you want someone to do in similar circumstances if this was your child or other loved one?” (HSW Act 1974/1999)</a:t>
            </a:r>
          </a:p>
        </p:txBody>
      </p:sp>
      <p:sp>
        <p:nvSpPr>
          <p:cNvPr id="19" name="Rectangle 18">
            <a:extLst>
              <a:ext uri="{FF2B5EF4-FFF2-40B4-BE49-F238E27FC236}">
                <a16:creationId xmlns:a16="http://schemas.microsoft.com/office/drawing/2014/main" id="{5C441465-FB93-48FD-A73F-4D0BE066E672}"/>
              </a:ext>
            </a:extLst>
          </p:cNvPr>
          <p:cNvSpPr/>
          <p:nvPr/>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2A8F1F3-E1F1-44CC-BFFF-9DE18FC6A29C}"/>
              </a:ext>
            </a:extLst>
          </p:cNvPr>
          <p:cNvSpPr/>
          <p:nvPr/>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947383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ear-view of rows of people watching a film in a theater">
            <a:extLst>
              <a:ext uri="{FF2B5EF4-FFF2-40B4-BE49-F238E27FC236}">
                <a16:creationId xmlns:a16="http://schemas.microsoft.com/office/drawing/2014/main" id="{1578EE4A-7A7E-2092-674F-B468D79DDF3B}"/>
              </a:ext>
            </a:extLst>
          </p:cNvPr>
          <p:cNvPicPr>
            <a:picLocks noChangeAspect="1"/>
          </p:cNvPicPr>
          <p:nvPr/>
        </p:nvPicPr>
        <p:blipFill>
          <a:blip r:embed="rId2">
            <a:alphaModFix amt="60000"/>
          </a:blip>
          <a:srcRect t="6565" r="-2" b="9038"/>
          <a:stretch/>
        </p:blipFill>
        <p:spPr>
          <a:xfrm>
            <a:off x="1" y="1"/>
            <a:ext cx="12192000" cy="6857999"/>
          </a:xfrm>
          <a:prstGeom prst="rect">
            <a:avLst/>
          </a:prstGeom>
        </p:spPr>
      </p:pic>
      <p:sp>
        <p:nvSpPr>
          <p:cNvPr id="2" name="Title 1"/>
          <p:cNvSpPr>
            <a:spLocks noGrp="1"/>
          </p:cNvSpPr>
          <p:nvPr>
            <p:ph type="ctrTitle"/>
          </p:nvPr>
        </p:nvSpPr>
        <p:spPr>
          <a:xfrm>
            <a:off x="815399" y="-815889"/>
            <a:ext cx="10548711" cy="3085705"/>
          </a:xfrm>
        </p:spPr>
        <p:txBody>
          <a:bodyPr>
            <a:normAutofit/>
          </a:bodyPr>
          <a:lstStyle/>
          <a:p>
            <a:r>
              <a:rPr lang="en-GB" sz="5400" b="1" dirty="0">
                <a:solidFill>
                  <a:srgbClr val="FFFFFF"/>
                </a:solidFill>
              </a:rPr>
              <a:t>Attendance at King's Lynn Academy</a:t>
            </a:r>
          </a:p>
        </p:txBody>
      </p:sp>
      <p:sp>
        <p:nvSpPr>
          <p:cNvPr id="3" name="Subtitle 2"/>
          <p:cNvSpPr>
            <a:spLocks noGrp="1"/>
          </p:cNvSpPr>
          <p:nvPr>
            <p:ph type="subTitle" idx="1"/>
          </p:nvPr>
        </p:nvSpPr>
        <p:spPr>
          <a:xfrm>
            <a:off x="2301923" y="5218003"/>
            <a:ext cx="7588155" cy="1414091"/>
          </a:xfrm>
        </p:spPr>
        <p:txBody>
          <a:bodyPr vert="horz" lIns="91440" tIns="45720" rIns="91440" bIns="45720" rtlCol="0">
            <a:normAutofit/>
          </a:bodyPr>
          <a:lstStyle/>
          <a:p>
            <a:r>
              <a:rPr lang="en-GB" b="1" dirty="0">
                <a:solidFill>
                  <a:srgbClr val="FFFFFF"/>
                </a:solidFill>
              </a:rPr>
              <a:t>Charis Griffiths-Pugh</a:t>
            </a:r>
          </a:p>
          <a:p>
            <a:r>
              <a:rPr lang="en-GB" b="1" dirty="0">
                <a:solidFill>
                  <a:srgbClr val="FFFFFF"/>
                </a:solidFill>
              </a:rPr>
              <a:t>Assistant Principal</a:t>
            </a:r>
          </a:p>
        </p:txBody>
      </p:sp>
    </p:spTree>
    <p:extLst>
      <p:ext uri="{BB962C8B-B14F-4D97-AF65-F5344CB8AC3E}">
        <p14:creationId xmlns:p14="http://schemas.microsoft.com/office/powerpoint/2010/main" val="78468529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BAA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C928-B447-0A0E-7CA1-D426F0353B4E}"/>
              </a:ext>
            </a:extLst>
          </p:cNvPr>
          <p:cNvSpPr>
            <a:spLocks noGrp="1"/>
          </p:cNvSpPr>
          <p:nvPr>
            <p:ph type="title"/>
          </p:nvPr>
        </p:nvSpPr>
        <p:spPr>
          <a:xfrm>
            <a:off x="1079500" y="321809"/>
            <a:ext cx="10026650" cy="655637"/>
          </a:xfrm>
        </p:spPr>
        <p:txBody>
          <a:bodyPr>
            <a:normAutofit/>
          </a:bodyPr>
          <a:lstStyle/>
          <a:p>
            <a:pPr algn="ctr"/>
            <a:r>
              <a:rPr lang="en-GB" sz="3600" b="1" dirty="0">
                <a:solidFill>
                  <a:schemeClr val="bg1"/>
                </a:solidFill>
              </a:rPr>
              <a:t>About me</a:t>
            </a:r>
            <a:endParaRPr lang="en-US"/>
          </a:p>
        </p:txBody>
      </p:sp>
      <p:sp>
        <p:nvSpPr>
          <p:cNvPr id="5" name="Text Placeholder 4">
            <a:extLst>
              <a:ext uri="{FF2B5EF4-FFF2-40B4-BE49-F238E27FC236}">
                <a16:creationId xmlns:a16="http://schemas.microsoft.com/office/drawing/2014/main" id="{F4B448CC-96A1-4DBB-86B0-007D75B42E61}"/>
              </a:ext>
            </a:extLst>
          </p:cNvPr>
          <p:cNvSpPr>
            <a:spLocks noGrp="1"/>
          </p:cNvSpPr>
          <p:nvPr>
            <p:ph type="body" idx="1"/>
          </p:nvPr>
        </p:nvSpPr>
        <p:spPr>
          <a:xfrm>
            <a:off x="538386" y="1137211"/>
            <a:ext cx="4741200" cy="553998"/>
          </a:xfrm>
        </p:spPr>
        <p:txBody>
          <a:bodyPr/>
          <a:lstStyle/>
          <a:p>
            <a:r>
              <a:rPr lang="en-GB" u="sng" dirty="0">
                <a:solidFill>
                  <a:schemeClr val="bg1"/>
                </a:solidFill>
              </a:rPr>
              <a:t>Who am I?</a:t>
            </a:r>
            <a:r>
              <a:rPr lang="en-GB" dirty="0">
                <a:solidFill>
                  <a:schemeClr val="bg1"/>
                </a:solidFill>
              </a:rPr>
              <a:t> </a:t>
            </a:r>
          </a:p>
        </p:txBody>
      </p:sp>
      <p:sp>
        <p:nvSpPr>
          <p:cNvPr id="3" name="Content Placeholder 2">
            <a:extLst>
              <a:ext uri="{FF2B5EF4-FFF2-40B4-BE49-F238E27FC236}">
                <a16:creationId xmlns:a16="http://schemas.microsoft.com/office/drawing/2014/main" id="{34EF8804-6B22-3185-2FA9-E416630831E0}"/>
              </a:ext>
            </a:extLst>
          </p:cNvPr>
          <p:cNvSpPr>
            <a:spLocks noGrp="1"/>
          </p:cNvSpPr>
          <p:nvPr>
            <p:ph sz="half" idx="2"/>
          </p:nvPr>
        </p:nvSpPr>
        <p:spPr>
          <a:xfrm>
            <a:off x="136072" y="1521656"/>
            <a:ext cx="4741200" cy="3243414"/>
          </a:xfrm>
        </p:spPr>
        <p:txBody>
          <a:bodyPr vert="horz" lIns="0" tIns="0" rIns="0" bIns="0" rtlCol="0" anchor="t" anchorCtr="0">
            <a:noAutofit/>
          </a:bodyPr>
          <a:lstStyle/>
          <a:p>
            <a:pPr marL="359410" indent="-359410"/>
            <a:r>
              <a:rPr lang="en-GB" sz="2400" b="1" dirty="0">
                <a:solidFill>
                  <a:schemeClr val="bg1"/>
                </a:solidFill>
              </a:rPr>
              <a:t>Assistant Principal for SEN and Attendance </a:t>
            </a:r>
          </a:p>
          <a:p>
            <a:pPr marL="359410" indent="-359410">
              <a:buClr>
                <a:srgbClr val="EF8C6A"/>
              </a:buClr>
            </a:pPr>
            <a:r>
              <a:rPr lang="en-GB" sz="2400" b="1" dirty="0">
                <a:solidFill>
                  <a:schemeClr val="bg1"/>
                </a:solidFill>
              </a:rPr>
              <a:t>15 years at KLA </a:t>
            </a:r>
          </a:p>
          <a:p>
            <a:pPr marL="359410" indent="-359410">
              <a:buClr>
                <a:srgbClr val="EF8C6A"/>
              </a:buClr>
            </a:pPr>
            <a:r>
              <a:rPr lang="en-GB" sz="2400" b="1" dirty="0">
                <a:solidFill>
                  <a:schemeClr val="bg1"/>
                </a:solidFill>
              </a:rPr>
              <a:t>SENCO </a:t>
            </a:r>
          </a:p>
          <a:p>
            <a:pPr marL="359410" indent="-359410">
              <a:buClr>
                <a:srgbClr val="EF8C6A"/>
              </a:buClr>
            </a:pPr>
            <a:r>
              <a:rPr lang="en-GB" sz="2400" b="1" dirty="0">
                <a:solidFill>
                  <a:schemeClr val="bg1"/>
                </a:solidFill>
              </a:rPr>
              <a:t>DSL </a:t>
            </a:r>
          </a:p>
          <a:p>
            <a:pPr marL="359410" indent="-359410">
              <a:buClr>
                <a:srgbClr val="EF8C6A"/>
              </a:buClr>
            </a:pPr>
            <a:r>
              <a:rPr lang="en-GB" sz="2400" b="1" dirty="0">
                <a:solidFill>
                  <a:schemeClr val="bg1"/>
                </a:solidFill>
              </a:rPr>
              <a:t>Student Voice</a:t>
            </a:r>
          </a:p>
          <a:p>
            <a:pPr marL="359410" indent="-359410">
              <a:buClr>
                <a:srgbClr val="EF8C6A"/>
              </a:buClr>
            </a:pPr>
            <a:r>
              <a:rPr lang="en-GB" sz="2400" b="1" dirty="0">
                <a:solidFill>
                  <a:schemeClr val="bg1"/>
                </a:solidFill>
              </a:rPr>
              <a:t>Persistent and stubborn! </a:t>
            </a:r>
          </a:p>
          <a:p>
            <a:pPr marL="0" indent="0">
              <a:buClr>
                <a:srgbClr val="EF8C6A"/>
              </a:buClr>
              <a:buNone/>
            </a:pPr>
            <a:endParaRPr lang="en-GB" b="1" dirty="0">
              <a:solidFill>
                <a:schemeClr val="bg1"/>
              </a:solidFill>
            </a:endParaRPr>
          </a:p>
        </p:txBody>
      </p:sp>
      <p:sp>
        <p:nvSpPr>
          <p:cNvPr id="6" name="Text Placeholder 5">
            <a:extLst>
              <a:ext uri="{FF2B5EF4-FFF2-40B4-BE49-F238E27FC236}">
                <a16:creationId xmlns:a16="http://schemas.microsoft.com/office/drawing/2014/main" id="{4DD9C33E-D98B-69A6-03A0-9BD926D4081E}"/>
              </a:ext>
            </a:extLst>
          </p:cNvPr>
          <p:cNvSpPr>
            <a:spLocks noGrp="1"/>
          </p:cNvSpPr>
          <p:nvPr>
            <p:ph type="body" sz="quarter" idx="3"/>
          </p:nvPr>
        </p:nvSpPr>
        <p:spPr>
          <a:xfrm>
            <a:off x="6534284" y="1137211"/>
            <a:ext cx="4741200" cy="553998"/>
          </a:xfrm>
        </p:spPr>
        <p:txBody>
          <a:bodyPr/>
          <a:lstStyle/>
          <a:p>
            <a:r>
              <a:rPr lang="en-GB" u="sng" dirty="0">
                <a:solidFill>
                  <a:schemeClr val="bg1"/>
                </a:solidFill>
              </a:rPr>
              <a:t>Who am I not?</a:t>
            </a:r>
            <a:r>
              <a:rPr lang="en-GB" dirty="0">
                <a:solidFill>
                  <a:schemeClr val="bg1"/>
                </a:solidFill>
              </a:rPr>
              <a:t> </a:t>
            </a:r>
          </a:p>
        </p:txBody>
      </p:sp>
      <p:sp>
        <p:nvSpPr>
          <p:cNvPr id="4" name="Content Placeholder 3">
            <a:extLst>
              <a:ext uri="{FF2B5EF4-FFF2-40B4-BE49-F238E27FC236}">
                <a16:creationId xmlns:a16="http://schemas.microsoft.com/office/drawing/2014/main" id="{230F395F-4EBC-DA38-33FB-47EAF792B010}"/>
              </a:ext>
            </a:extLst>
          </p:cNvPr>
          <p:cNvSpPr>
            <a:spLocks noGrp="1"/>
          </p:cNvSpPr>
          <p:nvPr>
            <p:ph sz="quarter" idx="4"/>
          </p:nvPr>
        </p:nvSpPr>
        <p:spPr>
          <a:xfrm>
            <a:off x="6364950" y="1521655"/>
            <a:ext cx="4741200" cy="3243414"/>
          </a:xfrm>
        </p:spPr>
        <p:txBody>
          <a:bodyPr>
            <a:normAutofit/>
          </a:bodyPr>
          <a:lstStyle/>
          <a:p>
            <a:pPr marL="359410" indent="-359410">
              <a:buFont typeface="Calibri" panose="05000000000000000000" pitchFamily="2" charset="2"/>
              <a:buChar char="-"/>
            </a:pPr>
            <a:r>
              <a:rPr lang="en-GB" sz="2400" b="1" dirty="0">
                <a:solidFill>
                  <a:schemeClr val="bg1"/>
                </a:solidFill>
              </a:rPr>
              <a:t>The oracle! </a:t>
            </a:r>
          </a:p>
          <a:p>
            <a:pPr marL="0" indent="0">
              <a:buClr>
                <a:srgbClr val="EF8C6A"/>
              </a:buClr>
              <a:buNone/>
            </a:pPr>
            <a:endParaRPr lang="en-GB" b="1" dirty="0">
              <a:solidFill>
                <a:schemeClr val="bg1"/>
              </a:solidFill>
            </a:endParaRPr>
          </a:p>
        </p:txBody>
      </p:sp>
      <p:pic>
        <p:nvPicPr>
          <p:cNvPr id="7" name="Picture 6" descr="Camillo Miola - The Oracle [1880] | The Pythia, a virgin fro… | Flickr">
            <a:extLst>
              <a:ext uri="{FF2B5EF4-FFF2-40B4-BE49-F238E27FC236}">
                <a16:creationId xmlns:a16="http://schemas.microsoft.com/office/drawing/2014/main" id="{60BA35A4-D4E3-1D3A-2177-4779B0AA00F9}"/>
              </a:ext>
            </a:extLst>
          </p:cNvPr>
          <p:cNvPicPr>
            <a:picLocks noChangeAspect="1"/>
          </p:cNvPicPr>
          <p:nvPr/>
        </p:nvPicPr>
        <p:blipFill>
          <a:blip r:embed="rId2"/>
          <a:stretch>
            <a:fillRect/>
          </a:stretch>
        </p:blipFill>
        <p:spPr>
          <a:xfrm>
            <a:off x="6698341" y="2134733"/>
            <a:ext cx="4407505" cy="3193295"/>
          </a:xfrm>
          <a:prstGeom prst="rect">
            <a:avLst/>
          </a:prstGeom>
        </p:spPr>
      </p:pic>
      <p:pic>
        <p:nvPicPr>
          <p:cNvPr id="8" name="Picture 7" descr="How to Spot the Signs of Teacher Burnout — Schools That Lead">
            <a:extLst>
              <a:ext uri="{FF2B5EF4-FFF2-40B4-BE49-F238E27FC236}">
                <a16:creationId xmlns:a16="http://schemas.microsoft.com/office/drawing/2014/main" id="{F582137B-CE12-930E-78B6-C2C58AEE18C0}"/>
              </a:ext>
            </a:extLst>
          </p:cNvPr>
          <p:cNvPicPr>
            <a:picLocks noChangeAspect="1"/>
          </p:cNvPicPr>
          <p:nvPr/>
        </p:nvPicPr>
        <p:blipFill>
          <a:blip r:embed="rId3"/>
          <a:stretch>
            <a:fillRect/>
          </a:stretch>
        </p:blipFill>
        <p:spPr>
          <a:xfrm>
            <a:off x="3043161" y="2400301"/>
            <a:ext cx="2743200" cy="2057400"/>
          </a:xfrm>
          <a:prstGeom prst="rect">
            <a:avLst/>
          </a:prstGeom>
        </p:spPr>
      </p:pic>
    </p:spTree>
    <p:extLst>
      <p:ext uri="{BB962C8B-B14F-4D97-AF65-F5344CB8AC3E}">
        <p14:creationId xmlns:p14="http://schemas.microsoft.com/office/powerpoint/2010/main" val="2473274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E180D095-B2E3-929C-DD81-5156324576A6}"/>
              </a:ext>
            </a:extLst>
          </p:cNvPr>
          <p:cNvSpPr>
            <a:spLocks noGrp="1"/>
          </p:cNvSpPr>
          <p:nvPr>
            <p:ph type="title"/>
          </p:nvPr>
        </p:nvSpPr>
        <p:spPr>
          <a:xfrm>
            <a:off x="331138" y="671379"/>
            <a:ext cx="4426782" cy="1331637"/>
          </a:xfrm>
        </p:spPr>
        <p:txBody>
          <a:bodyPr vert="horz" lIns="0" tIns="0" rIns="0" bIns="0" rtlCol="0" anchor="b" anchorCtr="0">
            <a:normAutofit/>
          </a:bodyPr>
          <a:lstStyle/>
          <a:p>
            <a:pPr algn="ctr"/>
            <a:r>
              <a:rPr lang="en-US" b="1" dirty="0">
                <a:solidFill>
                  <a:schemeClr val="bg1"/>
                </a:solidFill>
              </a:rPr>
              <a:t>About KLA</a:t>
            </a:r>
          </a:p>
        </p:txBody>
      </p:sp>
      <p:pic>
        <p:nvPicPr>
          <p:cNvPr id="8" name="Content Placeholder 7" descr="A graph with colorful lines and numbers&#10;&#10;AI-generated content may be incorrect.">
            <a:extLst>
              <a:ext uri="{FF2B5EF4-FFF2-40B4-BE49-F238E27FC236}">
                <a16:creationId xmlns:a16="http://schemas.microsoft.com/office/drawing/2014/main" id="{81431C28-8735-ECEA-8F42-91988C0D3297}"/>
              </a:ext>
            </a:extLst>
          </p:cNvPr>
          <p:cNvPicPr>
            <a:picLocks noGrp="1" noChangeAspect="1"/>
          </p:cNvPicPr>
          <p:nvPr>
            <p:ph sz="half" idx="2"/>
          </p:nvPr>
        </p:nvPicPr>
        <p:blipFill>
          <a:blip r:embed="rId2"/>
          <a:srcRect l="-100" t="8831"/>
          <a:stretch/>
        </p:blipFill>
        <p:spPr>
          <a:xfrm>
            <a:off x="4953593" y="-130034"/>
            <a:ext cx="7242489" cy="3559032"/>
          </a:xfrm>
          <a:prstGeom prst="rect">
            <a:avLst/>
          </a:prstGeom>
        </p:spPr>
      </p:pic>
      <p:cxnSp>
        <p:nvCxnSpPr>
          <p:cNvPr id="17" name="Straight Connector 16">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AD26ED-F43D-2D06-7997-CA9921135160}"/>
              </a:ext>
            </a:extLst>
          </p:cNvPr>
          <p:cNvSpPr txBox="1"/>
          <p:nvPr/>
        </p:nvSpPr>
        <p:spPr>
          <a:xfrm>
            <a:off x="488793" y="2916731"/>
            <a:ext cx="4460874" cy="3009899"/>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fontScale="85000" lnSpcReduction="10000"/>
          </a:bodyPr>
          <a:lstStyle/>
          <a:p>
            <a:pPr marL="342900" marR="0" lvl="0" indent="-34290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r>
              <a:rPr kumimoji="0" lang="en-US" sz="2000" b="1" i="0" u="none" strike="noStrike" kern="1200" cap="none" spc="0" normalizeH="0" baseline="0" noProof="0" dirty="0">
                <a:ln>
                  <a:noFill/>
                </a:ln>
                <a:solidFill>
                  <a:prstClr val="black"/>
                </a:solidFill>
                <a:effectLst/>
                <a:uLnTx/>
                <a:uFillTx/>
                <a:latin typeface="Avenir Next LT Pro Light"/>
                <a:ea typeface="+mn-ea"/>
                <a:cs typeface="+mn-cs"/>
              </a:rPr>
              <a:t>91.3% attendance this year</a:t>
            </a: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a:p>
            <a:pPr marL="342900" marR="0" lvl="0" indent="-34290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r>
              <a:rPr kumimoji="0" lang="en-US" sz="2000" b="1" i="0" u="none" strike="noStrike" kern="1200" cap="none" spc="0" normalizeH="0" baseline="0" noProof="0" dirty="0">
                <a:ln>
                  <a:noFill/>
                </a:ln>
                <a:solidFill>
                  <a:prstClr val="black"/>
                </a:solidFill>
                <a:effectLst/>
                <a:uLnTx/>
                <a:uFillTx/>
                <a:latin typeface="Avenir Next LT Pro Light"/>
                <a:ea typeface="+mn-ea"/>
                <a:cs typeface="+mn-cs"/>
              </a:rPr>
              <a:t>24.1% Persistent Absence </a:t>
            </a:r>
          </a:p>
          <a:p>
            <a:pPr marL="342900" marR="0" lvl="0" indent="-34290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r>
              <a:rPr kumimoji="0" lang="en-US" sz="2000" b="1" i="0" u="none" strike="noStrike" kern="1200" cap="none" spc="0" normalizeH="0" baseline="0" noProof="0" dirty="0">
                <a:ln>
                  <a:noFill/>
                </a:ln>
                <a:solidFill>
                  <a:prstClr val="black"/>
                </a:solidFill>
                <a:effectLst/>
                <a:uLnTx/>
                <a:uFillTx/>
                <a:latin typeface="Avenir Next LT Pro Light"/>
                <a:ea typeface="+mn-ea"/>
                <a:cs typeface="+mn-cs"/>
              </a:rPr>
              <a:t>Journey of improvement</a:t>
            </a:r>
          </a:p>
          <a:p>
            <a:pPr marL="342900" marR="0" lvl="0" indent="-34290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endParaRPr kumimoji="0" lang="en-US" sz="2000" b="1" i="0" u="none" strike="noStrike" kern="1200" cap="none" spc="0" normalizeH="0" baseline="0" noProof="0" dirty="0">
              <a:ln>
                <a:noFill/>
              </a:ln>
              <a:solidFill>
                <a:prstClr val="black"/>
              </a:solidFill>
              <a:effectLst/>
              <a:uLnTx/>
              <a:uFillTx/>
              <a:latin typeface="Avenir Next LT Pro Light"/>
              <a:ea typeface="+mn-ea"/>
              <a:cs typeface="+mn-cs"/>
            </a:endParaRPr>
          </a:p>
          <a:p>
            <a:pPr marL="342900" marR="0" lvl="0" indent="-34290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r>
              <a:rPr kumimoji="0" lang="en-US" sz="2000" b="1" i="0" u="none" strike="noStrike" kern="1200" cap="none" spc="0" normalizeH="0" baseline="0" noProof="0" dirty="0">
                <a:ln>
                  <a:noFill/>
                </a:ln>
                <a:solidFill>
                  <a:prstClr val="black"/>
                </a:solidFill>
                <a:effectLst/>
                <a:uLnTx/>
                <a:uFillTx/>
                <a:latin typeface="Avenir Next LT Pro Light"/>
                <a:ea typeface="+mn-ea"/>
                <a:cs typeface="+mn-cs"/>
              </a:rPr>
              <a:t>Approximately 1/3 PP </a:t>
            </a:r>
          </a:p>
          <a:p>
            <a:pPr marL="342900" marR="0" lvl="0" indent="-34290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r>
              <a:rPr kumimoji="0" lang="en-US" sz="2000" b="1" i="0" u="none" strike="noStrike" kern="1200" cap="none" spc="0" normalizeH="0" baseline="0" noProof="0" dirty="0">
                <a:ln>
                  <a:noFill/>
                </a:ln>
                <a:solidFill>
                  <a:prstClr val="black"/>
                </a:solidFill>
                <a:effectLst/>
                <a:uLnTx/>
                <a:uFillTx/>
                <a:latin typeface="Avenir Next LT Pro Light"/>
                <a:ea typeface="+mn-ea"/>
                <a:cs typeface="+mn-cs"/>
              </a:rPr>
              <a:t>Approximately ¼ SEN (6% EHCP) </a:t>
            </a:r>
          </a:p>
          <a:p>
            <a:pPr marL="342900" marR="0" lvl="0" indent="-342900" algn="l" defTabSz="914400" rtl="0" eaLnBrk="1" fontAlgn="auto" latinLnBrk="0" hangingPunct="1">
              <a:lnSpc>
                <a:spcPct val="125000"/>
              </a:lnSpc>
              <a:spcBef>
                <a:spcPts val="0"/>
              </a:spcBef>
              <a:spcAft>
                <a:spcPts val="600"/>
              </a:spcAft>
              <a:buClr>
                <a:srgbClr val="EF8C6A"/>
              </a:buClr>
              <a:buSzTx/>
              <a:buFont typeface="Wingdings"/>
              <a:buChar char="§"/>
              <a:tabLst/>
              <a:defRPr/>
            </a:pPr>
            <a:endParaRPr kumimoji="0" lang="en-US" sz="2000" b="1" i="0" u="none" strike="noStrike" kern="1200" cap="none" spc="0" normalizeH="0" baseline="0" noProof="0" dirty="0">
              <a:ln>
                <a:noFill/>
              </a:ln>
              <a:solidFill>
                <a:prstClr val="black"/>
              </a:solidFill>
              <a:effectLst/>
              <a:uLnTx/>
              <a:uFillTx/>
              <a:latin typeface="Avenir Next LT Pro Light"/>
              <a:ea typeface="+mn-ea"/>
              <a:cs typeface="+mn-cs"/>
            </a:endParaRPr>
          </a:p>
          <a:p>
            <a:pPr marL="342900" marR="0" lvl="0" indent="-342900" algn="l" defTabSz="914400" rtl="0" eaLnBrk="1" fontAlgn="auto" latinLnBrk="0" hangingPunct="1">
              <a:lnSpc>
                <a:spcPct val="125000"/>
              </a:lnSpc>
              <a:spcBef>
                <a:spcPts val="0"/>
              </a:spcBef>
              <a:spcAft>
                <a:spcPts val="600"/>
              </a:spcAft>
              <a:buClr>
                <a:srgbClr val="EF8C6A"/>
              </a:buClr>
              <a:buSzTx/>
              <a:buFont typeface="Wingdings"/>
              <a:buChar char="§"/>
              <a:tabLst/>
              <a:defRPr/>
            </a:pPr>
            <a:r>
              <a:rPr kumimoji="0" lang="en-US" sz="2000" b="1" i="0" u="none" strike="noStrike" kern="1200" cap="none" spc="0" normalizeH="0" baseline="0" noProof="0" dirty="0">
                <a:ln>
                  <a:noFill/>
                </a:ln>
                <a:solidFill>
                  <a:prstClr val="black"/>
                </a:solidFill>
                <a:effectLst/>
                <a:uLnTx/>
                <a:uFillTx/>
                <a:latin typeface="Avenir Next LT Pro Light"/>
                <a:ea typeface="+mn-ea"/>
                <a:cs typeface="+mn-cs"/>
              </a:rPr>
              <a:t>Still battling COVID legacy??</a:t>
            </a:r>
          </a:p>
          <a:p>
            <a:pPr marL="285750" marR="0" lvl="0" indent="-285750" algn="l" defTabSz="914400" rtl="0" eaLnBrk="1" fontAlgn="auto" latinLnBrk="0" hangingPunct="1">
              <a:lnSpc>
                <a:spcPct val="125000"/>
              </a:lnSpc>
              <a:spcBef>
                <a:spcPts val="0"/>
              </a:spcBef>
              <a:spcAft>
                <a:spcPts val="600"/>
              </a:spcAft>
              <a:buClr>
                <a:srgbClr val="D34817">
                  <a:lumMod val="60000"/>
                  <a:lumOff val="40000"/>
                </a:srgbClr>
              </a:buClr>
              <a:buSzTx/>
              <a:buFont typeface="Wingdings"/>
              <a:buChar char="§"/>
              <a:tabLst/>
              <a:defRPr/>
            </a:pPr>
            <a:endParaRPr kumimoji="0" lang="en-US" sz="2000" b="1" i="0" u="none" strike="noStrike" kern="1200" cap="none" spc="0" normalizeH="0" baseline="0" noProof="0">
              <a:ln>
                <a:noFill/>
              </a:ln>
              <a:solidFill>
                <a:srgbClr val="FFFFFF">
                  <a:alpha val="70000"/>
                </a:srgbClr>
              </a:solidFill>
              <a:effectLst/>
              <a:uLnTx/>
              <a:uFillTx/>
              <a:latin typeface="Avenir Next LT Pro Light"/>
              <a:ea typeface="+mn-ea"/>
              <a:cs typeface="+mn-cs"/>
            </a:endParaRPr>
          </a:p>
          <a:p>
            <a:pPr marL="0" marR="0" lvl="0" indent="0" algn="l" defTabSz="914400" rtl="0" eaLnBrk="1" fontAlgn="auto" latinLnBrk="0" hangingPunct="1">
              <a:lnSpc>
                <a:spcPct val="125000"/>
              </a:lnSpc>
              <a:spcBef>
                <a:spcPts val="0"/>
              </a:spcBef>
              <a:spcAft>
                <a:spcPts val="600"/>
              </a:spcAft>
              <a:buClr>
                <a:srgbClr val="D34817">
                  <a:lumMod val="60000"/>
                  <a:lumOff val="40000"/>
                </a:srgbClr>
              </a:buClr>
              <a:buSzTx/>
              <a:buFontTx/>
              <a:buNone/>
              <a:tabLst/>
              <a:defRPr/>
            </a:pPr>
            <a:endParaRPr kumimoji="0" lang="en-US" sz="2000" b="1" i="0" u="none" strike="noStrike" kern="1200" cap="none" spc="0" normalizeH="0" baseline="0" noProof="0">
              <a:ln>
                <a:noFill/>
              </a:ln>
              <a:solidFill>
                <a:srgbClr val="FFFFFF">
                  <a:alpha val="70000"/>
                </a:srgbClr>
              </a:solidFill>
              <a:effectLst/>
              <a:uLnTx/>
              <a:uFillTx/>
              <a:latin typeface="Avenir Next LT Pro Light"/>
              <a:ea typeface="+mn-ea"/>
              <a:cs typeface="+mn-cs"/>
            </a:endParaRPr>
          </a:p>
        </p:txBody>
      </p:sp>
      <p:pic>
        <p:nvPicPr>
          <p:cNvPr id="7" name="Content Placeholder 6" descr="A screenshot of a graph&#10;&#10;AI-generated content may be incorrect.">
            <a:extLst>
              <a:ext uri="{FF2B5EF4-FFF2-40B4-BE49-F238E27FC236}">
                <a16:creationId xmlns:a16="http://schemas.microsoft.com/office/drawing/2014/main" id="{F44E16E1-0711-6D0C-393D-E06443B1A05D}"/>
              </a:ext>
            </a:extLst>
          </p:cNvPr>
          <p:cNvPicPr>
            <a:picLocks noGrp="1" noChangeAspect="1"/>
          </p:cNvPicPr>
          <p:nvPr>
            <p:ph sz="half" idx="1"/>
          </p:nvPr>
        </p:nvPicPr>
        <p:blipFill>
          <a:blip r:embed="rId3"/>
          <a:stretch>
            <a:fillRect/>
          </a:stretch>
        </p:blipFill>
        <p:spPr>
          <a:xfrm>
            <a:off x="4959420" y="2784584"/>
            <a:ext cx="7230247" cy="2090244"/>
          </a:xfrm>
          <a:prstGeom prst="rect">
            <a:avLst/>
          </a:prstGeom>
        </p:spPr>
      </p:pic>
      <p:pic>
        <p:nvPicPr>
          <p:cNvPr id="10" name="Picture 9">
            <a:extLst>
              <a:ext uri="{FF2B5EF4-FFF2-40B4-BE49-F238E27FC236}">
                <a16:creationId xmlns:a16="http://schemas.microsoft.com/office/drawing/2014/main" id="{D94EF1AB-F72F-4A88-5561-2082CC7C2E10}"/>
              </a:ext>
            </a:extLst>
          </p:cNvPr>
          <p:cNvPicPr>
            <a:picLocks noChangeAspect="1"/>
          </p:cNvPicPr>
          <p:nvPr/>
        </p:nvPicPr>
        <p:blipFill>
          <a:blip r:embed="rId4"/>
          <a:stretch>
            <a:fillRect/>
          </a:stretch>
        </p:blipFill>
        <p:spPr>
          <a:xfrm>
            <a:off x="4959419" y="4874244"/>
            <a:ext cx="7230248" cy="1982339"/>
          </a:xfrm>
          <a:prstGeom prst="rect">
            <a:avLst/>
          </a:prstGeom>
        </p:spPr>
      </p:pic>
    </p:spTree>
    <p:extLst>
      <p:ext uri="{BB962C8B-B14F-4D97-AF65-F5344CB8AC3E}">
        <p14:creationId xmlns:p14="http://schemas.microsoft.com/office/powerpoint/2010/main" val="4256853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ee Images : giving, love, apologize, kind, man, concept, heart, hand,  friendship, congratulations, charity, glad, give, help, sign, symbol, care,  like, propose, reward, volunteer, passion, affection, support, valentine,  red, gesture, organ, finger,">
            <a:extLst>
              <a:ext uri="{FF2B5EF4-FFF2-40B4-BE49-F238E27FC236}">
                <a16:creationId xmlns:a16="http://schemas.microsoft.com/office/drawing/2014/main" id="{D5CAECF4-5816-2F18-A762-A17AFABC40DF}"/>
              </a:ext>
            </a:extLst>
          </p:cNvPr>
          <p:cNvPicPr>
            <a:picLocks noChangeAspect="1"/>
          </p:cNvPicPr>
          <p:nvPr/>
        </p:nvPicPr>
        <p:blipFill>
          <a:blip r:embed="rId2">
            <a:alphaModFix amt="20000"/>
          </a:blip>
          <a:stretch>
            <a:fillRect/>
          </a:stretch>
        </p:blipFill>
        <p:spPr>
          <a:xfrm>
            <a:off x="6379687" y="15441"/>
            <a:ext cx="5785504" cy="6837720"/>
          </a:xfrm>
          <a:prstGeom prst="rect">
            <a:avLst/>
          </a:prstGeom>
        </p:spPr>
      </p:pic>
      <p:pic>
        <p:nvPicPr>
          <p:cNvPr id="5" name="Picture 4" descr="Free Images : collaboration, cooperation, teamwork, work, strategy,  development, concept, gear, team, workflow, business, technical, cog,  support, hands, success, partnership, agreement, solution, union,  businessman, help, unity, african, caucasian ...">
            <a:extLst>
              <a:ext uri="{FF2B5EF4-FFF2-40B4-BE49-F238E27FC236}">
                <a16:creationId xmlns:a16="http://schemas.microsoft.com/office/drawing/2014/main" id="{080960B6-7A9A-0D7B-E90C-68EA565EA499}"/>
              </a:ext>
            </a:extLst>
          </p:cNvPr>
          <p:cNvPicPr>
            <a:picLocks noChangeAspect="1"/>
          </p:cNvPicPr>
          <p:nvPr/>
        </p:nvPicPr>
        <p:blipFill>
          <a:blip r:embed="rId3">
            <a:alphaModFix amt="20000"/>
          </a:blip>
          <a:stretch>
            <a:fillRect/>
          </a:stretch>
        </p:blipFill>
        <p:spPr>
          <a:xfrm>
            <a:off x="22070" y="1882"/>
            <a:ext cx="6354394" cy="6855185"/>
          </a:xfrm>
          <a:prstGeom prst="rect">
            <a:avLst/>
          </a:prstGeom>
        </p:spPr>
      </p:pic>
      <p:sp>
        <p:nvSpPr>
          <p:cNvPr id="2" name="Title 1">
            <a:extLst>
              <a:ext uri="{FF2B5EF4-FFF2-40B4-BE49-F238E27FC236}">
                <a16:creationId xmlns:a16="http://schemas.microsoft.com/office/drawing/2014/main" id="{F19F3A97-5961-EAA1-FE9B-CCBA8A4DF93B}"/>
              </a:ext>
            </a:extLst>
          </p:cNvPr>
          <p:cNvSpPr>
            <a:spLocks noGrp="1"/>
          </p:cNvSpPr>
          <p:nvPr>
            <p:ph type="title"/>
          </p:nvPr>
        </p:nvSpPr>
        <p:spPr>
          <a:xfrm>
            <a:off x="402167" y="188762"/>
            <a:ext cx="11288322" cy="655637"/>
          </a:xfrm>
        </p:spPr>
        <p:txBody>
          <a:bodyPr>
            <a:normAutofit fontScale="90000"/>
          </a:bodyPr>
          <a:lstStyle/>
          <a:p>
            <a:pPr algn="ctr"/>
            <a:r>
              <a:rPr lang="en-GB" b="1" u="sng" dirty="0">
                <a:solidFill>
                  <a:schemeClr val="bg1"/>
                </a:solidFill>
              </a:rPr>
              <a:t>KLA's systems, processes and support structures</a:t>
            </a:r>
            <a:endParaRPr lang="en-US" dirty="0">
              <a:solidFill>
                <a:schemeClr val="bg1"/>
              </a:solidFill>
            </a:endParaRPr>
          </a:p>
        </p:txBody>
      </p:sp>
      <p:sp>
        <p:nvSpPr>
          <p:cNvPr id="3" name="Content Placeholder 2">
            <a:extLst>
              <a:ext uri="{FF2B5EF4-FFF2-40B4-BE49-F238E27FC236}">
                <a16:creationId xmlns:a16="http://schemas.microsoft.com/office/drawing/2014/main" id="{110E30EF-DAAD-00D8-E01C-7A93D7B56BE9}"/>
              </a:ext>
            </a:extLst>
          </p:cNvPr>
          <p:cNvSpPr>
            <a:spLocks noGrp="1"/>
          </p:cNvSpPr>
          <p:nvPr>
            <p:ph sz="half" idx="1"/>
          </p:nvPr>
        </p:nvSpPr>
        <p:spPr>
          <a:xfrm>
            <a:off x="190803" y="1004510"/>
            <a:ext cx="5635197" cy="5514369"/>
          </a:xfrm>
        </p:spPr>
        <p:txBody>
          <a:bodyPr>
            <a:normAutofit fontScale="92500" lnSpcReduction="10000"/>
          </a:bodyPr>
          <a:lstStyle/>
          <a:p>
            <a:pPr marL="359410" indent="-359410">
              <a:buFont typeface="Calibri" panose="05000000000000000000" pitchFamily="2" charset="2"/>
              <a:buChar char="-"/>
            </a:pPr>
            <a:r>
              <a:rPr lang="en-GB" sz="2800" b="1" dirty="0">
                <a:solidFill>
                  <a:schemeClr val="bg1"/>
                </a:solidFill>
              </a:rPr>
              <a:t>No attendance officer – Attendance belongs to us all! </a:t>
            </a:r>
            <a:endParaRPr lang="en-US" sz="2800" b="1">
              <a:solidFill>
                <a:schemeClr val="bg1"/>
              </a:solidFill>
            </a:endParaRPr>
          </a:p>
          <a:p>
            <a:pPr marL="359410" indent="-359410">
              <a:buClr>
                <a:srgbClr val="EF8C6A"/>
              </a:buClr>
              <a:buFont typeface="Calibri" panose="05000000000000000000" pitchFamily="2" charset="2"/>
              <a:buChar char="-"/>
            </a:pPr>
            <a:r>
              <a:rPr lang="en-GB" sz="2800" b="1" dirty="0">
                <a:solidFill>
                  <a:schemeClr val="bg1"/>
                </a:solidFill>
              </a:rPr>
              <a:t>Various roles who play a hand in attendance </a:t>
            </a:r>
          </a:p>
          <a:p>
            <a:pPr marL="1079500" lvl="2" indent="-359410">
              <a:buClr>
                <a:srgbClr val="EF8C6A"/>
              </a:buClr>
              <a:buFont typeface="Wingdings" panose="05000000000000000000" pitchFamily="2" charset="2"/>
              <a:buChar char="§"/>
            </a:pPr>
            <a:r>
              <a:rPr lang="en-GB" sz="2800" b="1" i="0" dirty="0">
                <a:solidFill>
                  <a:schemeClr val="bg1"/>
                </a:solidFill>
              </a:rPr>
              <a:t>Admin support – text messages and absence line. </a:t>
            </a:r>
          </a:p>
          <a:p>
            <a:pPr marL="1079500" lvl="2" indent="-359410">
              <a:buClr>
                <a:srgbClr val="EF8C6A"/>
              </a:buClr>
              <a:buFont typeface="Wingdings" panose="05000000000000000000" pitchFamily="2" charset="2"/>
              <a:buChar char="§"/>
            </a:pPr>
            <a:r>
              <a:rPr lang="en-GB" sz="2800" b="1" dirty="0">
                <a:solidFill>
                  <a:schemeClr val="bg1"/>
                </a:solidFill>
              </a:rPr>
              <a:t>Non-teaching Heads of Year</a:t>
            </a:r>
          </a:p>
          <a:p>
            <a:pPr marL="1079500" lvl="2" indent="-359410">
              <a:buClr>
                <a:srgbClr val="EF8C6A"/>
              </a:buClr>
              <a:buFont typeface="Wingdings" panose="05000000000000000000" pitchFamily="2" charset="2"/>
              <a:buChar char="§"/>
            </a:pPr>
            <a:r>
              <a:rPr lang="en-GB" sz="2800" b="1" dirty="0">
                <a:solidFill>
                  <a:schemeClr val="bg1"/>
                </a:solidFill>
              </a:rPr>
              <a:t>Family Support Workers </a:t>
            </a:r>
          </a:p>
          <a:p>
            <a:pPr marL="1079500" lvl="2" indent="-359410">
              <a:buClr>
                <a:srgbClr val="EF8C6A"/>
              </a:buClr>
              <a:buFont typeface="Wingdings" panose="05000000000000000000" pitchFamily="2" charset="2"/>
              <a:buChar char="§"/>
            </a:pPr>
            <a:r>
              <a:rPr lang="en-GB" sz="2800" b="1" dirty="0">
                <a:solidFill>
                  <a:schemeClr val="bg1"/>
                </a:solidFill>
              </a:rPr>
              <a:t>SG/SEN/Pastoral Teams </a:t>
            </a:r>
          </a:p>
          <a:p>
            <a:pPr marL="1079500" lvl="2" indent="-359410">
              <a:buClr>
                <a:srgbClr val="EF8C6A"/>
              </a:buClr>
              <a:buFont typeface="Wingdings" panose="05000000000000000000" pitchFamily="2" charset="2"/>
              <a:buChar char="§"/>
            </a:pPr>
            <a:r>
              <a:rPr lang="en-GB" sz="2800" b="1" dirty="0">
                <a:solidFill>
                  <a:schemeClr val="bg1"/>
                </a:solidFill>
              </a:rPr>
              <a:t>Teaching staff </a:t>
            </a:r>
          </a:p>
          <a:p>
            <a:pPr marL="359410" lvl="1"/>
            <a:r>
              <a:rPr lang="en-GB" b="1" i="0" dirty="0">
                <a:solidFill>
                  <a:schemeClr val="bg1"/>
                </a:solidFill>
              </a:rPr>
              <a:t> </a:t>
            </a:r>
          </a:p>
        </p:txBody>
      </p:sp>
      <p:sp>
        <p:nvSpPr>
          <p:cNvPr id="4" name="Content Placeholder 3">
            <a:extLst>
              <a:ext uri="{FF2B5EF4-FFF2-40B4-BE49-F238E27FC236}">
                <a16:creationId xmlns:a16="http://schemas.microsoft.com/office/drawing/2014/main" id="{5111C9F0-88D1-9580-02AA-BA01E05CBD51}"/>
              </a:ext>
            </a:extLst>
          </p:cNvPr>
          <p:cNvSpPr>
            <a:spLocks noGrp="1"/>
          </p:cNvSpPr>
          <p:nvPr>
            <p:ph sz="half" idx="2"/>
          </p:nvPr>
        </p:nvSpPr>
        <p:spPr>
          <a:xfrm>
            <a:off x="6378491" y="1404247"/>
            <a:ext cx="4727659" cy="4546156"/>
          </a:xfrm>
        </p:spPr>
        <p:txBody>
          <a:bodyPr>
            <a:normAutofit fontScale="92500" lnSpcReduction="10000"/>
          </a:bodyPr>
          <a:lstStyle/>
          <a:p>
            <a:pPr marL="359410" indent="-359410"/>
            <a:r>
              <a:rPr lang="en-GB" sz="2800" b="1" dirty="0">
                <a:solidFill>
                  <a:schemeClr val="bg1"/>
                </a:solidFill>
              </a:rPr>
              <a:t>Pastoral/Wellbeing/SEN/Behaviour support </a:t>
            </a:r>
            <a:endParaRPr lang="en-US" sz="2800">
              <a:solidFill>
                <a:schemeClr val="bg1"/>
              </a:solidFill>
            </a:endParaRPr>
          </a:p>
          <a:p>
            <a:pPr marL="1079500" lvl="2" indent="-359410">
              <a:buClr>
                <a:srgbClr val="EF8C6A"/>
              </a:buClr>
              <a:buFont typeface="Wingdings"/>
              <a:buChar char="§"/>
            </a:pPr>
            <a:r>
              <a:rPr lang="en-GB" sz="2800" b="1" dirty="0">
                <a:solidFill>
                  <a:schemeClr val="bg1"/>
                </a:solidFill>
              </a:rPr>
              <a:t>Make a Change (MAC)</a:t>
            </a:r>
          </a:p>
          <a:p>
            <a:pPr marL="1079500" lvl="2" indent="-359410">
              <a:buClr>
                <a:srgbClr val="EF8C6A"/>
              </a:buClr>
              <a:buFont typeface="Wingdings"/>
              <a:buChar char="§"/>
            </a:pPr>
            <a:r>
              <a:rPr lang="en-GB" sz="2800" b="1" dirty="0">
                <a:solidFill>
                  <a:schemeClr val="bg1"/>
                </a:solidFill>
              </a:rPr>
              <a:t>Catch-Up Base (CUB)</a:t>
            </a:r>
          </a:p>
          <a:p>
            <a:pPr marL="1079500" lvl="2" indent="-359410">
              <a:buClr>
                <a:srgbClr val="EF8C6A"/>
              </a:buClr>
              <a:buFont typeface="Wingdings"/>
              <a:buChar char="§"/>
            </a:pPr>
            <a:r>
              <a:rPr lang="en-GB" sz="2800" b="1" dirty="0">
                <a:solidFill>
                  <a:schemeClr val="bg1"/>
                </a:solidFill>
              </a:rPr>
              <a:t>Forward Step</a:t>
            </a:r>
          </a:p>
          <a:p>
            <a:pPr marL="1079500" lvl="2" indent="-359410">
              <a:buClr>
                <a:srgbClr val="EF8C6A"/>
              </a:buClr>
              <a:buFont typeface="Wingdings"/>
              <a:buChar char="§"/>
            </a:pPr>
            <a:r>
              <a:rPr lang="en-GB" sz="2800" b="1" dirty="0">
                <a:solidFill>
                  <a:schemeClr val="bg1"/>
                </a:solidFill>
              </a:rPr>
              <a:t>Heads of Year</a:t>
            </a:r>
          </a:p>
          <a:p>
            <a:pPr marL="720090" lvl="2" indent="0">
              <a:buClr>
                <a:srgbClr val="EF8C6A"/>
              </a:buClr>
              <a:buNone/>
            </a:pPr>
            <a:endParaRPr lang="en-GB" b="1" dirty="0">
              <a:solidFill>
                <a:schemeClr val="bg1"/>
              </a:solidFill>
            </a:endParaRPr>
          </a:p>
          <a:p>
            <a:pPr marL="1079500" lvl="2" indent="-359410">
              <a:buClr>
                <a:srgbClr val="EF8C6A"/>
              </a:buClr>
              <a:buFont typeface="Wingdings"/>
              <a:buChar char="§"/>
            </a:pPr>
            <a:endParaRPr lang="en-GB" b="1" dirty="0">
              <a:solidFill>
                <a:schemeClr val="bg1"/>
              </a:solidFill>
            </a:endParaRPr>
          </a:p>
        </p:txBody>
      </p:sp>
    </p:spTree>
    <p:extLst>
      <p:ext uri="{BB962C8B-B14F-4D97-AF65-F5344CB8AC3E}">
        <p14:creationId xmlns:p14="http://schemas.microsoft.com/office/powerpoint/2010/main" val="1989215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C89508A2-4E89-C010-C114-243999D670C1}"/>
              </a:ext>
            </a:extLst>
          </p:cNvPr>
          <p:cNvSpPr>
            <a:spLocks noGrp="1"/>
          </p:cNvSpPr>
          <p:nvPr>
            <p:ph type="title"/>
          </p:nvPr>
        </p:nvSpPr>
        <p:spPr>
          <a:xfrm>
            <a:off x="4185275" y="-667399"/>
            <a:ext cx="7718950" cy="2239232"/>
          </a:xfrm>
        </p:spPr>
        <p:txBody>
          <a:bodyPr anchor="b">
            <a:normAutofit/>
          </a:bodyPr>
          <a:lstStyle/>
          <a:p>
            <a:pPr algn="ctr">
              <a:lnSpc>
                <a:spcPct val="90000"/>
              </a:lnSpc>
            </a:pPr>
            <a:r>
              <a:rPr lang="en-GB" sz="3200" b="1" u="sng" dirty="0">
                <a:solidFill>
                  <a:schemeClr val="bg1"/>
                </a:solidFill>
              </a:rPr>
              <a:t>To court or not to court... Does Legal Action make a difference?</a:t>
            </a:r>
            <a:r>
              <a:rPr lang="en-GB" sz="2400" b="1" dirty="0">
                <a:solidFill>
                  <a:schemeClr val="bg1"/>
                </a:solidFill>
              </a:rPr>
              <a:t> </a:t>
            </a:r>
          </a:p>
        </p:txBody>
      </p:sp>
      <p:pic>
        <p:nvPicPr>
          <p:cNvPr id="3" name="Picture 2" descr="PMH015 | Gain the confidence to get the information you need… | Flickr">
            <a:extLst>
              <a:ext uri="{FF2B5EF4-FFF2-40B4-BE49-F238E27FC236}">
                <a16:creationId xmlns:a16="http://schemas.microsoft.com/office/drawing/2014/main" id="{232971D0-E119-1B89-35F9-B68E57309474}"/>
              </a:ext>
            </a:extLst>
          </p:cNvPr>
          <p:cNvPicPr>
            <a:picLocks noChangeAspect="1"/>
          </p:cNvPicPr>
          <p:nvPr/>
        </p:nvPicPr>
        <p:blipFill>
          <a:blip r:embed="rId2"/>
          <a:stretch>
            <a:fillRect/>
          </a:stretch>
        </p:blipFill>
        <p:spPr>
          <a:xfrm>
            <a:off x="353611" y="1858450"/>
            <a:ext cx="4254393" cy="3804799"/>
          </a:xfrm>
          <a:prstGeom prst="rect">
            <a:avLst/>
          </a:prstGeom>
        </p:spPr>
      </p:pic>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475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5487242-41D7-DAD2-7A9C-A8C241CD010F}"/>
              </a:ext>
            </a:extLst>
          </p:cNvPr>
          <p:cNvSpPr>
            <a:spLocks noGrp="1"/>
          </p:cNvSpPr>
          <p:nvPr>
            <p:ph idx="1"/>
          </p:nvPr>
        </p:nvSpPr>
        <p:spPr>
          <a:xfrm>
            <a:off x="4984750" y="2246912"/>
            <a:ext cx="6121400" cy="3009899"/>
          </a:xfrm>
        </p:spPr>
        <p:txBody>
          <a:bodyPr vert="horz" lIns="0" tIns="0" rIns="0" bIns="0" rtlCol="0" anchor="t" anchorCtr="0">
            <a:noAutofit/>
          </a:bodyPr>
          <a:lstStyle/>
          <a:p>
            <a:pPr marL="359410" indent="-359410">
              <a:buFont typeface="Wingdings" panose="05000000000000000000" pitchFamily="2" charset="2"/>
              <a:buChar char="§"/>
            </a:pPr>
            <a:r>
              <a:rPr lang="en-GB" sz="2800" b="1" dirty="0">
                <a:solidFill>
                  <a:schemeClr val="bg1"/>
                </a:solidFill>
              </a:rPr>
              <a:t>FPNs used for term-time holidays </a:t>
            </a:r>
            <a:endParaRPr lang="en-US">
              <a:solidFill>
                <a:schemeClr val="bg1"/>
              </a:solidFill>
            </a:endParaRPr>
          </a:p>
          <a:p>
            <a:pPr marL="359410" indent="-359410">
              <a:buClr>
                <a:srgbClr val="EF8C6A"/>
              </a:buClr>
              <a:buFont typeface="Wingdings" panose="05000000000000000000" pitchFamily="2" charset="2"/>
              <a:buChar char="§"/>
            </a:pPr>
            <a:r>
              <a:rPr lang="en-GB" sz="2800" b="1" dirty="0">
                <a:solidFill>
                  <a:schemeClr val="bg1"/>
                </a:solidFill>
              </a:rPr>
              <a:t>Court Action is rare</a:t>
            </a:r>
          </a:p>
          <a:p>
            <a:pPr marL="359410" indent="-359410">
              <a:buClr>
                <a:srgbClr val="EF8C6A"/>
              </a:buClr>
              <a:buFont typeface="Wingdings" panose="05000000000000000000" pitchFamily="2" charset="2"/>
              <a:buChar char="§"/>
            </a:pPr>
            <a:r>
              <a:rPr lang="en-GB" sz="2800" b="1" dirty="0">
                <a:solidFill>
                  <a:schemeClr val="bg1"/>
                </a:solidFill>
              </a:rPr>
              <a:t>The process is what is important – the meeting with the parents and making plans with them and the students has far more impact. </a:t>
            </a:r>
          </a:p>
          <a:p>
            <a:pPr marL="359410" indent="-359410">
              <a:buClr>
                <a:srgbClr val="EF8C6A"/>
              </a:buClr>
              <a:buFont typeface="Wingdings" panose="05000000000000000000" pitchFamily="2" charset="2"/>
              <a:buChar char="§"/>
            </a:pPr>
            <a:r>
              <a:rPr lang="en-GB" sz="2800" b="1" dirty="0">
                <a:solidFill>
                  <a:schemeClr val="bg1"/>
                </a:solidFill>
              </a:rPr>
              <a:t>Relationships are key! </a:t>
            </a:r>
          </a:p>
        </p:txBody>
      </p:sp>
    </p:spTree>
    <p:extLst>
      <p:ext uri="{BB962C8B-B14F-4D97-AF65-F5344CB8AC3E}">
        <p14:creationId xmlns:p14="http://schemas.microsoft.com/office/powerpoint/2010/main" val="2734970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BAA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B356AF57-A894-B109-1012-E88937F22A36}"/>
              </a:ext>
            </a:extLst>
          </p:cNvPr>
          <p:cNvSpPr>
            <a:spLocks noGrp="1"/>
          </p:cNvSpPr>
          <p:nvPr>
            <p:ph type="title"/>
          </p:nvPr>
        </p:nvSpPr>
        <p:spPr>
          <a:xfrm>
            <a:off x="405443" y="-309410"/>
            <a:ext cx="6188125" cy="1331604"/>
          </a:xfrm>
        </p:spPr>
        <p:txBody>
          <a:bodyPr anchor="b">
            <a:normAutofit/>
          </a:bodyPr>
          <a:lstStyle/>
          <a:p>
            <a:pPr algn="ctr"/>
            <a:r>
              <a:rPr lang="en-GB" b="1" dirty="0">
                <a:solidFill>
                  <a:schemeClr val="bg1"/>
                </a:solidFill>
              </a:rPr>
              <a:t>IN SUMMARY – What has worked for us(so far)</a:t>
            </a:r>
          </a:p>
        </p:txBody>
      </p:sp>
      <p:cxnSp>
        <p:nvCxnSpPr>
          <p:cNvPr id="11" name="Straight Connector 10">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D1536D-F4D6-A945-5934-DE7A4CAD3B72}"/>
              </a:ext>
            </a:extLst>
          </p:cNvPr>
          <p:cNvSpPr>
            <a:spLocks noGrp="1"/>
          </p:cNvSpPr>
          <p:nvPr>
            <p:ph idx="1"/>
          </p:nvPr>
        </p:nvSpPr>
        <p:spPr>
          <a:xfrm>
            <a:off x="455411" y="1135142"/>
            <a:ext cx="6134774" cy="4596357"/>
          </a:xfrm>
        </p:spPr>
        <p:txBody>
          <a:bodyPr vert="horz" lIns="0" tIns="0" rIns="0" bIns="0" rtlCol="0" anchor="t" anchorCtr="0">
            <a:noAutofit/>
          </a:bodyPr>
          <a:lstStyle/>
          <a:p>
            <a:pPr marL="359410" indent="-359410">
              <a:lnSpc>
                <a:spcPct val="115000"/>
              </a:lnSpc>
            </a:pPr>
            <a:r>
              <a:rPr lang="en-GB" sz="2400" b="1" dirty="0">
                <a:solidFill>
                  <a:schemeClr val="bg1"/>
                </a:solidFill>
              </a:rPr>
              <a:t>We cannot work in islands – everyone has a role in attendance improvement! No one person can make the difference on their own!</a:t>
            </a:r>
          </a:p>
          <a:p>
            <a:pPr marL="359410" indent="-359410">
              <a:lnSpc>
                <a:spcPct val="115000"/>
              </a:lnSpc>
              <a:buClr>
                <a:srgbClr val="EF8C6A"/>
              </a:buClr>
            </a:pPr>
            <a:r>
              <a:rPr lang="en-GB" sz="2400" b="1" dirty="0">
                <a:solidFill>
                  <a:schemeClr val="bg1"/>
                </a:solidFill>
              </a:rPr>
              <a:t>Pastoral Teams play a huge role in attendance </a:t>
            </a:r>
          </a:p>
          <a:p>
            <a:pPr marL="359410" indent="-359410">
              <a:lnSpc>
                <a:spcPct val="115000"/>
              </a:lnSpc>
              <a:buClr>
                <a:srgbClr val="EF8C6A"/>
              </a:buClr>
            </a:pPr>
            <a:r>
              <a:rPr lang="en-GB" sz="2400" b="1" dirty="0">
                <a:solidFill>
                  <a:schemeClr val="bg1"/>
                </a:solidFill>
              </a:rPr>
              <a:t>Legal action isn't a cure for the problem in the majority of cases </a:t>
            </a:r>
          </a:p>
          <a:p>
            <a:pPr marL="359410" indent="-359410">
              <a:lnSpc>
                <a:spcPct val="115000"/>
              </a:lnSpc>
              <a:buClr>
                <a:srgbClr val="EF8C6A"/>
              </a:buClr>
            </a:pPr>
            <a:r>
              <a:rPr lang="en-GB" sz="2400" b="1" dirty="0">
                <a:solidFill>
                  <a:schemeClr val="bg1"/>
                </a:solidFill>
              </a:rPr>
              <a:t>However, the process is! </a:t>
            </a:r>
          </a:p>
          <a:p>
            <a:pPr marL="359410" indent="-359410">
              <a:lnSpc>
                <a:spcPct val="115000"/>
              </a:lnSpc>
              <a:buClr>
                <a:srgbClr val="EF8C6A"/>
              </a:buClr>
            </a:pPr>
            <a:r>
              <a:rPr lang="en-GB" sz="2400" b="1" dirty="0">
                <a:solidFill>
                  <a:schemeClr val="bg1"/>
                </a:solidFill>
              </a:rPr>
              <a:t>Relationships and persistence make the difference. It’s a step-by-step, day-by-day process. </a:t>
            </a:r>
          </a:p>
        </p:txBody>
      </p:sp>
      <p:pic>
        <p:nvPicPr>
          <p:cNvPr id="4" name="Picture 3" descr="AI Emoji Generator">
            <a:extLst>
              <a:ext uri="{FF2B5EF4-FFF2-40B4-BE49-F238E27FC236}">
                <a16:creationId xmlns:a16="http://schemas.microsoft.com/office/drawing/2014/main" id="{8EAE2C9D-A632-A8D9-F923-642F9EB84888}"/>
              </a:ext>
            </a:extLst>
          </p:cNvPr>
          <p:cNvPicPr>
            <a:picLocks noChangeAspect="1"/>
          </p:cNvPicPr>
          <p:nvPr/>
        </p:nvPicPr>
        <p:blipFill>
          <a:blip r:embed="rId2"/>
          <a:srcRect l="7374" r="6117" b="1"/>
          <a:stretch/>
        </p:blipFill>
        <p:spPr>
          <a:xfrm>
            <a:off x="6654800" y="540033"/>
            <a:ext cx="4996212" cy="5775279"/>
          </a:xfrm>
          <a:prstGeom prst="rect">
            <a:avLst/>
          </a:prstGeom>
        </p:spPr>
      </p:pic>
      <p:pic>
        <p:nvPicPr>
          <p:cNvPr id="6" name="Graphic 5" descr="Close with solid fill">
            <a:extLst>
              <a:ext uri="{FF2B5EF4-FFF2-40B4-BE49-F238E27FC236}">
                <a16:creationId xmlns:a16="http://schemas.microsoft.com/office/drawing/2014/main" id="{CA63CCAF-38D6-2712-5A29-0EE3B53BE6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8013" y="2522095"/>
            <a:ext cx="4624465" cy="3412759"/>
          </a:xfrm>
          <a:prstGeom prst="rect">
            <a:avLst/>
          </a:prstGeom>
        </p:spPr>
      </p:pic>
    </p:spTree>
    <p:extLst>
      <p:ext uri="{BB962C8B-B14F-4D97-AF65-F5344CB8AC3E}">
        <p14:creationId xmlns:p14="http://schemas.microsoft.com/office/powerpoint/2010/main" val="1655655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1A17FBA-731F-4D2C-842E-7FC75397E526}"/>
              </a:ext>
            </a:extLst>
          </p:cNvPr>
          <p:cNvSpPr txBox="1"/>
          <p:nvPr/>
        </p:nvSpPr>
        <p:spPr>
          <a:xfrm>
            <a:off x="9093496" y="618681"/>
            <a:ext cx="2613872" cy="479456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600" b="1" dirty="0">
                <a:solidFill>
                  <a:srgbClr val="FFFFFF"/>
                </a:solidFill>
                <a:latin typeface="Calibri Light" panose="020F0302020204030204"/>
              </a:rPr>
              <a:t>20</a:t>
            </a: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-minute comfort break,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See you back soon!</a:t>
            </a:r>
            <a:endParaRPr kumimoji="0" lang="en-US" sz="3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Placeholder 3" descr="A picture containing text, computer, electronics, indoor&#10;&#10;Description automatically generated">
            <a:extLst>
              <a:ext uri="{FF2B5EF4-FFF2-40B4-BE49-F238E27FC236}">
                <a16:creationId xmlns:a16="http://schemas.microsoft.com/office/drawing/2014/main" id="{F52928F0-EF27-47F8-B69C-A63BEBAE005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539"/>
          <a:stretch/>
        </p:blipFill>
        <p:spPr>
          <a:xfrm>
            <a:off x="976251" y="942538"/>
            <a:ext cx="7163222" cy="4808332"/>
          </a:xfrm>
          <a:prstGeom prst="rect">
            <a:avLst/>
          </a:prstGeom>
          <a:solidFill>
            <a:schemeClr val="bg1">
              <a:lumMod val="65000"/>
            </a:schemeClr>
          </a:solidFill>
          <a:effectLst/>
        </p:spPr>
      </p:pic>
      <p:pic>
        <p:nvPicPr>
          <p:cNvPr id="9" name="Stacked New NCC Logo 376.jpg">
            <a:extLst>
              <a:ext uri="{FF2B5EF4-FFF2-40B4-BE49-F238E27FC236}">
                <a16:creationId xmlns:a16="http://schemas.microsoft.com/office/drawing/2014/main" id="{37E390E5-754A-4017-8C96-E93AD53C1D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58333" y="6147772"/>
            <a:ext cx="849988" cy="258291"/>
          </a:xfrm>
          <a:prstGeom prst="rect">
            <a:avLst/>
          </a:prstGeom>
          <a:ln w="12700">
            <a:miter lim="400000"/>
          </a:ln>
        </p:spPr>
      </p:pic>
      <p:pic>
        <p:nvPicPr>
          <p:cNvPr id="10" name="Flourish Logo2.png">
            <a:extLst>
              <a:ext uri="{FF2B5EF4-FFF2-40B4-BE49-F238E27FC236}">
                <a16:creationId xmlns:a16="http://schemas.microsoft.com/office/drawing/2014/main" id="{611BA168-DC43-41F0-A4FA-2257A49DF8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51916" y="6091811"/>
            <a:ext cx="562798" cy="370212"/>
          </a:xfrm>
          <a:prstGeom prst="rect">
            <a:avLst/>
          </a:prstGeom>
          <a:ln w="12700">
            <a:miter lim="400000"/>
          </a:ln>
        </p:spPr>
      </p:pic>
      <p:pic>
        <p:nvPicPr>
          <p:cNvPr id="11" name="Vital Signs for Children Logo (1).jpg">
            <a:extLst>
              <a:ext uri="{FF2B5EF4-FFF2-40B4-BE49-F238E27FC236}">
                <a16:creationId xmlns:a16="http://schemas.microsoft.com/office/drawing/2014/main" id="{6F196702-7192-4114-B4D9-CA515CA7DC1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4714" y="6147772"/>
            <a:ext cx="666219" cy="258291"/>
          </a:xfrm>
          <a:prstGeom prst="rect">
            <a:avLst/>
          </a:prstGeom>
          <a:ln w="12700">
            <a:miter lim="400000"/>
          </a:ln>
        </p:spPr>
      </p:pic>
    </p:spTree>
    <p:extLst>
      <p:ext uri="{BB962C8B-B14F-4D97-AF65-F5344CB8AC3E}">
        <p14:creationId xmlns:p14="http://schemas.microsoft.com/office/powerpoint/2010/main" val="2319298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a:extLst>
            <a:ext uri="{FF2B5EF4-FFF2-40B4-BE49-F238E27FC236}">
              <a16:creationId xmlns:a16="http://schemas.microsoft.com/office/drawing/2014/main" id="{BB8DF307-2B1D-B8F3-7CFF-8308730467DF}"/>
            </a:ext>
          </a:extLst>
        </p:cNvPr>
        <p:cNvGrpSpPr/>
        <p:nvPr/>
      </p:nvGrpSpPr>
      <p:grpSpPr>
        <a:xfrm>
          <a:off x="0" y="0"/>
          <a:ext cx="0" cy="0"/>
          <a:chOff x="0" y="0"/>
          <a:chExt cx="0" cy="0"/>
        </a:xfrm>
      </p:grpSpPr>
      <p:sp>
        <p:nvSpPr>
          <p:cNvPr id="203" name="Title of presentation…">
            <a:extLst>
              <a:ext uri="{FF2B5EF4-FFF2-40B4-BE49-F238E27FC236}">
                <a16:creationId xmlns:a16="http://schemas.microsoft.com/office/drawing/2014/main" id="{78632C65-C491-F824-46F1-79C4864400EB}"/>
              </a:ext>
            </a:extLst>
          </p:cNvPr>
          <p:cNvSpPr txBox="1"/>
          <p:nvPr/>
        </p:nvSpPr>
        <p:spPr>
          <a:xfrm>
            <a:off x="968970" y="1269603"/>
            <a:ext cx="6291640" cy="3862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Support First Approach</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800" kern="0" dirty="0">
                <a:solidFill>
                  <a:srgbClr val="FFFFFF"/>
                </a:solidFill>
                <a:latin typeface="Calibri"/>
                <a:cs typeface="Calibri"/>
                <a:sym typeface="Calibri"/>
              </a:rPr>
              <a:t>New resources</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sz="3200">
                <a:solidFill>
                  <a:srgbClr val="FFFFFF"/>
                </a:solidFill>
              </a:defRPr>
            </a:pPr>
            <a:r>
              <a:rPr lang="en-GB" sz="2800" kern="0" dirty="0">
                <a:solidFill>
                  <a:srgbClr val="FFFFFF"/>
                </a:solidFill>
                <a:latin typeface="Calibri"/>
                <a:cs typeface="Calibri"/>
                <a:sym typeface="Calibri"/>
              </a:rPr>
              <a:t>Roadmap poster for parents</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sz="3200">
                <a:solidFill>
                  <a:srgbClr val="FFFFFF"/>
                </a:solidFill>
              </a:defRPr>
            </a:pPr>
            <a:r>
              <a:rPr lang="en-GB" sz="2800" kern="0" dirty="0">
                <a:solidFill>
                  <a:srgbClr val="FFFFFF"/>
                </a:solidFill>
                <a:latin typeface="Calibri"/>
                <a:cs typeface="Calibri"/>
                <a:sym typeface="Calibri"/>
              </a:rPr>
              <a:t>SFA chronology template</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sz="3200">
                <a:solidFill>
                  <a:srgbClr val="FFFFFF"/>
                </a:solidFill>
              </a:defRPr>
            </a:pPr>
            <a:r>
              <a:rPr lang="en-GB" sz="2800" kern="0" dirty="0">
                <a:solidFill>
                  <a:srgbClr val="FFFFFF"/>
                </a:solidFill>
                <a:latin typeface="Calibri"/>
                <a:cs typeface="Calibri"/>
                <a:sym typeface="Calibri"/>
              </a:rPr>
              <a:t>SFA process for schools</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sz="3200">
                <a:solidFill>
                  <a:srgbClr val="FFFFFF"/>
                </a:solidFill>
              </a:defRPr>
            </a:pPr>
            <a:endParaRPr lang="en-GB" sz="2800" kern="0" dirty="0">
              <a:solidFill>
                <a:srgbClr val="FFFFFF"/>
              </a:solidFill>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p:txBody>
      </p:sp>
      <p:pic>
        <p:nvPicPr>
          <p:cNvPr id="204" name="New NCC Long Logo White.png" descr="New NCC Long Logo White.png">
            <a:extLst>
              <a:ext uri="{FF2B5EF4-FFF2-40B4-BE49-F238E27FC236}">
                <a16:creationId xmlns:a16="http://schemas.microsoft.com/office/drawing/2014/main" id="{9324171F-1D1E-0A49-627D-2BB2EF06FC2E}"/>
              </a:ext>
            </a:extLst>
          </p:cNvPr>
          <p:cNvPicPr>
            <a:picLocks noChangeAspect="1"/>
          </p:cNvPicPr>
          <p:nvPr/>
        </p:nvPicPr>
        <p:blipFill>
          <a:blip r:embed="rId3"/>
          <a:stretch>
            <a:fillRect/>
          </a:stretch>
        </p:blipFill>
        <p:spPr>
          <a:xfrm>
            <a:off x="897700" y="533653"/>
            <a:ext cx="3214196" cy="488369"/>
          </a:xfrm>
          <a:prstGeom prst="rect">
            <a:avLst/>
          </a:prstGeom>
          <a:ln w="12700">
            <a:miter lim="400000"/>
          </a:ln>
        </p:spPr>
      </p:pic>
      <p:pic>
        <p:nvPicPr>
          <p:cNvPr id="205" name="Flourish Logo.png" descr="Flourish Logo.png">
            <a:extLst>
              <a:ext uri="{FF2B5EF4-FFF2-40B4-BE49-F238E27FC236}">
                <a16:creationId xmlns:a16="http://schemas.microsoft.com/office/drawing/2014/main" id="{FF2EF554-06E8-4630-9B4F-DFB6AD244BBA}"/>
              </a:ext>
            </a:extLst>
          </p:cNvPr>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a:extLst>
              <a:ext uri="{FF2B5EF4-FFF2-40B4-BE49-F238E27FC236}">
                <a16:creationId xmlns:a16="http://schemas.microsoft.com/office/drawing/2014/main" id="{79CF58AA-F84C-955A-4A5A-74452DFD5EC4}"/>
              </a:ext>
            </a:extLst>
          </p:cNvPr>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207" name="Image" descr="Image">
            <a:extLst>
              <a:ext uri="{FF2B5EF4-FFF2-40B4-BE49-F238E27FC236}">
                <a16:creationId xmlns:a16="http://schemas.microsoft.com/office/drawing/2014/main" id="{5C5BCFD9-8650-B693-2EE7-908DAB3DE53F}"/>
              </a:ext>
            </a:extLst>
          </p:cNvPr>
          <p:cNvPicPr>
            <a:picLocks noChangeAspect="1"/>
          </p:cNvPicPr>
          <p:nvPr/>
        </p:nvPicPr>
        <p:blipFill>
          <a:blip r:embed="rId6"/>
          <a:stretch>
            <a:fillRect/>
          </a:stretch>
        </p:blipFill>
        <p:spPr>
          <a:xfrm>
            <a:off x="6919414" y="4376127"/>
            <a:ext cx="6006989" cy="2231915"/>
          </a:xfrm>
          <a:prstGeom prst="rect">
            <a:avLst/>
          </a:prstGeom>
          <a:ln w="12700">
            <a:miter lim="400000"/>
          </a:ln>
        </p:spPr>
      </p:pic>
    </p:spTree>
    <p:extLst>
      <p:ext uri="{BB962C8B-B14F-4D97-AF65-F5344CB8AC3E}">
        <p14:creationId xmlns:p14="http://schemas.microsoft.com/office/powerpoint/2010/main" val="113649257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a:extLst>
            <a:ext uri="{FF2B5EF4-FFF2-40B4-BE49-F238E27FC236}">
              <a16:creationId xmlns:a16="http://schemas.microsoft.com/office/drawing/2014/main" id="{B5CB42BF-706E-F898-A5B1-DEB0FD20CA4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ECAE412-9911-C54E-20FA-301D1897E1CC}"/>
              </a:ext>
            </a:extLst>
          </p:cNvPr>
          <p:cNvPicPr>
            <a:picLocks noChangeAspect="1"/>
          </p:cNvPicPr>
          <p:nvPr/>
        </p:nvPicPr>
        <p:blipFill>
          <a:blip r:embed="rId2"/>
          <a:stretch>
            <a:fillRect/>
          </a:stretch>
        </p:blipFill>
        <p:spPr>
          <a:xfrm>
            <a:off x="173797" y="122507"/>
            <a:ext cx="11844405" cy="6612985"/>
          </a:xfrm>
          <a:prstGeom prst="rect">
            <a:avLst/>
          </a:prstGeom>
        </p:spPr>
      </p:pic>
    </p:spTree>
    <p:extLst>
      <p:ext uri="{BB962C8B-B14F-4D97-AF65-F5344CB8AC3E}">
        <p14:creationId xmlns:p14="http://schemas.microsoft.com/office/powerpoint/2010/main" val="26413505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978B6-F992-7DE7-A18C-25E68FF2AF8A}"/>
              </a:ext>
            </a:extLst>
          </p:cNvPr>
          <p:cNvPicPr>
            <a:picLocks noChangeAspect="1"/>
          </p:cNvPicPr>
          <p:nvPr/>
        </p:nvPicPr>
        <p:blipFill>
          <a:blip r:embed="rId3"/>
          <a:stretch>
            <a:fillRect/>
          </a:stretch>
        </p:blipFill>
        <p:spPr>
          <a:xfrm>
            <a:off x="0" y="6363904"/>
            <a:ext cx="12192000" cy="445020"/>
          </a:xfrm>
          <a:prstGeom prst="rect">
            <a:avLst/>
          </a:prstGeom>
        </p:spPr>
      </p:pic>
      <p:sp>
        <p:nvSpPr>
          <p:cNvPr id="3" name="TextBox 2">
            <a:extLst>
              <a:ext uri="{FF2B5EF4-FFF2-40B4-BE49-F238E27FC236}">
                <a16:creationId xmlns:a16="http://schemas.microsoft.com/office/drawing/2014/main" id="{55A3980E-010A-5194-CFAD-19CF1950ACDB}"/>
              </a:ext>
            </a:extLst>
          </p:cNvPr>
          <p:cNvSpPr txBox="1"/>
          <p:nvPr/>
        </p:nvSpPr>
        <p:spPr>
          <a:xfrm>
            <a:off x="522455" y="271586"/>
            <a:ext cx="11385766" cy="5786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Helvetica"/>
                <a:ea typeface="+mj-ea"/>
                <a:cs typeface="Calibri"/>
                <a:sym typeface="Calibri"/>
              </a:rPr>
              <a:t>Targeting Support Meetings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a:ea typeface="+mj-ea"/>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Schools are expected to participate in these meetings in line with 'Working together to improve school attendance.' The number of meetings a school is expected to have is outlined within the DfE guidance and depends on the level of the attendance challenges in the school:</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If your school's attendance levels were below the national average for your phase, it is expected that you book a TSM for each term</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If your school's attendance levels were above national average for that phase, you may if you want only schedule one TSM for the academic year.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Helvetica"/>
              <a:cs typeface="Assistant" pitchFamily="2" charset="-79"/>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We would encourage all secondary schools in Norfolk to book a TSM for each term, whether above or below national average. If your setting's attendance rates are above the national average for your phase and you wish to meet with us termly, you are welcome and invited to do so.</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Helvetica"/>
              <a:ea typeface="+mj-ea"/>
              <a:cs typeface="Assistant" pitchFamily="2" charset="-79"/>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50505"/>
                </a:solidFill>
                <a:effectLst/>
                <a:uLnTx/>
                <a:uFillTx/>
                <a:latin typeface="Helvetica"/>
                <a:cs typeface="Assistant" pitchFamily="2" charset="-79"/>
              </a:rPr>
              <a:t>Booking your TSM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To book your TSMs for the academic year: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 Visit the following page: </a:t>
            </a:r>
            <a:r>
              <a:rPr kumimoji="0" lang="en-GB" sz="1400" b="1" i="0" u="none" strike="noStrike" kern="1200" cap="none" spc="0" normalizeH="0" baseline="0" noProof="0" dirty="0">
                <a:ln>
                  <a:noFill/>
                </a:ln>
                <a:solidFill>
                  <a:srgbClr val="4840E3"/>
                </a:solidFill>
                <a:effectLst/>
                <a:uLnTx/>
                <a:uFillTx/>
                <a:latin typeface="Helvetica"/>
                <a:cs typeface="Assistant" pitchFamily="2" charset="-79"/>
                <a:hlinkClick r:id="rId4"/>
              </a:rPr>
              <a:t>NCC Targeting Support Meeting Bookings</a:t>
            </a:r>
            <a:endParaRPr kumimoji="0" lang="en-GB" sz="1400" b="0" i="0" u="none" strike="noStrike" kern="1200" cap="none" spc="0" normalizeH="0" baseline="0" noProof="0" dirty="0">
              <a:ln>
                <a:noFill/>
              </a:ln>
              <a:solidFill>
                <a:srgbClr val="000000"/>
              </a:solidFill>
              <a:effectLst/>
              <a:uLnTx/>
              <a:uFillTx/>
              <a:latin typeface="Helvetica"/>
              <a:cs typeface="Assistant" pitchFamily="2" charset="-79"/>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 Select the meeting type that applies to your school setting.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 Select the date you wish to book in the calendar.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Select a time from the available options.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 Add your details into the required fields, ensuring to include the name of your school.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 Select book and you will receive an email confirmation of your booking.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Helvetica"/>
              <a:cs typeface="Assistant" pitchFamily="2" charset="-79"/>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Helvetica"/>
                <a:cs typeface="Assistant" pitchFamily="2" charset="-79"/>
              </a:rPr>
              <a:t>Please note</a:t>
            </a: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 If you wish other colleagues to attend, you can forward the meeting invitation.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When booking a meeting for each term, you will need to repeat this process for each booking.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Helvetica"/>
                <a:cs typeface="Assistant" pitchFamily="2" charset="-79"/>
              </a:rPr>
              <a:t>If a date or time is unavailable that is because the slot is already booked, or the date falls outside of term-time based on the Norfolk calendar.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Helvetica"/>
              <a:ea typeface="+mj-ea"/>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Helvetica"/>
              <a:ea typeface="+mj-ea"/>
              <a:cs typeface="Calibri"/>
              <a:sym typeface="Calibri"/>
            </a:endParaRPr>
          </a:p>
        </p:txBody>
      </p:sp>
      <p:pic>
        <p:nvPicPr>
          <p:cNvPr id="5" name="Flourish Logo2.png" descr="Flourish Logo2.png">
            <a:extLst>
              <a:ext uri="{FF2B5EF4-FFF2-40B4-BE49-F238E27FC236}">
                <a16:creationId xmlns:a16="http://schemas.microsoft.com/office/drawing/2014/main" id="{77FF78AA-729F-C3BD-181D-DC677029F9D4}"/>
              </a:ext>
            </a:extLst>
          </p:cNvPr>
          <p:cNvPicPr>
            <a:picLocks noChangeAspect="1"/>
          </p:cNvPicPr>
          <p:nvPr/>
        </p:nvPicPr>
        <p:blipFill>
          <a:blip r:embed="rId5"/>
          <a:stretch>
            <a:fillRect/>
          </a:stretch>
        </p:blipFill>
        <p:spPr>
          <a:xfrm>
            <a:off x="9715099" y="6528270"/>
            <a:ext cx="384384" cy="258290"/>
          </a:xfrm>
          <a:prstGeom prst="rect">
            <a:avLst/>
          </a:prstGeom>
          <a:ln w="12700">
            <a:miter lim="400000"/>
          </a:ln>
        </p:spPr>
      </p:pic>
      <p:pic>
        <p:nvPicPr>
          <p:cNvPr id="6" name="Stacked New NCC Logo 376.jpg" descr="Stacked New NCC Logo 376.jpg">
            <a:extLst>
              <a:ext uri="{FF2B5EF4-FFF2-40B4-BE49-F238E27FC236}">
                <a16:creationId xmlns:a16="http://schemas.microsoft.com/office/drawing/2014/main" id="{4C66DEB2-3088-A201-37DE-C53B8068A9E4}"/>
              </a:ext>
            </a:extLst>
          </p:cNvPr>
          <p:cNvPicPr>
            <a:picLocks noChangeAspect="1"/>
          </p:cNvPicPr>
          <p:nvPr/>
        </p:nvPicPr>
        <p:blipFill>
          <a:blip r:embed="rId6"/>
          <a:stretch>
            <a:fillRect/>
          </a:stretch>
        </p:blipFill>
        <p:spPr>
          <a:xfrm>
            <a:off x="8782121" y="6527045"/>
            <a:ext cx="863943" cy="258291"/>
          </a:xfrm>
          <a:prstGeom prst="rect">
            <a:avLst/>
          </a:prstGeom>
          <a:ln w="12700">
            <a:miter lim="400000"/>
          </a:ln>
        </p:spPr>
      </p:pic>
      <p:pic>
        <p:nvPicPr>
          <p:cNvPr id="7" name="Vital Signs for Children Logo (1).jpg" descr="Vital Signs for Children Logo (1).jpg">
            <a:extLst>
              <a:ext uri="{FF2B5EF4-FFF2-40B4-BE49-F238E27FC236}">
                <a16:creationId xmlns:a16="http://schemas.microsoft.com/office/drawing/2014/main" id="{5CB89D31-DA8E-4B0A-F6B6-CDD7A1106941}"/>
              </a:ext>
            </a:extLst>
          </p:cNvPr>
          <p:cNvPicPr>
            <a:picLocks noChangeAspect="1"/>
          </p:cNvPicPr>
          <p:nvPr/>
        </p:nvPicPr>
        <p:blipFill>
          <a:blip r:embed="rId7"/>
          <a:stretch>
            <a:fillRect/>
          </a:stretch>
        </p:blipFill>
        <p:spPr>
          <a:xfrm>
            <a:off x="10168518" y="6513411"/>
            <a:ext cx="666220" cy="258291"/>
          </a:xfrm>
          <a:prstGeom prst="rect">
            <a:avLst/>
          </a:prstGeom>
          <a:ln w="12700">
            <a:miter lim="400000"/>
          </a:ln>
        </p:spPr>
      </p:pic>
    </p:spTree>
    <p:extLst>
      <p:ext uri="{BB962C8B-B14F-4D97-AF65-F5344CB8AC3E}">
        <p14:creationId xmlns:p14="http://schemas.microsoft.com/office/powerpoint/2010/main" val="220331479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0D45CA43-C43D-67D5-F871-F460D4FE65A2}"/>
              </a:ext>
            </a:extLst>
          </p:cNvPr>
          <p:cNvGraphicFramePr>
            <a:graphicFrameLocks noChangeAspect="1"/>
          </p:cNvGraphicFramePr>
          <p:nvPr>
            <p:extLst>
              <p:ext uri="{D42A27DB-BD31-4B8C-83A1-F6EECF244321}">
                <p14:modId xmlns:p14="http://schemas.microsoft.com/office/powerpoint/2010/main" val="2129999342"/>
              </p:ext>
            </p:extLst>
          </p:nvPr>
        </p:nvGraphicFramePr>
        <p:xfrm>
          <a:off x="819969" y="169399"/>
          <a:ext cx="4606344" cy="6519202"/>
        </p:xfrm>
        <a:graphic>
          <a:graphicData uri="http://schemas.openxmlformats.org/presentationml/2006/ole">
            <mc:AlternateContent xmlns:mc="http://schemas.openxmlformats.org/markup-compatibility/2006">
              <mc:Choice xmlns:v="urn:schemas-microsoft-com:vml" Requires="v">
                <p:oleObj name="Acrobat Document" r:id="rId2" imgW="2266881" imgH="3207895" progId="AcroExch.Document.DC">
                  <p:embed/>
                </p:oleObj>
              </mc:Choice>
              <mc:Fallback>
                <p:oleObj name="Acrobat Document" r:id="rId2" imgW="2266881" imgH="3207895" progId="AcroExch.Document.DC">
                  <p:embed/>
                  <p:pic>
                    <p:nvPicPr>
                      <p:cNvPr id="5" name="Object 4">
                        <a:extLst>
                          <a:ext uri="{FF2B5EF4-FFF2-40B4-BE49-F238E27FC236}">
                            <a16:creationId xmlns:a16="http://schemas.microsoft.com/office/drawing/2014/main" id="{0D45CA43-C43D-67D5-F871-F460D4FE65A2}"/>
                          </a:ext>
                        </a:extLst>
                      </p:cNvPr>
                      <p:cNvPicPr/>
                      <p:nvPr/>
                    </p:nvPicPr>
                    <p:blipFill>
                      <a:blip r:embed="rId3"/>
                      <a:stretch>
                        <a:fillRect/>
                      </a:stretch>
                    </p:blipFill>
                    <p:spPr>
                      <a:xfrm>
                        <a:off x="819969" y="169399"/>
                        <a:ext cx="4606344" cy="651920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57667FD-2241-7154-D500-37B95C97B938}"/>
              </a:ext>
            </a:extLst>
          </p:cNvPr>
          <p:cNvGraphicFramePr>
            <a:graphicFrameLocks noChangeAspect="1"/>
          </p:cNvGraphicFramePr>
          <p:nvPr>
            <p:extLst>
              <p:ext uri="{D42A27DB-BD31-4B8C-83A1-F6EECF244321}">
                <p14:modId xmlns:p14="http://schemas.microsoft.com/office/powerpoint/2010/main" val="3092169967"/>
              </p:ext>
            </p:extLst>
          </p:nvPr>
        </p:nvGraphicFramePr>
        <p:xfrm>
          <a:off x="6765689" y="231502"/>
          <a:ext cx="4606344" cy="6394996"/>
        </p:xfrm>
        <a:graphic>
          <a:graphicData uri="http://schemas.openxmlformats.org/presentationml/2006/ole">
            <mc:AlternateContent xmlns:mc="http://schemas.openxmlformats.org/markup-compatibility/2006">
              <mc:Choice xmlns:v="urn:schemas-microsoft-com:vml" Requires="v">
                <p:oleObj name="Document" r:id="rId4" imgW="6644304" imgH="9223848" progId="Word.Document.12">
                  <p:embed/>
                </p:oleObj>
              </mc:Choice>
              <mc:Fallback>
                <p:oleObj name="Document" r:id="rId4" imgW="6644304" imgH="9223848" progId="Word.Document.12">
                  <p:embed/>
                  <p:pic>
                    <p:nvPicPr>
                      <p:cNvPr id="6" name="Object 5">
                        <a:extLst>
                          <a:ext uri="{FF2B5EF4-FFF2-40B4-BE49-F238E27FC236}">
                            <a16:creationId xmlns:a16="http://schemas.microsoft.com/office/drawing/2014/main" id="{F57667FD-2241-7154-D500-37B95C97B938}"/>
                          </a:ext>
                        </a:extLst>
                      </p:cNvPr>
                      <p:cNvPicPr/>
                      <p:nvPr/>
                    </p:nvPicPr>
                    <p:blipFill>
                      <a:blip r:embed="rId5"/>
                      <a:stretch>
                        <a:fillRect/>
                      </a:stretch>
                    </p:blipFill>
                    <p:spPr>
                      <a:xfrm>
                        <a:off x="6765689" y="231502"/>
                        <a:ext cx="4606344" cy="6394996"/>
                      </a:xfrm>
                      <a:prstGeom prst="rect">
                        <a:avLst/>
                      </a:prstGeom>
                      <a:solidFill>
                        <a:schemeClr val="bg1"/>
                      </a:solidFill>
                      <a:ln w="28575">
                        <a:solidFill>
                          <a:schemeClr val="bg1"/>
                        </a:solidFill>
                      </a:ln>
                    </p:spPr>
                  </p:pic>
                </p:oleObj>
              </mc:Fallback>
            </mc:AlternateContent>
          </a:graphicData>
        </a:graphic>
      </p:graphicFrame>
    </p:spTree>
    <p:extLst>
      <p:ext uri="{BB962C8B-B14F-4D97-AF65-F5344CB8AC3E}">
        <p14:creationId xmlns:p14="http://schemas.microsoft.com/office/powerpoint/2010/main" val="98811713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a:extLst>
            <a:ext uri="{FF2B5EF4-FFF2-40B4-BE49-F238E27FC236}">
              <a16:creationId xmlns:a16="http://schemas.microsoft.com/office/drawing/2014/main" id="{5D25F0B4-3173-EC5A-50E7-F684C9416201}"/>
            </a:ext>
          </a:extLst>
        </p:cNvPr>
        <p:cNvGrpSpPr/>
        <p:nvPr/>
      </p:nvGrpSpPr>
      <p:grpSpPr>
        <a:xfrm>
          <a:off x="0" y="0"/>
          <a:ext cx="0" cy="0"/>
          <a:chOff x="0" y="0"/>
          <a:chExt cx="0" cy="0"/>
        </a:xfrm>
      </p:grpSpPr>
      <p:sp>
        <p:nvSpPr>
          <p:cNvPr id="203" name="Title of presentation…">
            <a:extLst>
              <a:ext uri="{FF2B5EF4-FFF2-40B4-BE49-F238E27FC236}">
                <a16:creationId xmlns:a16="http://schemas.microsoft.com/office/drawing/2014/main" id="{42005644-9349-F04A-B554-9E2A357040C9}"/>
              </a:ext>
            </a:extLst>
          </p:cNvPr>
          <p:cNvSpPr txBox="1"/>
          <p:nvPr/>
        </p:nvSpPr>
        <p:spPr>
          <a:xfrm>
            <a:off x="968970" y="1269603"/>
            <a:ext cx="6291640" cy="1708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lang="en-GB" sz="4900" b="1" kern="0" dirty="0">
                <a:solidFill>
                  <a:srgbClr val="FFFFFF"/>
                </a:solidFill>
                <a:latin typeface="Calibri"/>
                <a:cs typeface="Calibri"/>
                <a:sym typeface="Calibri"/>
              </a:rPr>
              <a:t>Let’s Network </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lang="en-GB" sz="2800" kern="0" dirty="0">
                <a:solidFill>
                  <a:srgbClr val="FFFFFF"/>
                </a:solidFill>
                <a:latin typeface="Calibri"/>
                <a:cs typeface="Calibri"/>
                <a:sym typeface="Calibri"/>
              </a:rPr>
              <a:t>Sharing best practice from another LA</a:t>
            </a: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endParaRPr lang="en-GB" sz="2800" kern="0" dirty="0">
              <a:solidFill>
                <a:srgbClr val="FFFFFF"/>
              </a:solidFill>
              <a:latin typeface="Calibri"/>
              <a:cs typeface="Calibri"/>
              <a:sym typeface="Calibri"/>
            </a:endParaRPr>
          </a:p>
        </p:txBody>
      </p:sp>
      <p:pic>
        <p:nvPicPr>
          <p:cNvPr id="204" name="New NCC Long Logo White.png" descr="New NCC Long Logo White.png">
            <a:extLst>
              <a:ext uri="{FF2B5EF4-FFF2-40B4-BE49-F238E27FC236}">
                <a16:creationId xmlns:a16="http://schemas.microsoft.com/office/drawing/2014/main" id="{79A686CA-2585-D55D-D7B2-5F4013B28793}"/>
              </a:ext>
            </a:extLst>
          </p:cNvPr>
          <p:cNvPicPr>
            <a:picLocks noChangeAspect="1"/>
          </p:cNvPicPr>
          <p:nvPr/>
        </p:nvPicPr>
        <p:blipFill>
          <a:blip r:embed="rId3"/>
          <a:stretch>
            <a:fillRect/>
          </a:stretch>
        </p:blipFill>
        <p:spPr>
          <a:xfrm>
            <a:off x="897700" y="533653"/>
            <a:ext cx="3214196" cy="488369"/>
          </a:xfrm>
          <a:prstGeom prst="rect">
            <a:avLst/>
          </a:prstGeom>
          <a:ln w="12700">
            <a:miter lim="400000"/>
          </a:ln>
        </p:spPr>
      </p:pic>
      <p:pic>
        <p:nvPicPr>
          <p:cNvPr id="205" name="Flourish Logo.png" descr="Flourish Logo.png">
            <a:extLst>
              <a:ext uri="{FF2B5EF4-FFF2-40B4-BE49-F238E27FC236}">
                <a16:creationId xmlns:a16="http://schemas.microsoft.com/office/drawing/2014/main" id="{F392F25B-446A-C90D-3EF4-915A69AF06BC}"/>
              </a:ext>
            </a:extLst>
          </p:cNvPr>
          <p:cNvPicPr>
            <a:picLocks noChangeAspect="1"/>
          </p:cNvPicPr>
          <p:nvPr/>
        </p:nvPicPr>
        <p:blipFill>
          <a:blip r:embed="rId4"/>
          <a:stretch>
            <a:fillRect/>
          </a:stretch>
        </p:blipFill>
        <p:spPr>
          <a:xfrm>
            <a:off x="968970" y="5756340"/>
            <a:ext cx="845300" cy="568007"/>
          </a:xfrm>
          <a:prstGeom prst="rect">
            <a:avLst/>
          </a:prstGeom>
          <a:ln w="12700">
            <a:miter lim="400000"/>
          </a:ln>
        </p:spPr>
      </p:pic>
      <p:pic>
        <p:nvPicPr>
          <p:cNvPr id="206" name="Vital Signs for Children Logo (White).png" descr="Vital Signs for Children Logo (White).png">
            <a:extLst>
              <a:ext uri="{FF2B5EF4-FFF2-40B4-BE49-F238E27FC236}">
                <a16:creationId xmlns:a16="http://schemas.microsoft.com/office/drawing/2014/main" id="{C6BC8265-02C3-867E-7A82-608269CE3623}"/>
              </a:ext>
            </a:extLst>
          </p:cNvPr>
          <p:cNvPicPr>
            <a:picLocks noChangeAspect="1"/>
          </p:cNvPicPr>
          <p:nvPr/>
        </p:nvPicPr>
        <p:blipFill>
          <a:blip r:embed="rId5"/>
          <a:stretch>
            <a:fillRect/>
          </a:stretch>
        </p:blipFill>
        <p:spPr>
          <a:xfrm>
            <a:off x="2087314" y="5831470"/>
            <a:ext cx="1259635" cy="488369"/>
          </a:xfrm>
          <a:prstGeom prst="rect">
            <a:avLst/>
          </a:prstGeom>
          <a:ln w="12700">
            <a:miter lim="400000"/>
          </a:ln>
        </p:spPr>
      </p:pic>
      <p:pic>
        <p:nvPicPr>
          <p:cNvPr id="207" name="Image" descr="Image">
            <a:extLst>
              <a:ext uri="{FF2B5EF4-FFF2-40B4-BE49-F238E27FC236}">
                <a16:creationId xmlns:a16="http://schemas.microsoft.com/office/drawing/2014/main" id="{B921B41F-58A3-C0FC-06DC-2BC3E7574EBA}"/>
              </a:ext>
            </a:extLst>
          </p:cNvPr>
          <p:cNvPicPr>
            <a:picLocks noChangeAspect="1"/>
          </p:cNvPicPr>
          <p:nvPr/>
        </p:nvPicPr>
        <p:blipFill>
          <a:blip r:embed="rId6"/>
          <a:stretch>
            <a:fillRect/>
          </a:stretch>
        </p:blipFill>
        <p:spPr>
          <a:xfrm>
            <a:off x="6919414" y="4376127"/>
            <a:ext cx="6006989" cy="2231915"/>
          </a:xfrm>
          <a:prstGeom prst="rect">
            <a:avLst/>
          </a:prstGeom>
          <a:ln w="12700">
            <a:miter lim="400000"/>
          </a:ln>
        </p:spPr>
      </p:pic>
      <p:pic>
        <p:nvPicPr>
          <p:cNvPr id="3" name="Picture 2">
            <a:hlinkClick r:id="rId7"/>
            <a:extLst>
              <a:ext uri="{FF2B5EF4-FFF2-40B4-BE49-F238E27FC236}">
                <a16:creationId xmlns:a16="http://schemas.microsoft.com/office/drawing/2014/main" id="{96E403EF-9F16-007D-0E18-E3BDC611F057}"/>
              </a:ext>
            </a:extLst>
          </p:cNvPr>
          <p:cNvPicPr>
            <a:picLocks noChangeAspect="1"/>
          </p:cNvPicPr>
          <p:nvPr/>
        </p:nvPicPr>
        <p:blipFill>
          <a:blip r:embed="rId8"/>
          <a:stretch>
            <a:fillRect/>
          </a:stretch>
        </p:blipFill>
        <p:spPr>
          <a:xfrm>
            <a:off x="968970" y="2647050"/>
            <a:ext cx="2015555" cy="2845034"/>
          </a:xfrm>
          <a:prstGeom prst="rect">
            <a:avLst/>
          </a:prstGeom>
        </p:spPr>
      </p:pic>
      <p:sp>
        <p:nvSpPr>
          <p:cNvPr id="4" name="TextBox 3">
            <a:extLst>
              <a:ext uri="{FF2B5EF4-FFF2-40B4-BE49-F238E27FC236}">
                <a16:creationId xmlns:a16="http://schemas.microsoft.com/office/drawing/2014/main" id="{7DDFAFD4-F3EC-DF0A-10C1-66DA77506EBA}"/>
              </a:ext>
            </a:extLst>
          </p:cNvPr>
          <p:cNvSpPr txBox="1"/>
          <p:nvPr/>
        </p:nvSpPr>
        <p:spPr>
          <a:xfrm>
            <a:off x="3346949" y="2977759"/>
            <a:ext cx="3465975" cy="1415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chemeClr val="bg1"/>
                </a:solidFill>
                <a:effectLst/>
                <a:uFillTx/>
                <a:latin typeface="+mj-lt"/>
                <a:ea typeface="+mj-ea"/>
                <a:cs typeface="+mj-cs"/>
                <a:sym typeface="Calibri"/>
              </a:rPr>
              <a:t>Good Practice in the improvement of pupils’ attendance in Sheffield Settings </a:t>
            </a:r>
            <a:r>
              <a:rPr kumimoji="0" lang="en-GB" sz="1800" b="0" i="0" u="none" strike="noStrike" cap="none" spc="0" normalizeH="0" baseline="0" dirty="0">
                <a:ln>
                  <a:noFill/>
                </a:ln>
                <a:solidFill>
                  <a:schemeClr val="bg1"/>
                </a:solidFill>
                <a:effectLst/>
                <a:uFillTx/>
                <a:latin typeface="+mj-lt"/>
                <a:ea typeface="+mj-ea"/>
                <a:cs typeface="+mj-cs"/>
                <a:sym typeface="Calibri"/>
              </a:rPr>
              <a:t>– </a:t>
            </a:r>
            <a:r>
              <a:rPr kumimoji="0" lang="en-GB" sz="1600" b="0" i="1" u="none" strike="noStrike" cap="none" spc="0" normalizeH="0" baseline="0" dirty="0">
                <a:ln>
                  <a:noFill/>
                </a:ln>
                <a:solidFill>
                  <a:schemeClr val="bg1"/>
                </a:solidFill>
                <a:effectLst/>
                <a:uFillTx/>
                <a:latin typeface="+mj-lt"/>
                <a:ea typeface="+mj-ea"/>
                <a:cs typeface="+mj-cs"/>
                <a:sym typeface="Calibri"/>
              </a:rPr>
              <a:t>An investigation into best practice in Sheffield to improve attendance</a:t>
            </a:r>
            <a:endParaRPr kumimoji="0" lang="en-GB" sz="1800" b="0" i="1"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345420111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FF79-D8F2-B755-05AB-0742C83384A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528EEA4-EDDE-0781-3AA2-017167002A19}"/>
              </a:ext>
            </a:extLst>
          </p:cNvPr>
          <p:cNvPicPr>
            <a:picLocks noChangeAspect="1"/>
          </p:cNvPicPr>
          <p:nvPr/>
        </p:nvPicPr>
        <p:blipFill>
          <a:blip r:embed="rId3"/>
          <a:stretch>
            <a:fillRect/>
          </a:stretch>
        </p:blipFill>
        <p:spPr>
          <a:xfrm rot="449529">
            <a:off x="-1546286" y="5363194"/>
            <a:ext cx="4204156" cy="3171042"/>
          </a:xfrm>
          <a:prstGeom prst="rect">
            <a:avLst/>
          </a:prstGeom>
        </p:spPr>
      </p:pic>
      <p:pic>
        <p:nvPicPr>
          <p:cNvPr id="10" name="Picture 9">
            <a:extLst>
              <a:ext uri="{FF2B5EF4-FFF2-40B4-BE49-F238E27FC236}">
                <a16:creationId xmlns:a16="http://schemas.microsoft.com/office/drawing/2014/main" id="{6DBB81B7-AA9F-A373-92C9-39B6F6D2D078}"/>
              </a:ext>
            </a:extLst>
          </p:cNvPr>
          <p:cNvPicPr>
            <a:picLocks noChangeAspect="1"/>
          </p:cNvPicPr>
          <p:nvPr/>
        </p:nvPicPr>
        <p:blipFill>
          <a:blip r:embed="rId3"/>
          <a:stretch>
            <a:fillRect/>
          </a:stretch>
        </p:blipFill>
        <p:spPr>
          <a:xfrm rot="3072043">
            <a:off x="9879452" y="724444"/>
            <a:ext cx="4204156" cy="3171042"/>
          </a:xfrm>
          <a:prstGeom prst="rect">
            <a:avLst/>
          </a:prstGeom>
        </p:spPr>
      </p:pic>
      <p:pic>
        <p:nvPicPr>
          <p:cNvPr id="4" name="Picture 3">
            <a:extLst>
              <a:ext uri="{FF2B5EF4-FFF2-40B4-BE49-F238E27FC236}">
                <a16:creationId xmlns:a16="http://schemas.microsoft.com/office/drawing/2014/main" id="{3A9A77D0-B79B-3F54-F416-0B9EED387D3B}"/>
              </a:ext>
            </a:extLst>
          </p:cNvPr>
          <p:cNvPicPr>
            <a:picLocks noChangeAspect="1"/>
          </p:cNvPicPr>
          <p:nvPr/>
        </p:nvPicPr>
        <p:blipFill>
          <a:blip r:embed="rId3"/>
          <a:stretch>
            <a:fillRect/>
          </a:stretch>
        </p:blipFill>
        <p:spPr>
          <a:xfrm rot="7574541">
            <a:off x="-1527980" y="-202454"/>
            <a:ext cx="3691554" cy="2784405"/>
          </a:xfrm>
          <a:prstGeom prst="rect">
            <a:avLst/>
          </a:prstGeom>
        </p:spPr>
      </p:pic>
      <p:sp>
        <p:nvSpPr>
          <p:cNvPr id="13" name="TextBox 12">
            <a:extLst>
              <a:ext uri="{FF2B5EF4-FFF2-40B4-BE49-F238E27FC236}">
                <a16:creationId xmlns:a16="http://schemas.microsoft.com/office/drawing/2014/main" id="{BB22233C-77FA-9632-5170-37D8E4AECEAF}"/>
              </a:ext>
            </a:extLst>
          </p:cNvPr>
          <p:cNvSpPr txBox="1"/>
          <p:nvPr/>
        </p:nvSpPr>
        <p:spPr>
          <a:xfrm>
            <a:off x="1515060" y="1189748"/>
            <a:ext cx="9497131" cy="4832092"/>
          </a:xfrm>
          <a:prstGeom prst="rect">
            <a:avLst/>
          </a:prstGeom>
          <a:solidFill>
            <a:schemeClr val="bg1"/>
          </a:solidFill>
        </p:spPr>
        <p:txBody>
          <a:bodyPr wrap="square" rtlCol="0">
            <a:spAutoFit/>
          </a:bodyPr>
          <a:lstStyle/>
          <a:p>
            <a:r>
              <a:rPr lang="en-GB" sz="2200" b="1" dirty="0">
                <a:latin typeface="+mj-lt"/>
              </a:rPr>
              <a:t>Learn Sheffield committed to undertake a piece of work to look at strong practice in the city and produce a report on the learning from this to share with there partnership settings and more widely. They used a range of contextual data to identify a group of schools who appeared to be outperforming their context with regards to pupils' attendance. </a:t>
            </a:r>
            <a:endParaRPr lang="en-GB" sz="2200" b="1" dirty="0">
              <a:latin typeface="+mj-lt"/>
              <a:cs typeface="Helvetica" panose="020B0604020202020204" pitchFamily="34" charset="0"/>
            </a:endParaRPr>
          </a:p>
          <a:p>
            <a:endParaRPr lang="en-GB" sz="2200" b="1" dirty="0">
              <a:latin typeface="+mj-lt"/>
              <a:cs typeface="Helvetica" panose="020B0604020202020204" pitchFamily="34" charset="0"/>
            </a:endParaRPr>
          </a:p>
          <a:p>
            <a:r>
              <a:rPr lang="en-GB" sz="2200" b="1" dirty="0">
                <a:latin typeface="+mj-lt"/>
                <a:cs typeface="Helvetica" panose="020B0604020202020204" pitchFamily="34" charset="0"/>
              </a:rPr>
              <a:t>Conclusions from the study:</a:t>
            </a:r>
          </a:p>
          <a:p>
            <a:pPr marL="342900" indent="-342900">
              <a:buFont typeface="Arial" panose="020B0604020202020204" pitchFamily="34" charset="0"/>
              <a:buChar char="•"/>
            </a:pPr>
            <a:r>
              <a:rPr lang="en-GB" sz="2200" b="1" dirty="0">
                <a:latin typeface="+mj-lt"/>
                <a:cs typeface="Helvetica" panose="020B0604020202020204" pitchFamily="34" charset="0"/>
              </a:rPr>
              <a:t>Work on attendance is never done! </a:t>
            </a:r>
          </a:p>
          <a:p>
            <a:pPr marL="342900" indent="-342900">
              <a:buFont typeface="Arial" panose="020B0604020202020204" pitchFamily="34" charset="0"/>
              <a:buChar char="•"/>
            </a:pPr>
            <a:r>
              <a:rPr lang="en-GB" sz="2200" b="1" dirty="0">
                <a:latin typeface="+mj-lt"/>
                <a:cs typeface="Helvetica" panose="020B0604020202020204" pitchFamily="34" charset="0"/>
              </a:rPr>
              <a:t>Attendance must be a focus with every member of staff, every parent and every pupil</a:t>
            </a:r>
          </a:p>
          <a:p>
            <a:pPr marL="342900" indent="-342900">
              <a:buFont typeface="Arial" panose="020B0604020202020204" pitchFamily="34" charset="0"/>
              <a:buChar char="•"/>
            </a:pPr>
            <a:r>
              <a:rPr lang="en-GB" sz="2200" b="1" dirty="0">
                <a:latin typeface="+mj-lt"/>
                <a:cs typeface="Helvetica" panose="020B0604020202020204" pitchFamily="34" charset="0"/>
              </a:rPr>
              <a:t>There is no magic wand </a:t>
            </a:r>
          </a:p>
          <a:p>
            <a:endParaRPr lang="en-GB" sz="2200" b="1" dirty="0">
              <a:latin typeface="+mj-lt"/>
              <a:cs typeface="Helvetica" panose="020B0604020202020204" pitchFamily="34" charset="0"/>
            </a:endParaRPr>
          </a:p>
          <a:p>
            <a:r>
              <a:rPr lang="en-GB" sz="2200" b="1" dirty="0">
                <a:latin typeface="+mj-lt"/>
                <a:cs typeface="Helvetica" panose="020B0604020202020204" pitchFamily="34" charset="0"/>
              </a:rPr>
              <a:t>Recommendation from the study include:</a:t>
            </a:r>
          </a:p>
          <a:p>
            <a:pPr marL="342900" indent="-342900">
              <a:buFont typeface="Arial" panose="020B0604020202020204" pitchFamily="34" charset="0"/>
              <a:buChar char="•"/>
            </a:pPr>
            <a:r>
              <a:rPr lang="en-GB" sz="2200" b="1" dirty="0">
                <a:latin typeface="+mj-lt"/>
                <a:cs typeface="Helvetica" panose="020B0604020202020204" pitchFamily="34" charset="0"/>
              </a:rPr>
              <a:t>Senior Attendance Champions network</a:t>
            </a:r>
          </a:p>
        </p:txBody>
      </p:sp>
    </p:spTree>
    <p:extLst>
      <p:ext uri="{BB962C8B-B14F-4D97-AF65-F5344CB8AC3E}">
        <p14:creationId xmlns:p14="http://schemas.microsoft.com/office/powerpoint/2010/main" val="3081708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59FB20-6E9A-68CF-6BF3-50323646D8D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white rectangular boxes with text&#10;&#10;Description automatically generated with medium confidence">
            <a:extLst>
              <a:ext uri="{FF2B5EF4-FFF2-40B4-BE49-F238E27FC236}">
                <a16:creationId xmlns:a16="http://schemas.microsoft.com/office/drawing/2014/main" id="{7DEFB2FD-E3DD-1FBC-5D77-95EA01646D1F}"/>
              </a:ext>
            </a:extLst>
          </p:cNvPr>
          <p:cNvPicPr>
            <a:picLocks noChangeAspect="1"/>
          </p:cNvPicPr>
          <p:nvPr/>
        </p:nvPicPr>
        <p:blipFill>
          <a:blip r:embed="rId3"/>
          <a:stretch>
            <a:fillRect/>
          </a:stretch>
        </p:blipFill>
        <p:spPr>
          <a:xfrm>
            <a:off x="2501764" y="643467"/>
            <a:ext cx="7188472" cy="5571066"/>
          </a:xfrm>
          <a:prstGeom prst="rect">
            <a:avLst/>
          </a:prstGeom>
        </p:spPr>
      </p:pic>
    </p:spTree>
    <p:extLst>
      <p:ext uri="{BB962C8B-B14F-4D97-AF65-F5344CB8AC3E}">
        <p14:creationId xmlns:p14="http://schemas.microsoft.com/office/powerpoint/2010/main" val="1841962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170C-D5D2-1171-B1E5-2531FDF1B790}"/>
              </a:ext>
            </a:extLst>
          </p:cNvPr>
          <p:cNvSpPr>
            <a:spLocks noGrp="1"/>
          </p:cNvSpPr>
          <p:nvPr>
            <p:ph type="ctrTitle"/>
          </p:nvPr>
        </p:nvSpPr>
        <p:spPr>
          <a:xfrm>
            <a:off x="1758670" y="758102"/>
            <a:ext cx="8188929" cy="690050"/>
          </a:xfrm>
        </p:spPr>
        <p:txBody>
          <a:bodyPr>
            <a:noAutofit/>
          </a:bodyPr>
          <a:lstStyle/>
          <a:p>
            <a:pPr>
              <a:lnSpc>
                <a:spcPct val="120000"/>
              </a:lnSpc>
            </a:pPr>
            <a:r>
              <a:rPr lang="en-GB" sz="3200" b="1" dirty="0">
                <a:solidFill>
                  <a:srgbClr val="003763"/>
                </a:solidFill>
                <a:latin typeface="Rockwell" panose="02060603020205020403" pitchFamily="18" charset="0"/>
                <a:cs typeface="Arial"/>
              </a:rPr>
              <a:t>Building a strong team in which attendance is everyone’s responsibility</a:t>
            </a:r>
          </a:p>
        </p:txBody>
      </p:sp>
      <p:sp>
        <p:nvSpPr>
          <p:cNvPr id="8" name="Rectangle: Rounded Corners 7">
            <a:extLst>
              <a:ext uri="{FF2B5EF4-FFF2-40B4-BE49-F238E27FC236}">
                <a16:creationId xmlns:a16="http://schemas.microsoft.com/office/drawing/2014/main" id="{18149736-771C-86C4-2CC2-4B13449A0221}"/>
              </a:ext>
            </a:extLst>
          </p:cNvPr>
          <p:cNvSpPr/>
          <p:nvPr/>
        </p:nvSpPr>
        <p:spPr>
          <a:xfrm>
            <a:off x="1977903" y="1697999"/>
            <a:ext cx="3484866" cy="416848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0"/>
              </a:spcAft>
              <a:buClrTx/>
              <a:buSzTx/>
              <a:tabLst/>
              <a:defRPr/>
            </a:pPr>
            <a:r>
              <a:rPr kumimoji="0" lang="en-GB" sz="3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“Attendance is not only the responsibility of the pastoral or inclusion staff” </a:t>
            </a:r>
          </a:p>
        </p:txBody>
      </p:sp>
      <p:sp>
        <p:nvSpPr>
          <p:cNvPr id="10" name="Rectangle: Rounded Corners 9">
            <a:extLst>
              <a:ext uri="{FF2B5EF4-FFF2-40B4-BE49-F238E27FC236}">
                <a16:creationId xmlns:a16="http://schemas.microsoft.com/office/drawing/2014/main" id="{B3DA3833-DF4F-9D3C-3086-4DF0B6F6C327}"/>
              </a:ext>
            </a:extLst>
          </p:cNvPr>
          <p:cNvSpPr/>
          <p:nvPr/>
        </p:nvSpPr>
        <p:spPr>
          <a:xfrm>
            <a:off x="6729232" y="1697999"/>
            <a:ext cx="3218367" cy="416848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Discuss: what does ‘attendance is everyone’s responsibility’ look like/work</a:t>
            </a:r>
            <a:r>
              <a:rPr kumimoji="0" lang="en-GB" sz="2000" b="1" i="0" u="none" strike="noStrike" kern="1200" cap="none" spc="0" normalizeH="0" noProof="0" dirty="0">
                <a:ln>
                  <a:noFill/>
                </a:ln>
                <a:solidFill>
                  <a:prstClr val="black"/>
                </a:solidFill>
                <a:effectLst/>
                <a:uLnTx/>
                <a:uFillTx/>
                <a:latin typeface="Helvetica" panose="020B0604020202020204" pitchFamily="34" charset="0"/>
                <a:ea typeface="+mn-ea"/>
                <a:cs typeface="Helvetica" panose="020B0604020202020204" pitchFamily="34" charset="0"/>
              </a:rPr>
              <a:t> in your setting?</a:t>
            </a:r>
            <a:endPar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7C07B3FA-B7CC-9B69-8C33-06EF4EB195CC}"/>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774C23D7-13EB-D026-8B52-B29B88801906}"/>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Meeting outline">
            <a:extLst>
              <a:ext uri="{FF2B5EF4-FFF2-40B4-BE49-F238E27FC236}">
                <a16:creationId xmlns:a16="http://schemas.microsoft.com/office/drawing/2014/main" id="{EFECEF7B-223F-1DB7-0308-E7256CA13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669815"/>
            <a:ext cx="914400" cy="914400"/>
          </a:xfrm>
          <a:prstGeom prst="rect">
            <a:avLst/>
          </a:prstGeom>
        </p:spPr>
      </p:pic>
    </p:spTree>
    <p:extLst>
      <p:ext uri="{BB962C8B-B14F-4D97-AF65-F5344CB8AC3E}">
        <p14:creationId xmlns:p14="http://schemas.microsoft.com/office/powerpoint/2010/main" val="37048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445CA-09BA-3F79-5057-1B08D85994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7E777-17B6-9B94-2DFE-E5E987A72AC0}"/>
              </a:ext>
            </a:extLst>
          </p:cNvPr>
          <p:cNvSpPr>
            <a:spLocks noGrp="1"/>
          </p:cNvSpPr>
          <p:nvPr>
            <p:ph type="ctrTitle"/>
          </p:nvPr>
        </p:nvSpPr>
        <p:spPr>
          <a:xfrm>
            <a:off x="1758670" y="758102"/>
            <a:ext cx="8188929" cy="690050"/>
          </a:xfrm>
        </p:spPr>
        <p:txBody>
          <a:bodyPr>
            <a:noAutofit/>
          </a:bodyPr>
          <a:lstStyle/>
          <a:p>
            <a:pPr>
              <a:lnSpc>
                <a:spcPct val="120000"/>
              </a:lnSpc>
            </a:pPr>
            <a:r>
              <a:rPr lang="en-GB" sz="3200" b="1" dirty="0">
                <a:solidFill>
                  <a:srgbClr val="003763"/>
                </a:solidFill>
                <a:latin typeface="Rockwell" panose="02060603020205020403" pitchFamily="18" charset="0"/>
                <a:cs typeface="Arial"/>
              </a:rPr>
              <a:t>The importance of good punctuality</a:t>
            </a:r>
          </a:p>
        </p:txBody>
      </p:sp>
      <p:sp>
        <p:nvSpPr>
          <p:cNvPr id="8" name="Rectangle: Rounded Corners 7">
            <a:extLst>
              <a:ext uri="{FF2B5EF4-FFF2-40B4-BE49-F238E27FC236}">
                <a16:creationId xmlns:a16="http://schemas.microsoft.com/office/drawing/2014/main" id="{A357FDEC-AE32-D413-BDC5-2352321A74B7}"/>
              </a:ext>
            </a:extLst>
          </p:cNvPr>
          <p:cNvSpPr/>
          <p:nvPr/>
        </p:nvSpPr>
        <p:spPr>
          <a:xfrm>
            <a:off x="1977903" y="1697999"/>
            <a:ext cx="3484866" cy="416848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0"/>
              </a:spcAft>
              <a:buClrTx/>
              <a:buSzTx/>
              <a:tabLst/>
              <a:defRPr/>
            </a:pPr>
            <a:r>
              <a:rPr kumimoji="0" lang="en-GB" sz="3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“telling pupils ‘its great to see you’ when they return to school, rather than ‘where were you yesterday?”</a:t>
            </a:r>
          </a:p>
        </p:txBody>
      </p:sp>
      <p:sp>
        <p:nvSpPr>
          <p:cNvPr id="10" name="Rectangle: Rounded Corners 9">
            <a:extLst>
              <a:ext uri="{FF2B5EF4-FFF2-40B4-BE49-F238E27FC236}">
                <a16:creationId xmlns:a16="http://schemas.microsoft.com/office/drawing/2014/main" id="{90C497B1-CB78-7FFA-88F0-7D14B489399A}"/>
              </a:ext>
            </a:extLst>
          </p:cNvPr>
          <p:cNvSpPr/>
          <p:nvPr/>
        </p:nvSpPr>
        <p:spPr>
          <a:xfrm>
            <a:off x="6729232" y="1697999"/>
            <a:ext cx="3218367" cy="416848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Discuss: </a:t>
            </a:r>
            <a:r>
              <a:rPr lang="en-GB" sz="2000" b="1" dirty="0">
                <a:solidFill>
                  <a:prstClr val="black"/>
                </a:solidFill>
                <a:latin typeface="Helvetica" panose="020B0604020202020204" pitchFamily="34" charset="0"/>
                <a:cs typeface="Helvetica" panose="020B0604020202020204" pitchFamily="34" charset="0"/>
              </a:rPr>
              <a:t>what does your setting do to encourage good punctuality? What is the role of each member of the school?</a:t>
            </a:r>
            <a:endPar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7267B989-AB3F-6DDA-BE98-377423B94DB4}"/>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9C11BF1C-2BAA-75B7-FCC1-97FFCE216FDC}"/>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Meeting outline">
            <a:extLst>
              <a:ext uri="{FF2B5EF4-FFF2-40B4-BE49-F238E27FC236}">
                <a16:creationId xmlns:a16="http://schemas.microsoft.com/office/drawing/2014/main" id="{5ED14202-48AE-8125-F725-1D16BE653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669815"/>
            <a:ext cx="914400" cy="914400"/>
          </a:xfrm>
          <a:prstGeom prst="rect">
            <a:avLst/>
          </a:prstGeom>
        </p:spPr>
      </p:pic>
    </p:spTree>
    <p:extLst>
      <p:ext uri="{BB962C8B-B14F-4D97-AF65-F5344CB8AC3E}">
        <p14:creationId xmlns:p14="http://schemas.microsoft.com/office/powerpoint/2010/main" val="40643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1904-5120-3D11-BA3B-B35747C5E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D9AE9-72AB-D657-1C13-6C91AFEF09DB}"/>
              </a:ext>
            </a:extLst>
          </p:cNvPr>
          <p:cNvSpPr>
            <a:spLocks noGrp="1"/>
          </p:cNvSpPr>
          <p:nvPr>
            <p:ph type="ctrTitle"/>
          </p:nvPr>
        </p:nvSpPr>
        <p:spPr>
          <a:xfrm>
            <a:off x="1758670" y="758102"/>
            <a:ext cx="8188929" cy="690050"/>
          </a:xfrm>
        </p:spPr>
        <p:txBody>
          <a:bodyPr>
            <a:noAutofit/>
          </a:bodyPr>
          <a:lstStyle/>
          <a:p>
            <a:pPr>
              <a:lnSpc>
                <a:spcPct val="120000"/>
              </a:lnSpc>
            </a:pPr>
            <a:r>
              <a:rPr lang="en-GB" sz="3200" b="1" dirty="0">
                <a:solidFill>
                  <a:srgbClr val="003763"/>
                </a:solidFill>
                <a:latin typeface="Rockwell" panose="02060603020205020403" pitchFamily="18" charset="0"/>
                <a:cs typeface="Arial"/>
              </a:rPr>
              <a:t>Attendance ‘in your face’</a:t>
            </a:r>
          </a:p>
        </p:txBody>
      </p:sp>
      <p:sp>
        <p:nvSpPr>
          <p:cNvPr id="8" name="Rectangle: Rounded Corners 7">
            <a:extLst>
              <a:ext uri="{FF2B5EF4-FFF2-40B4-BE49-F238E27FC236}">
                <a16:creationId xmlns:a16="http://schemas.microsoft.com/office/drawing/2014/main" id="{C7B451EA-E582-5FF8-C69F-F41396BE02D3}"/>
              </a:ext>
            </a:extLst>
          </p:cNvPr>
          <p:cNvSpPr/>
          <p:nvPr/>
        </p:nvSpPr>
        <p:spPr>
          <a:xfrm>
            <a:off x="1977903" y="1697999"/>
            <a:ext cx="3484866" cy="416848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0"/>
              </a:spcAft>
              <a:buClrTx/>
              <a:buSzTx/>
              <a:tabLst/>
              <a:defRPr/>
            </a:pPr>
            <a:r>
              <a:rPr kumimoji="0" lang="en-GB" sz="32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“In one school the attendance team have moved offices to be front facing for parents and pupils” </a:t>
            </a:r>
          </a:p>
        </p:txBody>
      </p:sp>
      <p:sp>
        <p:nvSpPr>
          <p:cNvPr id="10" name="Rectangle: Rounded Corners 9">
            <a:extLst>
              <a:ext uri="{FF2B5EF4-FFF2-40B4-BE49-F238E27FC236}">
                <a16:creationId xmlns:a16="http://schemas.microsoft.com/office/drawing/2014/main" id="{571A223F-7CD3-21F4-A244-DF860EF43340}"/>
              </a:ext>
            </a:extLst>
          </p:cNvPr>
          <p:cNvSpPr/>
          <p:nvPr/>
        </p:nvSpPr>
        <p:spPr>
          <a:xfrm>
            <a:off x="6729232" y="1697999"/>
            <a:ext cx="3218367" cy="416848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Discuss: what have</a:t>
            </a:r>
            <a:r>
              <a:rPr kumimoji="0" lang="en-GB" sz="2000" b="1" i="0" u="none" strike="noStrike" kern="1200" cap="none" spc="0" normalizeH="0" noProof="0" dirty="0">
                <a:ln>
                  <a:noFill/>
                </a:ln>
                <a:solidFill>
                  <a:prstClr val="black"/>
                </a:solidFill>
                <a:effectLst/>
                <a:uLnTx/>
                <a:uFillTx/>
                <a:latin typeface="Helvetica" panose="020B0604020202020204" pitchFamily="34" charset="0"/>
                <a:ea typeface="+mn-ea"/>
                <a:cs typeface="Helvetica" panose="020B0604020202020204" pitchFamily="34" charset="0"/>
              </a:rPr>
              <a:t> you implemented in your setting so that attendance is ‘in your face’</a:t>
            </a:r>
            <a:endPar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B4E77B68-2151-43F7-4349-A1BB95DB3BDC}"/>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6EEF0268-D399-83BB-38B6-146F6AEBDCC9}"/>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Meeting outline">
            <a:extLst>
              <a:ext uri="{FF2B5EF4-FFF2-40B4-BE49-F238E27FC236}">
                <a16:creationId xmlns:a16="http://schemas.microsoft.com/office/drawing/2014/main" id="{B26E9B81-8A59-1F99-8B2F-F2FC4637D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669815"/>
            <a:ext cx="914400" cy="914400"/>
          </a:xfrm>
          <a:prstGeom prst="rect">
            <a:avLst/>
          </a:prstGeom>
        </p:spPr>
      </p:pic>
    </p:spTree>
    <p:extLst>
      <p:ext uri="{BB962C8B-B14F-4D97-AF65-F5344CB8AC3E}">
        <p14:creationId xmlns:p14="http://schemas.microsoft.com/office/powerpoint/2010/main" val="299442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463F-F82C-C87B-3C8B-A2582311E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56554-5111-5C53-BA76-88E307EDFCAC}"/>
              </a:ext>
            </a:extLst>
          </p:cNvPr>
          <p:cNvSpPr>
            <a:spLocks noGrp="1"/>
          </p:cNvSpPr>
          <p:nvPr>
            <p:ph type="ctrTitle"/>
          </p:nvPr>
        </p:nvSpPr>
        <p:spPr>
          <a:xfrm>
            <a:off x="1758670" y="758102"/>
            <a:ext cx="8188929" cy="690050"/>
          </a:xfrm>
        </p:spPr>
        <p:txBody>
          <a:bodyPr>
            <a:noAutofit/>
          </a:bodyPr>
          <a:lstStyle/>
          <a:p>
            <a:pPr>
              <a:lnSpc>
                <a:spcPct val="120000"/>
              </a:lnSpc>
            </a:pPr>
            <a:r>
              <a:rPr lang="en-GB" sz="3200" b="1" dirty="0">
                <a:solidFill>
                  <a:srgbClr val="003763"/>
                </a:solidFill>
                <a:latin typeface="Rockwell" panose="02060603020205020403" pitchFamily="18" charset="0"/>
                <a:cs typeface="Arial"/>
              </a:rPr>
              <a:t>Great links between secondary and primary settings</a:t>
            </a:r>
          </a:p>
        </p:txBody>
      </p:sp>
      <p:sp>
        <p:nvSpPr>
          <p:cNvPr id="8" name="Rectangle: Rounded Corners 7">
            <a:extLst>
              <a:ext uri="{FF2B5EF4-FFF2-40B4-BE49-F238E27FC236}">
                <a16:creationId xmlns:a16="http://schemas.microsoft.com/office/drawing/2014/main" id="{6649C457-1AFA-1358-1784-5F1883224524}"/>
              </a:ext>
            </a:extLst>
          </p:cNvPr>
          <p:cNvSpPr/>
          <p:nvPr/>
        </p:nvSpPr>
        <p:spPr>
          <a:xfrm>
            <a:off x="1977903" y="1697999"/>
            <a:ext cx="3484866" cy="416848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0"/>
              </a:spcAft>
              <a:buClrTx/>
              <a:buSzTx/>
              <a:tabLst/>
              <a:defRPr/>
            </a:pPr>
            <a:r>
              <a:rPr kumimoji="0" lang="en-GB" sz="2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“All schools should work with local communities to help remove the barriers to attendance that families experience” </a:t>
            </a:r>
          </a:p>
        </p:txBody>
      </p:sp>
      <p:sp>
        <p:nvSpPr>
          <p:cNvPr id="10" name="Rectangle: Rounded Corners 9">
            <a:extLst>
              <a:ext uri="{FF2B5EF4-FFF2-40B4-BE49-F238E27FC236}">
                <a16:creationId xmlns:a16="http://schemas.microsoft.com/office/drawing/2014/main" id="{6C3F8314-5E7D-4109-AC9C-12BCB4C1566E}"/>
              </a:ext>
            </a:extLst>
          </p:cNvPr>
          <p:cNvSpPr/>
          <p:nvPr/>
        </p:nvSpPr>
        <p:spPr>
          <a:xfrm>
            <a:off x="6729232" y="1697999"/>
            <a:ext cx="3218367" cy="416848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Discuss: how do you work with your feeder schools?</a:t>
            </a:r>
          </a:p>
        </p:txBody>
      </p:sp>
      <p:pic>
        <p:nvPicPr>
          <p:cNvPr id="3" name="Picture 2">
            <a:extLst>
              <a:ext uri="{FF2B5EF4-FFF2-40B4-BE49-F238E27FC236}">
                <a16:creationId xmlns:a16="http://schemas.microsoft.com/office/drawing/2014/main" id="{05668170-3830-FDD6-292C-67107EAF41F7}"/>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278DC02E-D9ED-AE15-0179-96430DEEA1B8}"/>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Meeting outline">
            <a:extLst>
              <a:ext uri="{FF2B5EF4-FFF2-40B4-BE49-F238E27FC236}">
                <a16:creationId xmlns:a16="http://schemas.microsoft.com/office/drawing/2014/main" id="{704520FA-E620-3253-971A-409E364658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669815"/>
            <a:ext cx="914400" cy="914400"/>
          </a:xfrm>
          <a:prstGeom prst="rect">
            <a:avLst/>
          </a:prstGeom>
        </p:spPr>
      </p:pic>
    </p:spTree>
    <p:extLst>
      <p:ext uri="{BB962C8B-B14F-4D97-AF65-F5344CB8AC3E}">
        <p14:creationId xmlns:p14="http://schemas.microsoft.com/office/powerpoint/2010/main" val="35171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B85C5-609B-D701-C1D1-98FF0B3E6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A1381-1507-AFD7-83AD-9AA32D1DB5C3}"/>
              </a:ext>
            </a:extLst>
          </p:cNvPr>
          <p:cNvSpPr>
            <a:spLocks noGrp="1"/>
          </p:cNvSpPr>
          <p:nvPr>
            <p:ph type="ctrTitle"/>
          </p:nvPr>
        </p:nvSpPr>
        <p:spPr>
          <a:xfrm>
            <a:off x="1758670" y="758102"/>
            <a:ext cx="8188929" cy="690050"/>
          </a:xfrm>
        </p:spPr>
        <p:txBody>
          <a:bodyPr>
            <a:noAutofit/>
          </a:bodyPr>
          <a:lstStyle/>
          <a:p>
            <a:pPr>
              <a:lnSpc>
                <a:spcPct val="120000"/>
              </a:lnSpc>
            </a:pPr>
            <a:r>
              <a:rPr lang="en-GB" sz="3200" b="1" dirty="0">
                <a:solidFill>
                  <a:srgbClr val="003763"/>
                </a:solidFill>
                <a:latin typeface="Rockwell" panose="02060603020205020403" pitchFamily="18" charset="0"/>
                <a:cs typeface="Arial"/>
              </a:rPr>
              <a:t>Rewards which motivate and the power of ‘special days’</a:t>
            </a:r>
          </a:p>
        </p:txBody>
      </p:sp>
      <p:sp>
        <p:nvSpPr>
          <p:cNvPr id="8" name="Rectangle: Rounded Corners 7">
            <a:extLst>
              <a:ext uri="{FF2B5EF4-FFF2-40B4-BE49-F238E27FC236}">
                <a16:creationId xmlns:a16="http://schemas.microsoft.com/office/drawing/2014/main" id="{858B0A32-E962-F9E7-5183-661F64103E80}"/>
              </a:ext>
            </a:extLst>
          </p:cNvPr>
          <p:cNvSpPr/>
          <p:nvPr/>
        </p:nvSpPr>
        <p:spPr>
          <a:xfrm>
            <a:off x="1977903" y="1697999"/>
            <a:ext cx="3484866" cy="4168488"/>
          </a:xfrm>
          <a:prstGeom prst="roundRect">
            <a:avLst>
              <a:gd name="adj" fmla="val 7991"/>
            </a:avLst>
          </a:prstGeom>
          <a:solidFill>
            <a:schemeClr val="accent6">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00000"/>
              </a:lnSpc>
              <a:spcBef>
                <a:spcPts val="0"/>
              </a:spcBef>
              <a:spcAft>
                <a:spcPts val="0"/>
              </a:spcAft>
              <a:buClrTx/>
              <a:buSzTx/>
              <a:tabLst/>
              <a:defRPr/>
            </a:pPr>
            <a:r>
              <a:rPr kumimoji="0" lang="en-GB" sz="2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“where settings use rewards successfully… find out what reward </a:t>
            </a:r>
            <a:r>
              <a:rPr kumimoji="0" lang="en-GB" sz="2800" b="1"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pupils want” </a:t>
            </a:r>
            <a:endParaRPr kumimoji="0" lang="en-GB" sz="2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0" name="Rectangle: Rounded Corners 9">
            <a:extLst>
              <a:ext uri="{FF2B5EF4-FFF2-40B4-BE49-F238E27FC236}">
                <a16:creationId xmlns:a16="http://schemas.microsoft.com/office/drawing/2014/main" id="{4B1B5EEE-07DC-376B-8C1F-8B560B28BBE5}"/>
              </a:ext>
            </a:extLst>
          </p:cNvPr>
          <p:cNvSpPr/>
          <p:nvPr/>
        </p:nvSpPr>
        <p:spPr>
          <a:xfrm>
            <a:off x="6729232" y="1697999"/>
            <a:ext cx="3218367" cy="4168488"/>
          </a:xfrm>
          <a:prstGeom prst="roundRect">
            <a:avLst>
              <a:gd name="adj" fmla="val 7991"/>
            </a:avLst>
          </a:prstGeom>
          <a:solidFill>
            <a:schemeClr val="accent6">
              <a:lumMod val="60000"/>
              <a:lumOff val="4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Discuss: what do you do in your setting to reward</a:t>
            </a:r>
            <a:r>
              <a:rPr kumimoji="0" lang="en-GB" sz="2000" b="1" i="0" u="none" strike="noStrike" kern="1200" cap="none" spc="0" normalizeH="0" noProof="0" dirty="0">
                <a:ln>
                  <a:noFill/>
                </a:ln>
                <a:solidFill>
                  <a:prstClr val="black"/>
                </a:solidFill>
                <a:effectLst/>
                <a:uLnTx/>
                <a:uFillTx/>
                <a:latin typeface="Helvetica" panose="020B0604020202020204" pitchFamily="34" charset="0"/>
                <a:ea typeface="+mn-ea"/>
                <a:cs typeface="Helvetica" panose="020B0604020202020204" pitchFamily="34" charset="0"/>
              </a:rPr>
              <a:t> and motivate? Is there something you have heard today that you might try?</a:t>
            </a:r>
            <a:endParaRPr kumimoji="0" lang="en-GB" sz="2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3" name="Picture 2">
            <a:extLst>
              <a:ext uri="{FF2B5EF4-FFF2-40B4-BE49-F238E27FC236}">
                <a16:creationId xmlns:a16="http://schemas.microsoft.com/office/drawing/2014/main" id="{F0B46EDD-0953-9CAA-0868-20C0DEDAD8C3}"/>
              </a:ext>
            </a:extLst>
          </p:cNvPr>
          <p:cNvPicPr>
            <a:picLocks noChangeAspect="1"/>
          </p:cNvPicPr>
          <p:nvPr/>
        </p:nvPicPr>
        <p:blipFill>
          <a:blip r:embed="rId3"/>
          <a:stretch>
            <a:fillRect/>
          </a:stretch>
        </p:blipFill>
        <p:spPr>
          <a:xfrm rot="3072043">
            <a:off x="9941943" y="2744202"/>
            <a:ext cx="4204156" cy="3171042"/>
          </a:xfrm>
          <a:prstGeom prst="rect">
            <a:avLst/>
          </a:prstGeom>
        </p:spPr>
      </p:pic>
      <p:pic>
        <p:nvPicPr>
          <p:cNvPr id="4" name="Picture 3">
            <a:extLst>
              <a:ext uri="{FF2B5EF4-FFF2-40B4-BE49-F238E27FC236}">
                <a16:creationId xmlns:a16="http://schemas.microsoft.com/office/drawing/2014/main" id="{0B26C86E-CC8E-4973-3B7F-0B8A32AA26E6}"/>
              </a:ext>
            </a:extLst>
          </p:cNvPr>
          <p:cNvPicPr>
            <a:picLocks noChangeAspect="1"/>
          </p:cNvPicPr>
          <p:nvPr/>
        </p:nvPicPr>
        <p:blipFill>
          <a:blip r:embed="rId3"/>
          <a:stretch>
            <a:fillRect/>
          </a:stretch>
        </p:blipFill>
        <p:spPr>
          <a:xfrm rot="3072043">
            <a:off x="-2294134" y="604508"/>
            <a:ext cx="4204156" cy="3171042"/>
          </a:xfrm>
          <a:prstGeom prst="rect">
            <a:avLst/>
          </a:prstGeom>
        </p:spPr>
      </p:pic>
      <p:pic>
        <p:nvPicPr>
          <p:cNvPr id="6" name="Graphic 5" descr="Meeting outline">
            <a:extLst>
              <a:ext uri="{FF2B5EF4-FFF2-40B4-BE49-F238E27FC236}">
                <a16:creationId xmlns:a16="http://schemas.microsoft.com/office/drawing/2014/main" id="{3FABC575-D3F2-D873-B727-6F8761249E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4802" y="1669815"/>
            <a:ext cx="914400" cy="914400"/>
          </a:xfrm>
          <a:prstGeom prst="rect">
            <a:avLst/>
          </a:prstGeom>
        </p:spPr>
      </p:pic>
    </p:spTree>
    <p:extLst>
      <p:ext uri="{BB962C8B-B14F-4D97-AF65-F5344CB8AC3E}">
        <p14:creationId xmlns:p14="http://schemas.microsoft.com/office/powerpoint/2010/main" val="360503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350419" y="808144"/>
            <a:ext cx="6002110" cy="1495425"/>
          </a:xfrm>
        </p:spPr>
        <p:txBody>
          <a:bodyPr vert="horz" lIns="91440" tIns="45720" rIns="91440" bIns="45720" rtlCol="0" anchor="ctr">
            <a:normAutofit/>
          </a:bodyPr>
          <a:lstStyle/>
          <a:p>
            <a:pPr algn="ctr">
              <a:spcBef>
                <a:spcPct val="0"/>
              </a:spcBef>
            </a:pPr>
            <a:r>
              <a:rPr lang="en-US" sz="4000" b="1" kern="1200" dirty="0">
                <a:solidFill>
                  <a:srgbClr val="002060"/>
                </a:solidFill>
                <a:latin typeface="+mn-lt"/>
                <a:ea typeface="+mj-ea"/>
                <a:cs typeface="Arial" panose="020B0604020202020204" pitchFamily="34" charset="0"/>
              </a:rPr>
              <a:t>Evaluation</a:t>
            </a: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987693" y="2617468"/>
            <a:ext cx="3325887" cy="1327187"/>
          </a:xfrm>
        </p:spPr>
        <p:txBody>
          <a:bodyPr vert="horz" lIns="91440" tIns="45720" rIns="91440" bIns="45720" rtlCol="0">
            <a:noAutofit/>
          </a:bodyPr>
          <a:lstStyle/>
          <a:p>
            <a:pPr marL="0" indent="0" algn="ctr">
              <a:buNone/>
            </a:pPr>
            <a:r>
              <a:rPr lang="en-GB" sz="3200" kern="1200" dirty="0">
                <a:solidFill>
                  <a:srgbClr val="002060"/>
                </a:solidFill>
                <a:latin typeface="+mn-lt"/>
                <a:ea typeface="+mn-ea"/>
                <a:cs typeface="Arial" panose="020B0604020202020204" pitchFamily="34" charset="0"/>
              </a:rPr>
              <a:t>Please take 5 minutes now to complete our evaluation form</a:t>
            </a:r>
          </a:p>
          <a:p>
            <a:endParaRPr lang="en-US" sz="1800" b="1" i="1" kern="1200" dirty="0">
              <a:solidFill>
                <a:srgbClr val="002060"/>
              </a:solidFill>
              <a:latin typeface="+mn-lt"/>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59</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pic>
        <p:nvPicPr>
          <p:cNvPr id="8" name="Content Placeholder 7" descr="A qr code on a purple background&#10;&#10;Description automatically generated with medium confidence">
            <a:extLst>
              <a:ext uri="{FF2B5EF4-FFF2-40B4-BE49-F238E27FC236}">
                <a16:creationId xmlns:a16="http://schemas.microsoft.com/office/drawing/2014/main" id="{87437D13-B02B-81A9-0EBD-B734D3F07D9D}"/>
              </a:ext>
            </a:extLst>
          </p:cNvPr>
          <p:cNvPicPr>
            <a:picLocks noGrp="1" noChangeAspect="1"/>
          </p:cNvPicPr>
          <p:nvPr>
            <p:ph sz="half" idx="2"/>
          </p:nvPr>
        </p:nvPicPr>
        <p:blipFill>
          <a:blip r:embed="rId3"/>
          <a:stretch>
            <a:fillRect/>
          </a:stretch>
        </p:blipFill>
        <p:spPr>
          <a:xfrm>
            <a:off x="5301273" y="0"/>
            <a:ext cx="6887678" cy="6887678"/>
          </a:xfrm>
        </p:spPr>
      </p:pic>
    </p:spTree>
    <p:extLst>
      <p:ext uri="{BB962C8B-B14F-4D97-AF65-F5344CB8AC3E}">
        <p14:creationId xmlns:p14="http://schemas.microsoft.com/office/powerpoint/2010/main" val="415116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3"/>
          <a:stretch>
            <a:fillRect/>
          </a:stretch>
        </p:blipFill>
        <p:spPr>
          <a:xfrm>
            <a:off x="-537525" y="6337976"/>
            <a:ext cx="14141317" cy="516172"/>
          </a:xfrm>
          <a:prstGeom prst="rect">
            <a:avLst/>
          </a:prstGeom>
        </p:spPr>
      </p:pic>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084405" y="6475025"/>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0114" y="652308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51506" y="6466916"/>
            <a:ext cx="666219" cy="258291"/>
          </a:xfrm>
          <a:prstGeom prst="rect">
            <a:avLst/>
          </a:prstGeom>
          <a:ln w="12700">
            <a:miter lim="400000"/>
          </a:ln>
        </p:spPr>
      </p:pic>
      <p:sp>
        <p:nvSpPr>
          <p:cNvPr id="13" name="TextBox 12">
            <a:extLst>
              <a:ext uri="{FF2B5EF4-FFF2-40B4-BE49-F238E27FC236}">
                <a16:creationId xmlns:a16="http://schemas.microsoft.com/office/drawing/2014/main" id="{17494841-0E53-340A-C9B9-3E206A1B3F51}"/>
              </a:ext>
            </a:extLst>
          </p:cNvPr>
          <p:cNvSpPr txBox="1"/>
          <p:nvPr/>
        </p:nvSpPr>
        <p:spPr>
          <a:xfrm>
            <a:off x="-766578" y="0"/>
            <a:ext cx="6303829"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4400" b="0" i="0" u="none" strike="noStrike" kern="0" cap="none" spc="0" normalizeH="0" baseline="0" noProof="0" dirty="0">
                <a:ln>
                  <a:noFill/>
                </a:ln>
                <a:solidFill>
                  <a:srgbClr val="FFFFFF"/>
                </a:solidFill>
                <a:effectLst/>
                <a:uLnTx/>
                <a:uFillTx/>
                <a:latin typeface="Helvetica"/>
                <a:cs typeface="Helvetica"/>
              </a:rPr>
              <a:t>Save the date!</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5400" b="0" i="0" u="none" strike="noStrike" kern="0" cap="none" spc="0" normalizeH="0" baseline="0" noProof="0" dirty="0">
              <a:ln>
                <a:noFill/>
              </a:ln>
              <a:solidFill>
                <a:srgbClr val="FFFFFF"/>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200" b="0" i="0" u="none" strike="noStrike" kern="0" cap="none" spc="0" normalizeH="0" baseline="0" noProof="0" dirty="0">
              <a:ln>
                <a:noFill/>
              </a:ln>
              <a:solidFill>
                <a:srgbClr val="29314C"/>
              </a:solidFill>
              <a:effectLst/>
              <a:uLnTx/>
              <a:uFillTx/>
              <a:latin typeface="Helvetica"/>
              <a:cs typeface="Helvetica"/>
            </a:endParaRPr>
          </a:p>
        </p:txBody>
      </p:sp>
      <p:pic>
        <p:nvPicPr>
          <p:cNvPr id="5" name="Picture 4" descr="A page in a planner">
            <a:extLst>
              <a:ext uri="{FF2B5EF4-FFF2-40B4-BE49-F238E27FC236}">
                <a16:creationId xmlns:a16="http://schemas.microsoft.com/office/drawing/2014/main" id="{CBAF78D4-C998-D455-D5CB-43C2211A05A5}"/>
              </a:ext>
            </a:extLst>
          </p:cNvPr>
          <p:cNvPicPr>
            <a:picLocks noChangeAspect="1"/>
          </p:cNvPicPr>
          <p:nvPr/>
        </p:nvPicPr>
        <p:blipFill>
          <a:blip r:embed="rId7"/>
          <a:stretch>
            <a:fillRect/>
          </a:stretch>
        </p:blipFill>
        <p:spPr>
          <a:xfrm>
            <a:off x="6910968" y="474538"/>
            <a:ext cx="4616106" cy="3077404"/>
          </a:xfrm>
          <a:prstGeom prst="rect">
            <a:avLst/>
          </a:prstGeom>
        </p:spPr>
      </p:pic>
      <p:sp>
        <p:nvSpPr>
          <p:cNvPr id="4" name="TextBox 3">
            <a:extLst>
              <a:ext uri="{FF2B5EF4-FFF2-40B4-BE49-F238E27FC236}">
                <a16:creationId xmlns:a16="http://schemas.microsoft.com/office/drawing/2014/main" id="{E202FB8D-F5BA-ABFA-AC86-C500D97C07CE}"/>
              </a:ext>
            </a:extLst>
          </p:cNvPr>
          <p:cNvSpPr txBox="1"/>
          <p:nvPr/>
        </p:nvSpPr>
        <p:spPr>
          <a:xfrm>
            <a:off x="6910968" y="3720824"/>
            <a:ext cx="4616106"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Keep up to date with Attendance news and events via: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FF"/>
                </a:solidFill>
                <a:effectLst/>
                <a:uLnTx/>
                <a:uFillTx/>
                <a:latin typeface="Helvetica"/>
                <a:ea typeface="+mj-ea"/>
                <a:cs typeface="Calibri"/>
                <a:sym typeface="Calibri"/>
                <a:hlinkClick r:id="rId8"/>
              </a:rPr>
              <a:t>Attendance news and events page</a:t>
            </a:r>
            <a:endParaRPr kumimoji="0" lang="en-GB" sz="1800" b="0" i="0" u="none" strike="noStrike" kern="1200" cap="none" spc="0" normalizeH="0" baseline="0" noProof="0" dirty="0">
              <a:ln>
                <a:noFill/>
              </a:ln>
              <a:solidFill>
                <a:srgbClr val="0000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And by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9"/>
              </a:rPr>
              <a:t>registering</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to receive weekly emails and updates from the News for Norfolk Education Providers.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Webpage for News for Norfolk Education Providers can be found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10"/>
              </a:rPr>
              <a:t>here</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a:t>
            </a:r>
          </a:p>
        </p:txBody>
      </p:sp>
      <p:sp>
        <p:nvSpPr>
          <p:cNvPr id="10" name="TextBox 9">
            <a:extLst>
              <a:ext uri="{FF2B5EF4-FFF2-40B4-BE49-F238E27FC236}">
                <a16:creationId xmlns:a16="http://schemas.microsoft.com/office/drawing/2014/main" id="{63A80450-4D4D-5888-8186-75708468B46E}"/>
              </a:ext>
            </a:extLst>
          </p:cNvPr>
          <p:cNvSpPr txBox="1"/>
          <p:nvPr/>
        </p:nvSpPr>
        <p:spPr>
          <a:xfrm>
            <a:off x="541389" y="815901"/>
            <a:ext cx="6088896" cy="5909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FFFFFF"/>
                </a:solidFill>
                <a:effectLst/>
                <a:uLnTx/>
                <a:uFillTx/>
                <a:latin typeface="Helvetica"/>
                <a:ea typeface="+mj-ea"/>
                <a:cs typeface="Calibri"/>
                <a:sym typeface="Calibri"/>
              </a:rPr>
              <a:t>Attendance Spotlight Webinars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Will be held approximately on the last Thursday of each month. They will begin at 10.30am and can be accessed via the links in the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11"/>
              </a:rPr>
              <a:t>Upcoming events </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section of Attendance news and events page. Autumn Term schedule: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27</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March 2025</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24</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April 2025</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22</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nd</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May 2025</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3</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rd</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July 2025</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dirty="0">
                <a:solidFill>
                  <a:srgbClr val="FFFFFF"/>
                </a:solidFill>
                <a:latin typeface="Helvetica"/>
                <a:ea typeface="+mj-ea"/>
                <a:cs typeface="Calibri"/>
                <a:sym typeface="Calibri"/>
              </a:rPr>
              <a:t>Previous spotlight topics covered:</a:t>
            </a:r>
          </a:p>
          <a:p>
            <a:pPr marL="0" marR="0" lvl="0" indent="0" algn="l" defTabSz="914400" rtl="0" eaLnBrk="1" fontAlgn="auto" latinLnBrk="0" hangingPunct="0">
              <a:lnSpc>
                <a:spcPct val="100000"/>
              </a:lnSpc>
              <a:spcBef>
                <a:spcPts val="0"/>
              </a:spcBef>
              <a:spcAft>
                <a:spcPts val="0"/>
              </a:spcAft>
              <a:buClrTx/>
              <a:buSzTx/>
              <a:buFontTx/>
              <a:buNone/>
              <a:tabLst/>
              <a:defRPr/>
            </a:pPr>
            <a:r>
              <a:rPr lang="en-GB" dirty="0">
                <a:solidFill>
                  <a:srgbClr val="FFFFFF"/>
                </a:solidFill>
                <a:latin typeface="Helvetica"/>
                <a:ea typeface="+mj-ea"/>
                <a:cs typeface="Calibri"/>
                <a:sym typeface="Calibri"/>
              </a:rPr>
              <a:t>WTISA overview and Q&amp;A, Online referral form, </a:t>
            </a:r>
          </a:p>
          <a:p>
            <a:pPr marL="0" marR="0" lvl="0" indent="0" algn="l" defTabSz="914400" rtl="0" eaLnBrk="1" fontAlgn="auto" latinLnBrk="0" hangingPunct="0">
              <a:lnSpc>
                <a:spcPct val="100000"/>
              </a:lnSpc>
              <a:spcBef>
                <a:spcPts val="0"/>
              </a:spcBef>
              <a:spcAft>
                <a:spcPts val="0"/>
              </a:spcAft>
              <a:buClrTx/>
              <a:buSzTx/>
              <a:buFontTx/>
              <a:buNone/>
              <a:tabLst/>
              <a:defRPr/>
            </a:pPr>
            <a:r>
              <a:rPr lang="en-GB" dirty="0">
                <a:solidFill>
                  <a:srgbClr val="FFFFFF"/>
                </a:solidFill>
                <a:latin typeface="Helvetica"/>
                <a:ea typeface="+mj-ea"/>
                <a:cs typeface="Calibri"/>
                <a:sym typeface="Calibri"/>
              </a:rPr>
              <a:t>Support First Approach, </a:t>
            </a:r>
            <a:r>
              <a:rPr kumimoji="0" lang="en-GB" sz="1800" i="0" strike="noStrike" kern="1200" cap="none" spc="0" normalizeH="0" baseline="0" noProof="0" dirty="0">
                <a:ln>
                  <a:noFill/>
                </a:ln>
                <a:solidFill>
                  <a:srgbClr val="FFFFFF"/>
                </a:solidFill>
                <a:effectLst/>
                <a:uLnTx/>
                <a:uFillTx/>
                <a:latin typeface="Helvetica"/>
                <a:ea typeface="+mj-ea"/>
                <a:cs typeface="Calibri"/>
                <a:sym typeface="Calibri"/>
              </a:rPr>
              <a:t>Attendance Coding</a:t>
            </a:r>
          </a:p>
          <a:p>
            <a:pPr marL="0" marR="0" lvl="0" indent="0" algn="l" defTabSz="914400" rtl="0" eaLnBrk="1" fontAlgn="auto" latinLnBrk="0" hangingPunct="0">
              <a:lnSpc>
                <a:spcPct val="100000"/>
              </a:lnSpc>
              <a:spcBef>
                <a:spcPts val="0"/>
              </a:spcBef>
              <a:spcAft>
                <a:spcPts val="0"/>
              </a:spcAft>
              <a:buClrTx/>
              <a:buSzTx/>
              <a:buFontTx/>
              <a:buNone/>
              <a:tabLst/>
              <a:defRPr/>
            </a:pPr>
            <a:r>
              <a:rPr lang="en-GB" dirty="0">
                <a:solidFill>
                  <a:srgbClr val="FFFFFF"/>
                </a:solidFill>
                <a:latin typeface="Helvetica"/>
                <a:ea typeface="+mj-ea"/>
                <a:cs typeface="Calibri"/>
                <a:sym typeface="Calibri"/>
              </a:rPr>
              <a:t>Children Missing Education, </a:t>
            </a:r>
            <a:r>
              <a:rPr kumimoji="0" lang="en-GB" sz="1800" i="0" strike="noStrike" kern="1200" cap="none" spc="0" normalizeH="0" baseline="0" noProof="0" dirty="0">
                <a:ln>
                  <a:noFill/>
                </a:ln>
                <a:solidFill>
                  <a:srgbClr val="FFFFFF"/>
                </a:solidFill>
                <a:effectLst/>
                <a:uLnTx/>
                <a:uFillTx/>
                <a:latin typeface="Helvetica"/>
                <a:ea typeface="+mj-ea"/>
                <a:cs typeface="Calibri"/>
                <a:sym typeface="Calibri"/>
              </a:rPr>
              <a:t>Norfolk Steps</a:t>
            </a:r>
          </a:p>
          <a:p>
            <a:pPr marL="0" marR="0" lvl="0" indent="0" algn="l" defTabSz="914400" rtl="0" eaLnBrk="1" fontAlgn="auto" latinLnBrk="0" hangingPunct="0">
              <a:lnSpc>
                <a:spcPct val="100000"/>
              </a:lnSpc>
              <a:spcBef>
                <a:spcPts val="0"/>
              </a:spcBef>
              <a:spcAft>
                <a:spcPts val="0"/>
              </a:spcAft>
              <a:buClrTx/>
              <a:buSzTx/>
              <a:buFontTx/>
              <a:buNone/>
              <a:tabLst/>
              <a:defRPr/>
            </a:pPr>
            <a:r>
              <a:rPr lang="en-GB" dirty="0">
                <a:solidFill>
                  <a:srgbClr val="FFFFFF"/>
                </a:solidFill>
                <a:latin typeface="Helvetica"/>
                <a:ea typeface="+mj-ea"/>
                <a:cs typeface="Calibri"/>
                <a:sym typeface="Calibri"/>
              </a:rPr>
              <a:t>Alternative Provisions, </a:t>
            </a:r>
            <a:r>
              <a:rPr kumimoji="0" lang="en-GB" sz="1800" i="0" strike="noStrike" kern="1200" cap="none" spc="0" normalizeH="0" baseline="0" noProof="0" dirty="0">
                <a:ln>
                  <a:noFill/>
                </a:ln>
                <a:solidFill>
                  <a:srgbClr val="FFFFFF"/>
                </a:solidFill>
                <a:effectLst/>
                <a:uLnTx/>
                <a:uFillTx/>
                <a:latin typeface="Helvetica"/>
                <a:ea typeface="+mj-ea"/>
                <a:cs typeface="Calibri"/>
                <a:sym typeface="Calibri"/>
              </a:rPr>
              <a:t>Sentencing Guidelines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1" i="0" u="sng"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FFFFFF"/>
                </a:solidFill>
                <a:effectLst/>
                <a:uLnTx/>
                <a:uFillTx/>
                <a:latin typeface="Helvetica"/>
                <a:ea typeface="+mj-ea"/>
                <a:cs typeface="Calibri"/>
                <a:sym typeface="Calibri"/>
              </a:rPr>
              <a:t>Countywide Attendance Network Meetings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Summer Network Meeting: Thursday 26</a:t>
            </a:r>
            <a:r>
              <a:rPr kumimoji="0" lang="en-GB" sz="1800" b="0" i="0" u="none" strike="noStrike" kern="1200" cap="none" spc="0" normalizeH="0" baseline="30000" noProof="0" dirty="0">
                <a:ln>
                  <a:noFill/>
                </a:ln>
                <a:solidFill>
                  <a:srgbClr val="FFFFFF"/>
                </a:solidFill>
                <a:effectLst/>
                <a:uLnTx/>
                <a:uFillTx/>
                <a:latin typeface="Helvetica"/>
                <a:ea typeface="+mj-ea"/>
                <a:cs typeface="Calibri"/>
                <a:sym typeface="Calibri"/>
              </a:rPr>
              <a:t>th</a:t>
            </a: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June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All held in person at The Inspiration Teaching Hub.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hlinkClick r:id="rId12"/>
              </a:rPr>
              <a:t>Click here to book </a:t>
            </a:r>
            <a:endPar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mj-ea"/>
                <a:cs typeface="Calibri"/>
                <a:sym typeface="Calibri"/>
              </a:rPr>
              <a:t> </a:t>
            </a:r>
          </a:p>
        </p:txBody>
      </p:sp>
    </p:spTree>
    <p:extLst>
      <p:ext uri="{BB962C8B-B14F-4D97-AF65-F5344CB8AC3E}">
        <p14:creationId xmlns:p14="http://schemas.microsoft.com/office/powerpoint/2010/main" val="153502597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9314C"/>
        </a:solidFill>
        <a:effectLst/>
      </p:bgPr>
    </p:bg>
    <p:spTree>
      <p:nvGrpSpPr>
        <p:cNvPr id="1" name=""/>
        <p:cNvGrpSpPr/>
        <p:nvPr/>
      </p:nvGrpSpPr>
      <p:grpSpPr>
        <a:xfrm>
          <a:off x="0" y="0"/>
          <a:ext cx="0" cy="0"/>
          <a:chOff x="0" y="0"/>
          <a:chExt cx="0" cy="0"/>
        </a:xfrm>
      </p:grpSpPr>
      <p:pic>
        <p:nvPicPr>
          <p:cNvPr id="7" name="Flourish Logo2.png">
            <a:extLst>
              <a:ext uri="{FF2B5EF4-FFF2-40B4-BE49-F238E27FC236}">
                <a16:creationId xmlns:a16="http://schemas.microsoft.com/office/drawing/2014/main" id="{EB86F6AF-4BD9-398F-D90E-2C277F87CD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40849" y="6054019"/>
            <a:ext cx="562798" cy="370212"/>
          </a:xfrm>
          <a:prstGeom prst="rect">
            <a:avLst/>
          </a:prstGeom>
          <a:ln w="12700">
            <a:miter lim="400000"/>
          </a:ln>
        </p:spPr>
      </p:pic>
      <p:pic>
        <p:nvPicPr>
          <p:cNvPr id="8" name="Stacked New NCC Logo 376.jpg">
            <a:extLst>
              <a:ext uri="{FF2B5EF4-FFF2-40B4-BE49-F238E27FC236}">
                <a16:creationId xmlns:a16="http://schemas.microsoft.com/office/drawing/2014/main" id="{C59A9925-D2BF-A862-F38A-7A36A94B4A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27014" y="6147772"/>
            <a:ext cx="849988" cy="258291"/>
          </a:xfrm>
          <a:prstGeom prst="rect">
            <a:avLst/>
          </a:prstGeom>
          <a:ln w="12700">
            <a:miter lim="400000"/>
          </a:ln>
        </p:spPr>
      </p:pic>
      <p:pic>
        <p:nvPicPr>
          <p:cNvPr id="9" name="Vital Signs for Children Logo (1).jpg">
            <a:extLst>
              <a:ext uri="{FF2B5EF4-FFF2-40B4-BE49-F238E27FC236}">
                <a16:creationId xmlns:a16="http://schemas.microsoft.com/office/drawing/2014/main" id="{83B32CA9-BD9A-C1A3-0906-F43D4657F1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14440" y="6125171"/>
            <a:ext cx="666219" cy="258291"/>
          </a:xfrm>
          <a:prstGeom prst="rect">
            <a:avLst/>
          </a:prstGeom>
          <a:ln w="12700">
            <a:miter lim="400000"/>
          </a:ln>
        </p:spPr>
      </p:pic>
      <p:pic>
        <p:nvPicPr>
          <p:cNvPr id="3" name="Picture 2">
            <a:extLst>
              <a:ext uri="{FF2B5EF4-FFF2-40B4-BE49-F238E27FC236}">
                <a16:creationId xmlns:a16="http://schemas.microsoft.com/office/drawing/2014/main" id="{55A03299-7B4F-6092-0A4A-81CE32D543C8}"/>
              </a:ext>
            </a:extLst>
          </p:cNvPr>
          <p:cNvPicPr>
            <a:picLocks noChangeAspect="1"/>
          </p:cNvPicPr>
          <p:nvPr/>
        </p:nvPicPr>
        <p:blipFill>
          <a:blip r:embed="rId6"/>
          <a:stretch>
            <a:fillRect/>
          </a:stretch>
        </p:blipFill>
        <p:spPr>
          <a:xfrm>
            <a:off x="-510364" y="5650573"/>
            <a:ext cx="14141317" cy="516172"/>
          </a:xfrm>
          <a:prstGeom prst="rect">
            <a:avLst/>
          </a:prstGeom>
        </p:spPr>
      </p:pic>
      <p:sp>
        <p:nvSpPr>
          <p:cNvPr id="13" name="TextBox 12">
            <a:extLst>
              <a:ext uri="{FF2B5EF4-FFF2-40B4-BE49-F238E27FC236}">
                <a16:creationId xmlns:a16="http://schemas.microsoft.com/office/drawing/2014/main" id="{17494841-0E53-340A-C9B9-3E206A1B3F51}"/>
              </a:ext>
            </a:extLst>
          </p:cNvPr>
          <p:cNvSpPr txBox="1"/>
          <p:nvPr/>
        </p:nvSpPr>
        <p:spPr>
          <a:xfrm>
            <a:off x="6129867" y="691255"/>
            <a:ext cx="548841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Further support and guidance can be found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Helvetica"/>
                <a:cs typeface="Helvetica"/>
                <a:hlinkClick r:id="rId7">
                  <a:extLst>
                    <a:ext uri="{A12FA001-AC4F-418D-AE19-62706E023703}">
                      <ahyp:hlinkClr xmlns:ahyp="http://schemas.microsoft.com/office/drawing/2018/hyperlinkcolor" val="tx"/>
                    </a:ext>
                  </a:extLst>
                </a:hlinkClick>
              </a:rPr>
              <a:t>School attendance - Schools (norfolk.gov.uk)</a:t>
            </a: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400" b="0" i="0" u="none" strike="noStrike" kern="0" cap="none" spc="0" normalizeH="0" baseline="0" noProof="0" dirty="0">
              <a:ln>
                <a:noFill/>
              </a:ln>
              <a:solidFill>
                <a:schemeClr val="bg1"/>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0" cap="none" spc="0" normalizeH="0" baseline="0" noProof="0" dirty="0">
                <a:ln>
                  <a:noFill/>
                </a:ln>
                <a:solidFill>
                  <a:schemeClr val="bg1"/>
                </a:solidFill>
                <a:effectLst/>
                <a:uLnTx/>
                <a:uFillTx/>
                <a:latin typeface="Helvetica"/>
                <a:cs typeface="Helvetica"/>
              </a:rPr>
              <a:t>If you have any further questions that have not been answered today, then please contact the Attendance Team on 01603 233681 or at </a:t>
            </a:r>
            <a:r>
              <a:rPr kumimoji="0" lang="en-GB" sz="2400" b="0" i="0" u="none" strike="noStrike" kern="0" cap="none" spc="0" normalizeH="0" baseline="0" noProof="0" dirty="0">
                <a:ln>
                  <a:noFill/>
                </a:ln>
                <a:solidFill>
                  <a:schemeClr val="bg1"/>
                </a:solidFill>
                <a:effectLst/>
                <a:uLnTx/>
                <a:uFillTx/>
                <a:latin typeface="Helvetica"/>
                <a:cs typeface="Helvetica"/>
                <a:hlinkClick r:id="rId8">
                  <a:extLst>
                    <a:ext uri="{A12FA001-AC4F-418D-AE19-62706E023703}">
                      <ahyp:hlinkClr xmlns:ahyp="http://schemas.microsoft.com/office/drawing/2018/hyperlinkcolor" val="tx"/>
                    </a:ext>
                  </a:extLst>
                </a:hlinkClick>
              </a:rPr>
              <a:t>csattendance@norfolk.gov.uk</a:t>
            </a:r>
            <a:r>
              <a:rPr kumimoji="0" lang="en-GB" sz="2400" b="0" i="0" u="none" strike="noStrike" kern="0" cap="none" spc="0" normalizeH="0" baseline="0" noProof="0" dirty="0">
                <a:ln>
                  <a:noFill/>
                </a:ln>
                <a:solidFill>
                  <a:schemeClr val="bg1"/>
                </a:solidFill>
                <a:effectLst/>
                <a:uLnTx/>
                <a:uFillTx/>
                <a:latin typeface="Helvetica"/>
                <a:cs typeface="Helvetica"/>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2200" kern="0" dirty="0">
              <a:solidFill>
                <a:schemeClr val="bg1"/>
              </a:solidFill>
              <a:latin typeface="Helvetica"/>
              <a:cs typeface="Helvetica"/>
            </a:endParaRPr>
          </a:p>
        </p:txBody>
      </p:sp>
      <p:pic>
        <p:nvPicPr>
          <p:cNvPr id="10" name="Content Placeholder 5" descr="Text, whiteboard&#10;&#10;Description automatically generated">
            <a:extLst>
              <a:ext uri="{FF2B5EF4-FFF2-40B4-BE49-F238E27FC236}">
                <a16:creationId xmlns:a16="http://schemas.microsoft.com/office/drawing/2014/main" id="{8531BB02-755C-4D89-BE41-204197B557C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73719" y="603599"/>
            <a:ext cx="5384800" cy="5041251"/>
          </a:xfrm>
          <a:prstGeom prst="rect">
            <a:avLst/>
          </a:prstGeom>
          <a:ln w="12700">
            <a:miter lim="400000"/>
          </a:ln>
        </p:spPr>
      </p:pic>
    </p:spTree>
    <p:extLst>
      <p:ext uri="{BB962C8B-B14F-4D97-AF65-F5344CB8AC3E}">
        <p14:creationId xmlns:p14="http://schemas.microsoft.com/office/powerpoint/2010/main" val="2697273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alibri"/>
            </a:endParaRPr>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36680" y="84813"/>
            <a:ext cx="6002110" cy="1495425"/>
          </a:xfrm>
        </p:spPr>
        <p:txBody>
          <a:bodyPr vert="horz" lIns="91440" tIns="45720" rIns="91440" bIns="45720" rtlCol="0" anchor="ctr">
            <a:normAutofit fontScale="90000"/>
          </a:bodyPr>
          <a:lstStyle/>
          <a:p>
            <a:pPr>
              <a:spcBef>
                <a:spcPct val="0"/>
              </a:spcBef>
            </a:pPr>
            <a:r>
              <a:rPr lang="en-US" sz="4000" b="1" kern="1200" dirty="0">
                <a:solidFill>
                  <a:srgbClr val="29314C"/>
                </a:solidFill>
                <a:latin typeface="+mn-lt"/>
                <a:ea typeface="+mj-ea"/>
                <a:cs typeface="Arial" panose="020B0604020202020204" pitchFamily="34" charset="0"/>
              </a:rPr>
              <a:t>Attendance Network Directory</a:t>
            </a:r>
            <a:br>
              <a:rPr lang="en-US" sz="4000" b="1" kern="1200" dirty="0">
                <a:solidFill>
                  <a:srgbClr val="29314C"/>
                </a:solidFill>
                <a:latin typeface="+mn-lt"/>
                <a:ea typeface="+mj-ea"/>
                <a:cs typeface="Arial" panose="020B0604020202020204" pitchFamily="34" charset="0"/>
              </a:rPr>
            </a:br>
            <a:r>
              <a:rPr lang="en-US" sz="3100" b="1" i="1" kern="1200" dirty="0">
                <a:solidFill>
                  <a:srgbClr val="29314C"/>
                </a:solidFill>
                <a:latin typeface="+mn-lt"/>
                <a:ea typeface="+mj-ea"/>
                <a:cs typeface="Arial" panose="020B0604020202020204" pitchFamily="34" charset="0"/>
              </a:rPr>
              <a:t>Staying connected</a:t>
            </a:r>
            <a:endParaRPr lang="en-US" sz="4000" b="1" i="1" kern="1200" dirty="0">
              <a:solidFill>
                <a:srgbClr val="29314C"/>
              </a:solidFill>
              <a:latin typeface="+mn-lt"/>
              <a:ea typeface="+mj-ea"/>
              <a:cs typeface="Arial" panose="020B0604020202020204" pitchFamily="34" charset="0"/>
            </a:endParaRPr>
          </a:p>
        </p:txBody>
      </p:sp>
      <p:sp>
        <p:nvSpPr>
          <p:cNvPr id="7" name="Content Placeholder 6">
            <a:extLst>
              <a:ext uri="{FF2B5EF4-FFF2-40B4-BE49-F238E27FC236}">
                <a16:creationId xmlns:a16="http://schemas.microsoft.com/office/drawing/2014/main" id="{D3D98E4F-B8BC-494E-A0BC-26B907E54AC9}"/>
              </a:ext>
            </a:extLst>
          </p:cNvPr>
          <p:cNvSpPr>
            <a:spLocks noGrp="1"/>
          </p:cNvSpPr>
          <p:nvPr>
            <p:ph sz="half" idx="1"/>
          </p:nvPr>
        </p:nvSpPr>
        <p:spPr>
          <a:xfrm>
            <a:off x="836680" y="1738936"/>
            <a:ext cx="6002110" cy="4799976"/>
          </a:xfrm>
        </p:spPr>
        <p:txBody>
          <a:bodyPr vert="horz" lIns="91440" tIns="45720" rIns="91440" bIns="45720" rtlCol="0">
            <a:noAutofit/>
          </a:bodyPr>
          <a:lstStyle/>
          <a:p>
            <a:pPr marL="0" indent="0">
              <a:buNone/>
            </a:pPr>
            <a:r>
              <a:rPr lang="en-US" sz="2400" i="1" kern="1200" dirty="0">
                <a:solidFill>
                  <a:srgbClr val="29314C"/>
                </a:solidFill>
                <a:latin typeface="+mn-lt"/>
                <a:ea typeface="+mn-ea"/>
                <a:cs typeface="Arial" panose="020B0604020202020204" pitchFamily="34" charset="0"/>
              </a:rPr>
              <a:t>Are you signed up to the Attendance Network Directory?</a:t>
            </a:r>
          </a:p>
          <a:p>
            <a:pPr marL="0" indent="0">
              <a:buNone/>
            </a:pPr>
            <a:r>
              <a:rPr lang="en-US" sz="2400" i="1" kern="1200" dirty="0">
                <a:solidFill>
                  <a:srgbClr val="29314C"/>
                </a:solidFill>
                <a:latin typeface="+mn-lt"/>
                <a:ea typeface="+mn-ea"/>
                <a:cs typeface="Arial" panose="020B0604020202020204" pitchFamily="34" charset="0"/>
              </a:rPr>
              <a:t>By joining the directory, you gain access to contact details for other colleagues who also have responsibility for attendance. Enabling you to stay directly connected outside of the arranged network meetings. </a:t>
            </a:r>
          </a:p>
          <a:p>
            <a:pPr marL="0" indent="0">
              <a:buNone/>
            </a:pPr>
            <a:r>
              <a:rPr lang="en-US" sz="2400" i="1" kern="1200" dirty="0">
                <a:solidFill>
                  <a:srgbClr val="29314C"/>
                </a:solidFill>
                <a:latin typeface="+mn-lt"/>
                <a:ea typeface="+mn-ea"/>
                <a:cs typeface="Arial" panose="020B0604020202020204" pitchFamily="34" charset="0"/>
              </a:rPr>
              <a:t>If you would like to join the directory please add your name, setting and email address to the directory sign up sheet located near the refreshments. </a:t>
            </a:r>
          </a:p>
          <a:p>
            <a:pPr marL="0" indent="0">
              <a:buNone/>
            </a:pPr>
            <a:r>
              <a:rPr lang="en-US" sz="2400" i="1" kern="1200" dirty="0">
                <a:solidFill>
                  <a:srgbClr val="29314C"/>
                </a:solidFill>
                <a:latin typeface="+mn-lt"/>
                <a:ea typeface="+mn-ea"/>
                <a:cs typeface="Arial" panose="020B0604020202020204" pitchFamily="34" charset="0"/>
              </a:rPr>
              <a:t>Thanks!</a:t>
            </a:r>
          </a:p>
          <a:p>
            <a:endParaRPr lang="en-US" sz="1800" b="1" i="1" kern="1200" dirty="0">
              <a:solidFill>
                <a:srgbClr val="002060"/>
              </a:solidFill>
              <a:latin typeface="+mn-lt"/>
              <a:ea typeface="+mn-ea"/>
              <a:cs typeface="Arial" panose="020B0604020202020204" pitchFamily="34" charset="0"/>
            </a:endParaRPr>
          </a:p>
        </p:txBody>
      </p:sp>
      <p:pic>
        <p:nvPicPr>
          <p:cNvPr id="9" name="Content Placeholder 8" descr="3D rendering of game pieces tied together with a rope">
            <a:extLst>
              <a:ext uri="{FF2B5EF4-FFF2-40B4-BE49-F238E27FC236}">
                <a16:creationId xmlns:a16="http://schemas.microsoft.com/office/drawing/2014/main" id="{02890FFF-6358-42DF-B9BF-DDC71EB1284B}"/>
              </a:ext>
            </a:extLst>
          </p:cNvPr>
          <p:cNvPicPr>
            <a:picLocks noGrp="1" noChangeAspect="1"/>
          </p:cNvPicPr>
          <p:nvPr>
            <p:ph sz="half" idx="2"/>
          </p:nvPr>
        </p:nvPicPr>
        <p:blipFill>
          <a:blip r:embed="rId3"/>
          <a:srcRect l="22700" r="22700"/>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DE5B8FD9-E73A-4D52-BFBC-8D8137AF7C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670615-0D34-4281-8660-EA7DD2A129D6}" type="slidenum">
              <a:rPr kumimoji="0" lang="en-US" altLang="en-US" sz="1200" b="0" i="0" u="none" strike="noStrike" kern="1200" cap="none" spc="0" normalizeH="0" baseline="0" noProof="0" smtClean="0">
                <a:ln>
                  <a:noFill/>
                </a:ln>
                <a:solidFill>
                  <a:srgbClr val="FFFFFF"/>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17105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Stethoscope on green background">
            <a:extLst>
              <a:ext uri="{FF2B5EF4-FFF2-40B4-BE49-F238E27FC236}">
                <a16:creationId xmlns:a16="http://schemas.microsoft.com/office/drawing/2014/main" id="{02890FFF-6358-42DF-B9BF-DDC71EB1284B}"/>
              </a:ext>
            </a:extLst>
          </p:cNvPr>
          <p:cNvPicPr>
            <a:picLocks noChangeAspect="1"/>
          </p:cNvPicPr>
          <p:nvPr/>
        </p:nvPicPr>
        <p:blipFill rotWithShape="1">
          <a:blip r:embed="rId3"/>
          <a:srcRect b="7408"/>
          <a:stretch/>
        </p:blipFill>
        <p:spPr>
          <a:xfrm>
            <a:off x="20" y="-188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A17FFEB-F1EF-4E08-8A64-258C74F081F3}"/>
              </a:ext>
            </a:extLst>
          </p:cNvPr>
          <p:cNvSpPr>
            <a:spLocks noGrp="1"/>
          </p:cNvSpPr>
          <p:nvPr>
            <p:ph type="title"/>
          </p:nvPr>
        </p:nvSpPr>
        <p:spPr>
          <a:xfrm>
            <a:off x="8022021" y="3312181"/>
            <a:ext cx="3852041" cy="1834056"/>
          </a:xfrm>
        </p:spPr>
        <p:txBody>
          <a:bodyPr vert="horz" lIns="91440" tIns="45720" rIns="91440" bIns="45720" rtlCol="0" anchor="b">
            <a:normAutofit/>
          </a:bodyPr>
          <a:lstStyle/>
          <a:p>
            <a:pPr algn="ctr">
              <a:spcBef>
                <a:spcPct val="0"/>
              </a:spcBef>
            </a:pPr>
            <a:r>
              <a:rPr lang="en-US" sz="4000" b="1" kern="1200" dirty="0">
                <a:solidFill>
                  <a:schemeClr val="tx1"/>
                </a:solidFill>
                <a:latin typeface="+mj-lt"/>
                <a:ea typeface="+mj-ea"/>
                <a:cs typeface="+mj-cs"/>
              </a:rPr>
              <a:t>Let’s begin with a termly check up</a:t>
            </a: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9299F3-4F77-FBA3-E0B3-5346556D000C}"/>
              </a:ext>
            </a:extLst>
          </p:cNvPr>
          <p:cNvSpPr txBox="1"/>
          <p:nvPr/>
        </p:nvSpPr>
        <p:spPr>
          <a:xfrm>
            <a:off x="8347046" y="5368955"/>
            <a:ext cx="3527016"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sz="1600" b="1" dirty="0">
                <a:solidFill>
                  <a:srgbClr val="000000"/>
                </a:solidFill>
                <a:latin typeface="+mj-lt"/>
                <a:ea typeface="+mj-ea"/>
                <a:cs typeface="+mj-cs"/>
                <a:sym typeface="Calibri"/>
              </a:rPr>
              <a:t>In your groups reflect, discuss and share the challenges you have faced/facing in your setting this term. What strategies have you put in place? Don’t forget to share your successes!</a:t>
            </a:r>
            <a:endParaRPr kumimoji="0" lang="en-GB" sz="16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93789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9324C"/>
        </a:solidFill>
        <a:effectLst/>
      </p:bgPr>
    </p:bg>
    <p:spTree>
      <p:nvGrpSpPr>
        <p:cNvPr id="1" name="">
          <a:extLst>
            <a:ext uri="{FF2B5EF4-FFF2-40B4-BE49-F238E27FC236}">
              <a16:creationId xmlns:a16="http://schemas.microsoft.com/office/drawing/2014/main" id="{EEE80728-44E6-DB4A-4EA1-12D89B84CB62}"/>
            </a:ext>
          </a:extLst>
        </p:cNvPr>
        <p:cNvGrpSpPr/>
        <p:nvPr/>
      </p:nvGrpSpPr>
      <p:grpSpPr>
        <a:xfrm>
          <a:off x="0" y="0"/>
          <a:ext cx="0" cy="0"/>
          <a:chOff x="0" y="0"/>
          <a:chExt cx="0" cy="0"/>
        </a:xfrm>
      </p:grpSpPr>
      <p:pic>
        <p:nvPicPr>
          <p:cNvPr id="267" name="Image" descr="Image">
            <a:extLst>
              <a:ext uri="{FF2B5EF4-FFF2-40B4-BE49-F238E27FC236}">
                <a16:creationId xmlns:a16="http://schemas.microsoft.com/office/drawing/2014/main" id="{26CCD1F6-6A8F-4E81-E85F-4F15E946E9DB}"/>
              </a:ext>
            </a:extLst>
          </p:cNvPr>
          <p:cNvPicPr>
            <a:picLocks noChangeAspect="1"/>
          </p:cNvPicPr>
          <p:nvPr/>
        </p:nvPicPr>
        <p:blipFill>
          <a:blip r:embed="rId3"/>
          <a:stretch>
            <a:fillRect/>
          </a:stretch>
        </p:blipFill>
        <p:spPr>
          <a:xfrm flipH="1">
            <a:off x="-1408423" y="648271"/>
            <a:ext cx="14385927" cy="4957943"/>
          </a:xfrm>
          <a:prstGeom prst="rect">
            <a:avLst/>
          </a:prstGeom>
          <a:ln w="12700">
            <a:miter lim="400000"/>
          </a:ln>
        </p:spPr>
      </p:pic>
      <p:sp>
        <p:nvSpPr>
          <p:cNvPr id="263" name="Title of presentation…">
            <a:extLst>
              <a:ext uri="{FF2B5EF4-FFF2-40B4-BE49-F238E27FC236}">
                <a16:creationId xmlns:a16="http://schemas.microsoft.com/office/drawing/2014/main" id="{69B232C9-EB20-99E1-908C-1807CB44BECC}"/>
              </a:ext>
            </a:extLst>
          </p:cNvPr>
          <p:cNvSpPr txBox="1"/>
          <p:nvPr/>
        </p:nvSpPr>
        <p:spPr>
          <a:xfrm>
            <a:off x="968970" y="1989045"/>
            <a:ext cx="5127030" cy="133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4900" b="1">
                <a:solidFill>
                  <a:srgbClr val="FFFFFF"/>
                </a:solidFill>
              </a:defRPr>
            </a:pPr>
            <a:r>
              <a:rPr kumimoji="0" lang="en-GB" sz="4900" b="1" i="0" u="none" strike="noStrike" kern="0" cap="none" spc="0" normalizeH="0" baseline="0" noProof="0" dirty="0">
                <a:ln>
                  <a:noFill/>
                </a:ln>
                <a:solidFill>
                  <a:srgbClr val="FFFFFF"/>
                </a:solidFill>
                <a:effectLst/>
                <a:uLnTx/>
                <a:uFillTx/>
                <a:latin typeface="Calibri"/>
                <a:cs typeface="Calibri"/>
                <a:sym typeface="Calibri"/>
              </a:rPr>
              <a:t>Norfolk Steps</a:t>
            </a:r>
            <a:endParaRPr kumimoji="0" sz="4900" b="1"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200">
                <a:solidFill>
                  <a:srgbClr val="FFFFFF"/>
                </a:solidFill>
              </a:defRPr>
            </a:pPr>
            <a:r>
              <a:rPr kumimoji="0" lang="en-GB" sz="3200" b="0" i="0" u="none" strike="noStrike" kern="0" cap="none" spc="0" normalizeH="0" baseline="0" noProof="0" dirty="0">
                <a:ln>
                  <a:noFill/>
                </a:ln>
                <a:solidFill>
                  <a:srgbClr val="FFFFFF"/>
                </a:solidFill>
                <a:effectLst/>
                <a:uLnTx/>
                <a:uFillTx/>
                <a:latin typeface="Calibri"/>
                <a:cs typeface="Calibri"/>
                <a:sym typeface="Calibri"/>
              </a:rPr>
              <a:t>Victoria Marley</a:t>
            </a:r>
          </a:p>
        </p:txBody>
      </p:sp>
      <p:pic>
        <p:nvPicPr>
          <p:cNvPr id="264" name="New NCC Long Logo White.png" descr="New NCC Long Logo White.png">
            <a:extLst>
              <a:ext uri="{FF2B5EF4-FFF2-40B4-BE49-F238E27FC236}">
                <a16:creationId xmlns:a16="http://schemas.microsoft.com/office/drawing/2014/main" id="{F027CC52-6C22-8CD0-B9E9-C9AF035D484C}"/>
              </a:ext>
            </a:extLst>
          </p:cNvPr>
          <p:cNvPicPr>
            <a:picLocks noChangeAspect="1"/>
          </p:cNvPicPr>
          <p:nvPr/>
        </p:nvPicPr>
        <p:blipFill>
          <a:blip r:embed="rId4"/>
          <a:stretch>
            <a:fillRect/>
          </a:stretch>
        </p:blipFill>
        <p:spPr>
          <a:xfrm>
            <a:off x="886420" y="921679"/>
            <a:ext cx="3214196" cy="488369"/>
          </a:xfrm>
          <a:prstGeom prst="rect">
            <a:avLst/>
          </a:prstGeom>
          <a:ln w="12700">
            <a:miter lim="400000"/>
          </a:ln>
        </p:spPr>
      </p:pic>
      <p:pic>
        <p:nvPicPr>
          <p:cNvPr id="265" name="Flourish Logo.png" descr="Flourish Logo.png">
            <a:extLst>
              <a:ext uri="{FF2B5EF4-FFF2-40B4-BE49-F238E27FC236}">
                <a16:creationId xmlns:a16="http://schemas.microsoft.com/office/drawing/2014/main" id="{74A25A93-D9D0-6DFF-F55A-584FAC1E0926}"/>
              </a:ext>
            </a:extLst>
          </p:cNvPr>
          <p:cNvPicPr>
            <a:picLocks noChangeAspect="1"/>
          </p:cNvPicPr>
          <p:nvPr/>
        </p:nvPicPr>
        <p:blipFill>
          <a:blip r:embed="rId5"/>
          <a:stretch>
            <a:fillRect/>
          </a:stretch>
        </p:blipFill>
        <p:spPr>
          <a:xfrm>
            <a:off x="968970" y="5756340"/>
            <a:ext cx="845300" cy="568007"/>
          </a:xfrm>
          <a:prstGeom prst="rect">
            <a:avLst/>
          </a:prstGeom>
          <a:ln w="12700">
            <a:miter lim="400000"/>
          </a:ln>
        </p:spPr>
      </p:pic>
      <p:pic>
        <p:nvPicPr>
          <p:cNvPr id="266" name="Vital Signs for Children Logo (White).png" descr="Vital Signs for Children Logo (White).png">
            <a:extLst>
              <a:ext uri="{FF2B5EF4-FFF2-40B4-BE49-F238E27FC236}">
                <a16:creationId xmlns:a16="http://schemas.microsoft.com/office/drawing/2014/main" id="{58A2ADCE-0656-7136-0CDC-1A5DA2C61C2B}"/>
              </a:ext>
            </a:extLst>
          </p:cNvPr>
          <p:cNvPicPr>
            <a:picLocks noChangeAspect="1"/>
          </p:cNvPicPr>
          <p:nvPr/>
        </p:nvPicPr>
        <p:blipFill>
          <a:blip r:embed="rId6"/>
          <a:stretch>
            <a:fillRect/>
          </a:stretch>
        </p:blipFill>
        <p:spPr>
          <a:xfrm>
            <a:off x="2087314" y="5831470"/>
            <a:ext cx="1259635" cy="488369"/>
          </a:xfrm>
          <a:prstGeom prst="rect">
            <a:avLst/>
          </a:prstGeom>
          <a:ln w="12700">
            <a:miter lim="400000"/>
          </a:ln>
        </p:spPr>
      </p:pic>
    </p:spTree>
    <p:extLst>
      <p:ext uri="{BB962C8B-B14F-4D97-AF65-F5344CB8AC3E}">
        <p14:creationId xmlns:p14="http://schemas.microsoft.com/office/powerpoint/2010/main" val="2570244089"/>
      </p:ext>
    </p:extLst>
  </p:cSld>
  <p:clrMapOvr>
    <a:masterClrMapping/>
  </p:clrMapOvr>
  <p:transition spd="med"/>
</p:sld>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fb9529-c787-4dab-a577-1685260ec822">
      <Terms xmlns="http://schemas.microsoft.com/office/infopath/2007/PartnerControls"/>
    </lcf76f155ced4ddcb4097134ff3c332f>
    <TaxCatchAll xmlns="5105f7c9-16e7-413d-8dca-fb2fac040a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76A645CCB2194DBD67B5E9E759E945" ma:contentTypeVersion="14" ma:contentTypeDescription="Create a new document." ma:contentTypeScope="" ma:versionID="3397a1a6747fe39f23a997e379af2466">
  <xsd:schema xmlns:xsd="http://www.w3.org/2001/XMLSchema" xmlns:xs="http://www.w3.org/2001/XMLSchema" xmlns:p="http://schemas.microsoft.com/office/2006/metadata/properties" xmlns:ns2="9dfb9529-c787-4dab-a577-1685260ec822" xmlns:ns3="5105f7c9-16e7-413d-8dca-fb2fac040af8" targetNamespace="http://schemas.microsoft.com/office/2006/metadata/properties" ma:root="true" ma:fieldsID="aa5c05f42307138c91b8169ad1064c9c" ns2:_="" ns3:_="">
    <xsd:import namespace="9dfb9529-c787-4dab-a577-1685260ec822"/>
    <xsd:import namespace="5105f7c9-16e7-413d-8dca-fb2fac040a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fb9529-c787-4dab-a577-1685260ec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05f7c9-16e7-413d-8dca-fb2fac040a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0ed454a-f92d-4407-b909-db84407fed46}" ma:internalName="TaxCatchAll" ma:showField="CatchAllData" ma:web="5105f7c9-16e7-413d-8dca-fb2fac040af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147905-981F-4FEE-ADC3-5547269D8F1F}">
  <ds:schemaRefs>
    <ds:schemaRef ds:uri="http://purl.org/dc/elements/1.1/"/>
    <ds:schemaRef ds:uri="http://schemas.openxmlformats.org/package/2006/metadata/core-properties"/>
    <ds:schemaRef ds:uri="5105f7c9-16e7-413d-8dca-fb2fac040af8"/>
    <ds:schemaRef ds:uri="http://purl.org/dc/dcmitype/"/>
    <ds:schemaRef ds:uri="http://schemas.microsoft.com/office/infopath/2007/PartnerControls"/>
    <ds:schemaRef ds:uri="http://schemas.microsoft.com/office/2006/metadata/properties"/>
    <ds:schemaRef ds:uri="9dfb9529-c787-4dab-a577-1685260ec822"/>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88639272-342B-4A92-B0CB-5A523C38B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fb9529-c787-4dab-a577-1685260ec822"/>
    <ds:schemaRef ds:uri="5105f7c9-16e7-413d-8dca-fb2fac040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35926B-8A63-4F67-8D28-63023D38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31396</TotalTime>
  <Words>7446</Words>
  <Application>Microsoft Office PowerPoint</Application>
  <PresentationFormat>Widescreen</PresentationFormat>
  <Paragraphs>600</Paragraphs>
  <Slides>60</Slides>
  <Notes>34</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2</vt:i4>
      </vt:variant>
      <vt:variant>
        <vt:lpstr>Slide Titles</vt:lpstr>
      </vt:variant>
      <vt:variant>
        <vt:i4>60</vt:i4>
      </vt:variant>
    </vt:vector>
  </HeadingPairs>
  <TitlesOfParts>
    <vt:vector size="79" baseType="lpstr">
      <vt:lpstr>Arial</vt:lpstr>
      <vt:lpstr>Assistant</vt:lpstr>
      <vt:lpstr>Avenir Next LT Pro Light</vt:lpstr>
      <vt:lpstr>Calibri</vt:lpstr>
      <vt:lpstr>Calibri Light</vt:lpstr>
      <vt:lpstr>Helvetica</vt:lpstr>
      <vt:lpstr>Rockwell</vt:lpstr>
      <vt:lpstr>Rockwell Nova Light</vt:lpstr>
      <vt:lpstr>Times New Roman</vt:lpstr>
      <vt:lpstr>Wingdings</vt:lpstr>
      <vt:lpstr>1_Office Theme</vt:lpstr>
      <vt:lpstr>5_Office Theme</vt:lpstr>
      <vt:lpstr>3_Office Theme</vt:lpstr>
      <vt:lpstr>2_Office Theme</vt:lpstr>
      <vt:lpstr>7_Office Theme</vt:lpstr>
      <vt:lpstr>LeafVTI</vt:lpstr>
      <vt:lpstr>Office Theme</vt:lpstr>
      <vt:lpstr>Acrobat Document</vt:lpstr>
      <vt:lpstr>Document</vt:lpstr>
      <vt:lpstr>PowerPoint Presentation</vt:lpstr>
      <vt:lpstr>PowerPoint Presentation</vt:lpstr>
      <vt:lpstr>Term Headlines</vt:lpstr>
      <vt:lpstr>PowerPoint Presentation</vt:lpstr>
      <vt:lpstr>PowerPoint Presentation</vt:lpstr>
      <vt:lpstr>PowerPoint Presentation</vt:lpstr>
      <vt:lpstr>Attendance Network Directory Staying connected</vt:lpstr>
      <vt:lpstr>Let’s begin with a termly check up</vt:lpstr>
      <vt:lpstr>PowerPoint Presentation</vt:lpstr>
      <vt:lpstr>What is Norfolk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Norfolk Steps Timescales</vt:lpstr>
      <vt:lpstr>PowerPoint Presentation</vt:lpstr>
      <vt:lpstr>PowerPoint Presentation</vt:lpstr>
      <vt:lpstr>Relevant guidance to support positive behaviour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Attendance at King's Lynn Academy</vt:lpstr>
      <vt:lpstr>About me</vt:lpstr>
      <vt:lpstr>About KLA</vt:lpstr>
      <vt:lpstr>KLA's systems, processes and support structures</vt:lpstr>
      <vt:lpstr>To court or not to court... Does Legal Action make a difference? </vt:lpstr>
      <vt:lpstr>IN SUMMARY – What has worked for us(so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strong team in which attendance is everyone’s responsibility</vt:lpstr>
      <vt:lpstr>The importance of good punctuality</vt:lpstr>
      <vt:lpstr>Attendance ‘in your face’</vt:lpstr>
      <vt:lpstr>Great links between secondary and primary settings</vt:lpstr>
      <vt:lpstr>Rewards which motivate and the power of ‘special days’</vt:lpstr>
      <vt:lpstr>Evaluation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Norfolk Futures: Corporate Priorities</dc:title>
  <dc:creator>McDiarmid, Fiona</dc:creator>
  <cp:lastModifiedBy>Katie Griffiths</cp:lastModifiedBy>
  <cp:revision>487</cp:revision>
  <cp:lastPrinted>2019-09-17T12:18:36Z</cp:lastPrinted>
  <dcterms:created xsi:type="dcterms:W3CDTF">2017-09-20T15:18:56Z</dcterms:created>
  <dcterms:modified xsi:type="dcterms:W3CDTF">2025-02-27T15:48:38Z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0x0101005276A645CCB2194DBD67B5E9E759E945</vt:lpwstr>
  </property>
  <property fmtid="{D5CDD505-2E9C-101B-9397-08002B2CF9AE}" pid="3" name="MediaServiceImageTags">
    <vt:lpwstr/>
  </property>
  <property fmtid="{D5CDD505-2E9C-101B-9397-08002B2CF9AE}" pid="4" name="Order">
    <vt:lpwstr>24000.0000000000</vt:lpwstr>
  </property>
</Properties>
</file>