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66CC"/>
    <a:srgbClr val="9933FF"/>
    <a:srgbClr val="6600CC"/>
    <a:srgbClr val="00FFCC"/>
    <a:srgbClr val="66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ne Cook" userId="15cd92f2-1812-4409-b5b4-6c9137c12682" providerId="ADAL" clId="{A42FECF0-BBA9-4E5E-A32D-C35F8A7A0FF9}"/>
    <pc:docChg chg="modSld">
      <pc:chgData name="Diane Cook" userId="15cd92f2-1812-4409-b5b4-6c9137c12682" providerId="ADAL" clId="{A42FECF0-BBA9-4E5E-A32D-C35F8A7A0FF9}" dt="2025-04-01T10:28:03.692" v="4" actId="20577"/>
      <pc:docMkLst>
        <pc:docMk/>
      </pc:docMkLst>
      <pc:sldChg chg="modSp mod">
        <pc:chgData name="Diane Cook" userId="15cd92f2-1812-4409-b5b4-6c9137c12682" providerId="ADAL" clId="{A42FECF0-BBA9-4E5E-A32D-C35F8A7A0FF9}" dt="2025-04-01T10:28:03.692" v="4" actId="20577"/>
        <pc:sldMkLst>
          <pc:docMk/>
          <pc:sldMk cId="475009294" sldId="257"/>
        </pc:sldMkLst>
        <pc:spChg chg="mod">
          <ac:chgData name="Diane Cook" userId="15cd92f2-1812-4409-b5b4-6c9137c12682" providerId="ADAL" clId="{A42FECF0-BBA9-4E5E-A32D-C35F8A7A0FF9}" dt="2025-04-01T10:28:03.692" v="4" actId="20577"/>
          <ac:spMkLst>
            <pc:docMk/>
            <pc:sldMk cId="475009294" sldId="257"/>
            <ac:spMk id="2" creationId="{A55A4EB1-AC98-97C9-824F-62BA6CDF8689}"/>
          </ac:spMkLst>
        </pc:spChg>
        <pc:spChg chg="mod">
          <ac:chgData name="Diane Cook" userId="15cd92f2-1812-4409-b5b4-6c9137c12682" providerId="ADAL" clId="{A42FECF0-BBA9-4E5E-A32D-C35F8A7A0FF9}" dt="2025-04-01T10:27:32.815" v="3" actId="20577"/>
          <ac:spMkLst>
            <pc:docMk/>
            <pc:sldMk cId="475009294" sldId="257"/>
            <ac:spMk id="3" creationId="{D3C82461-0875-0DCD-8853-F01310F9DD51}"/>
          </ac:spMkLst>
        </pc:spChg>
        <pc:spChg chg="mod">
          <ac:chgData name="Diane Cook" userId="15cd92f2-1812-4409-b5b4-6c9137c12682" providerId="ADAL" clId="{A42FECF0-BBA9-4E5E-A32D-C35F8A7A0FF9}" dt="2025-04-01T10:26:57.955" v="1" actId="20577"/>
          <ac:spMkLst>
            <pc:docMk/>
            <pc:sldMk cId="475009294" sldId="257"/>
            <ac:spMk id="4" creationId="{27223A8A-1E29-E87D-8F0D-25DA43618EC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51C68-97EF-EE7E-F145-F08EFEE06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A57A1C-68C0-829D-E153-E7A88684B8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BA8E7-4E04-467F-E3DE-5861475C6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C9C2-9BAD-4850-AD3F-FBF2F0113C44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BA7BF-1A72-57F1-6732-E2711B6B7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2B75D-5C57-2682-816D-17DB4FBC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05D5-9CDC-4B9D-9449-3E58D410C1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51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B89C-FF44-2307-2EF4-AD8E29E9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1B4E5-4486-D991-CDB3-A9B1201E3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58DD4-DC4C-81BD-87E2-D3FB151D1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C9C2-9BAD-4850-AD3F-FBF2F0113C44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7198F-9712-F1C9-AD2B-564BD7511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44779-2B70-52A2-20D1-121DB3B51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05D5-9CDC-4B9D-9449-3E58D410C1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45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1285D3-398A-2B14-6597-390DF92964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F179EC-BD7C-9F4D-1071-ADB362B41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B2C2E-746D-052E-1F66-100548DCB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C9C2-9BAD-4850-AD3F-FBF2F0113C44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7EF6C-DBAF-3B0F-6779-ADB7BD8A5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CB8E7-99AD-E499-A9B0-61ED95061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05D5-9CDC-4B9D-9449-3E58D410C1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117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D25A9-C7A1-F37F-FCD5-CB080BAA5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5F9D0-3DDC-560C-AD63-82478BFB6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89751-D8C7-5DED-2628-42AACFD12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C9C2-9BAD-4850-AD3F-FBF2F0113C44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752E1-C469-C51A-645C-7D631357C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04173-FCE2-0225-2B32-E858911C6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05D5-9CDC-4B9D-9449-3E58D410C1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5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D7AF1-4D05-C294-2EEF-C19BFD03B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CCCB2-4830-E5D1-6B57-CF6D2F4D3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25157-7EE3-97F1-3492-F86669D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C9C2-9BAD-4850-AD3F-FBF2F0113C44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DFA0E-D4CA-B446-54F2-B6CC6FAC8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5CE3A-08D5-87F1-CEB4-2BE489942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05D5-9CDC-4B9D-9449-3E58D410C1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597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1CD4C-3BB2-586B-8C73-9A1B5FE6F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51511-8652-1B05-BFB3-36C9849910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F998D7-951B-AE51-4355-AFD200A00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64985-466E-B7AA-5455-7925CB69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C9C2-9BAD-4850-AD3F-FBF2F0113C44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123F9-9F63-6805-BA2C-CB7BD2797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4C9A5A-3BDF-521F-68B2-6926C1F58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05D5-9CDC-4B9D-9449-3E58D410C1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1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DC95-69CC-0A5F-64B8-B8FDC9C77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7A6CE-F67C-D726-441E-93AD23108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E55DB2-51E0-977D-A752-131FE24CD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A2BF69-6DE2-A49F-F2A6-0AC6714389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D2486C-AB00-387E-B876-53E99B0B71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45DF1B-976F-D016-4941-352CC2699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C9C2-9BAD-4850-AD3F-FBF2F0113C44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B49EEC-1FE2-1ADC-221B-717AE8785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09C6D4-22C6-7B1D-CB44-F2B8191EA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05D5-9CDC-4B9D-9449-3E58D410C1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87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6E106-141E-AD91-8C5E-B5342DB25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CDC3E9-D616-0924-CE8D-F83020C4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C9C2-9BAD-4850-AD3F-FBF2F0113C44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E09C4-13B7-263A-D939-C9BB26EB8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CBC5F7-E10D-19E0-19CA-A4B316DE8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05D5-9CDC-4B9D-9449-3E58D410C1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823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A7B677-D250-7B34-5250-BA7EE79BE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C9C2-9BAD-4850-AD3F-FBF2F0113C44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201699-D33D-EDD4-890B-34B577398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F3D2A-C332-0B3E-A0F9-16F044BA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05D5-9CDC-4B9D-9449-3E58D410C1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304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8B45-61B0-8C9B-D4B0-B7654B1E2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A3812-C649-EC6C-C869-942288495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CFCCDA-9032-B343-77FB-482F0FAEE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3C4060-2020-554D-D45C-68CA5BAE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C9C2-9BAD-4850-AD3F-FBF2F0113C44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1921EF-3FAE-A68F-D503-3A180B7AB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33E58-7A1C-1C91-5D48-CA87ACBFD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05D5-9CDC-4B9D-9449-3E58D410C1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78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9D258-4F20-705A-E438-89221F053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A1A8B2-37BD-62BF-CDCC-B97E8B713B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DD3FF5-5A71-7070-9D3D-175679A20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93E2EB-3A7F-27D6-48F8-59D7C652D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FC9C2-9BAD-4850-AD3F-FBF2F0113C44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07D02-36B3-50F9-755E-554BA7F6E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068883-7CF4-5BB8-7B09-04CF208AB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05D5-9CDC-4B9D-9449-3E58D410C1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63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046E35-A0C8-7C76-892D-623A700E3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847BA-680B-64A3-9804-1E0FA147F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2828D-B5B2-9033-EDFB-FAEB03FAC3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7FC9C2-9BAD-4850-AD3F-FBF2F0113C44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A1EC2-0B91-EFED-5227-81BA070A69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F7BDA-D973-CB41-7F63-EE47C2BE7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D605D5-9CDC-4B9D-9449-3E58D410C1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38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hyperlink" Target="https://www.youtube.com/watch?v=95ovIJ3dsN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j_elHqt6GT4" TargetMode="External"/><Relationship Id="rId5" Type="http://schemas.openxmlformats.org/officeDocument/2006/relationships/hyperlink" Target="https://www.londonpsychologistclinic.co.uk/home/blog/intergenerational-trauma" TargetMode="External"/><Relationship Id="rId4" Type="http://schemas.openxmlformats.org/officeDocument/2006/relationships/hyperlink" Target="https://www.justonenorfolk.nhs.uk/professional-profile/norfolk-neglect-toolk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453967EF-90DD-0708-B49E-6F75DCE92A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054" y="157964"/>
            <a:ext cx="1055606" cy="685030"/>
          </a:xfrm>
          <a:prstGeom prst="rect">
            <a:avLst/>
          </a:prstGeom>
        </p:spPr>
      </p:pic>
      <p:pic>
        <p:nvPicPr>
          <p:cNvPr id="5" name="Content Placeholder 4" descr="A colorful circle with numbers&#10;&#10;Description automatically generated">
            <a:extLst>
              <a:ext uri="{FF2B5EF4-FFF2-40B4-BE49-F238E27FC236}">
                <a16:creationId xmlns:a16="http://schemas.microsoft.com/office/drawing/2014/main" id="{95273C69-F07D-80F0-AB70-F4B5F66A05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74" t="14082" r="28635" b="21735"/>
          <a:stretch/>
        </p:blipFill>
        <p:spPr>
          <a:xfrm>
            <a:off x="3476020" y="1500870"/>
            <a:ext cx="4888160" cy="51194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E1C710-68FA-071A-7C42-13B95503913B}"/>
              </a:ext>
            </a:extLst>
          </p:cNvPr>
          <p:cNvSpPr txBox="1"/>
          <p:nvPr/>
        </p:nvSpPr>
        <p:spPr>
          <a:xfrm>
            <a:off x="4593266" y="3263284"/>
            <a:ext cx="23870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NEGLECT – ANOOF </a:t>
            </a:r>
          </a:p>
          <a:p>
            <a:pPr algn="ctr"/>
            <a:endParaRPr lang="en-GB" sz="1000" b="1" dirty="0"/>
          </a:p>
          <a:p>
            <a:pPr algn="ctr"/>
            <a:r>
              <a:rPr lang="en-GB" b="1" dirty="0"/>
              <a:t>Bitesize Briefing On:</a:t>
            </a:r>
          </a:p>
          <a:p>
            <a:pPr algn="ctr"/>
            <a:r>
              <a:rPr lang="en-GB" b="1" dirty="0"/>
              <a:t>Intergenerational Neglect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5A4EB1-AC98-97C9-824F-62BA6CDF8689}"/>
              </a:ext>
            </a:extLst>
          </p:cNvPr>
          <p:cNvSpPr txBox="1"/>
          <p:nvPr/>
        </p:nvSpPr>
        <p:spPr>
          <a:xfrm>
            <a:off x="3724053" y="82309"/>
            <a:ext cx="4299140" cy="1384995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Section 1: </a:t>
            </a:r>
            <a:r>
              <a:rPr lang="en-GB" sz="1400" dirty="0"/>
              <a:t>What is Intergenerational Neglect?  </a:t>
            </a:r>
          </a:p>
          <a:p>
            <a:r>
              <a:rPr lang="en-GB" sz="1400" dirty="0">
                <a:solidFill>
                  <a:srgbClr val="001D35"/>
                </a:solidFill>
              </a:rPr>
              <a:t>R</a:t>
            </a:r>
            <a:r>
              <a:rPr lang="en-GB" sz="1400" b="0" i="0" dirty="0">
                <a:solidFill>
                  <a:srgbClr val="001D35"/>
                </a:solidFill>
                <a:effectLst/>
              </a:rPr>
              <a:t>efers to the phenomenon where neglectful </a:t>
            </a:r>
            <a:r>
              <a:rPr lang="en-GB" sz="1400" b="0" i="0">
                <a:solidFill>
                  <a:srgbClr val="001D35"/>
                </a:solidFill>
                <a:effectLst/>
              </a:rPr>
              <a:t>parenting behaviours</a:t>
            </a:r>
            <a:r>
              <a:rPr lang="en-GB" sz="1400" b="0" i="0" dirty="0">
                <a:solidFill>
                  <a:srgbClr val="001D35"/>
                </a:solidFill>
                <a:effectLst/>
              </a:rPr>
              <a:t>, often stemming from a parent's own childhood experiences of neglect, are passed down through generations, potentially leading to a cycle of maltreatment.  </a:t>
            </a:r>
            <a:endParaRPr lang="en-GB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C82461-0875-0DCD-8853-F01310F9DD51}"/>
              </a:ext>
            </a:extLst>
          </p:cNvPr>
          <p:cNvSpPr txBox="1"/>
          <p:nvPr/>
        </p:nvSpPr>
        <p:spPr>
          <a:xfrm>
            <a:off x="8129116" y="121083"/>
            <a:ext cx="3992525" cy="1107996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Section 2:</a:t>
            </a:r>
            <a:r>
              <a:rPr lang="en-GB" sz="1400" dirty="0"/>
              <a:t> </a:t>
            </a:r>
            <a:r>
              <a:rPr lang="en-GB" sz="1300" dirty="0"/>
              <a:t>What do CYP and Families say about intergenerational neglect?  Often they do not understand the professionals’ concerns.  There will be a tendency to minimise or even be dishonest about the care they are providing or receiving.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223A8A-1E29-E87D-8F0D-25DA43618ECC}"/>
              </a:ext>
            </a:extLst>
          </p:cNvPr>
          <p:cNvSpPr txBox="1"/>
          <p:nvPr/>
        </p:nvSpPr>
        <p:spPr>
          <a:xfrm>
            <a:off x="8129116" y="1345529"/>
            <a:ext cx="3949152" cy="4154342"/>
          </a:xfrm>
          <a:prstGeom prst="rect">
            <a:avLst/>
          </a:prstGeom>
          <a:solidFill>
            <a:srgbClr val="00FFCC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/>
              <a:t>Section 3: </a:t>
            </a:r>
            <a:r>
              <a:rPr lang="en-GB" sz="1400" dirty="0"/>
              <a:t>What does research tell us about intergenerational neglect? </a:t>
            </a:r>
            <a:r>
              <a:rPr lang="en-GB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Factors Contributing to Intergenerational Neglect: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Parents who experienced neglect or abuse as children may struggle to provide a safe and nurturing environment for their own children, potentially due to learned behaviours or unresolved trauma. 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Mental </a:t>
            </a:r>
            <a:r>
              <a:rPr lang="en-GB" sz="1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ill health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or substance abuse, can further exacerbate the risk of neglectful parenting</a:t>
            </a:r>
            <a:r>
              <a:rPr lang="en-GB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 </a:t>
            </a:r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Poverty, lack of resources, and social isolation can also contribute to the cycle of neglect. 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Parents who were neglected may lack the skills and knowledge to provide adequate care and support to their children.</a:t>
            </a:r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en-GB" sz="1400" dirty="0"/>
              <a:t>There is also increasing evidence of neglect impacting on neuro development which may manifest in parental learning difficulties</a:t>
            </a:r>
            <a:endParaRPr lang="en-GB" sz="14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3050B4-5BFB-A8C7-EC1E-F753F5B428B3}"/>
              </a:ext>
            </a:extLst>
          </p:cNvPr>
          <p:cNvSpPr txBox="1"/>
          <p:nvPr/>
        </p:nvSpPr>
        <p:spPr>
          <a:xfrm>
            <a:off x="7044071" y="5782722"/>
            <a:ext cx="5034197" cy="1169551"/>
          </a:xfrm>
          <a:prstGeom prst="rect">
            <a:avLst/>
          </a:prstGeom>
          <a:solidFill>
            <a:srgbClr val="6600CC"/>
          </a:solidFill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Section 4: </a:t>
            </a:r>
            <a:r>
              <a:rPr lang="en-GB" sz="1400" dirty="0">
                <a:solidFill>
                  <a:schemeClr val="bg1"/>
                </a:solidFill>
              </a:rPr>
              <a:t>Assessment &amp; Support.  In addition to the NGCP, these families may need consistent long-term support. Please use the neglect toolkit to help with assessment and identify what support may be required - </a:t>
            </a:r>
            <a:r>
              <a:rPr lang="en-GB" sz="1400" u="sng" kern="100" dirty="0">
                <a:solidFill>
                  <a:schemeClr val="bg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Norfolk Neglect Toolkit</a:t>
            </a:r>
            <a:r>
              <a:rPr lang="en-GB" sz="1400" kern="100" dirty="0">
                <a:solidFill>
                  <a:schemeClr val="bg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</a:p>
          <a:p>
            <a:endParaRPr lang="en-GB" sz="1400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0CAC0D-FEC6-D4B0-9A02-D1F869BD86EE}"/>
              </a:ext>
            </a:extLst>
          </p:cNvPr>
          <p:cNvSpPr txBox="1"/>
          <p:nvPr/>
        </p:nvSpPr>
        <p:spPr>
          <a:xfrm>
            <a:off x="65784" y="5099598"/>
            <a:ext cx="3704876" cy="1600438"/>
          </a:xfrm>
          <a:prstGeom prst="rect">
            <a:avLst/>
          </a:prstGeom>
          <a:solidFill>
            <a:srgbClr val="9933FF"/>
          </a:solidFill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Section 5: </a:t>
            </a:r>
            <a:r>
              <a:rPr lang="en-GB" sz="1400" dirty="0">
                <a:solidFill>
                  <a:schemeClr val="bg1"/>
                </a:solidFill>
              </a:rPr>
              <a:t>Family Function &amp; Relationships</a:t>
            </a:r>
          </a:p>
          <a:p>
            <a:r>
              <a:rPr lang="en-GB" sz="1400" dirty="0">
                <a:solidFill>
                  <a:schemeClr val="bg1"/>
                </a:solidFill>
              </a:rPr>
              <a:t>It is important for families understand what sits behind these deeply ingrained issues and traumas.  Whole family work, including paternal families, is critical to de-stigmatise past neglect and focus on future outcomes for the children involved.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8CB158-7501-3DA7-E167-84C7545514B7}"/>
              </a:ext>
            </a:extLst>
          </p:cNvPr>
          <p:cNvSpPr txBox="1"/>
          <p:nvPr/>
        </p:nvSpPr>
        <p:spPr>
          <a:xfrm>
            <a:off x="65784" y="3152629"/>
            <a:ext cx="3331158" cy="1815882"/>
          </a:xfrm>
          <a:prstGeom prst="rect">
            <a:avLst/>
          </a:prstGeom>
          <a:solidFill>
            <a:srgbClr val="FF66CC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Section 6: </a:t>
            </a:r>
            <a:r>
              <a:rPr lang="en-GB" sz="1400" dirty="0"/>
              <a:t>Managing Interventions &amp; Support: Families who have experienced intergenerational neglect are challenging and workers often feel they have tried everything.  Supervision is key to guard against worker fatigue and remain child-focused.  Consider a JAGS or bringing a case to ANOOF.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07A2C8-C901-45F0-3C2B-C0B2A3F188D9}"/>
              </a:ext>
            </a:extLst>
          </p:cNvPr>
          <p:cNvSpPr txBox="1"/>
          <p:nvPr/>
        </p:nvSpPr>
        <p:spPr>
          <a:xfrm>
            <a:off x="131568" y="1037752"/>
            <a:ext cx="3440512" cy="203132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Section 7: </a:t>
            </a:r>
            <a:r>
              <a:rPr lang="en-GB" sz="1400" dirty="0"/>
              <a:t>Further Reading &amp; Resources</a:t>
            </a:r>
          </a:p>
          <a:p>
            <a:r>
              <a:rPr lang="en-GB" sz="1400" dirty="0">
                <a:hlinkClick r:id="rId5"/>
              </a:rPr>
              <a:t>The Legacy of Trauma: How it can be Passed Down through Generations</a:t>
            </a:r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YouTube: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+mj-lt"/>
                <a:hlinkClick r:id="rId6"/>
              </a:rPr>
              <a:t>How Childhood Emotional Abuse Affects You in Adulthood</a:t>
            </a:r>
            <a:endParaRPr lang="en-GB" sz="1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i="0" dirty="0">
                <a:solidFill>
                  <a:srgbClr val="0F0F0F"/>
                </a:solidFill>
                <a:effectLst/>
                <a:latin typeface="+mj-lt"/>
                <a:hlinkClick r:id="rId7"/>
              </a:rPr>
              <a:t>How childhood trauma affects health across a lifetime</a:t>
            </a:r>
            <a:r>
              <a:rPr lang="en-GB" sz="1400" i="0" dirty="0">
                <a:solidFill>
                  <a:srgbClr val="0F0F0F"/>
                </a:solidFill>
                <a:effectLst/>
                <a:latin typeface="+mj-lt"/>
              </a:rPr>
              <a:t> – </a:t>
            </a:r>
            <a:r>
              <a:rPr lang="en-GB" sz="1400" i="0">
                <a:solidFill>
                  <a:srgbClr val="0F0F0F"/>
                </a:solidFill>
                <a:effectLst/>
                <a:latin typeface="+mj-lt"/>
              </a:rPr>
              <a:t>Nadine Burke</a:t>
            </a:r>
            <a:endParaRPr lang="en-GB" sz="1400" dirty="0"/>
          </a:p>
        </p:txBody>
      </p:sp>
      <p:pic>
        <p:nvPicPr>
          <p:cNvPr id="1026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CEBB0BA8-A999-A30B-1C08-DA0A4A758F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3" t="18063" r="6572" b="17805"/>
          <a:stretch>
            <a:fillRect/>
          </a:stretch>
        </p:blipFill>
        <p:spPr bwMode="auto">
          <a:xfrm>
            <a:off x="177619" y="166341"/>
            <a:ext cx="2558700" cy="55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5009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4eb4ff0-f5e5-4a9e-818f-2d8e20785cc6">
      <Terms xmlns="http://schemas.microsoft.com/office/infopath/2007/PartnerControls"/>
    </lcf76f155ced4ddcb4097134ff3c332f>
    <TaxCatchAll xmlns="5105f7c9-16e7-413d-8dca-fb2fac040af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81D9D54CB9A840AC6C0F7BAF779250" ma:contentTypeVersion="15" ma:contentTypeDescription="Create a new document." ma:contentTypeScope="" ma:versionID="340cf9cda39f0f269f649fe04a8aac91">
  <xsd:schema xmlns:xsd="http://www.w3.org/2001/XMLSchema" xmlns:xs="http://www.w3.org/2001/XMLSchema" xmlns:p="http://schemas.microsoft.com/office/2006/metadata/properties" xmlns:ns2="54eb4ff0-f5e5-4a9e-818f-2d8e20785cc6" xmlns:ns3="5105f7c9-16e7-413d-8dca-fb2fac040af8" targetNamespace="http://schemas.microsoft.com/office/2006/metadata/properties" ma:root="true" ma:fieldsID="1060991653e99bc875055a1fba787d66" ns2:_="" ns3:_="">
    <xsd:import namespace="54eb4ff0-f5e5-4a9e-818f-2d8e20785cc6"/>
    <xsd:import namespace="5105f7c9-16e7-413d-8dca-fb2fac040a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eb4ff0-f5e5-4a9e-818f-2d8e20785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f71bbcc-0e19-47a0-832f-6df17fefd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05f7c9-16e7-413d-8dca-fb2fac040a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60ed454a-f92d-4407-b909-db84407fed46}" ma:internalName="TaxCatchAll" ma:showField="CatchAllData" ma:web="5105f7c9-16e7-413d-8dca-fb2fac040a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B07FA8-E260-4E35-A2BF-DDF2291539C9}">
  <ds:schemaRefs>
    <ds:schemaRef ds:uri="http://schemas.microsoft.com/office/2006/metadata/properties"/>
    <ds:schemaRef ds:uri="http://schemas.microsoft.com/office/infopath/2007/PartnerControls"/>
    <ds:schemaRef ds:uri="d1f5e8b2-f254-44b4-b3c6-b3436c947452"/>
    <ds:schemaRef ds:uri="8cc62485-1707-4713-8078-770c9294a01c"/>
  </ds:schemaRefs>
</ds:datastoreItem>
</file>

<file path=customXml/itemProps2.xml><?xml version="1.0" encoding="utf-8"?>
<ds:datastoreItem xmlns:ds="http://schemas.openxmlformats.org/officeDocument/2006/customXml" ds:itemID="{053C71A3-A3D2-47C7-922A-CFA7E347A0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446AB7-390E-4E7E-B257-25A947C4A1CA}"/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391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Abigail McGarry</dc:creator>
  <cp:lastModifiedBy>Diane Cook</cp:lastModifiedBy>
  <cp:revision>5</cp:revision>
  <dcterms:created xsi:type="dcterms:W3CDTF">2025-02-27T15:58:20Z</dcterms:created>
  <dcterms:modified xsi:type="dcterms:W3CDTF">2025-04-01T10:28:12Z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0x0101002381D9D54CB9A840AC6C0F7BAF779250</vt:lpwstr>
  </property>
  <property fmtid="{D5CDD505-2E9C-101B-9397-08002B2CF9AE}" pid="3" name="MediaServiceImageTags">
    <vt:lpwstr/>
  </property>
</Properties>
</file>